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3" r:id="rId4"/>
    <p:sldId id="261" r:id="rId5"/>
    <p:sldId id="265" r:id="rId6"/>
    <p:sldId id="264" r:id="rId7"/>
    <p:sldId id="266" r:id="rId8"/>
    <p:sldId id="259" r:id="rId9"/>
    <p:sldId id="267" r:id="rId10"/>
    <p:sldId id="258" r:id="rId11"/>
    <p:sldId id="26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ka" initials="K" lastIdx="1" clrIdx="0">
    <p:extLst>
      <p:ext uri="{19B8F6BF-5375-455C-9EA6-DF929625EA0E}">
        <p15:presenceInfo xmlns:p15="http://schemas.microsoft.com/office/powerpoint/2012/main" userId="Ka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F71B4-B74A-49A3-A797-1CD4E27FAE5C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B6B51-DD69-49FD-BEE7-4346039A82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65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B6B51-DD69-49FD-BEE7-4346039A826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09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02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3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0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7338" y="365125"/>
            <a:ext cx="9796461" cy="1325563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7338" y="1825625"/>
            <a:ext cx="9796462" cy="4351338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/>
          <a:srcRect l="24534" t="206" r="29006" b="-206"/>
          <a:stretch/>
        </p:blipFill>
        <p:spPr>
          <a:xfrm>
            <a:off x="-13471" y="1"/>
            <a:ext cx="1542234" cy="69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1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72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48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762" y="365125"/>
            <a:ext cx="9825037" cy="1325563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/>
          <a:srcRect l="24534" t="206" r="29006" b="-206"/>
          <a:stretch/>
        </p:blipFill>
        <p:spPr>
          <a:xfrm>
            <a:off x="-13471" y="1"/>
            <a:ext cx="1542234" cy="69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46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3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9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DAB4-AAC0-4CAC-ACF3-D4F719AC0336}" type="datetimeFigureOut">
              <a:rPr lang="cs-CZ" smtClean="0"/>
              <a:t>14. 12. 2015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18A5-A70B-4993-8BDB-AA7C0C17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3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0538" y="-1"/>
            <a:ext cx="16796099" cy="84310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52825" y="1678783"/>
            <a:ext cx="9144000" cy="2387600"/>
          </a:xfrm>
          <a:noFill/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Cytogenetika a průtoková </a:t>
            </a:r>
            <a:r>
              <a:rPr lang="cs-CZ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cytometrie</a:t>
            </a:r>
            <a:endParaRPr lang="cs-CZ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52825" y="5030794"/>
            <a:ext cx="9144000" cy="165576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Bc. Kateřina Kutálková</a:t>
            </a:r>
            <a:endParaRPr lang="cs-CZ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Jahani</a:t>
            </a:r>
            <a:r>
              <a:rPr lang="cs-CZ" dirty="0"/>
              <a:t>, S., </a:t>
            </a:r>
            <a:r>
              <a:rPr lang="cs-CZ" dirty="0" err="1"/>
              <a:t>Kamaledin</a:t>
            </a:r>
            <a:r>
              <a:rPr lang="cs-CZ" dirty="0"/>
              <a:t> </a:t>
            </a:r>
            <a:r>
              <a:rPr lang="cs-CZ" dirty="0" err="1"/>
              <a:t>Setarehdan</a:t>
            </a:r>
            <a:r>
              <a:rPr lang="cs-CZ" dirty="0"/>
              <a:t>, S., 2012. </a:t>
            </a:r>
            <a:r>
              <a:rPr lang="cs-CZ" dirty="0" err="1"/>
              <a:t>Centromere</a:t>
            </a:r>
            <a:r>
              <a:rPr lang="cs-CZ" dirty="0"/>
              <a:t> and </a:t>
            </a:r>
            <a:r>
              <a:rPr lang="cs-CZ" dirty="0" err="1"/>
              <a:t>Length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in </a:t>
            </a:r>
            <a:r>
              <a:rPr lang="cs-CZ" dirty="0" err="1"/>
              <a:t>Artificially</a:t>
            </a:r>
            <a:r>
              <a:rPr lang="cs-CZ" dirty="0"/>
              <a:t> </a:t>
            </a:r>
            <a:r>
              <a:rPr lang="cs-CZ" dirty="0" err="1"/>
              <a:t>Straightened</a:t>
            </a:r>
            <a:r>
              <a:rPr lang="cs-CZ" dirty="0"/>
              <a:t> 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Curved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Chromosomes</a:t>
            </a:r>
            <a:r>
              <a:rPr lang="cs-CZ" dirty="0"/>
              <a:t>. </a:t>
            </a:r>
            <a:r>
              <a:rPr lang="cs-CZ" dirty="0" err="1"/>
              <a:t>Int</a:t>
            </a:r>
            <a:r>
              <a:rPr lang="cs-CZ" dirty="0"/>
              <a:t>. J. </a:t>
            </a:r>
            <a:r>
              <a:rPr lang="cs-CZ" dirty="0" err="1"/>
              <a:t>Biol</a:t>
            </a:r>
            <a:r>
              <a:rPr lang="cs-CZ" dirty="0"/>
              <a:t>. </a:t>
            </a:r>
            <a:r>
              <a:rPr lang="cs-CZ" dirty="0" err="1"/>
              <a:t>Eng</a:t>
            </a:r>
            <a:r>
              <a:rPr lang="cs-CZ" dirty="0"/>
              <a:t>. 2, 56–61</a:t>
            </a:r>
            <a:r>
              <a:rPr lang="cs-CZ" dirty="0" smtClean="0"/>
              <a:t>.</a:t>
            </a:r>
          </a:p>
          <a:p>
            <a:r>
              <a:rPr lang="cs-CZ" dirty="0"/>
              <a:t>Doležel, J., Vrána, J., Šafář, J., Bartoš, J., </a:t>
            </a:r>
            <a:r>
              <a:rPr lang="cs-CZ" dirty="0" err="1"/>
              <a:t>Kubaláková</a:t>
            </a:r>
            <a:r>
              <a:rPr lang="cs-CZ" dirty="0"/>
              <a:t>, M., Šimková, H., 2012. </a:t>
            </a:r>
            <a:r>
              <a:rPr lang="cs-CZ" dirty="0" err="1"/>
              <a:t>Chromosomes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to </a:t>
            </a:r>
            <a:r>
              <a:rPr lang="cs-CZ" dirty="0" err="1"/>
              <a:t>simplify</a:t>
            </a:r>
            <a:r>
              <a:rPr lang="cs-CZ" dirty="0"/>
              <a:t> genome </a:t>
            </a:r>
            <a:r>
              <a:rPr lang="cs-CZ" dirty="0" err="1"/>
              <a:t>analysis</a:t>
            </a:r>
            <a:r>
              <a:rPr lang="cs-CZ" dirty="0"/>
              <a:t>. </a:t>
            </a:r>
            <a:r>
              <a:rPr lang="cs-CZ" dirty="0" err="1"/>
              <a:t>Funct</a:t>
            </a:r>
            <a:r>
              <a:rPr lang="cs-CZ" dirty="0"/>
              <a:t>. </a:t>
            </a:r>
            <a:r>
              <a:rPr lang="cs-CZ" dirty="0" err="1"/>
              <a:t>Integr</a:t>
            </a:r>
            <a:r>
              <a:rPr lang="cs-CZ" dirty="0"/>
              <a:t>. </a:t>
            </a:r>
            <a:r>
              <a:rPr lang="cs-CZ" dirty="0" err="1"/>
              <a:t>Genomics</a:t>
            </a:r>
            <a:r>
              <a:rPr lang="cs-CZ" dirty="0"/>
              <a:t> 12, 397–416.</a:t>
            </a:r>
          </a:p>
          <a:p>
            <a:r>
              <a:rPr lang="cs-CZ" dirty="0" err="1" smtClean="0"/>
              <a:t>Ng</a:t>
            </a:r>
            <a:r>
              <a:rPr lang="cs-CZ" dirty="0"/>
              <a:t>, B.L., </a:t>
            </a:r>
            <a:r>
              <a:rPr lang="cs-CZ" dirty="0" err="1"/>
              <a:t>Carter</a:t>
            </a:r>
            <a:r>
              <a:rPr lang="cs-CZ" dirty="0"/>
              <a:t>, N.P., 2006.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affecting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karyotype </a:t>
            </a:r>
            <a:r>
              <a:rPr lang="cs-CZ" dirty="0" err="1"/>
              <a:t>resolution</a:t>
            </a:r>
            <a:r>
              <a:rPr lang="cs-CZ" dirty="0"/>
              <a:t>. </a:t>
            </a:r>
            <a:r>
              <a:rPr lang="cs-CZ" dirty="0" err="1"/>
              <a:t>Cytometry</a:t>
            </a:r>
            <a:r>
              <a:rPr lang="cs-CZ" dirty="0"/>
              <a:t> A 69A, 1028–1036</a:t>
            </a:r>
            <a:r>
              <a:rPr lang="cs-CZ" dirty="0" smtClean="0"/>
              <a:t>.</a:t>
            </a:r>
          </a:p>
          <a:p>
            <a:r>
              <a:rPr lang="cs-CZ" dirty="0"/>
              <a:t>Doležel, J., </a:t>
            </a:r>
            <a:r>
              <a:rPr lang="cs-CZ" dirty="0" err="1"/>
              <a:t>Kubaláková</a:t>
            </a:r>
            <a:r>
              <a:rPr lang="cs-CZ" dirty="0"/>
              <a:t>, M., Bartoš, J., </a:t>
            </a:r>
            <a:r>
              <a:rPr lang="cs-CZ" dirty="0" err="1"/>
              <a:t>Macas</a:t>
            </a:r>
            <a:r>
              <a:rPr lang="cs-CZ" dirty="0"/>
              <a:t>, J., 2004.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cytogenetics</a:t>
            </a:r>
            <a:r>
              <a:rPr lang="cs-CZ" dirty="0"/>
              <a:t> and plant genome </a:t>
            </a:r>
            <a:r>
              <a:rPr lang="cs-CZ" dirty="0" err="1"/>
              <a:t>mapping</a:t>
            </a:r>
            <a:r>
              <a:rPr lang="cs-CZ" dirty="0"/>
              <a:t>. Chromosome Res. 12, 77–91.</a:t>
            </a:r>
          </a:p>
          <a:p>
            <a:r>
              <a:rPr lang="cs-CZ" dirty="0" err="1"/>
              <a:t>Giorgi</a:t>
            </a:r>
            <a:r>
              <a:rPr lang="cs-CZ" dirty="0"/>
              <a:t>, D., </a:t>
            </a:r>
            <a:r>
              <a:rPr lang="cs-CZ" dirty="0" err="1"/>
              <a:t>Farina</a:t>
            </a:r>
            <a:r>
              <a:rPr lang="cs-CZ" dirty="0"/>
              <a:t>, A., Grosso, V., </a:t>
            </a:r>
            <a:r>
              <a:rPr lang="cs-CZ" dirty="0" err="1"/>
              <a:t>Gennaro</a:t>
            </a:r>
            <a:r>
              <a:rPr lang="cs-CZ" dirty="0"/>
              <a:t>, A., </a:t>
            </a:r>
            <a:r>
              <a:rPr lang="cs-CZ" dirty="0" err="1"/>
              <a:t>Ceoloni</a:t>
            </a:r>
            <a:r>
              <a:rPr lang="cs-CZ" dirty="0"/>
              <a:t>, C., </a:t>
            </a:r>
            <a:r>
              <a:rPr lang="cs-CZ" dirty="0" err="1"/>
              <a:t>Lucretti</a:t>
            </a:r>
            <a:r>
              <a:rPr lang="cs-CZ" dirty="0"/>
              <a:t>, S., 2013. FISHIS: Fluorescence In </a:t>
            </a:r>
            <a:r>
              <a:rPr lang="cs-CZ" dirty="0" err="1"/>
              <a:t>Situ</a:t>
            </a:r>
            <a:r>
              <a:rPr lang="cs-CZ" dirty="0"/>
              <a:t> </a:t>
            </a:r>
            <a:r>
              <a:rPr lang="cs-CZ" dirty="0" err="1"/>
              <a:t>Hybridization</a:t>
            </a:r>
            <a:r>
              <a:rPr lang="cs-CZ" dirty="0"/>
              <a:t> in </a:t>
            </a:r>
            <a:r>
              <a:rPr lang="cs-CZ" dirty="0" err="1"/>
              <a:t>Suspension</a:t>
            </a:r>
            <a:r>
              <a:rPr lang="cs-CZ" dirty="0"/>
              <a:t> and Chromosome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Sorting</a:t>
            </a:r>
            <a:r>
              <a:rPr lang="cs-CZ" dirty="0"/>
              <a:t> Made </a:t>
            </a:r>
            <a:r>
              <a:rPr lang="cs-CZ" dirty="0" err="1"/>
              <a:t>Easy</a:t>
            </a:r>
            <a:r>
              <a:rPr lang="cs-CZ" dirty="0"/>
              <a:t>. </a:t>
            </a:r>
            <a:r>
              <a:rPr lang="cs-CZ" dirty="0" err="1"/>
              <a:t>PLoS</a:t>
            </a:r>
            <a:r>
              <a:rPr lang="cs-CZ" dirty="0"/>
              <a:t> ONE 8, e57994</a:t>
            </a:r>
            <a:r>
              <a:rPr lang="cs-CZ" dirty="0" smtClean="0"/>
              <a:t>.</a:t>
            </a:r>
          </a:p>
          <a:p>
            <a:r>
              <a:rPr lang="cs-CZ" dirty="0" err="1"/>
              <a:t>Carter</a:t>
            </a:r>
            <a:r>
              <a:rPr lang="cs-CZ" dirty="0"/>
              <a:t>, N.P., </a:t>
            </a:r>
            <a:r>
              <a:rPr lang="cs-CZ" dirty="0" err="1"/>
              <a:t>Ferguson</a:t>
            </a:r>
            <a:r>
              <a:rPr lang="cs-CZ" dirty="0"/>
              <a:t>-Smith, M.A., </a:t>
            </a:r>
            <a:r>
              <a:rPr lang="cs-CZ" dirty="0" err="1"/>
              <a:t>Perryman</a:t>
            </a:r>
            <a:r>
              <a:rPr lang="cs-CZ" dirty="0"/>
              <a:t>, M.T., </a:t>
            </a:r>
            <a:r>
              <a:rPr lang="cs-CZ" dirty="0" err="1"/>
              <a:t>Telenius</a:t>
            </a:r>
            <a:r>
              <a:rPr lang="cs-CZ" dirty="0"/>
              <a:t>, H., </a:t>
            </a:r>
            <a:r>
              <a:rPr lang="cs-CZ" dirty="0" err="1"/>
              <a:t>Pelmear</a:t>
            </a:r>
            <a:r>
              <a:rPr lang="cs-CZ" dirty="0"/>
              <a:t>, A.H., </a:t>
            </a:r>
            <a:r>
              <a:rPr lang="cs-CZ" dirty="0" err="1"/>
              <a:t>Leversha</a:t>
            </a:r>
            <a:r>
              <a:rPr lang="cs-CZ" dirty="0"/>
              <a:t>, M.A., Glancy, M.T., </a:t>
            </a:r>
            <a:r>
              <a:rPr lang="cs-CZ" dirty="0" err="1"/>
              <a:t>Wood</a:t>
            </a:r>
            <a:r>
              <a:rPr lang="cs-CZ" dirty="0"/>
              <a:t>, S.L., </a:t>
            </a:r>
            <a:r>
              <a:rPr lang="cs-CZ" dirty="0" err="1"/>
              <a:t>Cook</a:t>
            </a:r>
            <a:r>
              <a:rPr lang="cs-CZ" dirty="0"/>
              <a:t>, K., </a:t>
            </a:r>
            <a:r>
              <a:rPr lang="cs-CZ" dirty="0" err="1"/>
              <a:t>Dyson</a:t>
            </a:r>
            <a:r>
              <a:rPr lang="cs-CZ" dirty="0"/>
              <a:t>, H.M., 1992. Reverse chromosome </a:t>
            </a:r>
            <a:r>
              <a:rPr lang="cs-CZ" dirty="0" err="1"/>
              <a:t>painting</a:t>
            </a:r>
            <a:r>
              <a:rPr lang="cs-CZ" dirty="0"/>
              <a:t>: a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rapid </a:t>
            </a:r>
            <a:r>
              <a:rPr lang="cs-CZ" dirty="0" err="1"/>
              <a:t>analysis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aberrant</a:t>
            </a:r>
            <a:r>
              <a:rPr lang="cs-CZ" dirty="0"/>
              <a:t> </a:t>
            </a:r>
            <a:r>
              <a:rPr lang="cs-CZ" dirty="0" err="1"/>
              <a:t>chromosomes</a:t>
            </a:r>
            <a:r>
              <a:rPr lang="cs-CZ" dirty="0"/>
              <a:t> in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cytogenetics</a:t>
            </a:r>
            <a:r>
              <a:rPr lang="cs-CZ" dirty="0"/>
              <a:t>. J. Med. </a:t>
            </a:r>
            <a:r>
              <a:rPr lang="cs-CZ" dirty="0" err="1"/>
              <a:t>Genet</a:t>
            </a:r>
            <a:r>
              <a:rPr lang="cs-CZ" dirty="0"/>
              <a:t>. 29, 299–307.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6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https://cdn2.vox-cdn.com/thumbor/WSisWpYQNGwRmDAcz8KPbIMNBUc=/0x52:1000x615/1600x900/cdn0.vox-cdn.com/assets/3289859/chromos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46" y="1611088"/>
            <a:ext cx="8498507" cy="47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4706" y="146374"/>
            <a:ext cx="10515600" cy="1325563"/>
          </a:xfrm>
        </p:spPr>
        <p:txBody>
          <a:bodyPr/>
          <a:lstStyle/>
          <a:p>
            <a:r>
              <a:rPr lang="cs-CZ" dirty="0" smtClean="0"/>
              <a:t>Klasická cytogenetika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44706" y="1839912"/>
            <a:ext cx="10515600" cy="4351338"/>
          </a:xfrm>
        </p:spPr>
        <p:txBody>
          <a:bodyPr/>
          <a:lstStyle/>
          <a:p>
            <a:r>
              <a:rPr lang="cs-CZ" dirty="0" smtClean="0"/>
              <a:t>Zatížena chybou, subjektivní</a:t>
            </a:r>
          </a:p>
          <a:p>
            <a:r>
              <a:rPr lang="cs-CZ" dirty="0" smtClean="0"/>
              <a:t>Malý počet spočítaných buněk</a:t>
            </a:r>
            <a:endParaRPr lang="cs-CZ" dirty="0"/>
          </a:p>
        </p:txBody>
      </p:sp>
      <p:pic>
        <p:nvPicPr>
          <p:cNvPr id="1028" name="Picture 4" descr="http://article.sapub.org/image/10.5923.j.ijbe.20120205.04_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05" y="718813"/>
            <a:ext cx="50006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73973" y="5492101"/>
            <a:ext cx="403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(</a:t>
            </a:r>
            <a:r>
              <a:rPr lang="cs-CZ" sz="1600" dirty="0" err="1"/>
              <a:t>Jahani</a:t>
            </a:r>
            <a:r>
              <a:rPr lang="cs-CZ" sz="1600" dirty="0"/>
              <a:t> and </a:t>
            </a:r>
            <a:r>
              <a:rPr lang="cs-CZ" sz="1600" dirty="0" err="1"/>
              <a:t>Kamaledin</a:t>
            </a:r>
            <a:r>
              <a:rPr lang="cs-CZ" sz="1600" dirty="0"/>
              <a:t> </a:t>
            </a:r>
            <a:r>
              <a:rPr lang="cs-CZ" sz="1600" dirty="0" err="1"/>
              <a:t>Setarehdan</a:t>
            </a:r>
            <a:r>
              <a:rPr lang="cs-CZ" sz="1600" dirty="0"/>
              <a:t>, 2012)</a:t>
            </a:r>
          </a:p>
          <a:p>
            <a:pPr algn="ctr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129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762" y="-120651"/>
            <a:ext cx="9825037" cy="1325563"/>
          </a:xfrm>
        </p:spPr>
        <p:txBody>
          <a:bodyPr/>
          <a:lstStyle/>
          <a:p>
            <a:r>
              <a:rPr lang="cs-CZ" dirty="0" smtClean="0"/>
              <a:t>Příprava vzorku (živočišné buňky)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4" y="1043778"/>
            <a:ext cx="7381875" cy="52578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58657" y="6273225"/>
            <a:ext cx="8246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http://www.beckman.cz/Media/Default/Dokumenty/DNAXII_presentations/1310-Kubickova-Sortovani%20savcich%20chromozomu%20a%20jejich%20prakticke%20vyuziti.pdf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226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Etidium</a:t>
            </a:r>
            <a:r>
              <a:rPr lang="cs-CZ" dirty="0" smtClean="0"/>
              <a:t> bromid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3074" name="Picture 2" descr="http://krauthammerlab.med.yale.edu/imagefinder/ImageDownloadService.svc?articleid=3431466&amp;file=10142_2012_293_Fig2_HTML&amp;size=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12" y="2674544"/>
            <a:ext cx="3462001" cy="33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99995" y="6163759"/>
            <a:ext cx="1895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(Doležel </a:t>
            </a:r>
            <a:r>
              <a:rPr lang="cs-CZ" sz="1600" i="1" dirty="0"/>
              <a:t>et al.</a:t>
            </a:r>
            <a:r>
              <a:rPr lang="cs-CZ" sz="1600" dirty="0"/>
              <a:t>, 2012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028" name="Picture 4" descr="http://www.web-books.com/MoBio/Free/images/Ch1C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88" y="1690688"/>
            <a:ext cx="4770120" cy="429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06819" y="6124194"/>
            <a:ext cx="5155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http://www.web-books.com/MoBio/Free/images/Ch1C3.gif</a:t>
            </a:r>
          </a:p>
        </p:txBody>
      </p:sp>
    </p:spTree>
    <p:extLst>
      <p:ext uri="{BB962C8B-B14F-4D97-AF65-F5344CB8AC3E}">
        <p14:creationId xmlns:p14="http://schemas.microsoft.com/office/powerpoint/2010/main" val="28553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Hoechst</a:t>
            </a:r>
            <a:r>
              <a:rPr lang="cs-CZ" dirty="0" smtClean="0"/>
              <a:t> + </a:t>
            </a:r>
            <a:r>
              <a:rPr lang="cs-CZ" dirty="0" err="1" smtClean="0"/>
              <a:t>Chromomycin</a:t>
            </a:r>
            <a:endParaRPr lang="cs-CZ" dirty="0"/>
          </a:p>
        </p:txBody>
      </p:sp>
      <p:pic>
        <p:nvPicPr>
          <p:cNvPr id="10" name="Picture 2" descr="http://flowbook.denovosoftware.com/@api/deki/files/123/=Chapter_10_Figure_05.png?size=web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68" y="828675"/>
            <a:ext cx="4733462" cy="41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550138" y="5263731"/>
            <a:ext cx="465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http://flowbook.denovosoftware.com/@api/deki/files/123/=Chapter_10_Figure_05.png?size=webview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646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Rostlinné chromosomy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Obtížná </a:t>
            </a:r>
            <a:r>
              <a:rPr lang="cs-CZ" dirty="0" smtClean="0"/>
              <a:t>příprava neporušených </a:t>
            </a:r>
            <a:r>
              <a:rPr lang="cs-CZ" dirty="0" smtClean="0"/>
              <a:t>chromozomů</a:t>
            </a:r>
          </a:p>
          <a:p>
            <a:r>
              <a:rPr lang="cs-CZ" dirty="0" smtClean="0"/>
              <a:t>Polyploidie</a:t>
            </a:r>
            <a:endParaRPr lang="cs-CZ" dirty="0" smtClean="0"/>
          </a:p>
          <a:p>
            <a:r>
              <a:rPr lang="cs-CZ" dirty="0" smtClean="0"/>
              <a:t>Stejný poměr A/T vs</a:t>
            </a:r>
            <a:r>
              <a:rPr lang="cs-CZ" dirty="0" smtClean="0"/>
              <a:t>. G/C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798" y="2410619"/>
            <a:ext cx="4105275" cy="318135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458441" y="5838922"/>
            <a:ext cx="2811988" cy="338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(Doležel </a:t>
            </a:r>
            <a:r>
              <a:rPr lang="cs-C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2004; upraveno)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FISHIS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981" y="96982"/>
            <a:ext cx="5454070" cy="66501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735306" y="6019512"/>
            <a:ext cx="193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(</a:t>
            </a:r>
            <a:r>
              <a:rPr lang="cs-CZ" sz="1600" dirty="0" err="1"/>
              <a:t>Giorgi</a:t>
            </a:r>
            <a:r>
              <a:rPr lang="cs-CZ" sz="1600" dirty="0"/>
              <a:t> </a:t>
            </a:r>
            <a:r>
              <a:rPr lang="cs-CZ" sz="1600" i="1" dirty="0"/>
              <a:t>et al.</a:t>
            </a:r>
            <a:r>
              <a:rPr lang="cs-CZ" sz="1600" dirty="0"/>
              <a:t>, </a:t>
            </a:r>
            <a:r>
              <a:rPr lang="cs-CZ" sz="1600" dirty="0" smtClean="0"/>
              <a:t>2013; upraveno)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003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Rychlá tvorba karyotypu</a:t>
            </a:r>
          </a:p>
          <a:p>
            <a:r>
              <a:rPr lang="cs-CZ" dirty="0" smtClean="0"/>
              <a:t>Detekce chromozomových </a:t>
            </a:r>
            <a:r>
              <a:rPr lang="cs-CZ" dirty="0" smtClean="0"/>
              <a:t>abnormalit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079" y="1511343"/>
            <a:ext cx="4556304" cy="458331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898810" y="6229598"/>
            <a:ext cx="180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(</a:t>
            </a:r>
            <a:r>
              <a:rPr lang="cs-CZ" sz="1600" dirty="0" err="1"/>
              <a:t>Carter</a:t>
            </a:r>
            <a:r>
              <a:rPr lang="cs-CZ" sz="1600" dirty="0"/>
              <a:t> </a:t>
            </a:r>
            <a:r>
              <a:rPr lang="cs-CZ" sz="1600" i="1" dirty="0"/>
              <a:t>et al.</a:t>
            </a:r>
            <a:r>
              <a:rPr lang="cs-CZ" sz="1600" dirty="0"/>
              <a:t>, </a:t>
            </a:r>
            <a:r>
              <a:rPr lang="cs-CZ" sz="1600" dirty="0" smtClean="0"/>
              <a:t>1992)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91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Sortrování</a:t>
            </a:r>
            <a:endParaRPr lang="cs-CZ" dirty="0"/>
          </a:p>
          <a:p>
            <a:pPr lvl="1"/>
            <a:r>
              <a:rPr lang="cs-CZ" dirty="0" err="1"/>
              <a:t>Chromozomově</a:t>
            </a:r>
            <a:r>
              <a:rPr lang="cs-CZ" dirty="0"/>
              <a:t> specifické DNA knihovny</a:t>
            </a:r>
          </a:p>
          <a:p>
            <a:pPr lvl="1"/>
            <a:r>
              <a:rPr lang="cs-CZ" dirty="0"/>
              <a:t>Chromozomové malovací </a:t>
            </a:r>
            <a:r>
              <a:rPr lang="cs-CZ" dirty="0" smtClean="0"/>
              <a:t>sondy</a:t>
            </a:r>
          </a:p>
          <a:p>
            <a:pPr lvl="1"/>
            <a:r>
              <a:rPr lang="cs-CZ" dirty="0" err="1" smtClean="0"/>
              <a:t>Sekvenování</a:t>
            </a:r>
            <a:endParaRPr lang="cs-CZ" dirty="0" smtClean="0"/>
          </a:p>
          <a:p>
            <a:pPr lvl="1"/>
            <a:r>
              <a:rPr lang="cs-CZ" dirty="0" smtClean="0"/>
              <a:t>Identifikace proteinů vážících se k DNA</a:t>
            </a:r>
          </a:p>
          <a:p>
            <a:pPr lvl="1"/>
            <a:r>
              <a:rPr lang="cs-CZ" dirty="0" smtClean="0"/>
              <a:t>Evoluční a fylogenetické studie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17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381</Words>
  <Application>Microsoft Office PowerPoint</Application>
  <PresentationFormat>Širokoúhlá obrazovka</PresentationFormat>
  <Paragraphs>43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Motiv Office</vt:lpstr>
      <vt:lpstr>Cytogenetika a průtoková cytometrie</vt:lpstr>
      <vt:lpstr>Klasická cytogenetika</vt:lpstr>
      <vt:lpstr>Příprava vzorku (živočišné buňky)</vt:lpstr>
      <vt:lpstr>Barvení</vt:lpstr>
      <vt:lpstr>Barvení</vt:lpstr>
      <vt:lpstr>Rostlinné chromosomy</vt:lpstr>
      <vt:lpstr>FISHIS</vt:lpstr>
      <vt:lpstr>Využití I</vt:lpstr>
      <vt:lpstr>Využití II</vt:lpstr>
      <vt:lpstr>Literatura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Katka</dc:creator>
  <cp:lastModifiedBy>Katka</cp:lastModifiedBy>
  <cp:revision>32</cp:revision>
  <dcterms:created xsi:type="dcterms:W3CDTF">2015-12-13T17:00:25Z</dcterms:created>
  <dcterms:modified xsi:type="dcterms:W3CDTF">2015-12-15T00:04:07Z</dcterms:modified>
</cp:coreProperties>
</file>