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57" r:id="rId6"/>
    <p:sldId id="258" r:id="rId7"/>
    <p:sldId id="259" r:id="rId8"/>
    <p:sldId id="290" r:id="rId9"/>
    <p:sldId id="260" r:id="rId10"/>
    <p:sldId id="261" r:id="rId11"/>
    <p:sldId id="281" r:id="rId12"/>
    <p:sldId id="262" r:id="rId13"/>
    <p:sldId id="292" r:id="rId14"/>
    <p:sldId id="284" r:id="rId15"/>
    <p:sldId id="282" r:id="rId16"/>
    <p:sldId id="285" r:id="rId17"/>
    <p:sldId id="293" r:id="rId18"/>
    <p:sldId id="294" r:id="rId19"/>
    <p:sldId id="295" r:id="rId20"/>
    <p:sldId id="296" r:id="rId21"/>
    <p:sldId id="264" r:id="rId22"/>
    <p:sldId id="263" r:id="rId23"/>
    <p:sldId id="265" r:id="rId24"/>
    <p:sldId id="266" r:id="rId25"/>
    <p:sldId id="267" r:id="rId26"/>
    <p:sldId id="283" r:id="rId27"/>
    <p:sldId id="268" r:id="rId28"/>
    <p:sldId id="286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99" r:id="rId37"/>
    <p:sldId id="287" r:id="rId38"/>
    <p:sldId id="288" r:id="rId39"/>
    <p:sldId id="289" r:id="rId40"/>
    <p:sldId id="291" r:id="rId41"/>
    <p:sldId id="297" r:id="rId42"/>
    <p:sldId id="276" r:id="rId43"/>
    <p:sldId id="298" r:id="rId44"/>
    <p:sldId id="300" r:id="rId4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64" d="100"/>
          <a:sy n="64" d="100"/>
        </p:scale>
        <p:origin x="2910" y="11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B97AF-0B1D-4F80-9235-C9F403B0D9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649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DB0BB-7BC3-4840-AF82-EB8AAF2895E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414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5CD0D-17EA-480F-B0E9-DD983DDAD0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0287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BFA77-03B1-46DF-87EC-8A7E89EA2D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840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920BC-81F3-4A71-AF50-5A158F90D4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0401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CFAC3-30D1-4302-BEA8-55E1CBF411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079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14CC1-F6D0-4A23-9D7D-45DDEE59C7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102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DAC29-F24B-4AFF-94E2-0B9EFC4320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4285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022D7-12B1-4B46-BECF-289D0D5EB2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686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54AAC-CD90-4CE8-BB2D-6C837DFA5F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782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5675-435F-4770-A911-E244F02450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177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8552E0B-B210-4A4E-B6BD-88420F413C4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81000" y="822325"/>
            <a:ext cx="82296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14000">
                <a:solidFill>
                  <a:srgbClr val="FF9900"/>
                </a:solidFill>
              </a:rPr>
              <a:t>Pouště a polopouště</a:t>
            </a:r>
            <a:endParaRPr lang="cs-CZ" altLang="cs-CZ" sz="1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>
            <p:ph type="title"/>
          </p:nvPr>
        </p:nvSpPr>
        <p:spPr>
          <a:xfrm>
            <a:off x="685800" y="-242888"/>
            <a:ext cx="7772400" cy="1143001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Světové pouště - diverzita</a:t>
            </a:r>
            <a:endParaRPr lang="cs-CZ" altLang="cs-CZ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" y="836613"/>
            <a:ext cx="8763000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Afrika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V Sev. Africe 3000 druhů rostlin na pouštích, z toho 1/2 na </a:t>
            </a:r>
            <a:r>
              <a:rPr lang="cs-CZ" altLang="cs-CZ" b="1"/>
              <a:t>Sahaře</a:t>
            </a:r>
            <a:r>
              <a:rPr lang="cs-CZ" altLang="cs-CZ"/>
              <a:t> (ale v centrání části jen 450 druhů). Rozloha Sahary je 9 milionů km</a:t>
            </a:r>
            <a:r>
              <a:rPr lang="cs-CZ" altLang="cs-CZ" baseline="30000"/>
              <a:t>2</a:t>
            </a:r>
            <a:r>
              <a:rPr lang="cs-CZ" altLang="cs-CZ"/>
              <a:t>.  Na dunách rostou vytrvalé trávy a vysoké keříčky (</a:t>
            </a:r>
            <a:r>
              <a:rPr lang="cs-CZ" altLang="cs-CZ" i="1"/>
              <a:t>Ephedra alata, Calligonum comosum</a:t>
            </a:r>
            <a:r>
              <a:rPr lang="cs-CZ" altLang="cs-CZ"/>
              <a:t>). Ve vlhkých depresích </a:t>
            </a:r>
            <a:r>
              <a:rPr lang="cs-CZ" altLang="cs-CZ" i="1"/>
              <a:t>Acacia raddiana, Tamarix aphylla</a:t>
            </a:r>
            <a:r>
              <a:rPr lang="cs-CZ" altLang="cs-CZ"/>
              <a:t>). Halofyty - </a:t>
            </a:r>
            <a:r>
              <a:rPr lang="cs-CZ" altLang="cs-CZ" i="1"/>
              <a:t>Atriplex, Salsola, Suaeda</a:t>
            </a:r>
            <a:r>
              <a:rPr lang="cs-CZ" altLang="cs-CZ"/>
              <a:t>. Oázy - </a:t>
            </a:r>
            <a:r>
              <a:rPr lang="cs-CZ" altLang="cs-CZ" i="1"/>
              <a:t>Phoenix dactylifera. </a:t>
            </a:r>
            <a:r>
              <a:rPr lang="cs-CZ" altLang="cs-CZ"/>
              <a:t>Na poušti </a:t>
            </a:r>
            <a:r>
              <a:rPr lang="cs-CZ" altLang="cs-CZ" b="1"/>
              <a:t>Namib</a:t>
            </a:r>
            <a:r>
              <a:rPr lang="cs-CZ" altLang="cs-CZ"/>
              <a:t> roste </a:t>
            </a:r>
            <a:r>
              <a:rPr lang="cs-CZ" altLang="cs-CZ" i="1"/>
              <a:t>Welwitschia mirabilis</a:t>
            </a:r>
            <a:r>
              <a:rPr lang="cs-CZ" altLang="cs-CZ"/>
              <a:t> - vývojově stará nahosemenná rostlina.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Austrálie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(polo-)pouště pokrývají 40% území, ca 1200 druhů v aridních oblastech, z toho 41% endemity. Typické druhy r. </a:t>
            </a:r>
            <a:r>
              <a:rPr lang="cs-CZ" altLang="cs-CZ" i="1"/>
              <a:t>Triodia</a:t>
            </a:r>
            <a:r>
              <a:rPr lang="cs-CZ" altLang="cs-CZ"/>
              <a:t>. Dřeviny - </a:t>
            </a:r>
            <a:r>
              <a:rPr lang="cs-CZ" altLang="cs-CZ" i="1"/>
              <a:t>Eucalyptus brevifolia</a:t>
            </a:r>
            <a:r>
              <a:rPr lang="cs-CZ" altLang="cs-CZ"/>
              <a:t>, </a:t>
            </a:r>
            <a:r>
              <a:rPr lang="cs-CZ" altLang="cs-CZ" i="1"/>
              <a:t>Acacia aneura</a:t>
            </a:r>
            <a:r>
              <a:rPr lang="cs-CZ" altLang="cs-CZ"/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Jižní Amerika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diverzita (polo-)pouští od dun po parkovitou krajinu s kaktusy. Stromy rodu </a:t>
            </a:r>
            <a:r>
              <a:rPr lang="cs-CZ" altLang="cs-CZ" i="1"/>
              <a:t>Prosopsis, </a:t>
            </a:r>
            <a:r>
              <a:rPr lang="cs-CZ" altLang="cs-CZ"/>
              <a:t>na zasolených půdách např. </a:t>
            </a:r>
            <a:r>
              <a:rPr lang="cs-CZ" altLang="cs-CZ" i="1"/>
              <a:t>Salicornia fruticosa</a:t>
            </a:r>
            <a:r>
              <a:rPr lang="cs-CZ" altLang="cs-CZ"/>
              <a:t>. V extrémním srážkovém stínu je poušť </a:t>
            </a:r>
            <a:r>
              <a:rPr lang="cs-CZ" altLang="cs-CZ" b="1"/>
              <a:t>Atacama</a:t>
            </a:r>
            <a:r>
              <a:rPr lang="cs-CZ" altLang="cs-CZ"/>
              <a:t>. Na jihu kontinentu je zóna zimních mlh, kde roste mj. </a:t>
            </a:r>
            <a:r>
              <a:rPr lang="cs-CZ" altLang="cs-CZ" i="1"/>
              <a:t>Tilandsia palacea </a:t>
            </a:r>
            <a:r>
              <a:rPr lang="cs-CZ" altLang="cs-CZ"/>
              <a:t>- je zcela závislá na vlhkosti uchycené na listech.</a:t>
            </a:r>
            <a:endParaRPr lang="cs-CZ" altLang="cs-CZ"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welwitsc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1027" descr="welwitsch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1675"/>
            <a:ext cx="63246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1028" descr="welwitschi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3275"/>
            <a:ext cx="45720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1029"/>
          <p:cNvSpPr txBox="1">
            <a:spLocks noChangeArrowheads="1"/>
          </p:cNvSpPr>
          <p:nvPr/>
        </p:nvSpPr>
        <p:spPr bwMode="auto">
          <a:xfrm>
            <a:off x="6705600" y="14478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Samčí rostlina</a:t>
            </a:r>
            <a:endParaRPr lang="cs-CZ" altLang="cs-CZ"/>
          </a:p>
        </p:txBody>
      </p:sp>
      <p:sp>
        <p:nvSpPr>
          <p:cNvPr id="28678" name="Text Box 1030"/>
          <p:cNvSpPr txBox="1">
            <a:spLocks noChangeArrowheads="1"/>
          </p:cNvSpPr>
          <p:nvPr/>
        </p:nvSpPr>
        <p:spPr bwMode="auto">
          <a:xfrm>
            <a:off x="6324600" y="6096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Samičí rostlina</a:t>
            </a:r>
            <a:endParaRPr lang="cs-CZ" altLang="cs-CZ"/>
          </a:p>
        </p:txBody>
      </p:sp>
      <p:sp>
        <p:nvSpPr>
          <p:cNvPr id="28679" name="Line 1031"/>
          <p:cNvSpPr>
            <a:spLocks noChangeShapeType="1"/>
          </p:cNvSpPr>
          <p:nvPr/>
        </p:nvSpPr>
        <p:spPr bwMode="auto">
          <a:xfrm flipH="1" flipV="1">
            <a:off x="6400800" y="6553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0" name="Line 1032"/>
          <p:cNvSpPr>
            <a:spLocks noChangeShapeType="1"/>
          </p:cNvSpPr>
          <p:nvPr/>
        </p:nvSpPr>
        <p:spPr bwMode="auto">
          <a:xfrm>
            <a:off x="8839200" y="1219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81" name="Text Box 1033"/>
          <p:cNvSpPr txBox="1">
            <a:spLocks noChangeArrowheads="1"/>
          </p:cNvSpPr>
          <p:nvPr/>
        </p:nvSpPr>
        <p:spPr bwMode="auto">
          <a:xfrm>
            <a:off x="5029200" y="0"/>
            <a:ext cx="3657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 b="1" i="1"/>
              <a:t>Welwitschia mirabilis</a:t>
            </a:r>
            <a:endParaRPr lang="cs-CZ" alt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>
          <a:xfrm>
            <a:off x="685800" y="-100013"/>
            <a:ext cx="7772400" cy="1143001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Světové pouště - diverzita</a:t>
            </a:r>
            <a:endParaRPr lang="cs-CZ" altLang="cs-CZ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4925" y="981075"/>
            <a:ext cx="9109075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Severní Amerika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horké „nížinné“ pouště ve srážkovém stínu (Údolí smrti). Vysoká diverzita. </a:t>
            </a:r>
            <a:r>
              <a:rPr lang="cs-CZ" altLang="cs-CZ" b="1"/>
              <a:t>Sonorská poušť</a:t>
            </a:r>
            <a:r>
              <a:rPr lang="cs-CZ" altLang="cs-CZ"/>
              <a:t> má „subtropický“ charakter a se vyznačuje vysokou diverzitou druhů čel. </a:t>
            </a:r>
            <a:r>
              <a:rPr lang="cs-CZ" altLang="cs-CZ" i="1"/>
              <a:t>Cactaceae </a:t>
            </a:r>
            <a:r>
              <a:rPr lang="cs-CZ" altLang="cs-CZ"/>
              <a:t>(</a:t>
            </a:r>
            <a:r>
              <a:rPr lang="cs-CZ" altLang="cs-CZ" i="1"/>
              <a:t>Cereus giganteus, Opuntia </a:t>
            </a:r>
            <a:r>
              <a:rPr lang="cs-CZ" altLang="cs-CZ"/>
              <a:t>sp.). S nimi početně rostou malé keře (</a:t>
            </a:r>
            <a:r>
              <a:rPr lang="cs-CZ" altLang="cs-CZ" i="1"/>
              <a:t>Larrea tridentata, Ambrosia dumosa</a:t>
            </a:r>
            <a:r>
              <a:rPr lang="cs-CZ" altLang="cs-CZ"/>
              <a:t>). Horké pouště temperátního charakteru jsou </a:t>
            </a:r>
            <a:r>
              <a:rPr lang="cs-CZ" altLang="cs-CZ" b="1"/>
              <a:t>Mojavská poušť</a:t>
            </a:r>
            <a:r>
              <a:rPr lang="cs-CZ" altLang="cs-CZ"/>
              <a:t> (Las Vegas) a </a:t>
            </a:r>
            <a:r>
              <a:rPr lang="cs-CZ" altLang="cs-CZ" b="1"/>
              <a:t>Chihuahuan</a:t>
            </a:r>
            <a:r>
              <a:rPr lang="cs-CZ" altLang="cs-CZ"/>
              <a:t> (El Paso)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Asie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Kontinentální klima, řada přechodů step - poušť - slanisko. </a:t>
            </a:r>
            <a:r>
              <a:rPr lang="cs-CZ" altLang="cs-CZ" b="1"/>
              <a:t>Slané pouště</a:t>
            </a:r>
            <a:r>
              <a:rPr lang="cs-CZ" altLang="cs-CZ"/>
              <a:t> např. v Turkmenistánu a u Kaspického moře - </a:t>
            </a:r>
            <a:r>
              <a:rPr lang="cs-CZ" altLang="cs-CZ" i="1"/>
              <a:t>Artemisia pauciflora, Kochia prostrata. </a:t>
            </a:r>
            <a:r>
              <a:rPr lang="cs-CZ" altLang="cs-CZ"/>
              <a:t>Až 50 druhů rostlin (převážně terofytů) na 1 m</a:t>
            </a:r>
            <a:r>
              <a:rPr lang="cs-CZ" altLang="cs-CZ" baseline="30000"/>
              <a:t>2</a:t>
            </a:r>
            <a:r>
              <a:rPr lang="cs-CZ" altLang="cs-CZ"/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Horké pouště</a:t>
            </a:r>
            <a:r>
              <a:rPr lang="cs-CZ" altLang="cs-CZ"/>
              <a:t> - převládají efemery a vytrvalé druhy aktivní jen část roku (</a:t>
            </a:r>
            <a:r>
              <a:rPr lang="cs-CZ" altLang="cs-CZ" i="1"/>
              <a:t>Poa bulbosa, Carex physodes</a:t>
            </a:r>
            <a:r>
              <a:rPr lang="cs-CZ" altLang="cs-CZ"/>
              <a:t>). Nejsušší pouště jsou téměř bez bylinného patra, rostou zde hlavně trávy a nízké keříčky.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Chladné pouště</a:t>
            </a:r>
            <a:r>
              <a:rPr lang="cs-CZ" altLang="cs-CZ"/>
              <a:t> - poušť </a:t>
            </a:r>
            <a:r>
              <a:rPr lang="cs-CZ" altLang="cs-CZ" b="1"/>
              <a:t>Gobi</a:t>
            </a:r>
            <a:r>
              <a:rPr lang="cs-CZ" altLang="cs-CZ"/>
              <a:t>.</a:t>
            </a:r>
            <a:endParaRPr lang="cs-CZ" altLang="cs-CZ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FF9900"/>
                </a:solidFill>
              </a:rPr>
              <a:t>Světové pouště - diverzita</a:t>
            </a:r>
            <a:endParaRPr lang="cs-CZ" altLang="cs-CZ" dirty="0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79388" y="1196975"/>
            <a:ext cx="87137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</a:rPr>
              <a:t>Evropa</a:t>
            </a:r>
            <a:r>
              <a:rPr lang="cs-CZ" altLang="cs-CZ">
                <a:solidFill>
                  <a:srgbClr val="FF3300"/>
                </a:solidFill>
              </a:rPr>
              <a:t>: </a:t>
            </a:r>
            <a:r>
              <a:rPr lang="cs-CZ" altLang="cs-CZ"/>
              <a:t>k polopuštím se někdy řadí i biotopy u města Almeria ve Spanělska ve srážkovém stínu Sierra Nevady s výskytem saharských druhů </a:t>
            </a:r>
            <a:r>
              <a:rPr lang="cs-CZ" altLang="cs-CZ" i="1"/>
              <a:t>Stipa tenacissima </a:t>
            </a:r>
            <a:r>
              <a:rPr lang="cs-CZ" altLang="cs-CZ"/>
              <a:t>a </a:t>
            </a:r>
            <a:r>
              <a:rPr lang="cs-CZ" altLang="cs-CZ" i="1"/>
              <a:t>Lygeum spartum</a:t>
            </a:r>
            <a:r>
              <a:rPr lang="cs-CZ" altLang="cs-CZ"/>
              <a:t>.</a:t>
            </a:r>
            <a:endParaRPr lang="cs-CZ" altLang="cs-CZ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IMG_26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5399088" cy="35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IMG_26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214688"/>
            <a:ext cx="5399087" cy="359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5508625" y="155575"/>
            <a:ext cx="36353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9900"/>
                </a:solidFill>
              </a:rPr>
              <a:t>Polopoušť nebo step?</a:t>
            </a:r>
          </a:p>
          <a:p>
            <a:pPr>
              <a:spcBef>
                <a:spcPct val="50000"/>
              </a:spcBef>
            </a:pPr>
            <a:r>
              <a:rPr lang="cs-CZ" altLang="cs-CZ" sz="1800"/>
              <a:t>Podle některých autorů by v polopoušti neměli být trávy, pelyňky a byliny, ale prakticky jen keře a sukulenty. V kontinentální Asii je však gradient step – poušť velmi pozvolný. Většině aridních biotopů se v ruské geobotanice říká step, biotopům na obrázku např. </a:t>
            </a:r>
            <a:r>
              <a:rPr lang="cs-CZ" altLang="cs-CZ" sz="1800" b="1" i="1"/>
              <a:t>pouštní step</a:t>
            </a:r>
            <a:r>
              <a:rPr lang="cs-CZ" altLang="cs-CZ" sz="1800" b="1"/>
              <a:t>.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07950" y="606742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Čujská step, Altaj, Rusko</a:t>
            </a: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1258888" y="3284538"/>
            <a:ext cx="64928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68313" y="4437063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nora</a:t>
            </a:r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H="1" flipV="1">
            <a:off x="2268538" y="2708275"/>
            <a:ext cx="21590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052638" y="4437063"/>
            <a:ext cx="790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duna</a:t>
            </a:r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 flipH="1" flipV="1">
            <a:off x="3060700" y="1989138"/>
            <a:ext cx="71438" cy="316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1906588" y="5127625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1800" i="1"/>
              <a:t>Caragana bungei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opuntia_leptocau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814513"/>
            <a:ext cx="6351587" cy="50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Larrea trident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971800" y="6096000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Opuntia leptocaulis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343400" y="955675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Larrea tridentata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003800" y="44450"/>
            <a:ext cx="4105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rgbClr val="FF9900"/>
                </a:solidFill>
              </a:rPr>
              <a:t>Severní Amerika: temperátní pouště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489450" y="1458913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Ephedra nevadensis</a:t>
            </a:r>
          </a:p>
        </p:txBody>
      </p:sp>
      <p:pic>
        <p:nvPicPr>
          <p:cNvPr id="34824" name="Picture 8" descr="Ephedra_nevadensi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44450"/>
            <a:ext cx="2795587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995738" y="1916113"/>
            <a:ext cx="4957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/>
              <a:t>http://www.molbio.princeton.edu/courses/mb427/2001/projects/10/Ephedra_nevadensis-1.jpg</a:t>
            </a:r>
          </a:p>
        </p:txBody>
      </p:sp>
      <p:pic>
        <p:nvPicPr>
          <p:cNvPr id="34827" name="Picture 11" descr="E%20nevadensis%20habit%20DW%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5292725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3995738" y="2205038"/>
            <a:ext cx="5148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000"/>
              <a:t>http://botit.botany.wisc.edu/courses/img/bot/401/Gnetophyta/Ephedra/E%20nevadensis%20habit%20DW%20.jpg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003800" y="115888"/>
            <a:ext cx="4105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rgbClr val="FF9900"/>
                </a:solidFill>
              </a:rPr>
              <a:t>Severní Amerika: temperátní pouště</a:t>
            </a:r>
          </a:p>
        </p:txBody>
      </p:sp>
      <p:pic>
        <p:nvPicPr>
          <p:cNvPr id="34831" name="Picture 15" descr="Yucca%20brevifolia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2841625" cy="378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2843213" y="6308725"/>
            <a:ext cx="2819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Yucca brevifolia</a:t>
            </a: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4886325" y="6613525"/>
            <a:ext cx="4257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/>
              <a:t>http://gecko.gc.maricopa.edu/glendalelibrary/images/Yucca%20brevifolia-7.jpg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9900"/>
                </a:solidFill>
              </a:rPr>
              <a:t>Středoasijské pouště</a:t>
            </a:r>
            <a:endParaRPr lang="cs-CZ" altLang="cs-CZ" dirty="0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322709" y="1052736"/>
            <a:ext cx="87137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 smtClean="0">
                <a:solidFill>
                  <a:srgbClr val="FF3300"/>
                </a:solidFill>
              </a:rPr>
              <a:t>Kazachstán, Uzbekistán, Turkmenistán, Čína, Mongolsko …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-654" r="15386" b="9136"/>
          <a:stretch/>
        </p:blipFill>
        <p:spPr>
          <a:xfrm>
            <a:off x="-36574" y="1883517"/>
            <a:ext cx="5904718" cy="42097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55576" y="303934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Balchaš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r="3413"/>
          <a:stretch/>
        </p:blipFill>
        <p:spPr>
          <a:xfrm rot="16200000">
            <a:off x="5439825" y="2489166"/>
            <a:ext cx="4176467" cy="303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9900"/>
                </a:solidFill>
              </a:rPr>
              <a:t>Středoasijské pouště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4577" y="2144857"/>
            <a:ext cx="5256584" cy="35043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42988"/>
            <a:ext cx="5940660" cy="39604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851920" y="50851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</a:t>
            </a:r>
            <a:r>
              <a:rPr lang="cs-CZ" dirty="0" smtClean="0"/>
              <a:t>asté zasolení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>
            <a:off x="3923928" y="5582974"/>
            <a:ext cx="1662185" cy="6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820138" y="4434858"/>
            <a:ext cx="3111219" cy="2074146"/>
          </a:xfrm>
          <a:prstGeom prst="rect">
            <a:avLst/>
          </a:prstGeom>
        </p:spPr>
      </p:pic>
      <p:cxnSp>
        <p:nvCxnSpPr>
          <p:cNvPr id="11" name="Přímá spojnice se šipkou 10"/>
          <p:cNvCxnSpPr/>
          <p:nvPr/>
        </p:nvCxnSpPr>
        <p:spPr bwMode="auto">
          <a:xfrm>
            <a:off x="4139952" y="6093296"/>
            <a:ext cx="158417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/>
          <p:cNvSpPr txBox="1"/>
          <p:nvPr/>
        </p:nvSpPr>
        <p:spPr>
          <a:xfrm>
            <a:off x="3851920" y="6054387"/>
            <a:ext cx="5292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ouštní dlažba </a:t>
            </a:r>
          </a:p>
          <a:p>
            <a:r>
              <a:rPr lang="cs-CZ" dirty="0" smtClean="0"/>
              <a:t>(eolické procesy – odnos a vytřídění)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63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9900"/>
                </a:solidFill>
              </a:rPr>
              <a:t>Středoasijské pouště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2" y="1893168"/>
            <a:ext cx="7272300" cy="48482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2272" y="90872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>
                <a:solidFill>
                  <a:srgbClr val="FF0000"/>
                </a:solidFill>
              </a:rPr>
              <a:t>Haloxylon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</a:rPr>
              <a:t>ammodendron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i="1" dirty="0" smtClean="0"/>
              <a:t>– </a:t>
            </a:r>
            <a:r>
              <a:rPr lang="cs-CZ" dirty="0" smtClean="0"/>
              <a:t>„</a:t>
            </a:r>
            <a:r>
              <a:rPr lang="cs-CZ" dirty="0" err="1" smtClean="0"/>
              <a:t>saxaul</a:t>
            </a:r>
            <a:r>
              <a:rPr lang="cs-CZ" dirty="0" smtClean="0"/>
              <a:t> </a:t>
            </a:r>
            <a:r>
              <a:rPr lang="cs-CZ" dirty="0" err="1" smtClean="0"/>
              <a:t>tree</a:t>
            </a:r>
            <a:r>
              <a:rPr lang="cs-CZ" dirty="0" smtClean="0"/>
              <a:t>“, porosty připomínají lesy (netopýři, </a:t>
            </a:r>
            <a:r>
              <a:rPr lang="cs-CZ" dirty="0"/>
              <a:t>z</a:t>
            </a:r>
            <a:r>
              <a:rPr lang="cs-CZ" dirty="0" smtClean="0"/>
              <a:t>droj dřeva)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53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 descr="POUS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7620000" cy="67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685800" y="-100013"/>
            <a:ext cx="77724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9900"/>
                </a:solidFill>
              </a:rPr>
              <a:t>Středoasijské pouště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2344" y="2160071"/>
            <a:ext cx="4806279" cy="320418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9512" y="479715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Krascheninnikovia</a:t>
            </a:r>
            <a:r>
              <a:rPr lang="cs-CZ" i="1" dirty="0" smtClean="0"/>
              <a:t> </a:t>
            </a:r>
            <a:r>
              <a:rPr lang="cs-CZ" i="1" dirty="0" err="1" smtClean="0"/>
              <a:t>ceratoides</a:t>
            </a:r>
            <a:r>
              <a:rPr lang="cs-CZ" i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poštní</a:t>
            </a:r>
            <a:r>
              <a:rPr lang="cs-CZ" dirty="0" smtClean="0"/>
              <a:t> stepu, trochu vlhčí pouště; dosud jako relikt v Rakousku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3" y="1389112"/>
            <a:ext cx="4680012" cy="31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5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Adaptace rostlin</a:t>
            </a:r>
            <a:endParaRPr lang="cs-CZ" altLang="cs-CZ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763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Drought-escaping plants (suchu unikající rostliny)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jednoletky, které rostou a plodí jen za takové vlhkosti, která je dostatečná k dokončení jejich životního cyklu.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Drought-evading plants (suchu vyhýbající se rostliny)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nesukulentní vytrvalé rostliny, které omezují růst na vlhké období. Např. opadavé keře - dormantní v suchém období.</a:t>
            </a:r>
            <a:endParaRPr lang="cs-CZ" altLang="cs-CZ" b="1"/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Drought-enduring plants (sucho snášející rostliny)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např. xerofytní keře s rozsáhlým kořenovým systémem a ekofyziologickými adaptacemi na sucho 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Drought-resisting plants (suchu odolné rostliny)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sukulentní vytrvalé rostliny - vodu drží v pletivech a využívají ji šetrně (CAM-rostliny). </a:t>
            </a:r>
            <a:endParaRPr lang="cs-CZ" altLang="cs-CZ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15400" cy="762000"/>
          </a:xfrm>
        </p:spPr>
        <p:txBody>
          <a:bodyPr/>
          <a:lstStyle/>
          <a:p>
            <a:r>
              <a:rPr lang="cs-CZ" altLang="cs-CZ" b="1">
                <a:solidFill>
                  <a:srgbClr val="FF3300"/>
                </a:solidFill>
              </a:rPr>
              <a:t>suchu unikající rostliny - jednoletky</a:t>
            </a:r>
            <a:br>
              <a:rPr lang="cs-CZ" altLang="cs-CZ" b="1">
                <a:solidFill>
                  <a:srgbClr val="FF3300"/>
                </a:solidFill>
              </a:rPr>
            </a:br>
            <a:endParaRPr lang="cs-CZ" altLang="cs-CZ" b="1">
              <a:solidFill>
                <a:srgbClr val="FF3300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91440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	Podíl jednoletek ve flóře území je inverzní k množství a pravidelnosti srážek v oblasti. Pouštní jednoletky mají mělký kořenový systém a rychlý cyklus od vyklíčení k vysemenění. Průměrně kolem 8 týdnů, ale uváděno je i 8 dnů (</a:t>
            </a:r>
            <a:r>
              <a:rPr lang="cs-CZ" altLang="cs-CZ" i="1"/>
              <a:t>Boerhaavia repens</a:t>
            </a:r>
            <a:r>
              <a:rPr lang="cs-CZ" altLang="cs-CZ"/>
              <a:t> na Sahaře). Tyto rostliny reagují středně silné srážky (25 mm), při nižších ještě neklíčí a při vyšších se ze semen vyplavují látky stimulující růst. Jiným případem je hygroskopické otevírání plodů (</a:t>
            </a:r>
            <a:r>
              <a:rPr lang="cs-CZ" altLang="cs-CZ" i="1"/>
              <a:t>Anastatica hierochuntica</a:t>
            </a:r>
            <a:r>
              <a:rPr lang="cs-CZ" altLang="cs-CZ"/>
              <a:t> – růže z Jericha)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Ve vyjímečně mokrých letech mohou přežívat jako fakultativně vytrvalé rostliny. Pouštní jednoletky lze rozdělit na </a:t>
            </a:r>
            <a:r>
              <a:rPr lang="cs-CZ" altLang="cs-CZ" b="1"/>
              <a:t>jarní </a:t>
            </a:r>
            <a:r>
              <a:rPr lang="cs-CZ" altLang="cs-CZ"/>
              <a:t>a </a:t>
            </a:r>
            <a:r>
              <a:rPr lang="cs-CZ" altLang="cs-CZ" b="1"/>
              <a:t>letní</a:t>
            </a:r>
            <a:r>
              <a:rPr lang="cs-CZ" altLang="cs-CZ"/>
              <a:t> podle požadavků na teplotu při klíčení.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Diverzita jednoletek se vyvíjela v interakci s opylovači (různý tvar a barva květů a doba jejich otevírání), ale i s vyššími živočichy (většina vyšších živočichů v poušti je semenožravých).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cs-CZ" altLang="cs-CZ" b="1">
                <a:solidFill>
                  <a:srgbClr val="FF3300"/>
                </a:solidFill>
              </a:rPr>
              <a:t>suchu unikající rostliny - jednoletky</a:t>
            </a:r>
            <a:br>
              <a:rPr lang="cs-CZ" altLang="cs-CZ" b="1">
                <a:solidFill>
                  <a:srgbClr val="FF3300"/>
                </a:solidFill>
              </a:rPr>
            </a:br>
            <a:endParaRPr lang="cs-CZ" altLang="cs-CZ" b="1">
              <a:solidFill>
                <a:srgbClr val="FF33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611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Denzita semen v půdě, dormance semen</a:t>
            </a: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/>
              <a:t>	V Sonorské poušti bylo zjištěno celkem </a:t>
            </a:r>
            <a:r>
              <a:rPr lang="cs-CZ" altLang="cs-CZ" b="1"/>
              <a:t>4.000-104.000 semen / m</a:t>
            </a:r>
            <a:r>
              <a:rPr lang="cs-CZ" altLang="cs-CZ" b="1" baseline="30000"/>
              <a:t>2</a:t>
            </a:r>
            <a:r>
              <a:rPr lang="cs-CZ" altLang="cs-CZ"/>
              <a:t>. Semena se hromadí zejména na závětrných místech.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</a:t>
            </a:r>
            <a:r>
              <a:rPr lang="cs-CZ" altLang="cs-CZ" sz="2000"/>
              <a:t>Klíčení je nejčastěji indikováno teplem nebo vlhkem. Řada rostlin má tzv. „vodní hodiny“ - pozná, kdy je vlhkost okolí už dostatečná. Semena jsou uzavřena v různých zdřevnatělých, trnitých apod. útvarech na uvadlé rostlině po dobu měsíců až let a uvolňují se až po zvlhčení nebo při mikrobiálním rozkladu těchto útvarů. Na zemi pak klíčí okamžitě</a:t>
            </a:r>
            <a:r>
              <a:rPr lang="cs-CZ" altLang="cs-CZ"/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Heteroblastie </a:t>
            </a:r>
            <a:r>
              <a:rPr lang="cs-CZ" altLang="cs-CZ"/>
              <a:t>byla zaznamenána u některých druhů v saharsko-arabské oblasti. Požadavky na klíčení se liší mezi různými semeny vytvořenými na téže rostlině (</a:t>
            </a:r>
            <a:r>
              <a:rPr lang="cs-CZ" altLang="cs-CZ" i="1"/>
              <a:t>Aegilops ovata</a:t>
            </a:r>
            <a:r>
              <a:rPr lang="cs-CZ" altLang="cs-CZ"/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Amfikarpie</a:t>
            </a:r>
            <a:r>
              <a:rPr lang="cs-CZ" altLang="cs-CZ"/>
              <a:t> - jedna rostlina vytváří podzemní i nadzemní plody. Podzemní plody produkují semena velká a velmi tolerantní k suchu, nadzemní plody semena malá, rozšiřovaná větrem po jejich uvolnění z květenství. Např. </a:t>
            </a:r>
            <a:r>
              <a:rPr lang="cs-CZ" altLang="cs-CZ" i="1"/>
              <a:t>Gymnorrhaena micrantha.</a:t>
            </a:r>
            <a:endParaRPr lang="cs-CZ" alt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cs-CZ" altLang="cs-CZ" b="1">
                <a:solidFill>
                  <a:srgbClr val="FF3300"/>
                </a:solidFill>
              </a:rPr>
              <a:t>suchu vyhýbající se rostliny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95536" y="1124744"/>
            <a:ext cx="78486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/>
              <a:t>Podobně jako jednoletky jsou aktivní jen ve vlhkém období. Nadzemní orgány jsou za sucha </a:t>
            </a:r>
            <a:r>
              <a:rPr lang="cs-CZ" altLang="cs-CZ" dirty="0" err="1"/>
              <a:t>dormantní</a:t>
            </a:r>
            <a:r>
              <a:rPr lang="cs-CZ" altLang="cs-CZ" dirty="0"/>
              <a:t> a rychle reagují na zvlhčení půdy - např. nové kořeny </a:t>
            </a:r>
            <a:r>
              <a:rPr lang="cs-CZ" altLang="cs-CZ" i="1" dirty="0" err="1"/>
              <a:t>Carex</a:t>
            </a:r>
            <a:r>
              <a:rPr lang="cs-CZ" altLang="cs-CZ" i="1" dirty="0"/>
              <a:t> </a:t>
            </a:r>
            <a:r>
              <a:rPr lang="cs-CZ" altLang="cs-CZ" i="1" dirty="0" err="1"/>
              <a:t>pachystylis</a:t>
            </a:r>
            <a:r>
              <a:rPr lang="cs-CZ" altLang="cs-CZ" i="1" dirty="0"/>
              <a:t> </a:t>
            </a:r>
            <a:r>
              <a:rPr lang="cs-CZ" altLang="cs-CZ" dirty="0"/>
              <a:t>vyrostou za 12 hod. po zvlhčení.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	Kořeny jsou soustředěny v hloubce 5-10 cm, u geofytů hlouběji (40 cm). Hlouběji kořenící geofyty tvoří nadzemní orgány jen ve velmi vlhkých letech.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2426" y="4439047"/>
            <a:ext cx="2902744" cy="19351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7" y="4365104"/>
            <a:ext cx="3654574" cy="235221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19836" y="4756382"/>
            <a:ext cx="19803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Rheum</a:t>
            </a:r>
            <a:r>
              <a:rPr lang="cs-CZ" i="1" dirty="0" smtClean="0"/>
              <a:t> </a:t>
            </a:r>
            <a:r>
              <a:rPr lang="cs-CZ" i="1" dirty="0" err="1" smtClean="0"/>
              <a:t>tataricum</a:t>
            </a:r>
            <a:endParaRPr lang="cs-CZ" i="1" dirty="0" smtClean="0"/>
          </a:p>
          <a:p>
            <a:endParaRPr lang="cs-CZ" dirty="0"/>
          </a:p>
          <a:p>
            <a:r>
              <a:rPr lang="cs-CZ" dirty="0" smtClean="0"/>
              <a:t>oddenky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>
            <a:off x="4932040" y="6525344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3300"/>
                </a:solidFill>
              </a:rPr>
              <a:t>sucho snášející rostliny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07950" y="765175"/>
            <a:ext cx="903605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Většina pouštních vytrvalých rostlin. Fotosyntetizují víceméně po celý rok a proto musí nahrazovat v suchém období ztrátu vody, ke které dojde při transpiraci. Jejich rozsáhlý kořenový systém proniká </a:t>
            </a:r>
            <a:r>
              <a:rPr lang="cs-CZ" altLang="cs-CZ" b="1"/>
              <a:t>hluboko</a:t>
            </a:r>
            <a:r>
              <a:rPr lang="cs-CZ" altLang="cs-CZ"/>
              <a:t> (8-10 m, u rodu </a:t>
            </a:r>
            <a:r>
              <a:rPr lang="cs-CZ" altLang="cs-CZ" i="1"/>
              <a:t>Prosopsis </a:t>
            </a:r>
            <a:r>
              <a:rPr lang="cs-CZ" altLang="cs-CZ"/>
              <a:t>zaznamenáno až 53 m !!!). Nebo naopak rozprostření kořenů pod povrch (kopmetice o vodu). Obrovský R:S poměr. Listy redukované, nebo v suchém období opadávají (</a:t>
            </a:r>
            <a:r>
              <a:rPr lang="cs-CZ" altLang="cs-CZ" i="1"/>
              <a:t>Retama raetam, Kleinia nerifolia</a:t>
            </a:r>
            <a:r>
              <a:rPr lang="cs-CZ" altLang="cs-CZ"/>
              <a:t>). Klony dlouho vytrvávají (až tisíce let!).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</a:t>
            </a:r>
            <a:r>
              <a:rPr lang="cs-CZ" altLang="cs-CZ" b="1"/>
              <a:t>anatomické adaptace</a:t>
            </a:r>
            <a:r>
              <a:rPr lang="cs-CZ" altLang="cs-CZ" b="1" i="1"/>
              <a:t> </a:t>
            </a:r>
            <a:r>
              <a:rPr lang="cs-CZ" altLang="cs-CZ" i="1"/>
              <a:t>-</a:t>
            </a:r>
            <a:r>
              <a:rPr lang="cs-CZ" altLang="cs-CZ"/>
              <a:t> impregnace buněčných stěn, např. voskem, xeromorfózy. 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</a:t>
            </a:r>
            <a:r>
              <a:rPr lang="cs-CZ" altLang="cs-CZ" b="1"/>
              <a:t>fyziologické adaptace</a:t>
            </a:r>
            <a:r>
              <a:rPr lang="cs-CZ" altLang="cs-CZ"/>
              <a:t> - nacházíme zejména u pouštních halofytů: CAM cyklus, ředění solí vodou uchovávanou v dužnatých listech, vylučování solných krůpějí (</a:t>
            </a:r>
            <a:r>
              <a:rPr lang="cs-CZ" altLang="cs-CZ" i="1"/>
              <a:t>Tamarix</a:t>
            </a:r>
            <a:r>
              <a:rPr lang="cs-CZ" altLang="cs-CZ"/>
              <a:t>), kořeny nepřijímají Na ionty, uzavírání průduchů apod.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	poikilohydrícké druhy</a:t>
            </a:r>
            <a:r>
              <a:rPr lang="cs-CZ" altLang="cs-CZ"/>
              <a:t> – přežijí kompletní vysušení – mechy, lišejníky, vraneček </a:t>
            </a:r>
            <a:r>
              <a:rPr lang="cs-CZ" altLang="cs-CZ" i="1"/>
              <a:t>Selaginella lepidophylla</a:t>
            </a:r>
            <a:endParaRPr lang="cs-CZ" altLang="cs-CZ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eta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6196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klei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776663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43400" y="5334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Kleinia neriifolia</a:t>
            </a:r>
            <a:endParaRPr lang="cs-CZ" altLang="cs-CZ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600200" y="52578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Retama raetam</a:t>
            </a:r>
            <a:endParaRPr lang="cs-CZ" altLang="cs-CZ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4267200" y="1371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524000" y="60960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3300"/>
                </a:solidFill>
              </a:rPr>
              <a:t>Suchu odolné rostliny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41148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Sukulenty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Adaptace: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- zadržování vody v pletivech.</a:t>
            </a:r>
            <a:r>
              <a:rPr lang="cs-CZ" altLang="cs-CZ"/>
              <a:t> Sukulenty nerostou na nejsušších pouštích a ani tam, kde někdy může mrznout (chladné pouště).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- ostny.</a:t>
            </a:r>
            <a:r>
              <a:rPr lang="cs-CZ" altLang="cs-CZ"/>
              <a:t> Brání se herbivorům, ale i vedro. Zjistilo se, že se pletiva ostnitých rostlin nepřehřívají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- </a:t>
            </a:r>
            <a:r>
              <a:rPr lang="cs-CZ" altLang="cs-CZ" b="1"/>
              <a:t>CAM cyklus</a:t>
            </a: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14340" name="Picture 4" descr="cereus_gigant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810000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791200" y="1524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i="1"/>
              <a:t>Cereus giganteus</a:t>
            </a:r>
            <a:endParaRPr lang="cs-CZ" alt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762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3300"/>
                </a:solidFill>
              </a:rPr>
              <a:t>Suchu odolné rostliny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79388" y="1052513"/>
            <a:ext cx="8713787" cy="1187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i="1"/>
              <a:t>Yucca brevifolia</a:t>
            </a:r>
            <a:r>
              <a:rPr lang="cs-CZ" altLang="cs-CZ" i="1"/>
              <a:t> </a:t>
            </a:r>
            <a:r>
              <a:rPr lang="cs-CZ" altLang="cs-CZ"/>
              <a:t>(Joshua tree): i v poušti orientuje své listy vždy tak, aby maximalizovala intercepci slunečního záření. V chladnějším prostředí neroste a hyne.</a:t>
            </a:r>
          </a:p>
        </p:txBody>
      </p:sp>
      <p:pic>
        <p:nvPicPr>
          <p:cNvPr id="41992" name="Picture 8" descr="Yuc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4176712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0615" y="3440116"/>
            <a:ext cx="3789040" cy="25260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24066" y="2062620"/>
            <a:ext cx="381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Hultemia</a:t>
            </a:r>
            <a:r>
              <a:rPr lang="cs-CZ" b="1" i="1" dirty="0" smtClean="0"/>
              <a:t> </a:t>
            </a:r>
            <a:r>
              <a:rPr lang="cs-CZ" b="1" i="1" dirty="0" err="1" smtClean="0"/>
              <a:t>persica</a:t>
            </a:r>
            <a:endParaRPr lang="cs-CZ" b="1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Produkce pouštní vegetace</a:t>
            </a:r>
            <a:endParaRPr lang="cs-CZ" altLang="cs-CZ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2400" y="846138"/>
            <a:ext cx="8763000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Aby rostliny rostly, potřebují ca 25-75 mm srážek / rok (jednoletky - ca 15 mm/rok, vytrvalé rostliny ca 40 mm/rok). 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PP pouští: 0-200 kg/ha/rok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PP polopouští: 200-1200 kg/ha/rok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Průměrná roční produkce dosahuje 20-40% biomasy u  opadavých vytrvalých rs.; 10-20% u vždyzelených). V chladných pouštích je tato hodnota asi jen 5%. </a:t>
            </a:r>
          </a:p>
          <a:p>
            <a:endParaRPr lang="cs-CZ" altLang="cs-CZ"/>
          </a:p>
          <a:p>
            <a:r>
              <a:rPr lang="cs-CZ" altLang="cs-CZ"/>
              <a:t>	Nízké hodnoty PP jsou spojeny</a:t>
            </a:r>
          </a:p>
          <a:p>
            <a:r>
              <a:rPr lang="cs-CZ" altLang="cs-CZ"/>
              <a:t>s vysokým poměrem R:S (</a:t>
            </a:r>
            <a:r>
              <a:rPr lang="cs-CZ" altLang="cs-CZ" i="1"/>
              <a:t>Ceratoides </a:t>
            </a:r>
          </a:p>
          <a:p>
            <a:r>
              <a:rPr lang="cs-CZ" altLang="cs-CZ" i="1"/>
              <a:t>lanata</a:t>
            </a:r>
            <a:r>
              <a:rPr lang="cs-CZ" altLang="cs-CZ"/>
              <a:t> v Sev. Americe 6,8).</a:t>
            </a:r>
          </a:p>
          <a:p>
            <a:endParaRPr lang="cs-CZ" altLang="cs-CZ"/>
          </a:p>
          <a:p>
            <a:r>
              <a:rPr lang="cs-CZ" altLang="cs-CZ"/>
              <a:t>Řada pouštních rostlin má </a:t>
            </a:r>
          </a:p>
          <a:p>
            <a:r>
              <a:rPr lang="cs-CZ" altLang="cs-CZ"/>
              <a:t>                                 ale R:S pod 1.</a:t>
            </a:r>
            <a:endParaRPr lang="cs-CZ" altLang="cs-CZ" i="1"/>
          </a:p>
        </p:txBody>
      </p:sp>
      <p:pic>
        <p:nvPicPr>
          <p:cNvPr id="15364" name="Picture 4" descr="cerato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21100"/>
            <a:ext cx="3962400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Gob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75"/>
            <a:ext cx="9144000" cy="614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Interakce mezi druhy</a:t>
            </a:r>
            <a:endParaRPr lang="cs-CZ" altLang="cs-CZ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- mezi dominantami rostou jen druhy s odlišným kořenovým systémem</a:t>
            </a:r>
            <a:endParaRPr lang="cs-CZ" altLang="cs-CZ" i="1"/>
          </a:p>
        </p:txBody>
      </p:sp>
      <p:pic>
        <p:nvPicPr>
          <p:cNvPr id="16388" name="Picture 4" descr="pouš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70104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poušť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39800"/>
            <a:ext cx="73914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Interakce mezi druhy</a:t>
            </a:r>
            <a:endParaRPr lang="cs-CZ" altLang="cs-CZ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- cyklické střídání 2 druhů na jednom místě</a:t>
            </a:r>
            <a:endParaRPr lang="cs-CZ" altLang="cs-CZ" i="1"/>
          </a:p>
        </p:txBody>
      </p:sp>
      <p:pic>
        <p:nvPicPr>
          <p:cNvPr id="17414" name="Picture 6" descr="Larrea trident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opuntia_leptocau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76713"/>
            <a:ext cx="2514600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Interakce mezi druhy</a:t>
            </a:r>
            <a:endParaRPr lang="cs-CZ" altLang="cs-CZ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1066800"/>
            <a:ext cx="87630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- pravidelné mezery mezi jedinci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Ekologové často na poušti zkoumali, čím jsou způsobené pravidelné rozestupy mezi rostlinami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Teorie:</a:t>
            </a: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/>
              <a:t>- rozsáhlý kořenový systém (ale i rostliny s nízkými R:S mají pravidelné mezery mezi jedinci)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- pravidelné mezery snižují kompetici o vodu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- pravidelné mezery neexistují, shlukovitost je náhodná</a:t>
            </a:r>
          </a:p>
          <a:p>
            <a:pPr>
              <a:spcBef>
                <a:spcPct val="50000"/>
              </a:spcBef>
            </a:pPr>
            <a:endParaRPr lang="cs-CZ" altLang="cs-CZ"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Interakce mezi druhy</a:t>
            </a:r>
            <a:endParaRPr lang="cs-CZ" altLang="cs-CZ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52400" y="1422400"/>
            <a:ext cx="8763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- jednoletky a již uchycené keře</a:t>
            </a:r>
          </a:p>
          <a:p>
            <a:pPr>
              <a:spcBef>
                <a:spcPct val="50000"/>
              </a:spcBef>
            </a:pPr>
            <a:endParaRPr lang="cs-CZ" altLang="cs-CZ" b="1"/>
          </a:p>
          <a:p>
            <a:pPr>
              <a:spcBef>
                <a:spcPct val="50000"/>
              </a:spcBef>
            </a:pPr>
            <a:r>
              <a:rPr lang="cs-CZ" altLang="cs-CZ" b="1"/>
              <a:t>a) pozitivní interakce: </a:t>
            </a:r>
            <a:r>
              <a:rPr lang="cs-CZ" altLang="cs-CZ"/>
              <a:t> Jednoletky rostou pod již uchycenými vytrvalými druhy - více živin, vlhkosti, ale i více semen.</a:t>
            </a:r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 b="1"/>
              <a:t>a) negativní interakce:</a:t>
            </a:r>
            <a:r>
              <a:rPr lang="cs-CZ" altLang="cs-CZ"/>
              <a:t> Některé keře mají v listovém opadu inhibitory růstu (alelopatie).</a:t>
            </a:r>
            <a:endParaRPr lang="cs-CZ" altLang="cs-CZ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Živiny</a:t>
            </a:r>
            <a:endParaRPr lang="cs-CZ" altLang="cs-CZ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2400" y="11430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	Největší koncentrace živin v půdě na poušti je pod vytrvalými rostlinami.</a:t>
            </a:r>
          </a:p>
        </p:txBody>
      </p:sp>
      <p:pic>
        <p:nvPicPr>
          <p:cNvPr id="20484" name="Picture 4" descr="poušť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828800"/>
            <a:ext cx="5110162" cy="43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52400" y="3005138"/>
            <a:ext cx="3657600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solidFill>
                  <a:srgbClr val="FF9900"/>
                </a:solidFill>
              </a:rPr>
              <a:t>Proč?</a:t>
            </a:r>
            <a:endParaRPr lang="cs-CZ" altLang="cs-CZ" dirty="0"/>
          </a:p>
          <a:p>
            <a:pPr>
              <a:spcBef>
                <a:spcPct val="50000"/>
              </a:spcBef>
            </a:pPr>
            <a:r>
              <a:rPr lang="cs-CZ" altLang="cs-CZ" dirty="0"/>
              <a:t>- vyšší přísun </a:t>
            </a:r>
            <a:r>
              <a:rPr lang="cs-CZ" altLang="cs-CZ" dirty="0" err="1"/>
              <a:t>org</a:t>
            </a:r>
            <a:r>
              <a:rPr lang="cs-CZ" altLang="cs-CZ" dirty="0"/>
              <a:t>. opadu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- vyšší aktivita </a:t>
            </a:r>
            <a:r>
              <a:rPr lang="cs-CZ" altLang="cs-CZ" dirty="0" err="1"/>
              <a:t>dekompoz</a:t>
            </a:r>
            <a:r>
              <a:rPr lang="cs-CZ" altLang="cs-CZ" dirty="0"/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- skrývající se živočichové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 dirty="0">
                <a:solidFill>
                  <a:srgbClr val="FF9900"/>
                </a:solidFill>
              </a:rPr>
              <a:t>Živiny</a:t>
            </a:r>
            <a:endParaRPr lang="cs-CZ" altLang="cs-CZ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52400" y="838200"/>
            <a:ext cx="8763000" cy="57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 Rozklad opadu 2-14 let.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80% živin vázaných v biomase je v kořenech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Půdy jsou chudé přístupným dusíkem. Chybějí rostliny fixující vzdušný dusík, tuto roli mají jen volně žijící řasy a krusty lišejníků. Zisk dusíku není ale o moc větší než jeho ztráta denitrifikací.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Přísun dusíku je vyšší ve vlhčích obdobích, kdy je vyšší aktivita mikroorganismů v půdě. Při fertilizaci pastvou (N) se zvyšuje produkce pouštních rostlin (prokázáno u </a:t>
            </a:r>
            <a:r>
              <a:rPr lang="cs-CZ" altLang="cs-CZ" i="1"/>
              <a:t>Kochia sedifolia</a:t>
            </a:r>
            <a:r>
              <a:rPr lang="cs-CZ" altLang="cs-CZ"/>
              <a:t> v Austrálii)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9900"/>
                </a:solidFill>
              </a:rPr>
              <a:t>Herbivorie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	Pletiva rostlin jsou silně lignifikovaná a prosycená voskem, proto jsou jen málo ožírána. U </a:t>
            </a:r>
            <a:r>
              <a:rPr lang="cs-CZ" altLang="cs-CZ" i="1"/>
              <a:t>Larrea tridentata </a:t>
            </a:r>
            <a:r>
              <a:rPr lang="cs-CZ" altLang="cs-CZ"/>
              <a:t>sežerou drobní savci 2% PP a kobylky další 2%. Více než spásání zelené hmoty se na poušti ekologicky uplatňuje pojídání plodů a semen.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508104" y="35519"/>
            <a:ext cx="2518048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smtClean="0">
                <a:solidFill>
                  <a:srgbClr val="FF9900"/>
                </a:solidFill>
              </a:rPr>
              <a:t>Živiny</a:t>
            </a:r>
            <a:endParaRPr lang="cs-CZ" altLang="cs-CZ" dirty="0"/>
          </a:p>
        </p:txBody>
      </p:sp>
      <p:sp>
        <p:nvSpPr>
          <p:cNvPr id="4" name="Obdélník 3"/>
          <p:cNvSpPr/>
          <p:nvPr/>
        </p:nvSpPr>
        <p:spPr>
          <a:xfrm>
            <a:off x="4932040" y="117851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/>
              <a:t>lišejníkové a sinicové krusty poutající dusík z ovzduší</a:t>
            </a:r>
          </a:p>
          <a:p>
            <a:pPr>
              <a:spcBef>
                <a:spcPct val="50000"/>
              </a:spcBef>
            </a:pPr>
            <a:endParaRPr lang="cs-CZ" altLang="cs-CZ" dirty="0"/>
          </a:p>
          <a:p>
            <a:pPr>
              <a:spcBef>
                <a:spcPct val="50000"/>
              </a:spcBef>
            </a:pPr>
            <a:r>
              <a:rPr lang="cs-CZ" altLang="cs-CZ" b="1" i="1" dirty="0" smtClean="0">
                <a:solidFill>
                  <a:srgbClr val="FF0000"/>
                </a:solidFill>
              </a:rPr>
              <a:t>„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biological</a:t>
            </a:r>
            <a:r>
              <a:rPr lang="cs-CZ" altLang="cs-CZ" b="1" i="1" dirty="0" smtClean="0">
                <a:solidFill>
                  <a:srgbClr val="FF0000"/>
                </a:solidFill>
              </a:rPr>
              <a:t> </a:t>
            </a:r>
            <a:r>
              <a:rPr lang="cs-CZ" altLang="cs-CZ" b="1" i="1" dirty="0" err="1" smtClean="0">
                <a:solidFill>
                  <a:srgbClr val="FF0000"/>
                </a:solidFill>
              </a:rPr>
              <a:t>crusts</a:t>
            </a:r>
            <a:r>
              <a:rPr lang="cs-CZ" altLang="cs-CZ" b="1" i="1" dirty="0" smtClean="0">
                <a:solidFill>
                  <a:srgbClr val="FF0000"/>
                </a:solidFill>
              </a:rPr>
              <a:t>“</a:t>
            </a:r>
            <a:endParaRPr lang="cs-CZ" alt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19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Užitkové rostliny</a:t>
            </a:r>
            <a:endParaRPr lang="cs-CZ" altLang="cs-CZ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/>
              <a:t>Jojoba</a:t>
            </a:r>
            <a:r>
              <a:rPr lang="cs-CZ" altLang="cs-CZ"/>
              <a:t> (</a:t>
            </a:r>
            <a:r>
              <a:rPr lang="cs-CZ" altLang="cs-CZ" i="1"/>
              <a:t>Simmondsia chinensis</a:t>
            </a:r>
            <a:r>
              <a:rPr lang="cs-CZ" altLang="cs-CZ"/>
              <a:t>). Severní Amerika, obsahuje chemikálie podobných vlastností jako velrybí tuk.</a:t>
            </a:r>
          </a:p>
        </p:txBody>
      </p:sp>
      <p:pic>
        <p:nvPicPr>
          <p:cNvPr id="43013" name="Picture 5" descr="Simmondsia_chinen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44675"/>
            <a:ext cx="7704138" cy="48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Užitkové rostliny</a:t>
            </a:r>
            <a:endParaRPr lang="cs-CZ" altLang="cs-CZ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i="1"/>
              <a:t>Parthenium argentatum</a:t>
            </a:r>
            <a:r>
              <a:rPr lang="cs-CZ" altLang="cs-CZ"/>
              <a:t>. Severní Amerika, látky podobné gumě. </a:t>
            </a:r>
            <a:r>
              <a:rPr lang="cs-CZ" altLang="cs-CZ" i="1"/>
              <a:t>Asteraceae</a:t>
            </a:r>
            <a:r>
              <a:rPr lang="cs-CZ" altLang="cs-CZ"/>
              <a:t>.</a:t>
            </a:r>
          </a:p>
        </p:txBody>
      </p:sp>
      <p:pic>
        <p:nvPicPr>
          <p:cNvPr id="44040" name="Picture 8" descr="Parthenium_argentatum_le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47825"/>
            <a:ext cx="16764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Parthenium_argentatum_fr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47825"/>
            <a:ext cx="157162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Parthenium_argentatum_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647825"/>
            <a:ext cx="19621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2627313" y="5516563"/>
            <a:ext cx="3994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000"/>
              <a:t>http://www.cnr.vt.edu/dendro/dendrology/syllabus2/factsheet.cfm?ID=894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Užitkové rostliny</a:t>
            </a:r>
            <a:endParaRPr lang="cs-CZ" altLang="cs-CZ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i="1"/>
              <a:t>Boswellia sacra</a:t>
            </a:r>
            <a:r>
              <a:rPr lang="cs-CZ" altLang="cs-CZ"/>
              <a:t>. Přední Asie, kadidlo.</a:t>
            </a:r>
          </a:p>
        </p:txBody>
      </p:sp>
      <p:pic>
        <p:nvPicPr>
          <p:cNvPr id="45067" name="Picture 11" descr="fr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643438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13" descr="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76475"/>
            <a:ext cx="4500562" cy="357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2974975" y="6140450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cs-CZ" sz="1200"/>
              <a:t>members.optushome.com.au/. ../flora/frank.gif</a:t>
            </a:r>
            <a:br>
              <a:rPr lang="cs-CZ" altLang="cs-CZ" sz="1200"/>
            </a:br>
            <a:endParaRPr lang="cs-CZ" altLang="cs-CZ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oustveget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258888" y="404813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polopoušť – je porostlá řídce, ale pravidelně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9900"/>
                </a:solidFill>
              </a:rPr>
              <a:t>Živočichové</a:t>
            </a:r>
            <a:endParaRPr lang="cs-CZ" altLang="cs-CZ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79388" y="836613"/>
            <a:ext cx="8893175" cy="575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Ze Sahary známo 70 druhů savců, 90 ptáků a 100 plazů. Velká diverzita savců je asi pozůstatek „glaciální“ savany.</a:t>
            </a:r>
          </a:p>
          <a:p>
            <a:pPr>
              <a:spcBef>
                <a:spcPct val="50000"/>
              </a:spcBef>
            </a:pPr>
            <a:r>
              <a:rPr lang="cs-CZ" altLang="cs-CZ" b="1"/>
              <a:t>Adaptace</a:t>
            </a:r>
            <a:r>
              <a:rPr lang="cs-CZ" altLang="cs-CZ"/>
              <a:t>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časté migrace, zahrabávání se; inaktivní stádia (kukly)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úsporné hospodaření s vodou (velbloudi – vypijí 100 l vody a několik měsíců žízní). Suché exkrementy.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Allenovo pravidlo: zvětšené a prokrvené ušní boltce.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Skákavý pohyb (nedotýkají se rozpálené země), noční aktivita, zavlažování mláďat vodou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hodně plazů – vylučují krystalky kyseliny močové, píseční plavci (charakteristický pohyb v písku)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/>
              <a:t> žáby: dlouhá anabióza a krátký reprodukční cyklus (až jen 1 týden)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85800" y="-1714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9900"/>
                </a:solidFill>
              </a:rPr>
              <a:t>Živočichové</a:t>
            </a:r>
            <a:endParaRPr lang="cs-CZ" alt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" y="1052736"/>
            <a:ext cx="4803014" cy="32020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56345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… i dřevokazný hmyz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1651" r="44489" b="39368"/>
          <a:stretch/>
        </p:blipFill>
        <p:spPr>
          <a:xfrm>
            <a:off x="107504" y="4361888"/>
            <a:ext cx="4536504" cy="23762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31100" r="35825" b="34644"/>
          <a:stretch/>
        </p:blipFill>
        <p:spPr>
          <a:xfrm>
            <a:off x="4801452" y="1549944"/>
            <a:ext cx="4342548" cy="29984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515897"/>
            <a:ext cx="3333383" cy="22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092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>
            <p:ph type="title"/>
          </p:nvPr>
        </p:nvSpPr>
        <p:spPr>
          <a:xfrm>
            <a:off x="685800" y="-171450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 dirty="0">
                <a:solidFill>
                  <a:srgbClr val="FF9900"/>
                </a:solidFill>
              </a:rPr>
              <a:t>Vliv člověka</a:t>
            </a:r>
            <a:endParaRPr lang="cs-CZ" altLang="cs-CZ" dirty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788988"/>
            <a:ext cx="91440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pastevci </a:t>
            </a:r>
            <a:r>
              <a:rPr lang="cs-CZ" altLang="cs-CZ" b="1"/>
              <a:t>Nomádi</a:t>
            </a:r>
            <a:r>
              <a:rPr lang="cs-CZ" altLang="cs-CZ"/>
              <a:t>. Stěhují se s deštěm, jejich ovce a kozy jsou plemena adaptovaná na dehydrataci. Nejdelší vliv člověka je v arabsko-saharské oblasti. Při přepasení jsou vytrvalé rostliny nahrazovány jednoletými. Snížení pokryvnosti vegetace vede k erozi a </a:t>
            </a:r>
            <a:r>
              <a:rPr lang="cs-CZ" altLang="cs-CZ" b="1"/>
              <a:t>dezertifikaci</a:t>
            </a:r>
            <a:r>
              <a:rPr lang="cs-CZ" altLang="cs-CZ"/>
              <a:t>. Během 1980 a 1990 se Sahara zvětšila o 7% (posun 130 km na jih).</a:t>
            </a:r>
          </a:p>
          <a:p>
            <a:pPr>
              <a:spcBef>
                <a:spcPct val="50000"/>
              </a:spcBef>
            </a:pPr>
            <a:r>
              <a:rPr lang="cs-CZ" altLang="cs-CZ" sz="2300">
                <a:solidFill>
                  <a:srgbClr val="FF9900"/>
                </a:solidFill>
              </a:rPr>
              <a:t>	</a:t>
            </a:r>
            <a:r>
              <a:rPr lang="cs-CZ" altLang="cs-CZ" sz="2300">
                <a:solidFill>
                  <a:srgbClr val="FF3300"/>
                </a:solidFill>
              </a:rPr>
              <a:t>Dezertifikací rozumíme ztrátu produktivní půdy, která nastává při:</a:t>
            </a:r>
          </a:p>
          <a:p>
            <a:pPr>
              <a:spcBef>
                <a:spcPct val="50000"/>
              </a:spcBef>
            </a:pPr>
            <a:endParaRPr lang="cs-CZ" altLang="cs-CZ" sz="2300">
              <a:solidFill>
                <a:srgbClr val="FF3300"/>
              </a:solidFill>
            </a:endParaRPr>
          </a:p>
          <a:p>
            <a:pPr>
              <a:spcBef>
                <a:spcPct val="20000"/>
              </a:spcBef>
            </a:pPr>
            <a:r>
              <a:rPr lang="cs-CZ" altLang="cs-CZ"/>
              <a:t>- přepasení</a:t>
            </a:r>
          </a:p>
          <a:p>
            <a:pPr>
              <a:spcBef>
                <a:spcPct val="20000"/>
              </a:spcBef>
            </a:pPr>
            <a:r>
              <a:rPr lang="cs-CZ" altLang="cs-CZ"/>
              <a:t>- obdělávání půdy v oblastech se srážkami pod 250 mm/rok</a:t>
            </a:r>
          </a:p>
          <a:p>
            <a:pPr>
              <a:spcBef>
                <a:spcPct val="20000"/>
              </a:spcBef>
            </a:pPr>
            <a:r>
              <a:rPr lang="cs-CZ" altLang="cs-CZ"/>
              <a:t>- při „těžbě“ dřevin na palivo, vosk a vlákna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cs-CZ" altLang="cs-CZ"/>
              <a:t>stavební činnosti (např. silnice pro turisty)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cs-CZ" altLang="cs-CZ"/>
              <a:t> „off-road“ zábavě (rallye Paříž-Dakar, severoamerické radovánky)</a:t>
            </a:r>
          </a:p>
          <a:p>
            <a:pPr>
              <a:spcBef>
                <a:spcPct val="20000"/>
              </a:spcBef>
            </a:pPr>
            <a:r>
              <a:rPr lang="cs-CZ" altLang="cs-CZ"/>
              <a:t>- dlouhodobých suchých obdobích</a:t>
            </a:r>
          </a:p>
          <a:p>
            <a:pPr>
              <a:spcBef>
                <a:spcPct val="20000"/>
              </a:spcBef>
            </a:pPr>
            <a:r>
              <a:rPr lang="cs-CZ" altLang="cs-CZ"/>
              <a:t>- umělém zavlažování, které vede k </a:t>
            </a:r>
            <a:r>
              <a:rPr lang="cs-CZ" altLang="cs-CZ" b="1"/>
              <a:t>zasolování </a:t>
            </a:r>
            <a:r>
              <a:rPr lang="cs-CZ" altLang="cs-CZ"/>
              <a:t>(Aralské jezero)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4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 smtClean="0">
                <a:solidFill>
                  <a:srgbClr val="FF9900"/>
                </a:solidFill>
              </a:rPr>
              <a:t>Kuriozita – kosená poušť</a:t>
            </a:r>
            <a:endParaRPr lang="cs-CZ" altLang="cs-CZ" b="1" dirty="0">
              <a:solidFill>
                <a:srgbClr val="FF99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4"/>
          <a:stretch/>
        </p:blipFill>
        <p:spPr>
          <a:xfrm>
            <a:off x="36694" y="557193"/>
            <a:ext cx="7523178" cy="45999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6" b="14020"/>
          <a:stretch/>
        </p:blipFill>
        <p:spPr>
          <a:xfrm>
            <a:off x="3798283" y="4320586"/>
            <a:ext cx="5328084" cy="25202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587727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 smtClean="0"/>
              <a:t>Stipa</a:t>
            </a:r>
            <a:r>
              <a:rPr lang="cs-CZ" b="1" i="1" dirty="0" smtClean="0"/>
              <a:t> </a:t>
            </a:r>
            <a:r>
              <a:rPr lang="cs-CZ" b="1" i="1" dirty="0" err="1" smtClean="0"/>
              <a:t>sareptana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847158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804248" y="431890"/>
            <a:ext cx="2123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 smtClean="0"/>
              <a:t>jak to vzniká?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1953" y="3140300"/>
            <a:ext cx="4428492" cy="29523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" y="893555"/>
            <a:ext cx="5974274" cy="398285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438" y="0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</a:t>
            </a:r>
            <a:r>
              <a:rPr lang="cs-CZ" altLang="cs-CZ" b="1" dirty="0" smtClean="0">
                <a:solidFill>
                  <a:srgbClr val="FF9900"/>
                </a:solidFill>
              </a:rPr>
              <a:t>Kuriozita – kosená poušť</a:t>
            </a:r>
            <a:endParaRPr lang="cs-CZ" altLang="cs-CZ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7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868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000"/>
              <a:t>26-35 % zemského povrchu, </a:t>
            </a:r>
          </a:p>
          <a:p>
            <a:pPr>
              <a:spcBef>
                <a:spcPct val="50000"/>
              </a:spcBef>
            </a:pPr>
            <a:r>
              <a:rPr lang="cs-CZ" altLang="cs-CZ" sz="4000"/>
              <a:t>většinou mezi 15-30</a:t>
            </a:r>
            <a:r>
              <a:rPr lang="cs-CZ" altLang="cs-CZ" sz="4000" baseline="30000"/>
              <a:t>o</a:t>
            </a:r>
            <a:r>
              <a:rPr lang="cs-CZ" altLang="cs-CZ" sz="4000"/>
              <a:t> z. š. nebo ve srážkovém stínu.</a:t>
            </a:r>
          </a:p>
          <a:p>
            <a:pPr>
              <a:spcBef>
                <a:spcPct val="50000"/>
              </a:spcBef>
            </a:pPr>
            <a:r>
              <a:rPr lang="cs-CZ" altLang="cs-CZ" sz="4000"/>
              <a:t>Hlavním ekologickým faktorem je vysoká </a:t>
            </a:r>
            <a:r>
              <a:rPr lang="cs-CZ" altLang="cs-CZ" sz="4000" b="1">
                <a:solidFill>
                  <a:srgbClr val="FF3300"/>
                </a:solidFill>
              </a:rPr>
              <a:t>aridita.</a:t>
            </a:r>
            <a:r>
              <a:rPr lang="cs-CZ" altLang="cs-CZ" sz="4000" b="1"/>
              <a:t> </a:t>
            </a:r>
            <a:r>
              <a:rPr lang="cs-CZ" altLang="cs-CZ" sz="4000"/>
              <a:t>Ta nastává při nedostatku srážek a vysoké evapotranspiraci na hrubozrnných půdách. Teplota není tak rozhodující, v zimě může být nízká (chladné pouště).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Klima</a:t>
            </a:r>
            <a:endParaRPr lang="cs-CZ" altLang="cs-CZ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4925" y="981075"/>
            <a:ext cx="9109075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Průměrné měsíční t. 4-42</a:t>
            </a:r>
            <a:r>
              <a:rPr lang="cs-CZ" altLang="cs-CZ" baseline="30000"/>
              <a:t>o</a:t>
            </a:r>
            <a:r>
              <a:rPr lang="cs-CZ" altLang="cs-CZ"/>
              <a:t>C, minimálně 10</a:t>
            </a:r>
            <a:r>
              <a:rPr lang="cs-CZ" altLang="cs-CZ" baseline="30000"/>
              <a:t>o</a:t>
            </a:r>
            <a:r>
              <a:rPr lang="cs-CZ" altLang="cs-CZ"/>
              <a:t>C v nejteplejším měsíci. Rozlišujeme horké (Sahara) a chladné pouště (Gobi).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Srážky jsou minimální, většinou </a:t>
            </a:r>
            <a:r>
              <a:rPr lang="en-US" altLang="cs-CZ">
                <a:cs typeface="Times New Roman" panose="02020603050405020304" pitchFamily="18" charset="0"/>
              </a:rPr>
              <a:t>&lt;</a:t>
            </a:r>
            <a:r>
              <a:rPr lang="cs-CZ" altLang="cs-CZ">
                <a:cs typeface="Times New Roman" panose="02020603050405020304" pitchFamily="18" charset="0"/>
              </a:rPr>
              <a:t> 100 mm (pouště), příp. </a:t>
            </a:r>
            <a:r>
              <a:rPr lang="cs-CZ" altLang="cs-CZ"/>
              <a:t>100-200 mm (polopouště). Centrální Sahara, Atacama - 1 mm/rok. Když je úhrn srážek vyšší, tak se jedná o jednorázové lijáky (např. v Austrálii zaznamenáno až 280 mm srážek / hod; v Africe vzniká poušť i při úhrnu 500 mm / rok!). V chladných pouštích i voda z tajícího sněhu.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Velké teplotní rozdíly mezi dnem a nocí (až 35 </a:t>
            </a:r>
            <a:r>
              <a:rPr lang="en-US" altLang="cs-CZ">
                <a:cs typeface="Times New Roman" panose="02020603050405020304" pitchFamily="18" charset="0"/>
              </a:rPr>
              <a:t>°</a:t>
            </a:r>
            <a:r>
              <a:rPr lang="cs-CZ" altLang="cs-CZ"/>
              <a:t>C) a mezi zimou a létem. Aridní oblasti v okolí Kaspického moře mají rozsah teplot mezi zimou a létem </a:t>
            </a:r>
            <a:r>
              <a:rPr lang="cs-CZ" altLang="cs-CZ" b="1"/>
              <a:t>-22 </a:t>
            </a:r>
            <a:r>
              <a:rPr lang="cs-CZ" altLang="cs-CZ" b="1" baseline="30000"/>
              <a:t>o</a:t>
            </a:r>
            <a:r>
              <a:rPr lang="cs-CZ" altLang="cs-CZ" b="1"/>
              <a:t>C až 25 </a:t>
            </a:r>
            <a:r>
              <a:rPr lang="cs-CZ" altLang="cs-CZ" b="1" baseline="30000"/>
              <a:t>o</a:t>
            </a:r>
            <a:r>
              <a:rPr lang="cs-CZ" altLang="cs-CZ" b="1"/>
              <a:t>C. </a:t>
            </a:r>
            <a:r>
              <a:rPr lang="cs-CZ" altLang="cs-CZ"/>
              <a:t>V horkých pouštích dopadá na povrch značné množství tepelné energie: - 28% se odrazí (albedo)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              - část je latentní teplo (evaporace vlhkosti)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              - ohřev půdy a atmosféry (vzduch povrchu až 70 </a:t>
            </a:r>
            <a:r>
              <a:rPr lang="en-US" altLang="cs-CZ">
                <a:cs typeface="Times New Roman" panose="02020603050405020304" pitchFamily="18" charset="0"/>
              </a:rPr>
              <a:t>°</a:t>
            </a:r>
            <a:r>
              <a:rPr lang="cs-CZ" altLang="cs-CZ"/>
              <a:t>C, nad povrchem až 50 </a:t>
            </a:r>
            <a:r>
              <a:rPr lang="cs-CZ" altLang="cs-CZ" baseline="30000"/>
              <a:t>o</a:t>
            </a:r>
            <a:r>
              <a:rPr lang="cs-CZ" altLang="cs-CZ"/>
              <a:t>C)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„Půdy“ (substrát)</a:t>
            </a:r>
            <a:endParaRPr lang="cs-CZ" altLang="cs-CZ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1143000"/>
            <a:ext cx="86868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Silné zvětrávání a eroze způsobují uniformitu pouštních krajin. I když je voda pro organismy v nedostatku, podílí se výrazně na modelaci povrchu. Její rozpínání teplem ve skalních štěrbinách způsobuje rozpad skalního podloží, chladná rosa působí na rozpálené kameny, při lijácích vznikají erozní rýhy - substrát totiž není „zpevněn“ vegetací.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Aridisoly </a:t>
            </a:r>
            <a:r>
              <a:rPr lang="cs-CZ" altLang="cs-CZ"/>
              <a:t>se dělí na dva základní typy: s přítomností jílovitého horizontu a bez jílovitého horizontu (ty s jílovitým horizontem se vyvinuly za humidnějšího klimatu než je dnes). Aridisoly mají vysokou koncentraci solí včetně uhličitanů, které tvoří tvrdé vložky v profilu. Místy nalázáme v profilu evaporické krusty solí sodíku.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Entisoly</a:t>
            </a:r>
            <a:r>
              <a:rPr lang="cs-CZ" altLang="cs-CZ"/>
              <a:t> (viz savany). Charakteristické pro duny. Jsou slabě vyvinuté a náchylné k větrné erozi. Jsou suché, často alkalické a chudé organickým podílem.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609600" y="76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9900"/>
                </a:solidFill>
              </a:rPr>
              <a:t>„Půdy“ (substrát)</a:t>
            </a:r>
            <a:endParaRPr lang="cs-CZ" altLang="cs-CZ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0" y="1143000"/>
            <a:ext cx="914400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Dělení pouští podle substrátu</a:t>
            </a:r>
          </a:p>
          <a:p>
            <a:r>
              <a:rPr lang="cs-CZ" altLang="cs-CZ" b="1" i="1"/>
              <a:t>erg</a:t>
            </a:r>
            <a:r>
              <a:rPr lang="cs-CZ" altLang="cs-CZ"/>
              <a:t> – písčité</a:t>
            </a:r>
          </a:p>
          <a:p>
            <a:r>
              <a:rPr lang="cs-CZ" altLang="cs-CZ" b="1" i="1"/>
              <a:t>serir</a:t>
            </a:r>
            <a:r>
              <a:rPr lang="cs-CZ" altLang="cs-CZ" i="1"/>
              <a:t> – </a:t>
            </a:r>
            <a:r>
              <a:rPr lang="cs-CZ" altLang="cs-CZ"/>
              <a:t>štěrkovité</a:t>
            </a:r>
          </a:p>
          <a:p>
            <a:r>
              <a:rPr lang="cs-CZ" altLang="cs-CZ" b="1" i="1"/>
              <a:t>hamada </a:t>
            </a:r>
            <a:r>
              <a:rPr lang="cs-CZ" altLang="cs-CZ" b="1"/>
              <a:t>–</a:t>
            </a:r>
            <a:r>
              <a:rPr lang="cs-CZ" altLang="cs-CZ"/>
              <a:t> kamenité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Specifikum jílovitých pouští</a:t>
            </a:r>
          </a:p>
          <a:p>
            <a:r>
              <a:rPr lang="cs-CZ" altLang="cs-CZ"/>
              <a:t>Zatímco u nás je písek sušší než jíl, v aridním klimatu je to naopak. Dešťová voda se nevsákne tak hluboko a brzy se pak, i za podpory kapilárního vzlínání, odpaří. V kamení zase voda zateče příliš hluboko, takže vlhkostně nejpříznivější jsou pouště písčité. V Súdánu rostou akácie na písku při 250 mm srážek, ale na jílu až při 400 mm.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3300"/>
                </a:solidFill>
              </a:rPr>
              <a:t>Zasolení a čerpání vody</a:t>
            </a:r>
          </a:p>
          <a:p>
            <a:r>
              <a:rPr lang="cs-CZ" altLang="cs-CZ"/>
              <a:t>Zasolení způsobuje fyziologickou nepřístupnost vody – osmotický tlak (tedy koncentrace solí) v rostlině musí převážit nad tlakem půdního roztoku. Též existují mechanismy k vylučování solí.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cs-CZ" altLang="cs-CZ" b="1">
                <a:solidFill>
                  <a:srgbClr val="FF9900"/>
                </a:solidFill>
              </a:rPr>
              <a:t>Vývoj pouštní flóry</a:t>
            </a:r>
            <a:endParaRPr lang="cs-CZ" altLang="cs-CZ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267200" y="1327150"/>
            <a:ext cx="41910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/>
              <a:t>Aridní (polo-) pouštní podmínky existují pravděpodobně od devonu. Pouštní flóra snad vznikla v miocénu a expandovala během chladných, ale suchých období pliocénu. Řada životních forem úspěšně adaptovaných na sucho naznačuje dlouhou vývojovou historii pouštní flóry.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3300"/>
                </a:solidFill>
              </a:rPr>
              <a:t>Glaciální a postglaciální změny:</a:t>
            </a:r>
          </a:p>
          <a:p>
            <a:pPr>
              <a:spcBef>
                <a:spcPct val="50000"/>
              </a:spcBef>
            </a:pPr>
            <a:r>
              <a:rPr lang="cs-CZ" altLang="cs-CZ"/>
              <a:t>Sahara byla ještě před 5.000 lety stromovou savanou</a:t>
            </a:r>
          </a:p>
        </p:txBody>
      </p:sp>
      <p:pic>
        <p:nvPicPr>
          <p:cNvPr id="6150" name="Picture 6" descr="aloe_dicho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36385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6200" y="6019800"/>
            <a:ext cx="2133600" cy="457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/>
              <a:t>Aloe dichotoma</a:t>
            </a:r>
            <a:endParaRPr lang="cs-CZ" alt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1858</Words>
  <Application>Microsoft Office PowerPoint</Application>
  <PresentationFormat>Předvádění na obrazovce (4:3)</PresentationFormat>
  <Paragraphs>191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6" baseType="lpstr"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Klima</vt:lpstr>
      <vt:lpstr>„Půdy“ (substrát)</vt:lpstr>
      <vt:lpstr>Prezentace aplikace PowerPoint</vt:lpstr>
      <vt:lpstr>Vývoj pouštní flóry</vt:lpstr>
      <vt:lpstr>Světové pouště - diverzita</vt:lpstr>
      <vt:lpstr>Prezentace aplikace PowerPoint</vt:lpstr>
      <vt:lpstr>Světové pouště - diverzita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Adaptace rostlin</vt:lpstr>
      <vt:lpstr>suchu unikající rostliny - jednoletky </vt:lpstr>
      <vt:lpstr>suchu unikající rostliny - jednoletky </vt:lpstr>
      <vt:lpstr>suchu vyhýbající se rostliny</vt:lpstr>
      <vt:lpstr>Prezentace aplikace PowerPoint</vt:lpstr>
      <vt:lpstr>Prezentace aplikace PowerPoint</vt:lpstr>
      <vt:lpstr>Prezentace aplikace PowerPoint</vt:lpstr>
      <vt:lpstr>Prezentace aplikace PowerPoint</vt:lpstr>
      <vt:lpstr>Produkce pouštní vegetace</vt:lpstr>
      <vt:lpstr>Interakce mezi druhy</vt:lpstr>
      <vt:lpstr>Interakce mezi druhy</vt:lpstr>
      <vt:lpstr>Interakce mezi druhy</vt:lpstr>
      <vt:lpstr>Interakce mezi druhy</vt:lpstr>
      <vt:lpstr>Živiny</vt:lpstr>
      <vt:lpstr>Živiny</vt:lpstr>
      <vt:lpstr>Prezentace aplikace PowerPoint</vt:lpstr>
      <vt:lpstr>Užitkové rostliny</vt:lpstr>
      <vt:lpstr>Užitkové rostliny</vt:lpstr>
      <vt:lpstr>Užitkové rostliny</vt:lpstr>
      <vt:lpstr>Prezentace aplikace PowerPoint</vt:lpstr>
      <vt:lpstr>Prezentace aplikace PowerPoint</vt:lpstr>
      <vt:lpstr>Vliv člověka</vt:lpstr>
      <vt:lpstr>Prezentace aplikace PowerPoint</vt:lpstr>
      <vt:lpstr>Prezentace aplikace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Michal Hájek</dc:creator>
  <cp:lastModifiedBy>muni</cp:lastModifiedBy>
  <cp:revision>80</cp:revision>
  <dcterms:created xsi:type="dcterms:W3CDTF">2003-10-12T14:37:06Z</dcterms:created>
  <dcterms:modified xsi:type="dcterms:W3CDTF">2015-10-19T11:13:23Z</dcterms:modified>
</cp:coreProperties>
</file>