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9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BC5C4-BD5F-4B59-A6E7-A893FEAD9516}" type="datetimeFigureOut">
              <a:rPr lang="cs-CZ" smtClean="0"/>
              <a:t>01.12.2015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4B218-8BFA-4235-AA39-3D79EB526102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323528" y="428604"/>
            <a:ext cx="8136904" cy="5816977"/>
          </a:xfrm>
          <a:prstGeom prst="rect">
            <a:avLst/>
          </a:prstGeom>
          <a:pattFill prst="smConfetti">
            <a:fgClr>
              <a:schemeClr val="accent1"/>
            </a:fgClr>
            <a:bgClr>
              <a:schemeClr val="bg1"/>
            </a:bgClr>
          </a:patt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VSEPR  - </a:t>
            </a:r>
            <a:r>
              <a:rPr lang="cs-CZ" sz="2000" b="1" dirty="0" smtClean="0"/>
              <a:t>Metoda </a:t>
            </a:r>
            <a:r>
              <a:rPr lang="cs-CZ" sz="2000" b="1" dirty="0"/>
              <a:t>pro určení tvaru kovalentních molekul nepřechodných</a:t>
            </a:r>
            <a:r>
              <a:rPr lang="cs-CZ" b="1" dirty="0"/>
              <a:t> </a:t>
            </a:r>
            <a:r>
              <a:rPr lang="cs-CZ" sz="2000" b="1" dirty="0"/>
              <a:t>prvků</a:t>
            </a:r>
            <a:r>
              <a:rPr lang="cs-CZ" dirty="0"/>
              <a:t> (Valence Shell </a:t>
            </a:r>
            <a:r>
              <a:rPr lang="cs-CZ" dirty="0" err="1"/>
              <a:t>Electron</a:t>
            </a:r>
            <a:r>
              <a:rPr lang="cs-CZ" dirty="0"/>
              <a:t> </a:t>
            </a:r>
            <a:r>
              <a:rPr lang="cs-CZ" dirty="0" smtClean="0"/>
              <a:t>Pair </a:t>
            </a:r>
            <a:r>
              <a:rPr lang="cs-CZ" dirty="0" err="1" smtClean="0"/>
              <a:t>Repulsion</a:t>
            </a:r>
            <a:r>
              <a:rPr lang="cs-CZ" dirty="0" smtClean="0"/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  <a:p>
            <a:r>
              <a:rPr lang="cs-CZ" sz="2400" b="1" dirty="0" smtClean="0">
                <a:solidFill>
                  <a:srgbClr val="0070C0"/>
                </a:solidFill>
              </a:rPr>
              <a:t>Tvar </a:t>
            </a:r>
            <a:r>
              <a:rPr lang="cs-CZ" sz="2400" b="1" dirty="0">
                <a:solidFill>
                  <a:srgbClr val="0070C0"/>
                </a:solidFill>
              </a:rPr>
              <a:t>molekuly je dán polohou všech atomů molekulu </a:t>
            </a:r>
            <a:r>
              <a:rPr lang="cs-CZ" sz="2400" b="1" dirty="0" smtClean="0">
                <a:solidFill>
                  <a:srgbClr val="0070C0"/>
                </a:solidFill>
              </a:rPr>
              <a:t>tvořících</a:t>
            </a:r>
            <a:endParaRPr lang="cs-CZ" sz="2400" b="1" dirty="0">
              <a:solidFill>
                <a:srgbClr val="0070C0"/>
              </a:solidFill>
            </a:endParaRPr>
          </a:p>
          <a:p>
            <a:endParaRPr lang="cs-CZ" dirty="0" smtClean="0"/>
          </a:p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Pravidla </a:t>
            </a:r>
            <a:r>
              <a:rPr lang="cs-CZ" b="1" dirty="0">
                <a:solidFill>
                  <a:srgbClr val="FF0000"/>
                </a:solidFill>
              </a:rPr>
              <a:t>pro aplikaci VSEPR:</a:t>
            </a:r>
          </a:p>
          <a:p>
            <a:r>
              <a:rPr lang="cs-CZ" dirty="0"/>
              <a:t>• tvar molekuly ovlivňují všechny elektronové páry (vazebné i nevazebné) vycházející </a:t>
            </a:r>
            <a:r>
              <a:rPr lang="cs-CZ" dirty="0" smtClean="0"/>
              <a:t>ze středového </a:t>
            </a:r>
            <a:r>
              <a:rPr lang="cs-CZ" dirty="0"/>
              <a:t>atomu (jsou tzv. </a:t>
            </a:r>
            <a:r>
              <a:rPr lang="cs-CZ" i="1" dirty="0" err="1"/>
              <a:t>stereoaktivní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/>
              <a:t>• jednotlivé páry (vazebné i nevazebné) z valenční vrstvy středového atomu se soustředí do </a:t>
            </a:r>
            <a:r>
              <a:rPr lang="cs-CZ" dirty="0" smtClean="0"/>
              <a:t>prostoru </a:t>
            </a:r>
            <a:r>
              <a:rPr lang="pl-PL" dirty="0" smtClean="0"/>
              <a:t>tak</a:t>
            </a:r>
            <a:r>
              <a:rPr lang="pl-PL" dirty="0"/>
              <a:t>, aby byly co nejdále od sebe a co nejméně se </a:t>
            </a:r>
            <a:r>
              <a:rPr lang="pl-PL" dirty="0" smtClean="0"/>
              <a:t>odpuzovaly</a:t>
            </a:r>
          </a:p>
          <a:p>
            <a:endParaRPr lang="pl-PL" dirty="0"/>
          </a:p>
          <a:p>
            <a:r>
              <a:rPr lang="cs-CZ" dirty="0"/>
              <a:t>• nevazebný elektronový pár odpuzuje ostatní elektronové páry více než pár vazebný, tj. </a:t>
            </a:r>
            <a:r>
              <a:rPr lang="cs-CZ" dirty="0" smtClean="0"/>
              <a:t>odpuzování elektronových </a:t>
            </a:r>
            <a:r>
              <a:rPr lang="cs-CZ" dirty="0"/>
              <a:t>párů ve </a:t>
            </a:r>
            <a:r>
              <a:rPr lang="cs-CZ" dirty="0" smtClean="0"/>
              <a:t>valenční </a:t>
            </a:r>
            <a:r>
              <a:rPr lang="cs-CZ" dirty="0"/>
              <a:t>vrstvě středového atomu klesá v pořadí: </a:t>
            </a:r>
            <a:endParaRPr lang="cs-CZ" dirty="0" smtClean="0"/>
          </a:p>
          <a:p>
            <a:pPr algn="ctr"/>
            <a:r>
              <a:rPr lang="cs-CZ" sz="2000" b="1" dirty="0" smtClean="0">
                <a:solidFill>
                  <a:srgbClr val="C00000"/>
                </a:solidFill>
              </a:rPr>
              <a:t>nevazebný – nevazebný   &gt;   nevazebný </a:t>
            </a:r>
            <a:r>
              <a:rPr lang="cs-CZ" sz="2000" b="1" dirty="0">
                <a:solidFill>
                  <a:srgbClr val="C00000"/>
                </a:solidFill>
              </a:rPr>
              <a:t>- vazebný </a:t>
            </a:r>
            <a:r>
              <a:rPr lang="cs-CZ" sz="2000" b="1" dirty="0" smtClean="0">
                <a:solidFill>
                  <a:srgbClr val="C00000"/>
                </a:solidFill>
              </a:rPr>
              <a:t>  &gt;   vazebný – vazebný</a:t>
            </a:r>
          </a:p>
          <a:p>
            <a:endParaRPr lang="cs-CZ" sz="1600" dirty="0">
              <a:solidFill>
                <a:srgbClr val="0070C0"/>
              </a:solidFill>
            </a:endParaRPr>
          </a:p>
          <a:p>
            <a:r>
              <a:rPr lang="cs-CZ" dirty="0"/>
              <a:t>• dvojné a trojné vazby mají větší odpudivý účinek než </a:t>
            </a:r>
            <a:r>
              <a:rPr lang="cs-CZ" dirty="0" smtClean="0"/>
              <a:t>vazby jednoduché</a:t>
            </a:r>
          </a:p>
          <a:p>
            <a:endParaRPr lang="cs-CZ" dirty="0"/>
          </a:p>
          <a:p>
            <a:r>
              <a:rPr lang="cs-CZ" dirty="0"/>
              <a:t>• na odpuzování elektronových párů má vliv elektronegativita vázajících se </a:t>
            </a:r>
            <a:r>
              <a:rPr lang="cs-CZ" dirty="0" smtClean="0"/>
              <a:t>partnerů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20200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Postup při určování struktury pomocí VSEPR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3528" y="565320"/>
            <a:ext cx="8496944" cy="5899051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cs-CZ" b="1" dirty="0" smtClean="0"/>
              <a:t>Napsat sumární nebo funkční vzorec sloučeniny (není nezbytně nutné</a:t>
            </a:r>
            <a:r>
              <a:rPr lang="cs-CZ" b="1" dirty="0" smtClean="0"/>
              <a:t>), je-li zadání sloučeniny slovně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Nakreslit správně strukturně-elektronový vzorec </a:t>
            </a:r>
            <a:r>
              <a:rPr lang="cs-CZ" b="1" dirty="0" smtClean="0"/>
              <a:t>sloučeniny</a:t>
            </a:r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AutoNum type="arabicPeriod"/>
            </a:pPr>
            <a:r>
              <a:rPr lang="cs-CZ" b="1" dirty="0" smtClean="0"/>
              <a:t>Spočítat elektronové páry v okolí centrálního atomu (tj. vazebné i nevazebné) – násobnost vazby se v tomto momentě </a:t>
            </a:r>
            <a:r>
              <a:rPr lang="cs-CZ" b="1" dirty="0" smtClean="0"/>
              <a:t>neuvažuje</a:t>
            </a:r>
          </a:p>
          <a:p>
            <a:pPr marL="342900" indent="-342900">
              <a:buAutoNum type="arabicPeriod"/>
            </a:pPr>
            <a:endParaRPr lang="cs-CZ" b="1" dirty="0"/>
          </a:p>
          <a:p>
            <a:pPr marL="342900" indent="-342900">
              <a:buAutoNum type="arabicPeriod"/>
            </a:pPr>
            <a:r>
              <a:rPr lang="cs-CZ" b="1" dirty="0" smtClean="0"/>
              <a:t>Je dobré si napsat obecný vzorec sloučeniny -   </a:t>
            </a:r>
            <a:r>
              <a:rPr lang="cs-CZ" sz="3200" b="1" dirty="0" err="1" smtClean="0"/>
              <a:t>AB</a:t>
            </a:r>
            <a:r>
              <a:rPr lang="cs-CZ" sz="3200" b="1" baseline="-25000" dirty="0" err="1" smtClean="0"/>
              <a:t>x</a:t>
            </a:r>
            <a:r>
              <a:rPr lang="cs-CZ" sz="3200" b="1" dirty="0" err="1" smtClean="0"/>
              <a:t>E</a:t>
            </a:r>
            <a:r>
              <a:rPr lang="cs-CZ" sz="3200" b="1" baseline="-25000" dirty="0" err="1" smtClean="0"/>
              <a:t>y</a:t>
            </a:r>
            <a:r>
              <a:rPr lang="cs-CZ" sz="3200" b="1" baseline="-25000" dirty="0" smtClean="0"/>
              <a:t> </a:t>
            </a:r>
          </a:p>
          <a:p>
            <a:r>
              <a:rPr lang="cs-CZ" sz="3200" b="1" baseline="-25000" dirty="0"/>
              <a:t> </a:t>
            </a:r>
            <a:r>
              <a:rPr lang="cs-CZ" sz="3200" b="1" baseline="-25000" dirty="0" smtClean="0"/>
              <a:t>            </a:t>
            </a:r>
            <a:r>
              <a:rPr lang="cs-CZ" b="1" dirty="0" smtClean="0"/>
              <a:t>( </a:t>
            </a:r>
            <a:r>
              <a:rPr lang="cs-CZ" b="1" dirty="0" smtClean="0">
                <a:solidFill>
                  <a:srgbClr val="FF0000"/>
                </a:solidFill>
              </a:rPr>
              <a:t>x = počet vazebných párů, y = počet nevazebných párů</a:t>
            </a:r>
            <a:r>
              <a:rPr lang="cs-CZ" b="1" dirty="0" smtClean="0"/>
              <a:t>)</a:t>
            </a:r>
            <a:endParaRPr lang="cs-CZ" sz="3200" b="1" dirty="0" smtClean="0"/>
          </a:p>
          <a:p>
            <a:pPr marL="342900" indent="-342900">
              <a:buAutoNum type="arabicPeriod"/>
            </a:pPr>
            <a:endParaRPr lang="cs-CZ" b="1" dirty="0" smtClean="0"/>
          </a:p>
          <a:p>
            <a:pPr marL="342900" indent="-342900">
              <a:buFont typeface="+mj-lt"/>
              <a:buAutoNum type="arabicPeriod" startAt="5"/>
            </a:pPr>
            <a:r>
              <a:rPr lang="cs-CZ" b="1" dirty="0" smtClean="0"/>
              <a:t>Na základě počtu párů učit základní „VSEPR“ polyedr a ten </a:t>
            </a:r>
            <a:r>
              <a:rPr lang="cs-CZ" b="1" dirty="0" smtClean="0"/>
              <a:t>nakreslit</a:t>
            </a:r>
            <a:endParaRPr lang="cs-CZ" b="1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/>
          </a:p>
          <a:p>
            <a:pPr marL="342900" indent="-342900">
              <a:buAutoNum type="arabicPeriod" startAt="5"/>
            </a:pPr>
            <a:endParaRPr lang="cs-CZ" dirty="0" smtClean="0"/>
          </a:p>
          <a:p>
            <a:pPr marL="342900" indent="-342900">
              <a:buAutoNum type="arabicPeriod" startAt="5"/>
            </a:pPr>
            <a:endParaRPr lang="cs-CZ" dirty="0" smtClean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055205"/>
              </p:ext>
            </p:extLst>
          </p:nvPr>
        </p:nvGraphicFramePr>
        <p:xfrm>
          <a:off x="611560" y="4293096"/>
          <a:ext cx="7416826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7002"/>
                <a:gridCol w="777001"/>
                <a:gridCol w="1130183"/>
                <a:gridCol w="916215"/>
                <a:gridCol w="1152128"/>
                <a:gridCol w="1224136"/>
                <a:gridCol w="1440161"/>
              </a:tblGrid>
              <a:tr h="136024">
                <a:tc>
                  <a:txBody>
                    <a:bodyPr/>
                    <a:lstStyle/>
                    <a:p>
                      <a:r>
                        <a:rPr lang="cs-CZ" dirty="0" smtClean="0"/>
                        <a:t>Počet párů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8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VSEPR tvar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přímka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trojúhelník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tetraedr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trigonální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tetragonání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, </a:t>
                      </a:r>
                    </a:p>
                    <a:p>
                      <a:endParaRPr lang="cs-CZ" sz="16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(oktaedr)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="1" dirty="0" smtClean="0">
                          <a:solidFill>
                            <a:srgbClr val="7030A0"/>
                          </a:solidFill>
                        </a:rPr>
                        <a:t>pentagonální </a:t>
                      </a:r>
                      <a:r>
                        <a:rPr lang="cs-CZ" sz="1600" b="1" dirty="0" err="1" smtClean="0">
                          <a:solidFill>
                            <a:srgbClr val="7030A0"/>
                          </a:solidFill>
                        </a:rPr>
                        <a:t>bipyramida</a:t>
                      </a:r>
                      <a:endParaRPr lang="cs-CZ" sz="16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7765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584" y="474345"/>
            <a:ext cx="7920880" cy="5078313"/>
          </a:xfrm>
          <a:prstGeom prst="rect">
            <a:avLst/>
          </a:prstGeom>
          <a:gradFill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 startAt="6"/>
            </a:pP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 smtClean="0"/>
              <a:t>V </a:t>
            </a:r>
            <a:r>
              <a:rPr lang="cs-CZ" b="1" dirty="0"/>
              <a:t>polyedru nejprve </a:t>
            </a:r>
            <a:r>
              <a:rPr lang="cs-CZ" b="1" dirty="0">
                <a:solidFill>
                  <a:srgbClr val="FF0000"/>
                </a:solidFill>
              </a:rPr>
              <a:t>zdůraznit centrální a strukturu </a:t>
            </a:r>
            <a:r>
              <a:rPr lang="cs-CZ" b="1" dirty="0" smtClean="0">
                <a:solidFill>
                  <a:srgbClr val="FF0000"/>
                </a:solidFill>
              </a:rPr>
              <a:t>určující </a:t>
            </a:r>
            <a:r>
              <a:rPr lang="cs-CZ" b="1" dirty="0">
                <a:solidFill>
                  <a:srgbClr val="FF0000"/>
                </a:solidFill>
              </a:rPr>
              <a:t>atom</a:t>
            </a:r>
            <a:r>
              <a:rPr lang="cs-CZ" b="1" dirty="0"/>
              <a:t>, a podle pravidel VSEPR umístit do polyedru vazby vedoucí k jednotlivým sousedním atomům. </a:t>
            </a:r>
            <a:endParaRPr lang="cs-CZ" b="1" dirty="0" smtClean="0"/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/>
              <a:t>V nákresu struktury VSEPR se tlustě nebo barevně zvýrazní </a:t>
            </a:r>
            <a:r>
              <a:rPr lang="cs-CZ" b="1" dirty="0">
                <a:solidFill>
                  <a:srgbClr val="FF0000"/>
                </a:solidFill>
              </a:rPr>
              <a:t>skutečné vazby </a:t>
            </a:r>
            <a:r>
              <a:rPr lang="cs-CZ" b="1" dirty="0"/>
              <a:t>vedoucí od centrálního atomu ke skutečným atomům. </a:t>
            </a: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Volné </a:t>
            </a:r>
            <a:r>
              <a:rPr lang="cs-CZ" b="1" dirty="0"/>
              <a:t>(nevazebné) elektronové páry se do této struktury rovněž v příslušném směru naznačí, nejlépe formou protáhlého obláčku</a:t>
            </a:r>
            <a:r>
              <a:rPr lang="cs-CZ" b="1" dirty="0" smtClean="0"/>
              <a:t>. </a:t>
            </a:r>
            <a:r>
              <a:rPr lang="cs-CZ" b="1" dirty="0">
                <a:solidFill>
                  <a:srgbClr val="0070C0"/>
                </a:solidFill>
              </a:rPr>
              <a:t>Nevazebné páry se na konečné struktuře sloučeniny projevují pouze deformací základní struktury.</a:t>
            </a:r>
          </a:p>
          <a:p>
            <a:pPr marL="742950" lvl="1" indent="-285750">
              <a:buFont typeface="Wingdings" panose="05000000000000000000" pitchFamily="2" charset="2"/>
              <a:buChar char="ü"/>
            </a:pPr>
            <a:endParaRPr lang="cs-CZ" b="1" dirty="0" smtClean="0"/>
          </a:p>
          <a:p>
            <a:pPr marL="742950" lvl="1" indent="-285750">
              <a:buFont typeface="Wingdings" panose="05000000000000000000" pitchFamily="2" charset="2"/>
              <a:buChar char="ü"/>
            </a:pPr>
            <a:r>
              <a:rPr lang="cs-CZ" b="1" dirty="0" smtClean="0"/>
              <a:t>Pokud </a:t>
            </a:r>
            <a:r>
              <a:rPr lang="cs-CZ" b="1" dirty="0"/>
              <a:t>má molekula VSEPR tvar v podobě trigonální </a:t>
            </a:r>
            <a:r>
              <a:rPr lang="cs-CZ" b="1" dirty="0" err="1"/>
              <a:t>bipyramidy</a:t>
            </a:r>
            <a:r>
              <a:rPr lang="cs-CZ" b="1" dirty="0"/>
              <a:t>, pak se </a:t>
            </a:r>
            <a:r>
              <a:rPr lang="cs-CZ" b="1" dirty="0">
                <a:solidFill>
                  <a:srgbClr val="FF0000"/>
                </a:solidFill>
              </a:rPr>
              <a:t>všechny volné elektronové páry umísťují do ekvatoriální roviny</a:t>
            </a:r>
            <a:r>
              <a:rPr lang="cs-CZ" b="1" dirty="0" smtClean="0"/>
              <a:t>.</a:t>
            </a:r>
          </a:p>
          <a:p>
            <a:pPr marL="342900" indent="-342900">
              <a:buFont typeface="+mj-lt"/>
              <a:buAutoNum type="arabicPeriod" startAt="6"/>
            </a:pPr>
            <a:endParaRPr lang="cs-CZ" b="1" dirty="0"/>
          </a:p>
          <a:p>
            <a:pPr marL="342900" indent="-342900">
              <a:buFont typeface="+mj-lt"/>
              <a:buAutoNum type="arabicPeriod" startAt="6"/>
            </a:pPr>
            <a:r>
              <a:rPr lang="cs-CZ" b="1" dirty="0"/>
              <a:t>Z této struktury při pohledu z odstupu vynikne skutečný tvar molekuly, který pojmenujeme.</a:t>
            </a:r>
          </a:p>
        </p:txBody>
      </p:sp>
    </p:spTree>
    <p:extLst>
      <p:ext uri="{BB962C8B-B14F-4D97-AF65-F5344CB8AC3E}">
        <p14:creationId xmlns:p14="http://schemas.microsoft.com/office/powerpoint/2010/main" val="317399329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364</Words>
  <Application>Microsoft Office PowerPoint</Application>
  <PresentationFormat>Předvádění na obrazovce (4:3)</PresentationFormat>
  <Paragraphs>58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Příhoda</dc:creator>
  <cp:lastModifiedBy>uživatel</cp:lastModifiedBy>
  <cp:revision>12</cp:revision>
  <dcterms:created xsi:type="dcterms:W3CDTF">2009-04-26T08:58:28Z</dcterms:created>
  <dcterms:modified xsi:type="dcterms:W3CDTF">2015-12-01T09:54:40Z</dcterms:modified>
</cp:coreProperties>
</file>