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5" r:id="rId5"/>
    <p:sldId id="268" r:id="rId6"/>
    <p:sldId id="259" r:id="rId7"/>
    <p:sldId id="261" r:id="rId8"/>
    <p:sldId id="269" r:id="rId9"/>
    <p:sldId id="270" r:id="rId10"/>
    <p:sldId id="271" r:id="rId11"/>
    <p:sldId id="273" r:id="rId12"/>
    <p:sldId id="274" r:id="rId13"/>
    <p:sldId id="276" r:id="rId14"/>
    <p:sldId id="277" r:id="rId15"/>
    <p:sldId id="263" r:id="rId16"/>
    <p:sldId id="275" r:id="rId17"/>
    <p:sldId id="2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  <a:srgbClr val="FC9308"/>
    <a:srgbClr val="FF7C80"/>
    <a:srgbClr val="FF6699"/>
    <a:srgbClr val="FFE101"/>
    <a:srgbClr val="FF7005"/>
    <a:srgbClr val="FEAB06"/>
    <a:srgbClr val="FFB125"/>
    <a:srgbClr val="FFC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3" autoAdjust="0"/>
  </p:normalViewPr>
  <p:slideViewPr>
    <p:cSldViewPr>
      <p:cViewPr varScale="1">
        <p:scale>
          <a:sx n="83" d="100"/>
          <a:sy n="83" d="100"/>
        </p:scale>
        <p:origin x="-7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9CAC-EC60-4848-9245-3F7C774FFFE8}" type="datetimeFigureOut">
              <a:rPr lang="cs-CZ" smtClean="0"/>
              <a:pPr/>
              <a:t>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219200" y="544513"/>
            <a:ext cx="4800600" cy="762000"/>
          </a:xfrm>
          <a:prstGeom prst="rect">
            <a:avLst/>
          </a:prstGeom>
          <a:effectLst>
            <a:outerShdw dist="35921" dir="2700000" algn="ctr" rotWithShape="0">
              <a:schemeClr val="bg2"/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Alkalické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kovy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79375" y="685800"/>
            <a:ext cx="9026525" cy="5440363"/>
            <a:chOff x="38" y="432"/>
            <a:chExt cx="5686" cy="3427"/>
          </a:xfrm>
        </p:grpSpPr>
        <p:grpSp>
          <p:nvGrpSpPr>
            <p:cNvPr id="20" name="Group 4"/>
            <p:cNvGrpSpPr>
              <a:grpSpLocks/>
            </p:cNvGrpSpPr>
            <p:nvPr/>
          </p:nvGrpSpPr>
          <p:grpSpPr bwMode="auto">
            <a:xfrm>
              <a:off x="38" y="432"/>
              <a:ext cx="622" cy="3418"/>
              <a:chOff x="38" y="56"/>
              <a:chExt cx="622" cy="3418"/>
            </a:xfrm>
          </p:grpSpPr>
          <p:pic>
            <p:nvPicPr>
              <p:cNvPr id="27" name="Picture 5" descr="D:\Merck\!\s\PT\ptall0a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749" t="1286" r="749" b="1286"/>
              <a:stretch>
                <a:fillRect/>
              </a:stretch>
            </p:blipFill>
            <p:spPr bwMode="auto">
              <a:xfrm>
                <a:off x="42" y="56"/>
                <a:ext cx="61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28" name="Picture 6" descr="D:\Merck\!\s\PT\pt01-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" y="441"/>
                <a:ext cx="619" cy="30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21" name="Group 7"/>
            <p:cNvGrpSpPr>
              <a:grpSpLocks/>
            </p:cNvGrpSpPr>
            <p:nvPr/>
          </p:nvGrpSpPr>
          <p:grpSpPr bwMode="auto">
            <a:xfrm>
              <a:off x="3852" y="432"/>
              <a:ext cx="1872" cy="2986"/>
              <a:chOff x="3852" y="56"/>
              <a:chExt cx="1872" cy="2986"/>
            </a:xfrm>
          </p:grpSpPr>
          <p:pic>
            <p:nvPicPr>
              <p:cNvPr id="25" name="Picture 8" descr="D:\Merck\!\s\PT\ptall0c.gif"/>
              <p:cNvPicPr>
                <a:picLocks noChangeArrowheads="1"/>
              </p:cNvPicPr>
              <p:nvPr/>
            </p:nvPicPr>
            <p:blipFill>
              <a:blip r:embed="rId4" cstate="print"/>
              <a:srcRect t="1286" r="252" b="1286"/>
              <a:stretch>
                <a:fillRect/>
              </a:stretch>
            </p:blipFill>
            <p:spPr bwMode="auto">
              <a:xfrm>
                <a:off x="3854" y="56"/>
                <a:ext cx="1865" cy="35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26" name="Picture 9" descr="D:\Merck\!\s\PT\pt04-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852" y="443"/>
                <a:ext cx="1872" cy="25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22" name="Group 10"/>
            <p:cNvGrpSpPr>
              <a:grpSpLocks/>
            </p:cNvGrpSpPr>
            <p:nvPr/>
          </p:nvGrpSpPr>
          <p:grpSpPr bwMode="auto">
            <a:xfrm>
              <a:off x="695" y="1726"/>
              <a:ext cx="3111" cy="2133"/>
              <a:chOff x="695" y="1726"/>
              <a:chExt cx="3111" cy="2133"/>
            </a:xfrm>
          </p:grpSpPr>
          <p:pic>
            <p:nvPicPr>
              <p:cNvPr id="23" name="Picture 11" descr="D:\Merck\!\s\PT\ptall0b.gi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151" t="1286" r="375" b="1286"/>
              <a:stretch>
                <a:fillRect/>
              </a:stretch>
            </p:blipFill>
            <p:spPr bwMode="auto">
              <a:xfrm>
                <a:off x="708" y="1726"/>
                <a:ext cx="309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24" name="Picture 12" descr="D:\Merck\!\pt03_.gif"/>
              <p:cNvPicPr>
                <a:picLocks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95" y="2118"/>
                <a:ext cx="3106" cy="174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80935" y="2000239"/>
            <a:ext cx="490537" cy="4143405"/>
          </a:xfrm>
          <a:prstGeom prst="rect">
            <a:avLst/>
          </a:prstGeom>
          <a:noFill/>
          <a:ln w="5397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7158" y="260648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Peroxidy</a:t>
            </a:r>
            <a:r>
              <a:rPr lang="cs-CZ" sz="2400" dirty="0" smtClean="0">
                <a:solidFill>
                  <a:prstClr val="black"/>
                </a:solidFill>
              </a:rPr>
              <a:t> (soli peroxidu vodíku) reagují:</a:t>
            </a: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+ 2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2 MOH +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Na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Na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½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4067" y="1595021"/>
            <a:ext cx="8786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err="1" smtClean="0">
                <a:solidFill>
                  <a:prstClr val="black"/>
                </a:solidFill>
              </a:rPr>
              <a:t>Hyperoxidy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 žlutý, </a:t>
            </a:r>
            <a:r>
              <a:rPr lang="cs-CZ" sz="2400" dirty="0" err="1" smtClean="0">
                <a:solidFill>
                  <a:prstClr val="black"/>
                </a:solidFill>
              </a:rPr>
              <a:t>Rb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tmavěhnědý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  <a:r>
              <a:rPr lang="cs-CZ" sz="2400" dirty="0" err="1" smtClean="0">
                <a:solidFill>
                  <a:prstClr val="black"/>
                </a:solidFill>
              </a:rPr>
              <a:t>Cs</a:t>
            </a:r>
            <a:r>
              <a:rPr lang="cs-CZ" sz="2400" dirty="0" smtClean="0">
                <a:solidFill>
                  <a:prstClr val="black"/>
                </a:solidFill>
              </a:rPr>
              <a:t> žlutooranžový</a:t>
            </a:r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 algn="ctr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MO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+ 2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2 MOH +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+ 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Ozonidy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vznikají reakcí hydroxidu s ozonem</a:t>
            </a: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MO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MO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½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4 MO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+ 2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4 MOH +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5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Sulfidy (</a:t>
            </a:r>
            <a:r>
              <a:rPr lang="cs-CZ" sz="2400" b="1" dirty="0" err="1" smtClean="0">
                <a:solidFill>
                  <a:prstClr val="black"/>
                </a:solidFill>
              </a:rPr>
              <a:t>hydrogensulfidy</a:t>
            </a:r>
            <a:r>
              <a:rPr lang="cs-CZ" sz="2400" b="1" dirty="0" smtClean="0">
                <a:solidFill>
                  <a:prstClr val="black"/>
                </a:solidFill>
              </a:rPr>
              <a:t>)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vznikají přímou syntézou s prvků, dobře rozpustné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na vzduchu snadno oxidují na S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aseline="30000" dirty="0" smtClean="0">
                <a:solidFill>
                  <a:prstClr val="black"/>
                </a:solidFill>
              </a:rPr>
              <a:t>2-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reakcí s </a:t>
            </a:r>
            <a:r>
              <a:rPr lang="cs-CZ" sz="2400" dirty="0" err="1" smtClean="0">
                <a:solidFill>
                  <a:prstClr val="black"/>
                </a:solidFill>
              </a:rPr>
              <a:t>S</a:t>
            </a:r>
            <a:r>
              <a:rPr lang="cs-CZ" sz="2400" dirty="0" smtClean="0">
                <a:solidFill>
                  <a:prstClr val="black"/>
                </a:solidFill>
              </a:rPr>
              <a:t> vznikají </a:t>
            </a:r>
            <a:r>
              <a:rPr lang="cs-CZ" sz="2400" b="1" dirty="0" smtClean="0">
                <a:solidFill>
                  <a:prstClr val="black"/>
                </a:solidFill>
              </a:rPr>
              <a:t>polysulfidy</a:t>
            </a:r>
            <a:r>
              <a:rPr lang="cs-CZ" sz="2400" dirty="0" smtClean="0">
                <a:solidFill>
                  <a:prstClr val="black"/>
                </a:solidFill>
              </a:rPr>
              <a:t> M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S</a:t>
            </a:r>
            <a:r>
              <a:rPr lang="cs-CZ" sz="2400" baseline="-25000" dirty="0" smtClean="0">
                <a:solidFill>
                  <a:prstClr val="black"/>
                </a:solidFill>
              </a:rPr>
              <a:t>n</a:t>
            </a:r>
            <a:r>
              <a:rPr lang="cs-CZ" sz="2400" dirty="0" smtClean="0">
                <a:solidFill>
                  <a:prstClr val="black"/>
                </a:solidFill>
              </a:rPr>
              <a:t> (</a:t>
            </a:r>
            <a:r>
              <a:rPr lang="cs-CZ" sz="2400" dirty="0" err="1" smtClean="0">
                <a:solidFill>
                  <a:prstClr val="black"/>
                </a:solidFill>
              </a:rPr>
              <a:t>Li</a:t>
            </a:r>
            <a:r>
              <a:rPr lang="cs-CZ" sz="2400" dirty="0" smtClean="0">
                <a:solidFill>
                  <a:prstClr val="black"/>
                </a:solidFill>
              </a:rPr>
              <a:t> - 2; Na - 5; K, </a:t>
            </a:r>
            <a:r>
              <a:rPr lang="cs-CZ" sz="2400" dirty="0" err="1" smtClean="0">
                <a:solidFill>
                  <a:prstClr val="black"/>
                </a:solidFill>
              </a:rPr>
              <a:t>Rb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  <a:r>
              <a:rPr lang="cs-CZ" sz="2400" dirty="0" err="1" smtClean="0">
                <a:solidFill>
                  <a:prstClr val="black"/>
                </a:solidFill>
              </a:rPr>
              <a:t>Cs</a:t>
            </a:r>
            <a:r>
              <a:rPr lang="cs-CZ" sz="2400" dirty="0" smtClean="0">
                <a:solidFill>
                  <a:prstClr val="black"/>
                </a:solidFill>
              </a:rPr>
              <a:t> - 6)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214290"/>
            <a:ext cx="8786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Halogenidy MX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kromě </a:t>
            </a:r>
            <a:r>
              <a:rPr lang="cs-CZ" sz="2400" dirty="0" err="1" smtClean="0">
                <a:solidFill>
                  <a:prstClr val="black"/>
                </a:solidFill>
              </a:rPr>
              <a:t>LiX</a:t>
            </a:r>
            <a:r>
              <a:rPr lang="cs-CZ" sz="2400" dirty="0" smtClean="0">
                <a:solidFill>
                  <a:prstClr val="black"/>
                </a:solidFill>
              </a:rPr>
              <a:t> se jedná o výrazně iontové látky (</a:t>
            </a:r>
            <a:r>
              <a:rPr lang="cs-CZ" sz="2400" dirty="0" err="1" smtClean="0">
                <a:solidFill>
                  <a:prstClr val="black"/>
                </a:solidFill>
              </a:rPr>
              <a:t>b</a:t>
            </a:r>
            <a:r>
              <a:rPr lang="cs-CZ" sz="2400" dirty="0" smtClean="0">
                <a:solidFill>
                  <a:prstClr val="black"/>
                </a:solidFill>
              </a:rPr>
              <a:t>. </a:t>
            </a:r>
            <a:r>
              <a:rPr lang="cs-CZ" sz="2400" dirty="0" err="1" smtClean="0">
                <a:solidFill>
                  <a:prstClr val="black"/>
                </a:solidFill>
              </a:rPr>
              <a:t>t</a:t>
            </a:r>
            <a:r>
              <a:rPr lang="cs-CZ" sz="2400" dirty="0" smtClean="0">
                <a:solidFill>
                  <a:prstClr val="black"/>
                </a:solidFill>
              </a:rPr>
              <a:t>., </a:t>
            </a:r>
            <a:r>
              <a:rPr lang="cs-CZ" sz="2400" dirty="0" err="1" smtClean="0">
                <a:solidFill>
                  <a:prstClr val="black"/>
                </a:solidFill>
              </a:rPr>
              <a:t>b</a:t>
            </a:r>
            <a:r>
              <a:rPr lang="cs-CZ" sz="2400" dirty="0" smtClean="0">
                <a:solidFill>
                  <a:prstClr val="black"/>
                </a:solidFill>
              </a:rPr>
              <a:t>. v.)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existují i </a:t>
            </a:r>
            <a:r>
              <a:rPr lang="cs-CZ" sz="2400" dirty="0" err="1" smtClean="0">
                <a:solidFill>
                  <a:prstClr val="black"/>
                </a:solidFill>
              </a:rPr>
              <a:t>polyhalogenidy</a:t>
            </a:r>
            <a:r>
              <a:rPr lang="cs-CZ" sz="2400" dirty="0" smtClean="0">
                <a:solidFill>
                  <a:prstClr val="black"/>
                </a:solidFill>
              </a:rPr>
              <a:t>, především MI</a:t>
            </a:r>
            <a:r>
              <a:rPr lang="cs-CZ" sz="2400" baseline="-25000" dirty="0" smtClean="0">
                <a:solidFill>
                  <a:prstClr val="black"/>
                </a:solidFill>
              </a:rPr>
              <a:t>3 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sz="2400" b="1" dirty="0" smtClean="0">
                <a:solidFill>
                  <a:prstClr val="black"/>
                </a:solidFill>
              </a:rPr>
              <a:t>KI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dirty="0" smtClean="0">
                <a:solidFill>
                  <a:prstClr val="black"/>
                </a:solidFill>
              </a:rPr>
              <a:t> - I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do roztoku KI)</a:t>
            </a:r>
            <a:endParaRPr lang="cs-CZ" sz="2400" baseline="-250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</p:txBody>
      </p:sp>
      <p:pic>
        <p:nvPicPr>
          <p:cNvPr id="3" name="Obrázek 2" descr="trioiodi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484784"/>
            <a:ext cx="2539683" cy="157460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644008" y="1774375"/>
            <a:ext cx="201689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000" dirty="0" smtClean="0"/>
              <a:t>I – </a:t>
            </a:r>
            <a:r>
              <a:rPr lang="cs-CZ" sz="5000" dirty="0" err="1" smtClean="0"/>
              <a:t>I</a:t>
            </a:r>
            <a:r>
              <a:rPr lang="cs-CZ" sz="5000" baseline="30000" dirty="0" smtClean="0"/>
              <a:t>-</a:t>
            </a:r>
            <a:r>
              <a:rPr lang="cs-CZ" sz="5000" dirty="0" smtClean="0"/>
              <a:t> – </a:t>
            </a:r>
            <a:r>
              <a:rPr lang="cs-CZ" sz="5000" dirty="0" err="1" smtClean="0"/>
              <a:t>I</a:t>
            </a:r>
            <a:endParaRPr lang="cs-CZ" sz="5000" dirty="0"/>
          </a:p>
        </p:txBody>
      </p:sp>
      <p:sp>
        <p:nvSpPr>
          <p:cNvPr id="8" name="Obdélník 7"/>
          <p:cNvSpPr/>
          <p:nvPr/>
        </p:nvSpPr>
        <p:spPr>
          <a:xfrm>
            <a:off x="323616" y="3429000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Hydroxidy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bezbarvé, hygroskopické, leptavé (sklo i porcelán), nízká </a:t>
            </a:r>
            <a:r>
              <a:rPr lang="cs-CZ" sz="2400" dirty="0" err="1" smtClean="0">
                <a:solidFill>
                  <a:prstClr val="black"/>
                </a:solidFill>
              </a:rPr>
              <a:t>t</a:t>
            </a:r>
            <a:r>
              <a:rPr lang="cs-CZ" sz="2400" dirty="0" smtClean="0">
                <a:solidFill>
                  <a:prstClr val="black"/>
                </a:solidFill>
              </a:rPr>
              <a:t>. t., rozpustné ve vodě i </a:t>
            </a:r>
            <a:r>
              <a:rPr lang="cs-CZ" sz="2400" dirty="0" err="1" smtClean="0">
                <a:solidFill>
                  <a:prstClr val="black"/>
                </a:solidFill>
              </a:rPr>
              <a:t>EtOH</a:t>
            </a:r>
            <a:r>
              <a:rPr lang="cs-CZ" sz="2400" dirty="0" smtClean="0">
                <a:solidFill>
                  <a:prstClr val="black"/>
                </a:solidFill>
              </a:rPr>
              <a:t> (kromě </a:t>
            </a:r>
            <a:r>
              <a:rPr lang="cs-CZ" sz="2400" dirty="0" err="1" smtClean="0">
                <a:solidFill>
                  <a:prstClr val="black"/>
                </a:solidFill>
              </a:rPr>
              <a:t>LiOH</a:t>
            </a:r>
            <a:r>
              <a:rPr lang="cs-CZ" sz="2400" dirty="0" smtClean="0">
                <a:solidFill>
                  <a:prstClr val="black"/>
                </a:solidFill>
              </a:rPr>
              <a:t>), ve vodě nejsilnější báze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nejznámější </a:t>
            </a:r>
            <a:r>
              <a:rPr lang="cs-CZ" sz="2400" dirty="0" err="1" smtClean="0">
                <a:solidFill>
                  <a:prstClr val="black"/>
                </a:solidFill>
              </a:rPr>
              <a:t>NaOH</a:t>
            </a:r>
            <a:r>
              <a:rPr lang="cs-CZ" sz="2400" dirty="0" smtClean="0">
                <a:solidFill>
                  <a:prstClr val="black"/>
                </a:solidFill>
              </a:rPr>
              <a:t> a KOH, vyrábějí se reakcí příslušného amalgamu s vodou</a:t>
            </a:r>
            <a:endParaRPr lang="cs-CZ" sz="2400" baseline="-250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7158" y="214290"/>
            <a:ext cx="87868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en-US" sz="2400" b="1" dirty="0" smtClean="0">
                <a:solidFill>
                  <a:prstClr val="black"/>
                </a:solidFill>
              </a:rPr>
              <a:t>(Hydrogen)</a:t>
            </a:r>
            <a:r>
              <a:rPr lang="cs-CZ" sz="2400" b="1" dirty="0" smtClean="0">
                <a:solidFill>
                  <a:prstClr val="black"/>
                </a:solidFill>
              </a:rPr>
              <a:t>Uhličitany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existují všechny kromě LiHCO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všechny jsou dobře rozpustné kromě Li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CO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  <a:r>
              <a:rPr lang="cs-CZ" sz="2400" dirty="0" smtClean="0">
                <a:solidFill>
                  <a:prstClr val="black"/>
                </a:solidFill>
              </a:rPr>
              <a:t> a NaHCO</a:t>
            </a:r>
            <a:r>
              <a:rPr lang="cs-CZ" sz="2400" baseline="-25000" dirty="0" smtClean="0">
                <a:solidFill>
                  <a:prstClr val="black"/>
                </a:solidFill>
              </a:rPr>
              <a:t>3 </a:t>
            </a:r>
            <a:r>
              <a:rPr lang="cs-CZ" sz="2000" dirty="0" smtClean="0">
                <a:solidFill>
                  <a:prstClr val="black"/>
                </a:solidFill>
              </a:rPr>
              <a:t>(</a:t>
            </a:r>
            <a:r>
              <a:rPr lang="cs-CZ" sz="2000" b="1" dirty="0" smtClean="0">
                <a:solidFill>
                  <a:prstClr val="black"/>
                </a:solidFill>
              </a:rPr>
              <a:t>jedlá soda</a:t>
            </a:r>
            <a:r>
              <a:rPr lang="cs-CZ" sz="2000" dirty="0" smtClean="0">
                <a:solidFill>
                  <a:prstClr val="black"/>
                </a:solidFill>
              </a:rPr>
              <a:t>)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Na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(soda): (Solvayova metoda)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NH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+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+ 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NH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NH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NaCl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(solanka)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NaHCO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dirty="0" smtClean="0">
                <a:solidFill>
                  <a:prstClr val="black"/>
                </a:solidFill>
              </a:rPr>
              <a:t>↓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+ NH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Cl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b="1" dirty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K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 </a:t>
            </a:r>
            <a:r>
              <a:rPr lang="cs-CZ" sz="2400" b="1" dirty="0" smtClean="0">
                <a:solidFill>
                  <a:prstClr val="black"/>
                </a:solidFill>
              </a:rPr>
              <a:t>(potaš) :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MgCO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.3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+ </a:t>
            </a:r>
            <a:r>
              <a:rPr lang="cs-CZ" sz="2400" b="1" dirty="0" err="1" smtClean="0">
                <a:solidFill>
                  <a:prstClr val="black"/>
                </a:solidFill>
              </a:rPr>
              <a:t>KCl</a:t>
            </a:r>
            <a:r>
              <a:rPr lang="cs-CZ" sz="2400" b="1" dirty="0" smtClean="0">
                <a:solidFill>
                  <a:prstClr val="black"/>
                </a:solidFill>
              </a:rPr>
              <a:t> + 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+ 2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MgCO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.KHCO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.4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  <a:r>
              <a:rPr lang="cs-CZ" sz="2400" dirty="0" smtClean="0">
                <a:solidFill>
                  <a:prstClr val="black"/>
                </a:solidFill>
              </a:rPr>
              <a:t> ↓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HCl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2 MgCO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.KHCO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.4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K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+ 2 MgCO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.3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501008"/>
            <a:ext cx="407196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 NaHCO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dirty="0" smtClean="0">
                <a:solidFill>
                  <a:srgbClr val="FFFF66"/>
                </a:solidFill>
                <a:sym typeface="Symbol" pitchFamily="18" charset="2"/>
              </a:rPr>
              <a:t> 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 Na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+ 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O + CO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pPr algn="ctr"/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 NH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Cl + </a:t>
            </a:r>
            <a:r>
              <a:rPr lang="cs-CZ" b="1" dirty="0" err="1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CaO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 2 NH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+ CaCl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+ 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O</a:t>
            </a:r>
            <a:endParaRPr lang="cs-CZ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7158" y="0"/>
            <a:ext cx="87868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Dusičnany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 a Na jako </a:t>
            </a:r>
            <a:r>
              <a:rPr lang="cs-CZ" sz="2400" b="1" dirty="0" smtClean="0">
                <a:solidFill>
                  <a:prstClr val="black"/>
                </a:solidFill>
              </a:rPr>
              <a:t>hnojiva 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b="1" dirty="0" smtClean="0">
                <a:solidFill>
                  <a:prstClr val="black"/>
                </a:solidFill>
              </a:rPr>
              <a:t>NaNO</a:t>
            </a:r>
            <a:r>
              <a:rPr lang="cs-CZ" b="1" baseline="-25000" dirty="0" smtClean="0">
                <a:solidFill>
                  <a:prstClr val="black"/>
                </a:solidFill>
              </a:rPr>
              <a:t>3 </a:t>
            </a:r>
            <a:r>
              <a:rPr lang="cs-CZ" b="1" dirty="0" smtClean="0">
                <a:solidFill>
                  <a:prstClr val="black"/>
                </a:solidFill>
              </a:rPr>
              <a:t>- sodný ledek, NH</a:t>
            </a:r>
            <a:r>
              <a:rPr lang="cs-CZ" b="1" baseline="-25000" dirty="0" smtClean="0">
                <a:solidFill>
                  <a:prstClr val="black"/>
                </a:solidFill>
              </a:rPr>
              <a:t>4</a:t>
            </a:r>
            <a:r>
              <a:rPr lang="cs-CZ" b="1" dirty="0" smtClean="0">
                <a:solidFill>
                  <a:prstClr val="black"/>
                </a:solidFill>
              </a:rPr>
              <a:t>NO</a:t>
            </a:r>
            <a:r>
              <a:rPr lang="cs-CZ" b="1" baseline="-25000" dirty="0" smtClean="0">
                <a:solidFill>
                  <a:prstClr val="black"/>
                </a:solidFill>
              </a:rPr>
              <a:t>3</a:t>
            </a:r>
            <a:r>
              <a:rPr lang="cs-CZ" b="1" dirty="0">
                <a:solidFill>
                  <a:prstClr val="black"/>
                </a:solidFill>
              </a:rPr>
              <a:t>-</a:t>
            </a:r>
            <a:r>
              <a:rPr lang="cs-CZ" b="1" dirty="0" smtClean="0">
                <a:solidFill>
                  <a:prstClr val="black"/>
                </a:solidFill>
              </a:rPr>
              <a:t> chilský ledek</a:t>
            </a:r>
            <a:r>
              <a:rPr lang="cs-CZ" sz="2400" dirty="0" smtClean="0">
                <a:solidFill>
                  <a:prstClr val="black"/>
                </a:solidFill>
              </a:rPr>
              <a:t>), oxidovadla (střelný prach), solné lázně, </a:t>
            </a:r>
            <a:r>
              <a:rPr lang="cs-CZ" sz="2400" dirty="0" err="1" smtClean="0">
                <a:solidFill>
                  <a:prstClr val="black"/>
                </a:solidFill>
              </a:rPr>
              <a:t>Li</a:t>
            </a:r>
            <a:r>
              <a:rPr lang="cs-CZ" sz="2400" dirty="0" smtClean="0">
                <a:solidFill>
                  <a:prstClr val="black"/>
                </a:solidFill>
              </a:rPr>
              <a:t> v pyrotechnice</a:t>
            </a:r>
            <a:endParaRPr lang="cs-CZ" sz="2400" baseline="-250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Dusitany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redukcí dusičnanů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b="1" dirty="0" smtClean="0">
                <a:solidFill>
                  <a:prstClr val="black"/>
                </a:solidFill>
              </a:rPr>
              <a:t>azobarviva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  <a:r>
              <a:rPr lang="cs-CZ" sz="2400" b="1" dirty="0" err="1" smtClean="0">
                <a:solidFill>
                  <a:prstClr val="black"/>
                </a:solidFill>
              </a:rPr>
              <a:t>konzervanty</a:t>
            </a:r>
            <a:r>
              <a:rPr lang="cs-CZ" sz="2400" dirty="0" smtClean="0">
                <a:solidFill>
                  <a:prstClr val="black"/>
                </a:solidFill>
              </a:rPr>
              <a:t>, inhibitory koroze…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</a:rPr>
              <a:t>NaNO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Pb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NaNO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PbO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</a:rPr>
              <a:t>Na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NO + NO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 2 NaNO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+ 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Sírany (hydrogensírany)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dobře rozpustné ve vodě, hydrogensírany za tepla kondenzují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M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SO</a:t>
            </a:r>
            <a:r>
              <a:rPr lang="cs-CZ" sz="2400" baseline="-25000" dirty="0" smtClean="0">
                <a:solidFill>
                  <a:prstClr val="black"/>
                </a:solidFill>
              </a:rPr>
              <a:t>4</a:t>
            </a:r>
            <a:r>
              <a:rPr lang="cs-CZ" sz="2400" dirty="0" smtClean="0">
                <a:solidFill>
                  <a:prstClr val="black"/>
                </a:solidFill>
              </a:rPr>
              <a:t> - papírenský průmysl, sklářství, detergenty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15616" y="5733256"/>
            <a:ext cx="7072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MHSO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S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7</a:t>
            </a:r>
            <a:r>
              <a:rPr lang="cs-CZ" sz="2400" b="1" dirty="0" smtClean="0">
                <a:solidFill>
                  <a:prstClr val="black"/>
                </a:solidFill>
              </a:rPr>
              <a:t> +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S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7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 </a:t>
            </a:r>
            <a:r>
              <a:rPr lang="cs-CZ" sz="2400" b="1" dirty="0" smtClean="0">
                <a:solidFill>
                  <a:prstClr val="black"/>
                </a:solidFill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SO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 + SO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endParaRPr lang="cs-CZ" sz="2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7158" y="332656"/>
            <a:ext cx="87868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err="1" smtClean="0">
                <a:solidFill>
                  <a:prstClr val="black"/>
                </a:solidFill>
              </a:rPr>
              <a:t>Organokovy</a:t>
            </a:r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především u Li, Na a K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reaktivita roste od Li ke K, na vzduchu nestálé, podléhají hydrolýze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</a:rPr>
              <a:t>2 Li + RX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err="1" smtClean="0">
                <a:solidFill>
                  <a:prstClr val="black"/>
                </a:solidFill>
              </a:rPr>
              <a:t>LiR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LiX</a:t>
            </a:r>
            <a:r>
              <a:rPr lang="cs-CZ" sz="2400" b="1" dirty="0" smtClean="0">
                <a:solidFill>
                  <a:prstClr val="black"/>
                </a:solidFill>
              </a:rPr>
              <a:t> (R = alkyl, X = halogen)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 algn="ctr"/>
            <a:r>
              <a:rPr lang="cs-CZ" sz="2400" b="1" dirty="0" err="1" smtClean="0">
                <a:solidFill>
                  <a:prstClr val="black"/>
                </a:solidFill>
              </a:rPr>
              <a:t>LiBu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ArI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LiAr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BuI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(Ar = aryl)</a:t>
            </a: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 Li(C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6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5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)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Sn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(CH=CH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)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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LiCH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=CH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Sn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(C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6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5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)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3429000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Komplexy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koordinační schopnosti klesají od Li k </a:t>
            </a:r>
            <a:r>
              <a:rPr lang="cs-CZ" sz="2400" dirty="0" err="1" smtClean="0">
                <a:solidFill>
                  <a:prstClr val="black"/>
                </a:solidFill>
              </a:rPr>
              <a:t>Cs</a:t>
            </a:r>
            <a:endParaRPr lang="cs-CZ" dirty="0" smtClean="0"/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nejčastější </a:t>
            </a:r>
            <a:r>
              <a:rPr lang="cs-CZ" sz="2400" dirty="0" err="1" smtClean="0">
                <a:solidFill>
                  <a:prstClr val="black"/>
                </a:solidFill>
              </a:rPr>
              <a:t>ko</a:t>
            </a:r>
            <a:r>
              <a:rPr lang="en-US" sz="2400" dirty="0" smtClean="0">
                <a:solidFill>
                  <a:prstClr val="black"/>
                </a:solidFill>
              </a:rPr>
              <a:t>m</a:t>
            </a:r>
            <a:r>
              <a:rPr lang="cs-CZ" sz="2400" dirty="0" smtClean="0">
                <a:solidFill>
                  <a:prstClr val="black"/>
                </a:solidFill>
              </a:rPr>
              <a:t>plexy s </a:t>
            </a:r>
            <a:r>
              <a:rPr lang="cs-CZ" sz="2400" dirty="0" err="1" smtClean="0">
                <a:solidFill>
                  <a:prstClr val="black"/>
                </a:solidFill>
              </a:rPr>
              <a:t>crownethery</a:t>
            </a:r>
            <a:r>
              <a:rPr lang="cs-CZ" sz="2400" dirty="0" smtClean="0">
                <a:solidFill>
                  <a:prstClr val="black"/>
                </a:solidFill>
              </a:rPr>
              <a:t> a </a:t>
            </a:r>
            <a:r>
              <a:rPr lang="cs-CZ" sz="2400" dirty="0" err="1" smtClean="0">
                <a:solidFill>
                  <a:prstClr val="black"/>
                </a:solidFill>
              </a:rPr>
              <a:t>kryptáty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tyto komplexy se uplatňují při extrakcích nebo stabilizaci neobvyklých </a:t>
            </a:r>
            <a:r>
              <a:rPr lang="cs-CZ" sz="2400" dirty="0" err="1" smtClean="0">
                <a:solidFill>
                  <a:prstClr val="black"/>
                </a:solidFill>
              </a:rPr>
              <a:t>ox</a:t>
            </a:r>
            <a:r>
              <a:rPr lang="cs-CZ" sz="2400" dirty="0" smtClean="0">
                <a:solidFill>
                  <a:prstClr val="black"/>
                </a:solidFill>
              </a:rPr>
              <a:t>. stavů</a:t>
            </a:r>
          </a:p>
        </p:txBody>
      </p:sp>
      <p:sp>
        <p:nvSpPr>
          <p:cNvPr id="5" name="Obdélník 4"/>
          <p:cNvSpPr/>
          <p:nvPr/>
        </p:nvSpPr>
        <p:spPr>
          <a:xfrm>
            <a:off x="2195736" y="593793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Na + </a:t>
            </a:r>
            <a:r>
              <a:rPr lang="cs-CZ" sz="2400" b="1" dirty="0" err="1" smtClean="0">
                <a:solidFill>
                  <a:prstClr val="black"/>
                </a:solidFill>
              </a:rPr>
              <a:t>krypt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2400" b="1" dirty="0" smtClean="0">
                <a:solidFill>
                  <a:prstClr val="black"/>
                </a:solidFill>
              </a:rPr>
              <a:t>[</a:t>
            </a:r>
            <a:r>
              <a:rPr lang="cs-CZ" sz="2400" b="1" dirty="0" smtClean="0">
                <a:solidFill>
                  <a:prstClr val="black"/>
                </a:solidFill>
              </a:rPr>
              <a:t>Na(krypt)</a:t>
            </a:r>
            <a:r>
              <a:rPr lang="en-US" sz="2400" b="1" dirty="0" smtClean="0">
                <a:solidFill>
                  <a:prstClr val="black"/>
                </a:solidFill>
              </a:rPr>
              <a:t>]</a:t>
            </a:r>
            <a:r>
              <a:rPr lang="cs-CZ" sz="2400" b="1" baseline="30000" dirty="0" smtClean="0">
                <a:solidFill>
                  <a:prstClr val="black"/>
                </a:solidFill>
              </a:rPr>
              <a:t>+</a:t>
            </a:r>
            <a:r>
              <a:rPr lang="cs-CZ" sz="2400" b="1" dirty="0" smtClean="0">
                <a:solidFill>
                  <a:prstClr val="black"/>
                </a:solidFill>
              </a:rPr>
              <a:t>Na</a:t>
            </a:r>
            <a:r>
              <a:rPr lang="cs-CZ" sz="2400" b="1" baseline="30000" dirty="0" smtClean="0">
                <a:solidFill>
                  <a:prstClr val="black"/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76200"/>
            <a:ext cx="7772400" cy="609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„</a:t>
            </a:r>
            <a:r>
              <a:rPr kumimoji="0" lang="cs-CZ" sz="36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Crown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 </a:t>
            </a:r>
            <a:r>
              <a:rPr kumimoji="0" lang="cs-CZ" sz="3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komplexy alkalických kovů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170"/>
          <p:cNvGrpSpPr>
            <a:grpSpLocks/>
          </p:cNvGrpSpPr>
          <p:nvPr/>
        </p:nvGrpSpPr>
        <p:grpSpPr bwMode="auto">
          <a:xfrm>
            <a:off x="2141538" y="4064000"/>
            <a:ext cx="4857750" cy="2771775"/>
            <a:chOff x="1349" y="2560"/>
            <a:chExt cx="3060" cy="1746"/>
          </a:xfrm>
        </p:grpSpPr>
        <p:sp>
          <p:nvSpPr>
            <p:cNvPr id="10" name="Rectangle 157"/>
            <p:cNvSpPr>
              <a:spLocks noChangeArrowheads="1"/>
            </p:cNvSpPr>
            <p:nvPr/>
          </p:nvSpPr>
          <p:spPr bwMode="auto">
            <a:xfrm>
              <a:off x="1349" y="2560"/>
              <a:ext cx="3060" cy="1746"/>
            </a:xfrm>
            <a:prstGeom prst="rect">
              <a:avLst/>
            </a:prstGeom>
            <a:solidFill>
              <a:srgbClr val="00009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68"/>
            <p:cNvGrpSpPr>
              <a:grpSpLocks/>
            </p:cNvGrpSpPr>
            <p:nvPr/>
          </p:nvGrpSpPr>
          <p:grpSpPr bwMode="auto">
            <a:xfrm>
              <a:off x="1520" y="2734"/>
              <a:ext cx="2667" cy="1428"/>
              <a:chOff x="1525" y="2734"/>
              <a:chExt cx="2667" cy="1428"/>
            </a:xfrm>
          </p:grpSpPr>
          <p:grpSp>
            <p:nvGrpSpPr>
              <p:cNvPr id="12" name="Group 49"/>
              <p:cNvGrpSpPr>
                <a:grpSpLocks/>
              </p:cNvGrpSpPr>
              <p:nvPr/>
            </p:nvGrpSpPr>
            <p:grpSpPr bwMode="auto">
              <a:xfrm>
                <a:off x="1525" y="2977"/>
                <a:ext cx="2667" cy="956"/>
                <a:chOff x="6036" y="4898"/>
                <a:chExt cx="2061" cy="788"/>
              </a:xfrm>
            </p:grpSpPr>
            <p:sp>
              <p:nvSpPr>
                <p:cNvPr id="50" name="Rectangle 50"/>
                <p:cNvSpPr>
                  <a:spLocks noChangeArrowheads="1"/>
                </p:cNvSpPr>
                <p:nvPr/>
              </p:nvSpPr>
              <p:spPr bwMode="auto">
                <a:xfrm>
                  <a:off x="6036" y="5221"/>
                  <a:ext cx="119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51" name="Rectangle 51"/>
                <p:cNvSpPr>
                  <a:spLocks noChangeArrowheads="1"/>
                </p:cNvSpPr>
                <p:nvPr/>
              </p:nvSpPr>
              <p:spPr bwMode="auto">
                <a:xfrm>
                  <a:off x="7978" y="5221"/>
                  <a:ext cx="119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52" name="Rectangle 52"/>
                <p:cNvSpPr>
                  <a:spLocks noChangeArrowheads="1"/>
                </p:cNvSpPr>
                <p:nvPr/>
              </p:nvSpPr>
              <p:spPr bwMode="auto">
                <a:xfrm>
                  <a:off x="6602" y="5544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3" name="Rectangle 53"/>
                <p:cNvSpPr>
                  <a:spLocks noChangeArrowheads="1"/>
                </p:cNvSpPr>
                <p:nvPr/>
              </p:nvSpPr>
              <p:spPr bwMode="auto">
                <a:xfrm>
                  <a:off x="7400" y="5542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4" name="Rectangle 54"/>
                <p:cNvSpPr>
                  <a:spLocks noChangeArrowheads="1"/>
                </p:cNvSpPr>
                <p:nvPr/>
              </p:nvSpPr>
              <p:spPr bwMode="auto">
                <a:xfrm>
                  <a:off x="6600" y="5227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5" name="Rectangle 55"/>
                <p:cNvSpPr>
                  <a:spLocks noChangeArrowheads="1"/>
                </p:cNvSpPr>
                <p:nvPr/>
              </p:nvSpPr>
              <p:spPr bwMode="auto">
                <a:xfrm>
                  <a:off x="6600" y="4898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6" name="Rectangle 56"/>
                <p:cNvSpPr>
                  <a:spLocks noChangeArrowheads="1"/>
                </p:cNvSpPr>
                <p:nvPr/>
              </p:nvSpPr>
              <p:spPr bwMode="auto">
                <a:xfrm>
                  <a:off x="7406" y="5119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7" name="Rectangle 57"/>
                <p:cNvSpPr>
                  <a:spLocks noChangeArrowheads="1"/>
                </p:cNvSpPr>
                <p:nvPr/>
              </p:nvSpPr>
              <p:spPr bwMode="auto">
                <a:xfrm>
                  <a:off x="7399" y="4898"/>
                  <a:ext cx="13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</p:grpSp>
          <p:grpSp>
            <p:nvGrpSpPr>
              <p:cNvPr id="13" name="Group 167"/>
              <p:cNvGrpSpPr>
                <a:grpSpLocks/>
              </p:cNvGrpSpPr>
              <p:nvPr/>
            </p:nvGrpSpPr>
            <p:grpSpPr bwMode="auto">
              <a:xfrm>
                <a:off x="1608" y="2734"/>
                <a:ext cx="2571" cy="1428"/>
                <a:chOff x="1608" y="2734"/>
                <a:chExt cx="2571" cy="1428"/>
              </a:xfrm>
            </p:grpSpPr>
            <p:grpSp>
              <p:nvGrpSpPr>
                <p:cNvPr id="14" name="Group 165"/>
                <p:cNvGrpSpPr>
                  <a:grpSpLocks/>
                </p:cNvGrpSpPr>
                <p:nvPr/>
              </p:nvGrpSpPr>
              <p:grpSpPr bwMode="auto">
                <a:xfrm>
                  <a:off x="3503" y="3553"/>
                  <a:ext cx="676" cy="411"/>
                  <a:chOff x="3503" y="3553"/>
                  <a:chExt cx="676" cy="411"/>
                </a:xfrm>
              </p:grpSpPr>
              <p:sp>
                <p:nvSpPr>
                  <p:cNvPr id="47" name="Line 60"/>
                  <p:cNvSpPr>
                    <a:spLocks noChangeShapeType="1"/>
                  </p:cNvSpPr>
                  <p:nvPr/>
                </p:nvSpPr>
                <p:spPr bwMode="auto">
                  <a:xfrm rot="3600000" flipH="1">
                    <a:off x="3974" y="3733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8" name="Line 61"/>
                  <p:cNvSpPr>
                    <a:spLocks noChangeShapeType="1"/>
                  </p:cNvSpPr>
                  <p:nvPr/>
                </p:nvSpPr>
                <p:spPr bwMode="auto">
                  <a:xfrm rot="7200000" flipH="1" flipV="1">
                    <a:off x="3662" y="3805"/>
                    <a:ext cx="0" cy="317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9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48" y="3553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159"/>
                <p:cNvGrpSpPr>
                  <a:grpSpLocks/>
                </p:cNvGrpSpPr>
                <p:nvPr/>
              </p:nvGrpSpPr>
              <p:grpSpPr bwMode="auto">
                <a:xfrm>
                  <a:off x="1610" y="3553"/>
                  <a:ext cx="666" cy="412"/>
                  <a:chOff x="1610" y="3553"/>
                  <a:chExt cx="666" cy="412"/>
                </a:xfrm>
              </p:grpSpPr>
              <p:sp>
                <p:nvSpPr>
                  <p:cNvPr id="44" name="Line 64"/>
                  <p:cNvSpPr>
                    <a:spLocks noChangeShapeType="1"/>
                  </p:cNvSpPr>
                  <p:nvPr/>
                </p:nvSpPr>
                <p:spPr bwMode="auto">
                  <a:xfrm rot="-3600000">
                    <a:off x="1816" y="3735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" name="Line 65"/>
                  <p:cNvSpPr>
                    <a:spLocks noChangeShapeType="1"/>
                  </p:cNvSpPr>
                  <p:nvPr/>
                </p:nvSpPr>
                <p:spPr bwMode="auto">
                  <a:xfrm rot="14400000" flipV="1">
                    <a:off x="2122" y="3810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6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639" y="3553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164"/>
                <p:cNvGrpSpPr>
                  <a:grpSpLocks/>
                </p:cNvGrpSpPr>
                <p:nvPr/>
              </p:nvGrpSpPr>
              <p:grpSpPr bwMode="auto">
                <a:xfrm>
                  <a:off x="3505" y="2924"/>
                  <a:ext cx="674" cy="411"/>
                  <a:chOff x="3505" y="2924"/>
                  <a:chExt cx="674" cy="411"/>
                </a:xfrm>
              </p:grpSpPr>
              <p:sp>
                <p:nvSpPr>
                  <p:cNvPr id="41" name="Line 68"/>
                  <p:cNvSpPr>
                    <a:spLocks noChangeShapeType="1"/>
                  </p:cNvSpPr>
                  <p:nvPr/>
                </p:nvSpPr>
                <p:spPr bwMode="auto">
                  <a:xfrm rot="-3600000" flipH="1" flipV="1">
                    <a:off x="3974" y="2743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2" name="Line 69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3664" y="2765"/>
                    <a:ext cx="0" cy="317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3" name="Line 7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148" y="3047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58"/>
                <p:cNvGrpSpPr>
                  <a:grpSpLocks/>
                </p:cNvGrpSpPr>
                <p:nvPr/>
              </p:nvGrpSpPr>
              <p:grpSpPr bwMode="auto">
                <a:xfrm>
                  <a:off x="1608" y="2923"/>
                  <a:ext cx="668" cy="414"/>
                  <a:chOff x="1608" y="2923"/>
                  <a:chExt cx="668" cy="414"/>
                </a:xfrm>
              </p:grpSpPr>
              <p:sp>
                <p:nvSpPr>
                  <p:cNvPr id="38" name="Line 72"/>
                  <p:cNvSpPr>
                    <a:spLocks noChangeShapeType="1"/>
                  </p:cNvSpPr>
                  <p:nvPr/>
                </p:nvSpPr>
                <p:spPr bwMode="auto">
                  <a:xfrm rot="3600000" flipV="1">
                    <a:off x="1814" y="2743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9" name="Line 73"/>
                  <p:cNvSpPr>
                    <a:spLocks noChangeShapeType="1"/>
                  </p:cNvSpPr>
                  <p:nvPr/>
                </p:nvSpPr>
                <p:spPr bwMode="auto">
                  <a:xfrm rot="7200000">
                    <a:off x="2122" y="2768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0" name="Line 7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9" y="3049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162"/>
                <p:cNvGrpSpPr>
                  <a:grpSpLocks/>
                </p:cNvGrpSpPr>
                <p:nvPr/>
              </p:nvGrpSpPr>
              <p:grpSpPr bwMode="auto">
                <a:xfrm>
                  <a:off x="2565" y="3874"/>
                  <a:ext cx="783" cy="288"/>
                  <a:chOff x="2565" y="3874"/>
                  <a:chExt cx="783" cy="288"/>
                </a:xfrm>
              </p:grpSpPr>
              <p:sp>
                <p:nvSpPr>
                  <p:cNvPr id="35" name="Line 76"/>
                  <p:cNvSpPr>
                    <a:spLocks noChangeShapeType="1"/>
                  </p:cNvSpPr>
                  <p:nvPr/>
                </p:nvSpPr>
                <p:spPr bwMode="auto">
                  <a:xfrm rot="5400000" flipH="1">
                    <a:off x="2885" y="3897"/>
                    <a:ext cx="0" cy="44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6" name="Line 77"/>
                  <p:cNvSpPr>
                    <a:spLocks noChangeShapeType="1"/>
                  </p:cNvSpPr>
                  <p:nvPr/>
                </p:nvSpPr>
                <p:spPr bwMode="auto">
                  <a:xfrm rot="13500000" flipV="1">
                    <a:off x="3204" y="387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7" name="Line 78"/>
                  <p:cNvSpPr>
                    <a:spLocks noChangeShapeType="1"/>
                  </p:cNvSpPr>
                  <p:nvPr/>
                </p:nvSpPr>
                <p:spPr bwMode="auto">
                  <a:xfrm rot="8100000" flipH="1" flipV="1">
                    <a:off x="2565" y="387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163"/>
                <p:cNvGrpSpPr>
                  <a:grpSpLocks/>
                </p:cNvGrpSpPr>
                <p:nvPr/>
              </p:nvGrpSpPr>
              <p:grpSpPr bwMode="auto">
                <a:xfrm>
                  <a:off x="2421" y="2734"/>
                  <a:ext cx="783" cy="288"/>
                  <a:chOff x="2421" y="2734"/>
                  <a:chExt cx="783" cy="288"/>
                </a:xfrm>
              </p:grpSpPr>
              <p:sp>
                <p:nvSpPr>
                  <p:cNvPr id="32" name="Line 80"/>
                  <p:cNvSpPr>
                    <a:spLocks noChangeShapeType="1"/>
                  </p:cNvSpPr>
                  <p:nvPr/>
                </p:nvSpPr>
                <p:spPr bwMode="auto">
                  <a:xfrm rot="-5400000" flipH="1" flipV="1">
                    <a:off x="2885" y="2557"/>
                    <a:ext cx="0" cy="444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3" name="Line 81"/>
                  <p:cNvSpPr>
                    <a:spLocks noChangeShapeType="1"/>
                  </p:cNvSpPr>
                  <p:nvPr/>
                </p:nvSpPr>
                <p:spPr bwMode="auto">
                  <a:xfrm rot="8100000">
                    <a:off x="3204" y="273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82"/>
                  <p:cNvSpPr>
                    <a:spLocks noChangeShapeType="1"/>
                  </p:cNvSpPr>
                  <p:nvPr/>
                </p:nvSpPr>
                <p:spPr bwMode="auto">
                  <a:xfrm rot="13500000" flipH="1">
                    <a:off x="2565" y="273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161"/>
                <p:cNvGrpSpPr>
                  <a:grpSpLocks/>
                </p:cNvGrpSpPr>
                <p:nvPr/>
              </p:nvGrpSpPr>
              <p:grpSpPr bwMode="auto">
                <a:xfrm>
                  <a:off x="2450" y="3191"/>
                  <a:ext cx="866" cy="419"/>
                  <a:chOff x="2450" y="3191"/>
                  <a:chExt cx="866" cy="419"/>
                </a:xfrm>
              </p:grpSpPr>
              <p:sp>
                <p:nvSpPr>
                  <p:cNvPr id="29" name="Line 84"/>
                  <p:cNvSpPr>
                    <a:spLocks noChangeShapeType="1"/>
                  </p:cNvSpPr>
                  <p:nvPr/>
                </p:nvSpPr>
                <p:spPr bwMode="auto">
                  <a:xfrm rot="18900000" flipH="1" flipV="1">
                    <a:off x="2883" y="3191"/>
                    <a:ext cx="0" cy="41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" name="Line 85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3162" y="3310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1" name="Line 86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2605" y="3177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160"/>
                <p:cNvGrpSpPr>
                  <a:grpSpLocks/>
                </p:cNvGrpSpPr>
                <p:nvPr/>
              </p:nvGrpSpPr>
              <p:grpSpPr bwMode="auto">
                <a:xfrm>
                  <a:off x="1726" y="3251"/>
                  <a:ext cx="560" cy="419"/>
                  <a:chOff x="1726" y="3251"/>
                  <a:chExt cx="560" cy="419"/>
                </a:xfrm>
              </p:grpSpPr>
              <p:sp>
                <p:nvSpPr>
                  <p:cNvPr id="26" name="Line 8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999" y="3251"/>
                    <a:ext cx="0" cy="41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7" name="Line 89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2132" y="3433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8" name="Line 90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1874" y="3180"/>
                    <a:ext cx="0" cy="295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166"/>
                <p:cNvGrpSpPr>
                  <a:grpSpLocks/>
                </p:cNvGrpSpPr>
                <p:nvPr/>
              </p:nvGrpSpPr>
              <p:grpSpPr bwMode="auto">
                <a:xfrm>
                  <a:off x="3558" y="3289"/>
                  <a:ext cx="475" cy="419"/>
                  <a:chOff x="3558" y="3289"/>
                  <a:chExt cx="475" cy="419"/>
                </a:xfrm>
              </p:grpSpPr>
              <p:sp>
                <p:nvSpPr>
                  <p:cNvPr id="23" name="Line 92"/>
                  <p:cNvSpPr>
                    <a:spLocks noChangeShapeType="1"/>
                  </p:cNvSpPr>
                  <p:nvPr/>
                </p:nvSpPr>
                <p:spPr bwMode="auto">
                  <a:xfrm rot="12600000" flipH="1" flipV="1">
                    <a:off x="3736" y="3289"/>
                    <a:ext cx="0" cy="41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4" name="Line 93"/>
                  <p:cNvSpPr>
                    <a:spLocks noChangeShapeType="1"/>
                  </p:cNvSpPr>
                  <p:nvPr/>
                </p:nvSpPr>
                <p:spPr bwMode="auto">
                  <a:xfrm rot="6660000" flipH="1">
                    <a:off x="3934" y="3259"/>
                    <a:ext cx="0" cy="19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5" name="Line 94"/>
                  <p:cNvSpPr>
                    <a:spLocks noChangeShapeType="1"/>
                  </p:cNvSpPr>
                  <p:nvPr/>
                </p:nvSpPr>
                <p:spPr bwMode="auto">
                  <a:xfrm rot="19680000" flipH="1">
                    <a:off x="3558" y="3407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8" name="Group 108"/>
          <p:cNvGrpSpPr>
            <a:grpSpLocks/>
          </p:cNvGrpSpPr>
          <p:nvPr/>
        </p:nvGrpSpPr>
        <p:grpSpPr bwMode="auto">
          <a:xfrm>
            <a:off x="58738" y="798513"/>
            <a:ext cx="3419475" cy="3238500"/>
            <a:chOff x="37" y="503"/>
            <a:chExt cx="2154" cy="2040"/>
          </a:xfrm>
        </p:grpSpPr>
        <p:sp>
          <p:nvSpPr>
            <p:cNvPr id="59" name="Rectangle 109"/>
            <p:cNvSpPr>
              <a:spLocks noChangeArrowheads="1"/>
            </p:cNvSpPr>
            <p:nvPr/>
          </p:nvSpPr>
          <p:spPr bwMode="auto">
            <a:xfrm>
              <a:off x="37" y="503"/>
              <a:ext cx="2154" cy="2040"/>
            </a:xfrm>
            <a:prstGeom prst="rect">
              <a:avLst/>
            </a:prstGeom>
            <a:solidFill>
              <a:srgbClr val="00009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" name="Group 110"/>
            <p:cNvGrpSpPr>
              <a:grpSpLocks/>
            </p:cNvGrpSpPr>
            <p:nvPr/>
          </p:nvGrpSpPr>
          <p:grpSpPr bwMode="auto">
            <a:xfrm>
              <a:off x="109" y="664"/>
              <a:ext cx="2010" cy="1709"/>
              <a:chOff x="109" y="664"/>
              <a:chExt cx="2010" cy="1709"/>
            </a:xfrm>
          </p:grpSpPr>
          <p:grpSp>
            <p:nvGrpSpPr>
              <p:cNvPr id="61" name="Group 111"/>
              <p:cNvGrpSpPr>
                <a:grpSpLocks noChangeAspect="1"/>
              </p:cNvGrpSpPr>
              <p:nvPr/>
            </p:nvGrpSpPr>
            <p:grpSpPr bwMode="auto">
              <a:xfrm>
                <a:off x="384" y="685"/>
                <a:ext cx="1462" cy="1635"/>
                <a:chOff x="3780" y="4591"/>
                <a:chExt cx="1282" cy="1435"/>
              </a:xfrm>
            </p:grpSpPr>
            <p:sp>
              <p:nvSpPr>
                <p:cNvPr id="87" name="Rectangle 112"/>
                <p:cNvSpPr>
                  <a:spLocks noChangeAspect="1" noChangeArrowheads="1"/>
                </p:cNvSpPr>
                <p:nvPr/>
              </p:nvSpPr>
              <p:spPr bwMode="auto">
                <a:xfrm>
                  <a:off x="4932" y="5573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88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4920" y="4932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89" name="Rectangle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3789" y="5575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90" name="Rectangl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4361" y="5884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91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3780" y="4930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  <a:endParaRPr lang="cs-CZ" sz="2400">
                    <a:solidFill>
                      <a:srgbClr val="FFFF99"/>
                    </a:solidFill>
                  </a:endParaRPr>
                </a:p>
              </p:txBody>
            </p:sp>
            <p:sp>
              <p:nvSpPr>
                <p:cNvPr id="92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4350" y="4591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</p:grpSp>
          <p:grpSp>
            <p:nvGrpSpPr>
              <p:cNvPr id="62" name="Group 118"/>
              <p:cNvGrpSpPr>
                <a:grpSpLocks/>
              </p:cNvGrpSpPr>
              <p:nvPr/>
            </p:nvGrpSpPr>
            <p:grpSpPr bwMode="auto">
              <a:xfrm>
                <a:off x="109" y="664"/>
                <a:ext cx="2010" cy="1709"/>
                <a:chOff x="109" y="664"/>
                <a:chExt cx="2010" cy="1709"/>
              </a:xfrm>
            </p:grpSpPr>
            <p:grpSp>
              <p:nvGrpSpPr>
                <p:cNvPr id="63" name="Group 119"/>
                <p:cNvGrpSpPr>
                  <a:grpSpLocks/>
                </p:cNvGrpSpPr>
                <p:nvPr/>
              </p:nvGrpSpPr>
              <p:grpSpPr bwMode="auto">
                <a:xfrm>
                  <a:off x="1848" y="1288"/>
                  <a:ext cx="271" cy="488"/>
                  <a:chOff x="1848" y="1288"/>
                  <a:chExt cx="271" cy="488"/>
                </a:xfrm>
              </p:grpSpPr>
              <p:sp>
                <p:nvSpPr>
                  <p:cNvPr id="84" name="Line 12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097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5" name="Line 121"/>
                  <p:cNvSpPr>
                    <a:spLocks noChangeAspect="1" noChangeShapeType="1"/>
                  </p:cNvSpPr>
                  <p:nvPr/>
                </p:nvSpPr>
                <p:spPr bwMode="auto">
                  <a:xfrm rot="3600000" flipH="1" flipV="1">
                    <a:off x="1984" y="1640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6" name="Line 122"/>
                  <p:cNvSpPr>
                    <a:spLocks noChangeAspect="1" noChangeShapeType="1"/>
                  </p:cNvSpPr>
                  <p:nvPr/>
                </p:nvSpPr>
                <p:spPr bwMode="auto">
                  <a:xfrm rot="18000000" flipH="1">
                    <a:off x="1984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" name="Group 123"/>
                <p:cNvGrpSpPr>
                  <a:grpSpLocks/>
                </p:cNvGrpSpPr>
                <p:nvPr/>
              </p:nvGrpSpPr>
              <p:grpSpPr bwMode="auto">
                <a:xfrm>
                  <a:off x="109" y="1288"/>
                  <a:ext cx="271" cy="490"/>
                  <a:chOff x="109" y="1288"/>
                  <a:chExt cx="271" cy="490"/>
                </a:xfrm>
              </p:grpSpPr>
              <p:sp>
                <p:nvSpPr>
                  <p:cNvPr id="81" name="Line 1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2" name="Line 125"/>
                  <p:cNvSpPr>
                    <a:spLocks noChangeAspect="1" noChangeShapeType="1"/>
                  </p:cNvSpPr>
                  <p:nvPr/>
                </p:nvSpPr>
                <p:spPr bwMode="auto">
                  <a:xfrm rot="18000000" flipV="1">
                    <a:off x="245" y="164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3" name="Line 126"/>
                  <p:cNvSpPr>
                    <a:spLocks noChangeAspect="1" noChangeShapeType="1"/>
                  </p:cNvSpPr>
                  <p:nvPr/>
                </p:nvSpPr>
                <p:spPr bwMode="auto">
                  <a:xfrm rot="3600000">
                    <a:off x="245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5" name="Group 127"/>
                <p:cNvGrpSpPr>
                  <a:grpSpLocks/>
                </p:cNvGrpSpPr>
                <p:nvPr/>
              </p:nvGrpSpPr>
              <p:grpSpPr bwMode="auto">
                <a:xfrm>
                  <a:off x="1193" y="664"/>
                  <a:ext cx="585" cy="377"/>
                  <a:chOff x="1193" y="664"/>
                  <a:chExt cx="585" cy="377"/>
                </a:xfrm>
              </p:grpSpPr>
              <p:sp>
                <p:nvSpPr>
                  <p:cNvPr id="78" name="Line 128"/>
                  <p:cNvSpPr>
                    <a:spLocks noChangeAspect="1" noChangeShapeType="1"/>
                  </p:cNvSpPr>
                  <p:nvPr/>
                </p:nvSpPr>
                <p:spPr bwMode="auto">
                  <a:xfrm rot="-3600000" flipH="1" flipV="1">
                    <a:off x="159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9" name="Line 129"/>
                  <p:cNvSpPr>
                    <a:spLocks noChangeAspect="1" noChangeShapeType="1"/>
                  </p:cNvSpPr>
                  <p:nvPr/>
                </p:nvSpPr>
                <p:spPr bwMode="auto">
                  <a:xfrm rot="14400000" flipH="1">
                    <a:off x="1329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0" name="Line 130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750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" name="Group 131"/>
                <p:cNvGrpSpPr>
                  <a:grpSpLocks/>
                </p:cNvGrpSpPr>
                <p:nvPr/>
              </p:nvGrpSpPr>
              <p:grpSpPr bwMode="auto">
                <a:xfrm>
                  <a:off x="1199" y="2012"/>
                  <a:ext cx="584" cy="361"/>
                  <a:chOff x="1199" y="2012"/>
                  <a:chExt cx="584" cy="361"/>
                </a:xfrm>
              </p:grpSpPr>
              <p:sp>
                <p:nvSpPr>
                  <p:cNvPr id="75" name="Line 132"/>
                  <p:cNvSpPr>
                    <a:spLocks noChangeAspect="1" noChangeShapeType="1"/>
                  </p:cNvSpPr>
                  <p:nvPr/>
                </p:nvSpPr>
                <p:spPr bwMode="auto">
                  <a:xfrm rot="3720000" flipH="1">
                    <a:off x="160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6" name="Line 133"/>
                  <p:cNvSpPr>
                    <a:spLocks noChangeAspect="1" noChangeShapeType="1"/>
                  </p:cNvSpPr>
                  <p:nvPr/>
                </p:nvSpPr>
                <p:spPr bwMode="auto">
                  <a:xfrm rot="-14280000" flipH="1" flipV="1">
                    <a:off x="1335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7" name="Line 134"/>
                  <p:cNvSpPr>
                    <a:spLocks noChangeAspect="1" noChangeShapeType="1"/>
                  </p:cNvSpPr>
                  <p:nvPr/>
                </p:nvSpPr>
                <p:spPr bwMode="auto">
                  <a:xfrm rot="120000" flipH="1">
                    <a:off x="1764" y="2012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" name="Group 135"/>
                <p:cNvGrpSpPr>
                  <a:grpSpLocks/>
                </p:cNvGrpSpPr>
                <p:nvPr/>
              </p:nvGrpSpPr>
              <p:grpSpPr bwMode="auto">
                <a:xfrm>
                  <a:off x="437" y="664"/>
                  <a:ext cx="586" cy="377"/>
                  <a:chOff x="437" y="664"/>
                  <a:chExt cx="586" cy="377"/>
                </a:xfrm>
              </p:grpSpPr>
              <p:sp>
                <p:nvSpPr>
                  <p:cNvPr id="72" name="Line 136"/>
                  <p:cNvSpPr>
                    <a:spLocks noChangeAspect="1" noChangeShapeType="1"/>
                  </p:cNvSpPr>
                  <p:nvPr/>
                </p:nvSpPr>
                <p:spPr bwMode="auto">
                  <a:xfrm rot="3600000" flipV="1">
                    <a:off x="61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3" name="Line 137"/>
                  <p:cNvSpPr>
                    <a:spLocks noChangeAspect="1" noChangeShapeType="1"/>
                  </p:cNvSpPr>
                  <p:nvPr/>
                </p:nvSpPr>
                <p:spPr bwMode="auto">
                  <a:xfrm rot="7200000">
                    <a:off x="887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4" name="Line 13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64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" name="Group 139"/>
                <p:cNvGrpSpPr>
                  <a:grpSpLocks/>
                </p:cNvGrpSpPr>
                <p:nvPr/>
              </p:nvGrpSpPr>
              <p:grpSpPr bwMode="auto">
                <a:xfrm>
                  <a:off x="452" y="2010"/>
                  <a:ext cx="585" cy="363"/>
                  <a:chOff x="452" y="2010"/>
                  <a:chExt cx="585" cy="363"/>
                </a:xfrm>
              </p:grpSpPr>
              <p:sp>
                <p:nvSpPr>
                  <p:cNvPr id="69" name="Line 140"/>
                  <p:cNvSpPr>
                    <a:spLocks noChangeAspect="1" noChangeShapeType="1"/>
                  </p:cNvSpPr>
                  <p:nvPr/>
                </p:nvSpPr>
                <p:spPr bwMode="auto">
                  <a:xfrm rot="17880000">
                    <a:off x="63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0" name="Line 141"/>
                  <p:cNvSpPr>
                    <a:spLocks noChangeAspect="1" noChangeShapeType="1"/>
                  </p:cNvSpPr>
                  <p:nvPr/>
                </p:nvSpPr>
                <p:spPr bwMode="auto">
                  <a:xfrm rot="14280000" flipV="1">
                    <a:off x="901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1" name="Line 142"/>
                  <p:cNvSpPr>
                    <a:spLocks noChangeAspect="1" noChangeShapeType="1"/>
                  </p:cNvSpPr>
                  <p:nvPr/>
                </p:nvSpPr>
                <p:spPr bwMode="auto">
                  <a:xfrm rot="21480000">
                    <a:off x="472" y="2010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93" name="Group 156"/>
          <p:cNvGrpSpPr>
            <a:grpSpLocks/>
          </p:cNvGrpSpPr>
          <p:nvPr/>
        </p:nvGrpSpPr>
        <p:grpSpPr bwMode="auto">
          <a:xfrm>
            <a:off x="5627688" y="798513"/>
            <a:ext cx="3419475" cy="3238500"/>
            <a:chOff x="3545" y="503"/>
            <a:chExt cx="2154" cy="2040"/>
          </a:xfrm>
        </p:grpSpPr>
        <p:sp>
          <p:nvSpPr>
            <p:cNvPr id="94" name="Rectangle 96"/>
            <p:cNvSpPr>
              <a:spLocks noChangeArrowheads="1"/>
            </p:cNvSpPr>
            <p:nvPr/>
          </p:nvSpPr>
          <p:spPr bwMode="auto">
            <a:xfrm>
              <a:off x="3545" y="503"/>
              <a:ext cx="2154" cy="2040"/>
            </a:xfrm>
            <a:prstGeom prst="rect">
              <a:avLst/>
            </a:prstGeom>
            <a:solidFill>
              <a:srgbClr val="00009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" name="Group 155"/>
            <p:cNvGrpSpPr>
              <a:grpSpLocks/>
            </p:cNvGrpSpPr>
            <p:nvPr/>
          </p:nvGrpSpPr>
          <p:grpSpPr bwMode="auto">
            <a:xfrm>
              <a:off x="3617" y="664"/>
              <a:ext cx="2010" cy="1709"/>
              <a:chOff x="3617" y="664"/>
              <a:chExt cx="2010" cy="1709"/>
            </a:xfrm>
          </p:grpSpPr>
          <p:grpSp>
            <p:nvGrpSpPr>
              <p:cNvPr id="96" name="Group 153"/>
              <p:cNvGrpSpPr>
                <a:grpSpLocks/>
              </p:cNvGrpSpPr>
              <p:nvPr/>
            </p:nvGrpSpPr>
            <p:grpSpPr bwMode="auto">
              <a:xfrm>
                <a:off x="3892" y="695"/>
                <a:ext cx="1462" cy="1638"/>
                <a:chOff x="3892" y="695"/>
                <a:chExt cx="1462" cy="1638"/>
              </a:xfrm>
            </p:grpSpPr>
            <p:sp>
              <p:nvSpPr>
                <p:cNvPr id="130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5206" y="1816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131" name="Rectangle 18"/>
                <p:cNvSpPr>
                  <a:spLocks noChangeAspect="1" noChangeArrowheads="1"/>
                </p:cNvSpPr>
                <p:nvPr/>
              </p:nvSpPr>
              <p:spPr bwMode="auto">
                <a:xfrm>
                  <a:off x="5192" y="1084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132" name="Rectangle 19"/>
                <p:cNvSpPr>
                  <a:spLocks noChangeAspect="1" noChangeArrowheads="1"/>
                </p:cNvSpPr>
                <p:nvPr/>
              </p:nvSpPr>
              <p:spPr bwMode="auto">
                <a:xfrm>
                  <a:off x="3902" y="1818"/>
                  <a:ext cx="149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133" name="Rectangle 20"/>
                <p:cNvSpPr>
                  <a:spLocks noChangeAspect="1" noChangeArrowheads="1"/>
                </p:cNvSpPr>
                <p:nvPr/>
              </p:nvSpPr>
              <p:spPr bwMode="auto">
                <a:xfrm>
                  <a:off x="4555" y="2171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134" name="Rectangle 21"/>
                <p:cNvSpPr>
                  <a:spLocks noChangeAspect="1" noChangeArrowheads="1"/>
                </p:cNvSpPr>
                <p:nvPr/>
              </p:nvSpPr>
              <p:spPr bwMode="auto">
                <a:xfrm>
                  <a:off x="3892" y="1082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  <a:endParaRPr lang="cs-CZ" sz="2400">
                    <a:solidFill>
                      <a:srgbClr val="FFFF99"/>
                    </a:solidFill>
                  </a:endParaRPr>
                </a:p>
              </p:txBody>
            </p:sp>
            <p:sp>
              <p:nvSpPr>
                <p:cNvPr id="135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4542" y="695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136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557" y="1436"/>
                  <a:ext cx="149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</p:grpSp>
          <p:grpSp>
            <p:nvGrpSpPr>
              <p:cNvPr id="97" name="Group 154"/>
              <p:cNvGrpSpPr>
                <a:grpSpLocks/>
              </p:cNvGrpSpPr>
              <p:nvPr/>
            </p:nvGrpSpPr>
            <p:grpSpPr bwMode="auto">
              <a:xfrm>
                <a:off x="3617" y="664"/>
                <a:ext cx="2010" cy="1709"/>
                <a:chOff x="3617" y="664"/>
                <a:chExt cx="2010" cy="1709"/>
              </a:xfrm>
            </p:grpSpPr>
            <p:grpSp>
              <p:nvGrpSpPr>
                <p:cNvPr id="98" name="Group 98"/>
                <p:cNvGrpSpPr>
                  <a:grpSpLocks/>
                </p:cNvGrpSpPr>
                <p:nvPr/>
              </p:nvGrpSpPr>
              <p:grpSpPr bwMode="auto">
                <a:xfrm>
                  <a:off x="5356" y="1288"/>
                  <a:ext cx="271" cy="488"/>
                  <a:chOff x="1848" y="1288"/>
                  <a:chExt cx="271" cy="488"/>
                </a:xfrm>
              </p:grpSpPr>
              <p:sp>
                <p:nvSpPr>
                  <p:cNvPr id="127" name="Line 2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097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8" name="Line 26"/>
                  <p:cNvSpPr>
                    <a:spLocks noChangeAspect="1" noChangeShapeType="1"/>
                  </p:cNvSpPr>
                  <p:nvPr/>
                </p:nvSpPr>
                <p:spPr bwMode="auto">
                  <a:xfrm rot="3600000" flipH="1" flipV="1">
                    <a:off x="1984" y="1640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9" name="Line 27"/>
                  <p:cNvSpPr>
                    <a:spLocks noChangeAspect="1" noChangeShapeType="1"/>
                  </p:cNvSpPr>
                  <p:nvPr/>
                </p:nvSpPr>
                <p:spPr bwMode="auto">
                  <a:xfrm rot="18000000" flipH="1">
                    <a:off x="1984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" name="Group 97"/>
                <p:cNvGrpSpPr>
                  <a:grpSpLocks/>
                </p:cNvGrpSpPr>
                <p:nvPr/>
              </p:nvGrpSpPr>
              <p:grpSpPr bwMode="auto">
                <a:xfrm>
                  <a:off x="3617" y="1288"/>
                  <a:ext cx="271" cy="490"/>
                  <a:chOff x="109" y="1288"/>
                  <a:chExt cx="271" cy="490"/>
                </a:xfrm>
              </p:grpSpPr>
              <p:sp>
                <p:nvSpPr>
                  <p:cNvPr id="124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5" name="Line 30"/>
                  <p:cNvSpPr>
                    <a:spLocks noChangeAspect="1" noChangeShapeType="1"/>
                  </p:cNvSpPr>
                  <p:nvPr/>
                </p:nvSpPr>
                <p:spPr bwMode="auto">
                  <a:xfrm rot="18000000" flipV="1">
                    <a:off x="245" y="164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6" name="Line 31"/>
                  <p:cNvSpPr>
                    <a:spLocks noChangeAspect="1" noChangeShapeType="1"/>
                  </p:cNvSpPr>
                  <p:nvPr/>
                </p:nvSpPr>
                <p:spPr bwMode="auto">
                  <a:xfrm rot="3600000">
                    <a:off x="245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0" name="Group 100"/>
                <p:cNvGrpSpPr>
                  <a:grpSpLocks/>
                </p:cNvGrpSpPr>
                <p:nvPr/>
              </p:nvGrpSpPr>
              <p:grpSpPr bwMode="auto">
                <a:xfrm>
                  <a:off x="4701" y="664"/>
                  <a:ext cx="585" cy="377"/>
                  <a:chOff x="1193" y="664"/>
                  <a:chExt cx="585" cy="377"/>
                </a:xfrm>
              </p:grpSpPr>
              <p:sp>
                <p:nvSpPr>
                  <p:cNvPr id="121" name="Line 33"/>
                  <p:cNvSpPr>
                    <a:spLocks noChangeAspect="1" noChangeShapeType="1"/>
                  </p:cNvSpPr>
                  <p:nvPr/>
                </p:nvSpPr>
                <p:spPr bwMode="auto">
                  <a:xfrm rot="-3600000" flipH="1" flipV="1">
                    <a:off x="159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2" name="Line 34"/>
                  <p:cNvSpPr>
                    <a:spLocks noChangeAspect="1" noChangeShapeType="1"/>
                  </p:cNvSpPr>
                  <p:nvPr/>
                </p:nvSpPr>
                <p:spPr bwMode="auto">
                  <a:xfrm rot="14400000" flipH="1">
                    <a:off x="1329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3" name="Line 35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750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1" name="Group 103"/>
                <p:cNvGrpSpPr>
                  <a:grpSpLocks/>
                </p:cNvGrpSpPr>
                <p:nvPr/>
              </p:nvGrpSpPr>
              <p:grpSpPr bwMode="auto">
                <a:xfrm>
                  <a:off x="4707" y="2012"/>
                  <a:ext cx="584" cy="361"/>
                  <a:chOff x="1199" y="2012"/>
                  <a:chExt cx="584" cy="361"/>
                </a:xfrm>
              </p:grpSpPr>
              <p:sp>
                <p:nvSpPr>
                  <p:cNvPr id="118" name="Line 37"/>
                  <p:cNvSpPr>
                    <a:spLocks noChangeAspect="1" noChangeShapeType="1"/>
                  </p:cNvSpPr>
                  <p:nvPr/>
                </p:nvSpPr>
                <p:spPr bwMode="auto">
                  <a:xfrm rot="3720000" flipH="1">
                    <a:off x="160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9" name="Line 38"/>
                  <p:cNvSpPr>
                    <a:spLocks noChangeAspect="1" noChangeShapeType="1"/>
                  </p:cNvSpPr>
                  <p:nvPr/>
                </p:nvSpPr>
                <p:spPr bwMode="auto">
                  <a:xfrm rot="-14280000" flipH="1" flipV="1">
                    <a:off x="1335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0" name="Line 39"/>
                  <p:cNvSpPr>
                    <a:spLocks noChangeAspect="1" noChangeShapeType="1"/>
                  </p:cNvSpPr>
                  <p:nvPr/>
                </p:nvSpPr>
                <p:spPr bwMode="auto">
                  <a:xfrm rot="120000" flipH="1">
                    <a:off x="1764" y="2012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2" name="Group 101"/>
                <p:cNvGrpSpPr>
                  <a:grpSpLocks/>
                </p:cNvGrpSpPr>
                <p:nvPr/>
              </p:nvGrpSpPr>
              <p:grpSpPr bwMode="auto">
                <a:xfrm>
                  <a:off x="3945" y="664"/>
                  <a:ext cx="586" cy="377"/>
                  <a:chOff x="437" y="664"/>
                  <a:chExt cx="586" cy="377"/>
                </a:xfrm>
              </p:grpSpPr>
              <p:sp>
                <p:nvSpPr>
                  <p:cNvPr id="115" name="Line 41"/>
                  <p:cNvSpPr>
                    <a:spLocks noChangeAspect="1" noChangeShapeType="1"/>
                  </p:cNvSpPr>
                  <p:nvPr/>
                </p:nvSpPr>
                <p:spPr bwMode="auto">
                  <a:xfrm rot="3600000" flipV="1">
                    <a:off x="61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6" name="Line 42"/>
                  <p:cNvSpPr>
                    <a:spLocks noChangeAspect="1" noChangeShapeType="1"/>
                  </p:cNvSpPr>
                  <p:nvPr/>
                </p:nvSpPr>
                <p:spPr bwMode="auto">
                  <a:xfrm rot="7200000">
                    <a:off x="887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7" name="Line 4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64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" name="Group 102"/>
                <p:cNvGrpSpPr>
                  <a:grpSpLocks/>
                </p:cNvGrpSpPr>
                <p:nvPr/>
              </p:nvGrpSpPr>
              <p:grpSpPr bwMode="auto">
                <a:xfrm>
                  <a:off x="3960" y="2010"/>
                  <a:ext cx="585" cy="363"/>
                  <a:chOff x="452" y="2010"/>
                  <a:chExt cx="585" cy="363"/>
                </a:xfrm>
              </p:grpSpPr>
              <p:sp>
                <p:nvSpPr>
                  <p:cNvPr id="112" name="Line 45"/>
                  <p:cNvSpPr>
                    <a:spLocks noChangeAspect="1" noChangeShapeType="1"/>
                  </p:cNvSpPr>
                  <p:nvPr/>
                </p:nvSpPr>
                <p:spPr bwMode="auto">
                  <a:xfrm rot="17880000">
                    <a:off x="63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3" name="Line 46"/>
                  <p:cNvSpPr>
                    <a:spLocks noChangeAspect="1" noChangeShapeType="1"/>
                  </p:cNvSpPr>
                  <p:nvPr/>
                </p:nvSpPr>
                <p:spPr bwMode="auto">
                  <a:xfrm rot="14280000" flipV="1">
                    <a:off x="901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4" name="Line 47"/>
                  <p:cNvSpPr>
                    <a:spLocks noChangeAspect="1" noChangeShapeType="1"/>
                  </p:cNvSpPr>
                  <p:nvPr/>
                </p:nvSpPr>
                <p:spPr bwMode="auto">
                  <a:xfrm rot="21480000">
                    <a:off x="472" y="2010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4" name="Group 144"/>
                <p:cNvGrpSpPr>
                  <a:grpSpLocks/>
                </p:cNvGrpSpPr>
                <p:nvPr/>
              </p:nvGrpSpPr>
              <p:grpSpPr bwMode="auto">
                <a:xfrm>
                  <a:off x="4704" y="906"/>
                  <a:ext cx="271" cy="488"/>
                  <a:chOff x="1848" y="1288"/>
                  <a:chExt cx="271" cy="488"/>
                </a:xfrm>
              </p:grpSpPr>
              <p:sp>
                <p:nvSpPr>
                  <p:cNvPr id="109" name="Line 14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097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0" name="Line 146"/>
                  <p:cNvSpPr>
                    <a:spLocks noChangeAspect="1" noChangeShapeType="1"/>
                  </p:cNvSpPr>
                  <p:nvPr/>
                </p:nvSpPr>
                <p:spPr bwMode="auto">
                  <a:xfrm rot="3600000" flipH="1" flipV="1">
                    <a:off x="1984" y="1640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1" name="Line 147"/>
                  <p:cNvSpPr>
                    <a:spLocks noChangeAspect="1" noChangeShapeType="1"/>
                  </p:cNvSpPr>
                  <p:nvPr/>
                </p:nvSpPr>
                <p:spPr bwMode="auto">
                  <a:xfrm rot="18000000" flipH="1">
                    <a:off x="1984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5" name="Group 148"/>
                <p:cNvGrpSpPr>
                  <a:grpSpLocks/>
                </p:cNvGrpSpPr>
                <p:nvPr/>
              </p:nvGrpSpPr>
              <p:grpSpPr bwMode="auto">
                <a:xfrm>
                  <a:off x="4289" y="1634"/>
                  <a:ext cx="271" cy="490"/>
                  <a:chOff x="109" y="1288"/>
                  <a:chExt cx="271" cy="490"/>
                </a:xfrm>
              </p:grpSpPr>
              <p:sp>
                <p:nvSpPr>
                  <p:cNvPr id="106" name="Line 1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07" name="Line 150"/>
                  <p:cNvSpPr>
                    <a:spLocks noChangeAspect="1" noChangeShapeType="1"/>
                  </p:cNvSpPr>
                  <p:nvPr/>
                </p:nvSpPr>
                <p:spPr bwMode="auto">
                  <a:xfrm rot="18000000" flipV="1">
                    <a:off x="245" y="164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08" name="Line 151"/>
                  <p:cNvSpPr>
                    <a:spLocks noChangeAspect="1" noChangeShapeType="1"/>
                  </p:cNvSpPr>
                  <p:nvPr/>
                </p:nvSpPr>
                <p:spPr bwMode="auto">
                  <a:xfrm rot="3600000">
                    <a:off x="245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37" name="Rectangle 11"/>
          <p:cNvSpPr>
            <a:spLocks noChangeArrowheads="1"/>
          </p:cNvSpPr>
          <p:nvPr/>
        </p:nvSpPr>
        <p:spPr bwMode="auto">
          <a:xfrm>
            <a:off x="7069138" y="4010025"/>
            <a:ext cx="1936750" cy="4127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108000" tIns="36000" rIns="108000" bIns="72000">
            <a:spAutoFit/>
          </a:bodyPr>
          <a:lstStyle/>
          <a:p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2,2,1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kryptand</a:t>
            </a:r>
            <a:endParaRPr lang="en-GB" sz="2000" baseline="36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38" name="Rectangle 10"/>
          <p:cNvSpPr>
            <a:spLocks noChangeArrowheads="1"/>
          </p:cNvSpPr>
          <p:nvPr/>
        </p:nvSpPr>
        <p:spPr bwMode="auto">
          <a:xfrm>
            <a:off x="123825" y="4006850"/>
            <a:ext cx="1628775" cy="4127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144000" tIns="36000" rIns="144000" bIns="72000">
            <a:spAutoFit/>
          </a:bodyPr>
          <a:lstStyle/>
          <a:p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18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crown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6</a:t>
            </a:r>
            <a:endParaRPr lang="en-GB" sz="2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39" name="Rectangle 12"/>
          <p:cNvSpPr>
            <a:spLocks noChangeArrowheads="1"/>
          </p:cNvSpPr>
          <p:nvPr/>
        </p:nvSpPr>
        <p:spPr bwMode="auto">
          <a:xfrm>
            <a:off x="3611563" y="3702050"/>
            <a:ext cx="1936750" cy="4127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108000" tIns="36000" rIns="108000" bIns="72000">
            <a:spAutoFit/>
          </a:bodyPr>
          <a:lstStyle/>
          <a:p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2,2,2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kryptand</a:t>
            </a:r>
            <a:endParaRPr lang="en-GB" sz="2000" baseline="36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57158" y="404664"/>
            <a:ext cx="83582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Toxicita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nejtoxičtější</a:t>
            </a:r>
            <a:r>
              <a:rPr lang="en-US" sz="2400" dirty="0" smtClean="0">
                <a:solidFill>
                  <a:prstClr val="black"/>
                </a:solidFill>
              </a:rPr>
              <a:t>,</a:t>
            </a:r>
            <a:r>
              <a:rPr lang="cs-CZ" sz="2400" dirty="0" smtClean="0">
                <a:solidFill>
                  <a:prstClr val="black"/>
                </a:solidFill>
              </a:rPr>
              <a:t> 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en-US" sz="2400" dirty="0" smtClean="0">
                <a:solidFill>
                  <a:prstClr val="black"/>
                </a:solidFill>
              </a:rPr>
              <a:t>(L</a:t>
            </a:r>
            <a:r>
              <a:rPr lang="cs-CZ" sz="2400" dirty="0" err="1" smtClean="0">
                <a:solidFill>
                  <a:prstClr val="black"/>
                </a:solidFill>
              </a:rPr>
              <a:t>iCl</a:t>
            </a:r>
            <a:r>
              <a:rPr lang="en-US" sz="2400" dirty="0" smtClean="0">
                <a:solidFill>
                  <a:prstClr val="black"/>
                </a:solidFill>
              </a:rPr>
              <a:t>)</a:t>
            </a:r>
            <a:r>
              <a:rPr lang="cs-CZ" sz="2400" dirty="0" smtClean="0">
                <a:solidFill>
                  <a:prstClr val="black"/>
                </a:solidFill>
              </a:rPr>
              <a:t> ≈ 5 g, v malých dávkách tlumí CNS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neblahý vliv na plod či kojence (vznik strumy, poškození CNS)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i="1" dirty="0" smtClean="0">
                <a:solidFill>
                  <a:prstClr val="black"/>
                </a:solidFill>
              </a:rPr>
              <a:t>příznaky:</a:t>
            </a:r>
            <a:r>
              <a:rPr lang="cs-CZ" sz="2400" dirty="0" smtClean="0">
                <a:solidFill>
                  <a:prstClr val="black"/>
                </a:solidFill>
              </a:rPr>
              <a:t> průjmy, nevolnost a hlavně třes, svalové záškuby, poruchy pohybové soustavy, při vyšších dávkách problémy s artikulací, křeče, chronicky poškození nervů a ledvin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i="1" dirty="0" smtClean="0">
                <a:solidFill>
                  <a:prstClr val="black"/>
                </a:solidFill>
              </a:rPr>
              <a:t>protijed:</a:t>
            </a:r>
            <a:r>
              <a:rPr lang="cs-CZ" sz="2400" dirty="0" smtClean="0">
                <a:solidFill>
                  <a:prstClr val="black"/>
                </a:solidFill>
              </a:rPr>
              <a:t> není znám, k rychlému vyloučení se používá NaHCO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</a:p>
          <a:p>
            <a:pPr marL="271463" lvl="0" indent="-271463">
              <a:buFont typeface="Arial" pitchFamily="34" charset="0"/>
              <a:buChar char="•"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biogenní prvek, potřebný pro </a:t>
            </a:r>
            <a:r>
              <a:rPr lang="cs-CZ" sz="2400" dirty="0" smtClean="0"/>
              <a:t>přenos nervových impulsů, pro činnost srdce, pro metabolismus cukrů a proteinů, reguluje také oběh krve a celkovou osmotickou rovnováhu</a:t>
            </a:r>
            <a:endParaRPr lang="cs-CZ" sz="2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282" y="142852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sz="2400" dirty="0" err="1" smtClean="0">
                <a:solidFill>
                  <a:prstClr val="black"/>
                </a:solidFill>
              </a:rPr>
              <a:t>NaCl</a:t>
            </a:r>
            <a:r>
              <a:rPr lang="cs-CZ" sz="2400" dirty="0" smtClean="0">
                <a:solidFill>
                  <a:prstClr val="black"/>
                </a:solidFill>
              </a:rPr>
              <a:t>) ≈ 200 g (pro psy mnohem méně), dochází ke změně osmotické rovnováhy (opačný extrém je destilovaná voda 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cs-CZ" sz="2400" dirty="0" smtClean="0">
                <a:solidFill>
                  <a:prstClr val="black"/>
                </a:solidFill>
              </a:rPr>
              <a:t>(H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O) ≈ 10 kg), 0,9% </a:t>
            </a:r>
            <a:r>
              <a:rPr lang="cs-CZ" sz="2400" dirty="0" err="1" smtClean="0">
                <a:solidFill>
                  <a:prstClr val="black"/>
                </a:solidFill>
              </a:rPr>
              <a:t>NaCl</a:t>
            </a:r>
            <a:r>
              <a:rPr lang="cs-CZ" sz="2400" dirty="0" smtClean="0">
                <a:solidFill>
                  <a:prstClr val="black"/>
                </a:solidFill>
              </a:rPr>
              <a:t> – fyziologický roztok (pití vody slanější než je 0,9 % neuhasí žízeň, spíše naopak)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biogenní prvek, antagonista Na, toxický málo ale asi 6x více než Na, důležitý je </a:t>
            </a:r>
            <a:r>
              <a:rPr lang="cs-CZ" sz="2400" b="1" dirty="0" smtClean="0">
                <a:solidFill>
                  <a:prstClr val="black"/>
                </a:solidFill>
              </a:rPr>
              <a:t>poměr Na/K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sz="2400" dirty="0" err="1" smtClean="0">
                <a:solidFill>
                  <a:prstClr val="black"/>
                </a:solidFill>
              </a:rPr>
              <a:t>KCl</a:t>
            </a:r>
            <a:r>
              <a:rPr lang="cs-CZ" sz="2400" dirty="0" smtClean="0">
                <a:solidFill>
                  <a:prstClr val="black"/>
                </a:solidFill>
              </a:rPr>
              <a:t>) ≈ 30 g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i="1" dirty="0" smtClean="0">
                <a:solidFill>
                  <a:prstClr val="black"/>
                </a:solidFill>
              </a:rPr>
              <a:t>příznaky:</a:t>
            </a:r>
            <a:r>
              <a:rPr lang="cs-CZ" sz="2400" dirty="0" smtClean="0">
                <a:solidFill>
                  <a:prstClr val="black"/>
                </a:solidFill>
              </a:rPr>
              <a:t> křeče, nepravidelná srdeční činnost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123"/>
          <p:cNvGraphicFramePr>
            <a:graphicFrameLocks noGrp="1"/>
          </p:cNvGraphicFramePr>
          <p:nvPr/>
        </p:nvGraphicFramePr>
        <p:xfrm>
          <a:off x="428595" y="1428736"/>
          <a:ext cx="8143932" cy="3876246"/>
        </p:xfrm>
        <a:graphic>
          <a:graphicData uri="http://schemas.openxmlformats.org/drawingml/2006/table">
            <a:tbl>
              <a:tblPr/>
              <a:tblGrid>
                <a:gridCol w="989456"/>
                <a:gridCol w="761114"/>
                <a:gridCol w="1141672"/>
                <a:gridCol w="913337"/>
                <a:gridCol w="913337"/>
                <a:gridCol w="837226"/>
                <a:gridCol w="761114"/>
                <a:gridCol w="1826676"/>
              </a:tblGrid>
              <a:tr h="651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Prvek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X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I</a:t>
                      </a:r>
                      <a:r>
                        <a:rPr kumimoji="0" lang="cs-CZ" sz="10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6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I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kJ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mol</a:t>
                      </a:r>
                      <a:r>
                        <a:rPr kumimoji="0" lang="cs-CZ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-1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E</a:t>
                      </a:r>
                      <a:r>
                        <a:rPr kumimoji="0" lang="cs-CZ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0</a:t>
                      </a:r>
                      <a:endParaRPr kumimoji="0" lang="en-US" sz="2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[V]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ρ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[g cm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-3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b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.</a:t>
                      </a:r>
                      <a:r>
                        <a:rPr kumimoji="0" lang="cs-CZ" sz="1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t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.</a:t>
                      </a:r>
                      <a:endParaRPr kumimoji="0" lang="cs-CZ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°C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b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.</a:t>
                      </a:r>
                      <a:r>
                        <a:rPr kumimoji="0" lang="cs-CZ" sz="1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v.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°C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</a:t>
                      </a:r>
                      <a:r>
                        <a:rPr kumimoji="0" lang="cs-CZ" sz="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800" b="1" i="0" u="none" strike="noStrike" cap="none" normalizeH="0" baseline="26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+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(r)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pm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H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2,20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1312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0,07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-259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-253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(31)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Li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0,9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-3,03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0,53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1342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78 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(156)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Na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0,90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494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-2.71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0,97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883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 (186)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0,82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-2,93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0,89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759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133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(233)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Rb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0,8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-2,93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1,53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40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688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149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(243)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Cs</a:t>
                      </a:r>
                      <a:endParaRPr kumimoji="0" lang="cs-CZ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-2.92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1,88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671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16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(262)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39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Fr</a:t>
                      </a:r>
                      <a:endParaRPr kumimoji="0" lang="cs-CZ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0,70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370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1,87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27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677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180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61"/>
          <p:cNvSpPr>
            <a:spLocks noChangeArrowheads="1"/>
          </p:cNvSpPr>
          <p:nvPr/>
        </p:nvSpPr>
        <p:spPr bwMode="auto">
          <a:xfrm>
            <a:off x="500034" y="357166"/>
            <a:ext cx="4183090" cy="647700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CC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/>
            <a:r>
              <a:rPr 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I.</a:t>
            </a:r>
            <a:r>
              <a:rPr lang="cs-CZ" sz="2400" dirty="0">
                <a:solidFill>
                  <a:srgbClr val="FFFF00"/>
                </a:solidFill>
              </a:rPr>
              <a:t> skupina</a:t>
            </a:r>
            <a:r>
              <a:rPr lang="cs-CZ" sz="2400" dirty="0">
                <a:solidFill>
                  <a:srgbClr val="FFCC99"/>
                </a:solidFill>
              </a:rPr>
              <a:t>  </a:t>
            </a:r>
            <a:r>
              <a:rPr lang="cs-CZ" sz="2400" dirty="0">
                <a:solidFill>
                  <a:srgbClr val="FFDC45"/>
                </a:solidFill>
                <a:cs typeface="Times New Roman" pitchFamily="18" charset="0"/>
              </a:rPr>
              <a:t>–</a:t>
            </a:r>
            <a:r>
              <a:rPr lang="cs-CZ" sz="2400" dirty="0">
                <a:solidFill>
                  <a:srgbClr val="FFCC99"/>
                </a:solidFill>
              </a:rPr>
              <a:t>  </a:t>
            </a:r>
            <a:r>
              <a:rPr lang="cs-CZ" sz="2800" dirty="0">
                <a:solidFill>
                  <a:srgbClr val="FFDC4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2400" dirty="0">
                <a:solidFill>
                  <a:srgbClr val="FFDC45"/>
                </a:solidFill>
              </a:rPr>
              <a:t> </a:t>
            </a:r>
            <a:r>
              <a:rPr lang="en-US" sz="2400" dirty="0" err="1" smtClean="0">
                <a:solidFill>
                  <a:srgbClr val="FFDC45"/>
                </a:solidFill>
              </a:rPr>
              <a:t>valenční</a:t>
            </a:r>
            <a:r>
              <a:rPr lang="en-US" sz="2400" dirty="0" smtClean="0">
                <a:solidFill>
                  <a:srgbClr val="FFDC45"/>
                </a:solidFill>
              </a:rPr>
              <a:t> </a:t>
            </a:r>
            <a:r>
              <a:rPr lang="cs-CZ" sz="2400" dirty="0" smtClean="0">
                <a:solidFill>
                  <a:srgbClr val="FFDC45"/>
                </a:solidFill>
              </a:rPr>
              <a:t>elektron</a:t>
            </a:r>
            <a:endParaRPr lang="cs-CZ" sz="2800" dirty="0">
              <a:solidFill>
                <a:srgbClr val="FFDC4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62"/>
          <p:cNvSpPr>
            <a:spLocks noChangeArrowheads="1"/>
          </p:cNvSpPr>
          <p:nvPr/>
        </p:nvSpPr>
        <p:spPr bwMode="auto">
          <a:xfrm>
            <a:off x="5286380" y="357166"/>
            <a:ext cx="2698750" cy="6477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/>
            <a:r>
              <a:rPr lang="en-GB" sz="2400" dirty="0" err="1">
                <a:solidFill>
                  <a:srgbClr val="FFCC99"/>
                </a:solidFill>
                <a:cs typeface="Times New Roman" pitchFamily="18" charset="0"/>
              </a:rPr>
              <a:t>konfigurace</a:t>
            </a:r>
            <a:r>
              <a:rPr lang="en-GB" sz="2400" dirty="0">
                <a:solidFill>
                  <a:srgbClr val="FFCC99"/>
                </a:solidFill>
                <a:cs typeface="Times New Roman" pitchFamily="18" charset="0"/>
              </a:rPr>
              <a:t>   </a:t>
            </a:r>
            <a:r>
              <a:rPr lang="cs-CZ" sz="2400" i="1" dirty="0">
                <a:solidFill>
                  <a:srgbClr val="FFCC99"/>
                </a:solidFill>
              </a:rPr>
              <a:t>n</a:t>
            </a:r>
            <a:r>
              <a:rPr lang="cs-CZ" sz="2400" baseline="-25000" dirty="0">
                <a:solidFill>
                  <a:srgbClr val="FFCC99"/>
                </a:solidFill>
              </a:rPr>
              <a:t> </a:t>
            </a:r>
            <a:r>
              <a:rPr lang="en-GB" sz="2800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</a:t>
            </a:r>
            <a:r>
              <a:rPr lang="cs-CZ" baseline="30000" dirty="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1" name="Rectangle 63"/>
          <p:cNvSpPr>
            <a:spLocks noChangeArrowheads="1"/>
          </p:cNvSpPr>
          <p:nvPr/>
        </p:nvSpPr>
        <p:spPr bwMode="auto">
          <a:xfrm>
            <a:off x="1043608" y="5877272"/>
            <a:ext cx="3022600" cy="630238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3399FF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/>
            <a:r>
              <a:rPr lang="cs-CZ" sz="26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Oxidační číslo</a:t>
            </a:r>
            <a:r>
              <a:rPr lang="cs-CZ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cs-CZ" sz="28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cs-CZ" sz="3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1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3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nimBg="1" autoUpdateAnimBg="0"/>
      <p:bldP spid="1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5720" y="785794"/>
            <a:ext cx="8715436" cy="569896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3333FF">
                <a:gamma/>
                <a:shade val="60000"/>
                <a:invGamma/>
              </a:srgbClr>
            </a:prstShdw>
          </a:effectLst>
        </p:spPr>
        <p:txBody>
          <a:bodyPr wrap="square" bIns="82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de-DE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Li</a:t>
            </a:r>
            <a:r>
              <a:rPr lang="de-DE" sz="2500" dirty="0">
                <a:solidFill>
                  <a:srgbClr val="FFFFCC"/>
                </a:solidFill>
                <a:cs typeface="Times New Roman" pitchFamily="18" charset="0"/>
              </a:rPr>
              <a:t> 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6</a:t>
            </a:r>
            <a:r>
              <a:rPr lang="en-GB" sz="2200" baseline="-25000" dirty="0">
                <a:solidFill>
                  <a:srgbClr val="FFFF99"/>
                </a:solidFill>
                <a:cs typeface="Times New Roman" pitchFamily="18" charset="0"/>
              </a:rPr>
              <a:t> </a:t>
            </a:r>
            <a:r>
              <a:rPr lang="en-GB" sz="2200" dirty="0">
                <a:solidFill>
                  <a:srgbClr val="FFFF99"/>
                </a:solidFill>
                <a:cs typeface="Times New Roman" pitchFamily="18" charset="0"/>
              </a:rPr>
              <a:t>·</a:t>
            </a:r>
            <a:r>
              <a:rPr lang="cs-CZ" sz="2200" baseline="-25000" dirty="0">
                <a:solidFill>
                  <a:srgbClr val="FFFF99"/>
                </a:solidFill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10</a:t>
            </a:r>
            <a:r>
              <a:rPr lang="de-DE" sz="2500" baseline="30000" dirty="0" smtClean="0">
                <a:solidFill>
                  <a:srgbClr val="FFFFCC"/>
                </a:solidFill>
                <a:cs typeface="Times New Roman" pitchFamily="18" charset="0"/>
              </a:rPr>
              <a:t>–3</a:t>
            </a:r>
            <a:r>
              <a:rPr lang="de-DE" sz="2400" baseline="300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%</a:t>
            </a:r>
            <a:r>
              <a:rPr lang="de-DE" sz="2400" baseline="-25000" dirty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;</a:t>
            </a:r>
            <a:r>
              <a:rPr lang="cs-CZ" sz="2400" dirty="0" smtClean="0">
                <a:solidFill>
                  <a:srgbClr val="FFFFCC"/>
                </a:solidFill>
              </a:rPr>
              <a:t> </a:t>
            </a:r>
            <a:r>
              <a:rPr lang="de-DE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Na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2</a:t>
            </a:r>
            <a:r>
              <a:rPr lang="cs-CZ" sz="2400" dirty="0" smtClean="0">
                <a:solidFill>
                  <a:srgbClr val="FFFFCC"/>
                </a:solidFill>
              </a:rPr>
              <a:t>,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3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%</a:t>
            </a:r>
            <a:r>
              <a:rPr lang="de-DE" sz="2400" baseline="-25000" dirty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;</a:t>
            </a:r>
            <a:r>
              <a:rPr lang="cs-CZ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K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1</a:t>
            </a:r>
            <a:r>
              <a:rPr lang="cs-CZ" sz="2400" dirty="0" smtClean="0">
                <a:solidFill>
                  <a:srgbClr val="FFFFCC"/>
                </a:solidFill>
              </a:rPr>
              <a:t>,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9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%;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Rb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7,8·10</a:t>
            </a:r>
            <a:r>
              <a:rPr lang="cs-CZ" sz="2500" baseline="30000" dirty="0" smtClean="0">
                <a:solidFill>
                  <a:srgbClr val="FFFFCC"/>
                </a:solidFill>
              </a:rPr>
              <a:t>–3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%;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Cs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2</a:t>
            </a:r>
            <a:r>
              <a:rPr lang="cs-CZ" sz="2400" dirty="0" smtClean="0">
                <a:solidFill>
                  <a:srgbClr val="FFFFCC"/>
                </a:solidFill>
              </a:rPr>
              <a:t>,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4</a:t>
            </a:r>
            <a:r>
              <a:rPr lang="cs-CZ" sz="2400" dirty="0" smtClean="0">
                <a:solidFill>
                  <a:srgbClr val="FFFFCC"/>
                </a:solidFill>
              </a:rPr>
              <a:t>·10</a:t>
            </a:r>
            <a:r>
              <a:rPr lang="cs-CZ" sz="2400" baseline="30000" dirty="0" smtClean="0">
                <a:solidFill>
                  <a:srgbClr val="FFFFCC"/>
                </a:solidFill>
              </a:rPr>
              <a:t>–4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%</a:t>
            </a:r>
            <a:endParaRPr lang="en-GB" sz="2400" dirty="0">
              <a:solidFill>
                <a:srgbClr val="FFFFCC"/>
              </a:solidFill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95400" y="1819260"/>
            <a:ext cx="685800" cy="304800"/>
          </a:xfrm>
          <a:prstGeom prst="rect">
            <a:avLst/>
          </a:prstGeom>
          <a:solidFill>
            <a:srgbClr val="FFE10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57600" y="1819260"/>
            <a:ext cx="685800" cy="3048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438400" y="1819260"/>
            <a:ext cx="685800" cy="304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819260"/>
            <a:ext cx="685800" cy="304800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800600" y="1819260"/>
            <a:ext cx="6858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143240" y="1285860"/>
            <a:ext cx="2872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Zbarvení plamene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2200260"/>
            <a:ext cx="899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sz="2000" dirty="0">
                <a:solidFill>
                  <a:schemeClr val="accent2"/>
                </a:solidFill>
              </a:rPr>
              <a:t> </a:t>
            </a:r>
            <a:r>
              <a:rPr lang="cs-CZ" sz="2000" dirty="0" smtClean="0">
                <a:solidFill>
                  <a:schemeClr val="accent2"/>
                </a:solidFill>
              </a:rPr>
              <a:t>   </a:t>
            </a:r>
            <a:r>
              <a:rPr lang="cs-CZ" sz="2000" dirty="0">
                <a:solidFill>
                  <a:schemeClr val="accent2"/>
                </a:solidFill>
              </a:rPr>
              <a:t>Li	    </a:t>
            </a:r>
            <a:r>
              <a:rPr lang="cs-CZ" sz="2000" dirty="0" smtClean="0">
                <a:solidFill>
                  <a:schemeClr val="accent2"/>
                </a:solidFill>
              </a:rPr>
              <a:t>  Na</a:t>
            </a:r>
            <a:r>
              <a:rPr lang="cs-CZ" sz="2000" dirty="0">
                <a:solidFill>
                  <a:schemeClr val="accent2"/>
                </a:solidFill>
              </a:rPr>
              <a:t>	         </a:t>
            </a:r>
            <a:r>
              <a:rPr lang="cs-CZ" sz="2000" dirty="0" smtClean="0">
                <a:solidFill>
                  <a:schemeClr val="accent2"/>
                </a:solidFill>
              </a:rPr>
              <a:t>  K</a:t>
            </a:r>
            <a:r>
              <a:rPr lang="cs-CZ" sz="2000" dirty="0">
                <a:solidFill>
                  <a:schemeClr val="accent2"/>
                </a:solidFill>
              </a:rPr>
              <a:t>	           </a:t>
            </a:r>
            <a:r>
              <a:rPr lang="cs-CZ" sz="2000" dirty="0" smtClean="0">
                <a:solidFill>
                  <a:schemeClr val="accent2"/>
                </a:solidFill>
              </a:rPr>
              <a:t>    </a:t>
            </a:r>
            <a:r>
              <a:rPr lang="cs-CZ" sz="2000" dirty="0" err="1" smtClean="0">
                <a:solidFill>
                  <a:schemeClr val="accent2"/>
                </a:solidFill>
              </a:rPr>
              <a:t>Rb</a:t>
            </a:r>
            <a:r>
              <a:rPr lang="cs-CZ" sz="2000" dirty="0">
                <a:solidFill>
                  <a:schemeClr val="accent2"/>
                </a:solidFill>
              </a:rPr>
              <a:t>	  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Cs</a:t>
            </a:r>
            <a:r>
              <a:rPr lang="cs-CZ" sz="2000" dirty="0">
                <a:solidFill>
                  <a:schemeClr val="accent2"/>
                </a:solidFill>
              </a:rPr>
              <a:t>	      </a:t>
            </a:r>
            <a:r>
              <a:rPr lang="cs-CZ" sz="2000" dirty="0" smtClean="0">
                <a:solidFill>
                  <a:schemeClr val="accent2"/>
                </a:solidFill>
              </a:rPr>
              <a:t> Ca</a:t>
            </a:r>
            <a:r>
              <a:rPr lang="cs-CZ" sz="2000" dirty="0">
                <a:solidFill>
                  <a:schemeClr val="accent2"/>
                </a:solidFill>
              </a:rPr>
              <a:t>	          </a:t>
            </a:r>
            <a:r>
              <a:rPr lang="cs-CZ" sz="2000" dirty="0" smtClean="0">
                <a:solidFill>
                  <a:schemeClr val="accent2"/>
                </a:solidFill>
              </a:rPr>
              <a:t>  </a:t>
            </a:r>
            <a:r>
              <a:rPr lang="cs-CZ" sz="2000" dirty="0" err="1" smtClean="0">
                <a:solidFill>
                  <a:schemeClr val="accent2"/>
                </a:solidFill>
              </a:rPr>
              <a:t>Sr</a:t>
            </a:r>
            <a:r>
              <a:rPr lang="cs-CZ" sz="2000" dirty="0">
                <a:solidFill>
                  <a:schemeClr val="accent2"/>
                </a:solidFill>
              </a:rPr>
              <a:t>	</a:t>
            </a:r>
            <a:r>
              <a:rPr lang="cs-CZ" sz="2000" dirty="0" smtClean="0">
                <a:solidFill>
                  <a:schemeClr val="accent2"/>
                </a:solidFill>
              </a:rPr>
              <a:t>	Ba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2581260"/>
            <a:ext cx="88120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dirty="0">
                <a:solidFill>
                  <a:schemeClr val="accent2"/>
                </a:solidFill>
              </a:rPr>
              <a:t>  671	   </a:t>
            </a:r>
            <a:r>
              <a:rPr lang="cs-CZ" sz="2000" dirty="0" smtClean="0">
                <a:solidFill>
                  <a:schemeClr val="accent2"/>
                </a:solidFill>
              </a:rPr>
              <a:t>  589</a:t>
            </a:r>
            <a:r>
              <a:rPr lang="cs-CZ" sz="2000" dirty="0">
                <a:solidFill>
                  <a:schemeClr val="accent2"/>
                </a:solidFill>
              </a:rPr>
              <a:t>	        </a:t>
            </a:r>
            <a:r>
              <a:rPr lang="cs-CZ" sz="2000" dirty="0" smtClean="0">
                <a:solidFill>
                  <a:schemeClr val="accent2"/>
                </a:solidFill>
              </a:rPr>
              <a:t> 766              780</a:t>
            </a:r>
            <a:r>
              <a:rPr lang="cs-CZ" sz="2000" dirty="0">
                <a:solidFill>
                  <a:schemeClr val="accent2"/>
                </a:solidFill>
              </a:rPr>
              <a:t>	 </a:t>
            </a:r>
            <a:r>
              <a:rPr lang="cs-CZ" sz="2000" dirty="0" smtClean="0">
                <a:solidFill>
                  <a:schemeClr val="accent2"/>
                </a:solidFill>
              </a:rPr>
              <a:t> 456</a:t>
            </a:r>
            <a:r>
              <a:rPr lang="cs-CZ" sz="2000" dirty="0">
                <a:solidFill>
                  <a:schemeClr val="accent2"/>
                </a:solidFill>
              </a:rPr>
              <a:t>	      622	          </a:t>
            </a:r>
            <a:r>
              <a:rPr lang="cs-CZ" sz="2000" dirty="0" smtClean="0">
                <a:solidFill>
                  <a:schemeClr val="accent2"/>
                </a:solidFill>
              </a:rPr>
              <a:t> 605</a:t>
            </a:r>
            <a:r>
              <a:rPr lang="cs-CZ" sz="2000" dirty="0">
                <a:solidFill>
                  <a:schemeClr val="accent2"/>
                </a:solidFill>
              </a:rPr>
              <a:t> </a:t>
            </a:r>
            <a:r>
              <a:rPr lang="cs-CZ" sz="2000" dirty="0" smtClean="0">
                <a:solidFill>
                  <a:schemeClr val="accent2"/>
                </a:solidFill>
              </a:rPr>
              <a:t>             524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229600" y="1819260"/>
            <a:ext cx="685800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943600" y="1819260"/>
            <a:ext cx="685800" cy="304800"/>
          </a:xfrm>
          <a:prstGeom prst="rect">
            <a:avLst/>
          </a:prstGeom>
          <a:solidFill>
            <a:srgbClr val="FC930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086600" y="1819260"/>
            <a:ext cx="6858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46" y="3643314"/>
            <a:ext cx="9525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476" y="4214818"/>
            <a:ext cx="714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39083" y="4214818"/>
            <a:ext cx="714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Obrázek 18" descr="rbflam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05862" y="4071942"/>
            <a:ext cx="762000" cy="2273300"/>
          </a:xfrm>
          <a:prstGeom prst="rect">
            <a:avLst/>
          </a:prstGeom>
        </p:spPr>
      </p:pic>
      <p:pic>
        <p:nvPicPr>
          <p:cNvPr id="20" name="Obrázek 19" descr="csflam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57686" y="3000372"/>
            <a:ext cx="901700" cy="3327400"/>
          </a:xfrm>
          <a:prstGeom prst="rect">
            <a:avLst/>
          </a:prstGeom>
        </p:spPr>
      </p:pic>
      <p:pic>
        <p:nvPicPr>
          <p:cNvPr id="21" name="Obrázek 20" descr="caflam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29191" y="3104468"/>
            <a:ext cx="1143073" cy="3224212"/>
          </a:xfrm>
          <a:prstGeom prst="rect">
            <a:avLst/>
          </a:prstGeom>
        </p:spPr>
      </p:pic>
      <p:pic>
        <p:nvPicPr>
          <p:cNvPr id="22" name="Obrázek 21" descr="srflam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16492" y="2928934"/>
            <a:ext cx="1070218" cy="3394347"/>
          </a:xfrm>
          <a:prstGeom prst="rect">
            <a:avLst/>
          </a:prstGeom>
        </p:spPr>
      </p:pic>
      <p:pic>
        <p:nvPicPr>
          <p:cNvPr id="23" name="Obrázek 22" descr="baflam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929586" y="3912058"/>
            <a:ext cx="1028700" cy="2413000"/>
          </a:xfrm>
          <a:prstGeom prst="rect">
            <a:avLst/>
          </a:prstGeom>
        </p:spPr>
      </p:pic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571736" y="142852"/>
            <a:ext cx="40132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Zastoupení v zemské kůře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2928926" y="214290"/>
            <a:ext cx="29152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Obecné informace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59" y="857232"/>
            <a:ext cx="86439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Na a </a:t>
            </a:r>
            <a:r>
              <a:rPr lang="cs-CZ" sz="2400" dirty="0" err="1" smtClean="0"/>
              <a:t>Cs</a:t>
            </a:r>
            <a:r>
              <a:rPr lang="cs-CZ" sz="2400" dirty="0" smtClean="0"/>
              <a:t> </a:t>
            </a:r>
            <a:r>
              <a:rPr lang="cs-CZ" sz="2400" dirty="0" smtClean="0"/>
              <a:t>jsou </a:t>
            </a:r>
            <a:r>
              <a:rPr lang="cs-CZ" sz="2400" dirty="0" err="1" smtClean="0"/>
              <a:t>monoizotopické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K a </a:t>
            </a:r>
            <a:r>
              <a:rPr lang="cs-CZ" sz="2400" dirty="0" err="1" smtClean="0"/>
              <a:t>Rb</a:t>
            </a:r>
            <a:r>
              <a:rPr lang="cs-CZ" sz="2400" dirty="0" smtClean="0"/>
              <a:t> mají přirozeně se vyskytující radioaktivní izotopy (</a:t>
            </a:r>
            <a:r>
              <a:rPr lang="cs-CZ" sz="2400" baseline="30000" dirty="0" smtClean="0"/>
              <a:t>40</a:t>
            </a:r>
            <a:r>
              <a:rPr lang="cs-CZ" sz="2400" dirty="0" smtClean="0"/>
              <a:t>K a </a:t>
            </a:r>
            <a:r>
              <a:rPr lang="cs-CZ" sz="2400" baseline="30000" dirty="0" smtClean="0"/>
              <a:t>87</a:t>
            </a:r>
            <a:r>
              <a:rPr lang="cs-CZ" sz="2400" dirty="0" smtClean="0"/>
              <a:t>Rb)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/>
              <a:t>Fr nemá stabilní izotopy </a:t>
            </a:r>
            <a:r>
              <a:rPr lang="cs-CZ" sz="2400" dirty="0" smtClean="0"/>
              <a:t>T</a:t>
            </a:r>
            <a:r>
              <a:rPr lang="cs-CZ" sz="2400" baseline="-25000" dirty="0" smtClean="0"/>
              <a:t>1/2</a:t>
            </a:r>
            <a:r>
              <a:rPr lang="cs-CZ" sz="2400" dirty="0" smtClean="0"/>
              <a:t>(</a:t>
            </a:r>
            <a:r>
              <a:rPr lang="cs-CZ" sz="2400" baseline="30000" dirty="0" smtClean="0"/>
              <a:t>223</a:t>
            </a:r>
            <a:r>
              <a:rPr lang="cs-CZ" sz="2400" dirty="0" smtClean="0"/>
              <a:t>Fr) = 22 minut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 přírodě se nacházejí pouze </a:t>
            </a:r>
            <a:r>
              <a:rPr lang="cs-CZ" sz="2400" b="1" dirty="0" smtClean="0"/>
              <a:t>ve formě sloučenin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jsou velmi měkké a výborně vedou elektřinu a teplo (chladivo)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většina sloučenin je bezbarvá (mimo poruch mřížek a barevných aniontů)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nerozpustné sloučeniny </a:t>
            </a:r>
            <a:r>
              <a:rPr lang="cs-CZ" sz="2400" b="1" dirty="0" smtClean="0"/>
              <a:t>Li:</a:t>
            </a:r>
            <a:r>
              <a:rPr lang="cs-CZ" sz="2400" dirty="0" smtClean="0"/>
              <a:t> F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, CO</a:t>
            </a:r>
            <a:r>
              <a:rPr lang="cs-CZ" sz="2400" baseline="-25000" dirty="0" smtClean="0"/>
              <a:t>3</a:t>
            </a:r>
            <a:r>
              <a:rPr lang="cs-CZ" sz="2400" baseline="30000" dirty="0" smtClean="0"/>
              <a:t>2-</a:t>
            </a:r>
            <a:r>
              <a:rPr lang="cs-CZ" sz="2400" dirty="0" smtClean="0"/>
              <a:t>, PO</a:t>
            </a:r>
            <a:r>
              <a:rPr lang="cs-CZ" sz="2400" baseline="-25000" dirty="0" smtClean="0"/>
              <a:t>4</a:t>
            </a:r>
            <a:r>
              <a:rPr lang="cs-CZ" sz="2400" baseline="30000" dirty="0" smtClean="0"/>
              <a:t>3-</a:t>
            </a:r>
            <a:r>
              <a:rPr lang="cs-CZ" sz="2400" dirty="0" smtClean="0"/>
              <a:t>; </a:t>
            </a:r>
            <a:r>
              <a:rPr lang="cs-CZ" sz="2400" b="1" dirty="0" smtClean="0"/>
              <a:t>K:</a:t>
            </a:r>
            <a:r>
              <a:rPr lang="cs-CZ" sz="2400" dirty="0" smtClean="0"/>
              <a:t> </a:t>
            </a:r>
            <a:r>
              <a:rPr lang="en-US" sz="2400" dirty="0" smtClean="0"/>
              <a:t>[SiF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]</a:t>
            </a:r>
            <a:r>
              <a:rPr lang="en-US" sz="2400" baseline="30000" dirty="0" smtClean="0"/>
              <a:t>2-</a:t>
            </a:r>
            <a:r>
              <a:rPr lang="en-US" sz="2400" dirty="0" smtClean="0"/>
              <a:t>, ClO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, [PtCl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]</a:t>
            </a:r>
            <a:r>
              <a:rPr lang="en-US" sz="2400" baseline="30000" dirty="0" smtClean="0"/>
              <a:t>2-</a:t>
            </a:r>
            <a:r>
              <a:rPr lang="en-US" sz="2400" dirty="0" smtClean="0"/>
              <a:t>, HC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6</a:t>
            </a:r>
            <a:r>
              <a:rPr lang="cs-CZ" sz="2400" baseline="30000" dirty="0" smtClean="0"/>
              <a:t>- </a:t>
            </a:r>
            <a:r>
              <a:rPr lang="cs-CZ" sz="2400" dirty="0" smtClean="0"/>
              <a:t>(hydrogen </a:t>
            </a:r>
            <a:r>
              <a:rPr lang="cs-CZ" sz="2400" dirty="0" err="1" smtClean="0"/>
              <a:t>tartarát</a:t>
            </a:r>
            <a:r>
              <a:rPr lang="cs-CZ" sz="2400" dirty="0" smtClean="0"/>
              <a:t>)</a:t>
            </a:r>
            <a:endParaRPr lang="en-US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en-US" sz="2400" b="1" dirty="0" err="1" smtClean="0"/>
              <a:t>slou</a:t>
            </a:r>
            <a:r>
              <a:rPr lang="cs-CZ" sz="2400" b="1" dirty="0" err="1" smtClean="0"/>
              <a:t>čeniny</a:t>
            </a:r>
            <a:r>
              <a:rPr lang="en-US" sz="2400" b="1" dirty="0" smtClean="0"/>
              <a:t> Li</a:t>
            </a:r>
            <a:r>
              <a:rPr lang="cs-CZ" sz="2400" b="1" dirty="0" smtClean="0"/>
              <a:t> </a:t>
            </a:r>
            <a:r>
              <a:rPr lang="cs-CZ" sz="2400" dirty="0" smtClean="0"/>
              <a:t>jsou často rozpustné v nepolárních rozpouštědlech</a:t>
            </a:r>
          </a:p>
        </p:txBody>
      </p:sp>
      <p:pic>
        <p:nvPicPr>
          <p:cNvPr id="5" name="Obrázek 4" descr="tartar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5229200"/>
            <a:ext cx="1879365" cy="1269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928794" y="214290"/>
            <a:ext cx="4516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Základní chemické informace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58" y="857232"/>
            <a:ext cx="87868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/>
              <a:t>odlišnost lithia </a:t>
            </a:r>
            <a:r>
              <a:rPr lang="cs-CZ" sz="2400" dirty="0" smtClean="0"/>
              <a:t>a jeho sloučenin </a:t>
            </a:r>
            <a:r>
              <a:rPr lang="cs-CZ" dirty="0" smtClean="0"/>
              <a:t>(podobnost s Mg – ion. </a:t>
            </a:r>
            <a:r>
              <a:rPr lang="cs-CZ" dirty="0"/>
              <a:t>p</a:t>
            </a:r>
            <a:r>
              <a:rPr lang="cs-CZ" dirty="0" smtClean="0"/>
              <a:t>ol. 76 </a:t>
            </a:r>
            <a:r>
              <a:rPr lang="cs-CZ" dirty="0" err="1" smtClean="0"/>
              <a:t>pm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72 </a:t>
            </a:r>
            <a:r>
              <a:rPr lang="cs-CZ" dirty="0" err="1" smtClean="0"/>
              <a:t>pm</a:t>
            </a:r>
            <a:r>
              <a:rPr lang="cs-CZ" dirty="0" smtClean="0"/>
              <a:t>)</a:t>
            </a:r>
            <a:endParaRPr lang="cs-CZ" sz="20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odobnost sloučenin se sloučeninami </a:t>
            </a:r>
            <a:r>
              <a:rPr lang="cs-CZ" sz="2400" b="1" dirty="0" smtClean="0"/>
              <a:t>NH</a:t>
            </a:r>
            <a:r>
              <a:rPr lang="cs-CZ" sz="2400" b="1" baseline="-25000" dirty="0" smtClean="0"/>
              <a:t>4</a:t>
            </a:r>
            <a:r>
              <a:rPr lang="cs-CZ" sz="2400" b="1" baseline="30000" dirty="0" smtClean="0"/>
              <a:t>+</a:t>
            </a:r>
            <a:r>
              <a:rPr lang="cs-CZ" sz="2400" dirty="0" smtClean="0"/>
              <a:t> a </a:t>
            </a:r>
            <a:r>
              <a:rPr lang="cs-CZ" sz="2400" b="1" dirty="0" err="1" smtClean="0"/>
              <a:t>Tl</a:t>
            </a:r>
            <a:r>
              <a:rPr lang="cs-CZ" sz="2400" b="1" baseline="30000" dirty="0" smtClean="0"/>
              <a:t>+</a:t>
            </a:r>
            <a:endParaRPr lang="cs-CZ" sz="2400" b="1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vysoce </a:t>
            </a:r>
            <a:r>
              <a:rPr lang="cs-CZ" sz="2400" b="1" dirty="0" smtClean="0"/>
              <a:t>reaktivní</a:t>
            </a:r>
            <a:r>
              <a:rPr lang="cs-CZ" sz="2400" dirty="0" smtClean="0"/>
              <a:t>, </a:t>
            </a:r>
            <a:r>
              <a:rPr lang="cs-CZ" sz="2400" b="1" dirty="0" smtClean="0"/>
              <a:t>redukční</a:t>
            </a:r>
            <a:r>
              <a:rPr lang="cs-CZ" sz="2400" dirty="0" smtClean="0"/>
              <a:t> schopnosti, rostou od Li k </a:t>
            </a:r>
            <a:r>
              <a:rPr lang="cs-CZ" sz="2400" dirty="0" err="1" smtClean="0"/>
              <a:t>Cs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endParaRPr lang="cs-CZ" sz="2400" b="1" dirty="0" smtClean="0"/>
          </a:p>
          <a:p>
            <a:pPr marL="271463" indent="-271463" algn="ctr"/>
            <a:r>
              <a:rPr lang="cs-CZ" sz="2400" b="1" dirty="0" smtClean="0"/>
              <a:t>SiF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 + 4 K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Si + 4 KF</a:t>
            </a:r>
          </a:p>
          <a:p>
            <a:pPr marL="271463" indent="-271463" algn="ctr"/>
            <a:endParaRPr lang="cs-CZ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reagují s O</a:t>
            </a:r>
            <a:r>
              <a:rPr lang="cs-CZ" sz="2400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i s H</a:t>
            </a:r>
            <a:r>
              <a:rPr lang="cs-CZ" sz="2400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O:</a:t>
            </a:r>
          </a:p>
          <a:p>
            <a:pPr marL="271463" indent="-271463" algn="ctr"/>
            <a:r>
              <a:rPr lang="cs-CZ" sz="2400" b="1" dirty="0" smtClean="0"/>
              <a:t>2 M + 2 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2 MOH +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</a:p>
          <a:p>
            <a:pPr marL="271463" indent="-271463" algn="ctr"/>
            <a:r>
              <a:rPr lang="cs-CZ" sz="2400" i="1" dirty="0" smtClean="0">
                <a:cs typeface="Times New Roman" pitchFamily="18" charset="0"/>
                <a:sym typeface="Symbol" pitchFamily="18" charset="2"/>
              </a:rPr>
              <a:t>obdobně reagují s </a:t>
            </a:r>
            <a:r>
              <a:rPr lang="cs-CZ" sz="2400" b="1" i="1" dirty="0" smtClean="0">
                <a:cs typeface="Times New Roman" pitchFamily="18" charset="0"/>
                <a:sym typeface="Symbol" pitchFamily="18" charset="2"/>
              </a:rPr>
              <a:t>alkoholy (alkoholáty)</a:t>
            </a:r>
          </a:p>
          <a:p>
            <a:pPr marL="271463" indent="-271463"/>
            <a:endParaRPr lang="cs-CZ" sz="2400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rozpouštějí se v NH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(l)(při cca -35 °C)</a:t>
            </a:r>
          </a:p>
        </p:txBody>
      </p:sp>
      <p:graphicFrame>
        <p:nvGraphicFramePr>
          <p:cNvPr id="4" name="Group 123"/>
          <p:cNvGraphicFramePr>
            <a:graphicFrameLocks noGrp="1"/>
          </p:cNvGraphicFramePr>
          <p:nvPr/>
        </p:nvGraphicFramePr>
        <p:xfrm>
          <a:off x="2000232" y="5072074"/>
          <a:ext cx="5000660" cy="1365203"/>
        </p:xfrm>
        <a:graphic>
          <a:graphicData uri="http://schemas.openxmlformats.org/drawingml/2006/table">
            <a:tbl>
              <a:tblPr/>
              <a:tblGrid>
                <a:gridCol w="2334940"/>
                <a:gridCol w="665457"/>
                <a:gridCol w="714380"/>
                <a:gridCol w="642942"/>
                <a:gridCol w="642941"/>
              </a:tblGrid>
              <a:tr h="651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Li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Na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Cs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(</a:t>
                      </a: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molM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/molNH</a:t>
                      </a:r>
                      <a:r>
                        <a:rPr kumimoji="0" lang="cs-CZ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3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3,75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5,37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4,95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2,34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214290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vzniká M</a:t>
            </a:r>
            <a:r>
              <a:rPr lang="cs-CZ" sz="2400" baseline="30000" dirty="0" smtClean="0"/>
              <a:t>+</a:t>
            </a:r>
            <a:r>
              <a:rPr lang="cs-CZ" sz="2400" dirty="0" smtClean="0"/>
              <a:t> a </a:t>
            </a:r>
            <a:r>
              <a:rPr lang="cs-CZ" sz="2400" dirty="0" err="1" smtClean="0"/>
              <a:t>solvatovaný</a:t>
            </a:r>
            <a:r>
              <a:rPr lang="cs-CZ" sz="2400" dirty="0" smtClean="0"/>
              <a:t> e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(asi 2 – 3 NH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), nestabilní pomalu se rozkládají</a:t>
            </a:r>
          </a:p>
          <a:p>
            <a:pPr marL="271463" indent="-271463"/>
            <a:endParaRPr lang="cs-CZ" sz="2400" b="1" dirty="0" smtClean="0"/>
          </a:p>
          <a:p>
            <a:pPr marL="271463" indent="-271463" algn="ctr"/>
            <a:r>
              <a:rPr lang="cs-CZ" sz="2400" b="1" dirty="0" smtClean="0"/>
              <a:t>M + NH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MNH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½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 algn="ctr"/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      (amidy)</a:t>
            </a: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3428992" y="2714620"/>
            <a:ext cx="2610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Výroba a použití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3357562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/>
              <a:t>Li a Na </a:t>
            </a:r>
            <a:r>
              <a:rPr lang="cs-CZ" sz="2400" dirty="0" smtClean="0"/>
              <a:t>– elektrolýza solí (chloridy)</a:t>
            </a:r>
          </a:p>
          <a:p>
            <a:pPr marL="271463" indent="-271463"/>
            <a:r>
              <a:rPr lang="cs-CZ" sz="2400" dirty="0" smtClean="0"/>
              <a:t>		ž</a:t>
            </a:r>
            <a:r>
              <a:rPr lang="it-IT" sz="2400" dirty="0" smtClean="0"/>
              <a:t>elezná katoda</a:t>
            </a:r>
            <a:r>
              <a:rPr lang="cs-CZ" sz="2400" dirty="0" smtClean="0"/>
              <a:t>:</a:t>
            </a:r>
            <a:r>
              <a:rPr lang="it-IT" sz="2400" dirty="0" smtClean="0"/>
              <a:t> </a:t>
            </a:r>
            <a:r>
              <a:rPr lang="it-IT" sz="2400" b="1" dirty="0" smtClean="0"/>
              <a:t>2 </a:t>
            </a:r>
            <a:r>
              <a:rPr lang="cs-CZ" sz="2400" b="1" dirty="0" smtClean="0"/>
              <a:t>M</a:t>
            </a:r>
            <a:r>
              <a:rPr lang="it-IT" sz="2400" b="1" baseline="30000" dirty="0" smtClean="0"/>
              <a:t>+</a:t>
            </a:r>
            <a:r>
              <a:rPr lang="it-IT" sz="2400" b="1" dirty="0" smtClean="0"/>
              <a:t> + 2 e</a:t>
            </a:r>
            <a:r>
              <a:rPr lang="it-IT" sz="2400" b="1" baseline="30000" dirty="0" smtClean="0"/>
              <a:t>-</a:t>
            </a:r>
            <a:r>
              <a:rPr lang="it-IT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it-IT" sz="2400" b="1" dirty="0" smtClean="0"/>
              <a:t> 2 </a:t>
            </a:r>
            <a:r>
              <a:rPr lang="cs-CZ" sz="2400" b="1" dirty="0" smtClean="0"/>
              <a:t>M</a:t>
            </a:r>
          </a:p>
          <a:p>
            <a:pPr marL="271463" indent="-271463"/>
            <a:r>
              <a:rPr lang="cs-CZ" sz="2400" dirty="0" smtClean="0"/>
              <a:t>		g</a:t>
            </a:r>
            <a:r>
              <a:rPr lang="it-IT" sz="2400" dirty="0" smtClean="0"/>
              <a:t>rafitová anoda: </a:t>
            </a:r>
            <a:r>
              <a:rPr lang="it-IT" sz="2400" b="1" dirty="0" smtClean="0"/>
              <a:t>2 Cl</a:t>
            </a:r>
            <a:r>
              <a:rPr lang="it-IT" sz="2400" b="1" baseline="30000" dirty="0" smtClean="0"/>
              <a:t>-</a:t>
            </a:r>
            <a:r>
              <a:rPr lang="it-IT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it-IT" sz="2400" b="1" dirty="0" smtClean="0"/>
              <a:t> Cl</a:t>
            </a:r>
            <a:r>
              <a:rPr lang="it-IT" sz="2400" b="1" baseline="-25000" dirty="0" smtClean="0"/>
              <a:t>2</a:t>
            </a:r>
            <a:r>
              <a:rPr lang="it-IT" sz="2400" b="1" dirty="0" smtClean="0"/>
              <a:t> + 2 e</a:t>
            </a:r>
            <a:r>
              <a:rPr lang="it-IT" sz="2400" b="1" baseline="30000" dirty="0" smtClean="0"/>
              <a:t>-</a:t>
            </a:r>
            <a:endParaRPr lang="cs-CZ" sz="2400" b="1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K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– redukce Na</a:t>
            </a:r>
          </a:p>
          <a:p>
            <a:pPr marL="728663" lvl="1" indent="-271463"/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		při 850 °C: 	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Na(g) + K</a:t>
            </a:r>
            <a:r>
              <a:rPr lang="cs-CZ" sz="2400" b="1" baseline="30000" dirty="0" smtClean="0"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(l) </a:t>
            </a:r>
            <a:r>
              <a:rPr lang="cs-CZ" sz="2400" b="1" dirty="0" smtClean="0">
                <a:latin typeface="Arial"/>
                <a:cs typeface="Arial"/>
                <a:sym typeface="Symbol" pitchFamily="18" charset="2"/>
              </a:rPr>
              <a:t>↔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Na</a:t>
            </a:r>
            <a:r>
              <a:rPr lang="cs-CZ" sz="2400" b="1" baseline="30000" dirty="0" smtClean="0"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(l) + K(g)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b="1" dirty="0" err="1" smtClean="0">
                <a:cs typeface="Times New Roman" pitchFamily="18" charset="0"/>
                <a:sym typeface="Symbol" pitchFamily="18" charset="2"/>
              </a:rPr>
              <a:t>Rb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a </a:t>
            </a:r>
            <a:r>
              <a:rPr lang="cs-CZ" sz="2400" b="1" dirty="0" err="1" smtClean="0">
                <a:cs typeface="Times New Roman" pitchFamily="18" charset="0"/>
                <a:sym typeface="Symbol" pitchFamily="18" charset="2"/>
              </a:rPr>
              <a:t>Cs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– redukce 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214290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slitiny (lepší tvrdost a odolnost) často pro kosmický výzkum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sloučeniny</a:t>
            </a:r>
          </a:p>
          <a:p>
            <a:pPr marL="271463" indent="-271463"/>
            <a:endParaRPr lang="cs-CZ" sz="2400" b="1" dirty="0" smtClean="0"/>
          </a:p>
          <a:p>
            <a:pPr marL="271463" indent="-271463"/>
            <a:r>
              <a:rPr lang="cs-CZ" sz="2400" b="1" dirty="0" smtClean="0"/>
              <a:t>Na</a:t>
            </a:r>
            <a:endParaRPr lang="cs-CZ" sz="2400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err="1" smtClean="0">
                <a:cs typeface="Times New Roman" pitchFamily="18" charset="0"/>
                <a:sym typeface="Symbol" pitchFamily="18" charset="2"/>
              </a:rPr>
              <a:t>redukovadlo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(např. ve slitině s K), sušení rozpouštědel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výbojky, chladivo (jaderné reaktory – rychlé reaktory </a:t>
            </a:r>
            <a:r>
              <a:rPr lang="cs-CZ" sz="2400" dirty="0" err="1" smtClean="0">
                <a:cs typeface="Times New Roman" pitchFamily="18" charset="0"/>
                <a:sym typeface="Symbol" pitchFamily="18" charset="2"/>
              </a:rPr>
              <a:t>Phénix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(</a:t>
            </a:r>
            <a:r>
              <a:rPr lang="cs-CZ" sz="2400" dirty="0" err="1" smtClean="0">
                <a:cs typeface="Times New Roman" pitchFamily="18" charset="0"/>
                <a:sym typeface="Symbol" pitchFamily="18" charset="2"/>
              </a:rPr>
              <a:t>Fra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))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en-US" sz="2400" dirty="0" err="1" smtClean="0">
                <a:cs typeface="Times New Roman" pitchFamily="18" charset="0"/>
                <a:sym typeface="Symbol" pitchFamily="18" charset="2"/>
              </a:rPr>
              <a:t>sloučeniny</a:t>
            </a:r>
            <a:endParaRPr lang="cs-CZ" sz="2400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/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Symbol" pitchFamily="18" charset="2"/>
            </a:endParaRPr>
          </a:p>
          <a:p>
            <a:pPr marL="271463" indent="-271463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err="1" smtClean="0"/>
              <a:t>redukovadlo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i="1" dirty="0" smtClean="0"/>
              <a:t>sloučeniny:</a:t>
            </a:r>
            <a:r>
              <a:rPr lang="cs-CZ" sz="2400" dirty="0" smtClean="0"/>
              <a:t> hnojiva, </a:t>
            </a:r>
            <a:r>
              <a:rPr lang="cs-CZ" sz="2400" b="1" dirty="0" smtClean="0"/>
              <a:t>IČ optika</a:t>
            </a:r>
          </a:p>
          <a:p>
            <a:pPr marL="271463" indent="-271463"/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1463" indent="-271463"/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fotočlánky, iontové motory, barvení plamene (pyrotechnika)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baseline="30000" dirty="0" smtClean="0"/>
              <a:t>137</a:t>
            </a:r>
            <a:r>
              <a:rPr lang="cs-CZ" sz="2400" dirty="0" smtClean="0"/>
              <a:t>Cs, zdroj </a:t>
            </a:r>
            <a:r>
              <a:rPr lang="el-GR" sz="2400" dirty="0" smtClean="0"/>
              <a:t>β</a:t>
            </a:r>
            <a:r>
              <a:rPr lang="cs-CZ" sz="2400" dirty="0" smtClean="0"/>
              <a:t> a </a:t>
            </a:r>
            <a:r>
              <a:rPr lang="el-GR" sz="2400" dirty="0" smtClean="0">
                <a:latin typeface="Calibri"/>
              </a:rPr>
              <a:t>γ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357554" y="285728"/>
            <a:ext cx="17956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Sloučeniny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4282" y="798190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Hydridy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termická stabilita klesá a reaktivita roste Li – </a:t>
            </a:r>
            <a:r>
              <a:rPr lang="cs-CZ" sz="2400" dirty="0" err="1" smtClean="0"/>
              <a:t>Cs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err="1" smtClean="0"/>
              <a:t>LiH</a:t>
            </a:r>
            <a:r>
              <a:rPr lang="cs-CZ" sz="2400" dirty="0" smtClean="0"/>
              <a:t> zdroj 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, výroba </a:t>
            </a:r>
            <a:r>
              <a:rPr lang="cs-CZ" sz="2400" b="1" dirty="0" smtClean="0"/>
              <a:t>Li</a:t>
            </a:r>
            <a:r>
              <a:rPr lang="en-US" sz="2400" b="1" dirty="0" smtClean="0"/>
              <a:t>[</a:t>
            </a:r>
            <a:r>
              <a:rPr lang="cs-CZ" sz="2400" b="1" dirty="0" smtClean="0"/>
              <a:t>AlH</a:t>
            </a:r>
            <a:r>
              <a:rPr lang="cs-CZ" sz="2400" b="1" baseline="-25000" dirty="0" smtClean="0"/>
              <a:t>4</a:t>
            </a:r>
            <a:r>
              <a:rPr lang="en-US" sz="2400" b="1" dirty="0" smtClean="0"/>
              <a:t>]</a:t>
            </a:r>
            <a:r>
              <a:rPr lang="cs-CZ" sz="2400" b="1" dirty="0" smtClean="0"/>
              <a:t> – </a:t>
            </a:r>
            <a:r>
              <a:rPr lang="cs-CZ" b="1" dirty="0" smtClean="0"/>
              <a:t>organická syntéza</a:t>
            </a:r>
          </a:p>
          <a:p>
            <a:pPr marL="271463" indent="-271463">
              <a:buFont typeface="Arial" pitchFamily="34" charset="0"/>
              <a:buChar char="•"/>
            </a:pPr>
            <a:endParaRPr lang="cs-CZ" sz="2400" dirty="0" smtClean="0"/>
          </a:p>
          <a:p>
            <a:pPr marL="271463" indent="-271463" algn="ctr"/>
            <a:r>
              <a:rPr lang="cs-CZ" sz="2400" b="1" dirty="0" smtClean="0"/>
              <a:t>4 </a:t>
            </a:r>
            <a:r>
              <a:rPr lang="cs-CZ" sz="2400" b="1" dirty="0" err="1" smtClean="0"/>
              <a:t>LiH</a:t>
            </a:r>
            <a:r>
              <a:rPr lang="cs-CZ" sz="2400" b="1" dirty="0" smtClean="0"/>
              <a:t> + AlCl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Li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[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AlH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]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+ 3 </a:t>
            </a:r>
            <a:r>
              <a:rPr lang="cs-CZ" sz="2400" b="1" dirty="0" err="1" smtClean="0">
                <a:cs typeface="Times New Roman" pitchFamily="18" charset="0"/>
                <a:sym typeface="Symbol" pitchFamily="18" charset="2"/>
              </a:rPr>
              <a:t>LiCl</a:t>
            </a:r>
            <a:endParaRPr lang="en-US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/>
            <a:endParaRPr lang="en-US" sz="2400" dirty="0" smtClean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6309" y="3125502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Acetylidy</a:t>
            </a:r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M + C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2 M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Li reaguje přímo s C</a:t>
            </a:r>
          </a:p>
        </p:txBody>
      </p:sp>
      <p:sp>
        <p:nvSpPr>
          <p:cNvPr id="5" name="Obdélník 4"/>
          <p:cNvSpPr/>
          <p:nvPr/>
        </p:nvSpPr>
        <p:spPr>
          <a:xfrm>
            <a:off x="357158" y="5085184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Nitridy</a:t>
            </a: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3 MN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M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N + 4 </a:t>
            </a:r>
            <a:r>
              <a:rPr lang="cs-CZ" sz="2400" b="1" dirty="0" smtClean="0">
                <a:solidFill>
                  <a:prstClr val="black"/>
                </a:solidFill>
              </a:rPr>
              <a:t>N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Li reaguje přímo s N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za laboratorní teploty</a:t>
            </a:r>
          </a:p>
        </p:txBody>
      </p:sp>
      <p:pic>
        <p:nvPicPr>
          <p:cNvPr id="6" name="Obrázek 5" descr="azi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5589240"/>
            <a:ext cx="1384127" cy="3555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43349" y="188640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Amidy (imidy)</a:t>
            </a:r>
          </a:p>
          <a:p>
            <a:pPr marL="271463" indent="-271463" algn="ctr"/>
            <a:r>
              <a:rPr lang="cs-CZ" sz="2400" b="1" dirty="0" smtClean="0"/>
              <a:t>M + NH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MNH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½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Li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NH jediný známý imid alkalického kovu (rozkladem LiNH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7" name="Obdélník 6"/>
          <p:cNvSpPr/>
          <p:nvPr/>
        </p:nvSpPr>
        <p:spPr>
          <a:xfrm>
            <a:off x="240671" y="2276872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Oxidy M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O, peroxidy M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hyperoxidy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ozonidy MO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Hořením vzniká:</a:t>
            </a:r>
          </a:p>
        </p:txBody>
      </p:sp>
      <p:graphicFrame>
        <p:nvGraphicFramePr>
          <p:cNvPr id="8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590461"/>
              </p:ext>
            </p:extLst>
          </p:nvPr>
        </p:nvGraphicFramePr>
        <p:xfrm>
          <a:off x="2725377" y="3645024"/>
          <a:ext cx="3929090" cy="1116910"/>
        </p:xfrm>
        <a:graphic>
          <a:graphicData uri="http://schemas.openxmlformats.org/drawingml/2006/table">
            <a:tbl>
              <a:tblPr/>
              <a:tblGrid>
                <a:gridCol w="790241"/>
                <a:gridCol w="848338"/>
                <a:gridCol w="763504"/>
                <a:gridCol w="763504"/>
                <a:gridCol w="763503"/>
              </a:tblGrid>
              <a:tr h="651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Li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Na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Rb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Cs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Li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RbO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CsO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43349" y="5085184"/>
            <a:ext cx="86931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0" indent="-271463"/>
            <a:r>
              <a:rPr lang="cs-CZ" sz="2400" dirty="0">
                <a:solidFill>
                  <a:prstClr val="black"/>
                </a:solidFill>
              </a:rPr>
              <a:t>Redukcí peroxidů či např. dusičnanů příslušným kovem vzniká </a:t>
            </a:r>
            <a:r>
              <a:rPr lang="cs-CZ" sz="2400" b="1" dirty="0">
                <a:solidFill>
                  <a:prstClr val="black"/>
                </a:solidFill>
              </a:rPr>
              <a:t>oxid</a:t>
            </a:r>
          </a:p>
          <a:p>
            <a:pPr marL="271463" lvl="0" indent="-271463" algn="ctr"/>
            <a:endParaRPr lang="cs-CZ" sz="2400" b="1" dirty="0">
              <a:solidFill>
                <a:prstClr val="black"/>
              </a:solidFill>
            </a:endParaRPr>
          </a:p>
          <a:p>
            <a:pPr marL="271463" lvl="0" indent="-271463" algn="ctr"/>
            <a:r>
              <a:rPr lang="cs-CZ" sz="2400" b="1" dirty="0">
                <a:solidFill>
                  <a:prstClr val="black"/>
                </a:solidFill>
              </a:rPr>
              <a:t>2 MNO</a:t>
            </a:r>
            <a:r>
              <a:rPr lang="cs-CZ" sz="2400" b="1" baseline="-25000" dirty="0">
                <a:solidFill>
                  <a:prstClr val="black"/>
                </a:solidFill>
              </a:rPr>
              <a:t>3</a:t>
            </a:r>
            <a:r>
              <a:rPr lang="cs-CZ" sz="2400" b="1" dirty="0">
                <a:solidFill>
                  <a:prstClr val="black"/>
                </a:solidFill>
              </a:rPr>
              <a:t> + 10 M </a:t>
            </a:r>
            <a:r>
              <a:rPr lang="cs-CZ" sz="2400" b="1" dirty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6 M</a:t>
            </a:r>
            <a:r>
              <a:rPr lang="cs-CZ" sz="2400" b="1" baseline="-25000" dirty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N</a:t>
            </a:r>
            <a:r>
              <a:rPr lang="cs-CZ" sz="2400" b="1" baseline="-25000" dirty="0">
                <a:solidFill>
                  <a:prstClr val="black"/>
                </a:solidFill>
              </a:rPr>
              <a:t>2</a:t>
            </a:r>
            <a:endParaRPr lang="cs-CZ" sz="2400" b="1" baseline="-25000" dirty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1307</Words>
  <Application>Microsoft Office PowerPoint</Application>
  <PresentationFormat>Předvádění na obrazovce (4:3)</PresentationFormat>
  <Paragraphs>283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Ústav chemie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Křivohlávek</dc:creator>
  <cp:lastModifiedBy>lektor</cp:lastModifiedBy>
  <cp:revision>178</cp:revision>
  <dcterms:created xsi:type="dcterms:W3CDTF">2009-09-07T11:06:19Z</dcterms:created>
  <dcterms:modified xsi:type="dcterms:W3CDTF">2015-10-01T10:55:06Z</dcterms:modified>
</cp:coreProperties>
</file>