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58" r:id="rId5"/>
    <p:sldId id="333" r:id="rId6"/>
    <p:sldId id="368" r:id="rId7"/>
    <p:sldId id="311" r:id="rId8"/>
    <p:sldId id="282" r:id="rId9"/>
    <p:sldId id="343" r:id="rId10"/>
    <p:sldId id="347" r:id="rId11"/>
    <p:sldId id="349" r:id="rId12"/>
    <p:sldId id="350" r:id="rId13"/>
    <p:sldId id="351" r:id="rId14"/>
    <p:sldId id="348" r:id="rId15"/>
    <p:sldId id="353" r:id="rId16"/>
    <p:sldId id="352" r:id="rId17"/>
    <p:sldId id="354" r:id="rId18"/>
    <p:sldId id="355" r:id="rId19"/>
    <p:sldId id="356" r:id="rId20"/>
    <p:sldId id="358" r:id="rId21"/>
    <p:sldId id="357" r:id="rId22"/>
    <p:sldId id="359" r:id="rId23"/>
    <p:sldId id="360" r:id="rId24"/>
    <p:sldId id="361" r:id="rId25"/>
    <p:sldId id="330" r:id="rId26"/>
    <p:sldId id="362" r:id="rId27"/>
    <p:sldId id="365" r:id="rId28"/>
    <p:sldId id="364" r:id="rId29"/>
    <p:sldId id="366" r:id="rId30"/>
    <p:sldId id="367" r:id="rId31"/>
    <p:sldId id="363" r:id="rId32"/>
    <p:sldId id="344" r:id="rId33"/>
    <p:sldId id="326" r:id="rId34"/>
    <p:sldId id="345" r:id="rId35"/>
    <p:sldId id="34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FC9308"/>
    <a:srgbClr val="FF7C80"/>
    <a:srgbClr val="FF6699"/>
    <a:srgbClr val="FFE101"/>
    <a:srgbClr val="FF7005"/>
    <a:srgbClr val="FEA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F164-490B-4181-B975-E784B8B36A4B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60BD-63A5-450C-A02A-A4A7C77F59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DAEC-4A5C-4A0D-837E-4B47C62DE4CC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3E43-2B31-4D0F-8C10-27904580A3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7BA73-1849-4028-9714-375D5787FE58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3EFD-EB1F-4C52-8C02-80BFFC2526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5EF0-902F-48D7-8026-B2AA27E6D157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198F7-458E-4DD9-8717-9245E4140C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6368-A93D-4F32-AF42-FB1A1009F6E5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D12CC-A7A6-44A0-9808-BCB7419DC0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6585-0117-403D-B0EE-FBEB05DFC76B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0977-C801-41C8-A7AD-52CB7C5061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4499-B622-4E54-9363-9CD12FC2613F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82B8-FACF-4B4B-848D-CBEEB21945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A460-A0F3-40C0-BBBF-3BE7CA944617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BE244-26CD-4091-9C9F-A6A9863EF2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D9CAC-671C-4DFE-A579-811EF7A86C36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150F-6395-4590-B6CC-B05E126DCE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541B-E8BD-40A9-BF8C-566BDCF0F69E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9B167-655F-40DD-B0F5-660A035FF4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02FB5-29BB-428B-997E-0CE64960C641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FBFBD-F8AD-49A6-AEA8-9616646DB3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321EAA-92F9-4B47-9DCE-BBC4FAD59F29}" type="datetimeFigureOut">
              <a:rPr lang="cs-CZ"/>
              <a:pPr>
                <a:defRPr/>
              </a:pPr>
              <a:t>2.12.2015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C9D5EF-8B23-44C7-A561-07E5CE0BD1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14438" y="142875"/>
            <a:ext cx="4800600" cy="181292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O, S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9375" y="685800"/>
            <a:ext cx="9026525" cy="5440363"/>
            <a:chOff x="38" y="432"/>
            <a:chExt cx="5686" cy="3427"/>
          </a:xfrm>
        </p:grpSpPr>
        <p:grpSp>
          <p:nvGrpSpPr>
            <p:cNvPr id="13317" name="Group 4"/>
            <p:cNvGrpSpPr>
              <a:grpSpLocks/>
            </p:cNvGrpSpPr>
            <p:nvPr/>
          </p:nvGrpSpPr>
          <p:grpSpPr bwMode="auto">
            <a:xfrm>
              <a:off x="38" y="432"/>
              <a:ext cx="622" cy="3418"/>
              <a:chOff x="38" y="56"/>
              <a:chExt cx="622" cy="3418"/>
            </a:xfrm>
          </p:grpSpPr>
          <p:pic>
            <p:nvPicPr>
              <p:cNvPr id="13324" name="Picture 5" descr="D:\Merck\!\s\PT\ptall0a.gi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49" t="1286" r="749" b="1286"/>
              <a:stretch>
                <a:fillRect/>
              </a:stretch>
            </p:blipFill>
            <p:spPr bwMode="auto">
              <a:xfrm>
                <a:off x="42" y="56"/>
                <a:ext cx="61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5" name="Picture 6" descr="D:\Merck\!\s\PT\pt01-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" y="441"/>
                <a:ext cx="619" cy="303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8" name="Group 7"/>
            <p:cNvGrpSpPr>
              <a:grpSpLocks/>
            </p:cNvGrpSpPr>
            <p:nvPr/>
          </p:nvGrpSpPr>
          <p:grpSpPr bwMode="auto">
            <a:xfrm>
              <a:off x="3852" y="432"/>
              <a:ext cx="1872" cy="2986"/>
              <a:chOff x="3852" y="56"/>
              <a:chExt cx="1872" cy="2986"/>
            </a:xfrm>
          </p:grpSpPr>
          <p:pic>
            <p:nvPicPr>
              <p:cNvPr id="13322" name="Picture 8" descr="D:\Merck\!\s\PT\ptall0c.gif"/>
              <p:cNvPicPr>
                <a:picLocks noChangeArrowheads="1"/>
              </p:cNvPicPr>
              <p:nvPr/>
            </p:nvPicPr>
            <p:blipFill>
              <a:blip r:embed="rId4" cstate="print"/>
              <a:srcRect t="1286" r="252" b="1286"/>
              <a:stretch>
                <a:fillRect/>
              </a:stretch>
            </p:blipFill>
            <p:spPr bwMode="auto">
              <a:xfrm>
                <a:off x="3854" y="56"/>
                <a:ext cx="1865" cy="35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3" name="Picture 9" descr="D:\Merck\!\s\PT\pt04-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852" y="443"/>
                <a:ext cx="1872" cy="259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grpSp>
          <p:nvGrpSpPr>
            <p:cNvPr id="13319" name="Group 10"/>
            <p:cNvGrpSpPr>
              <a:grpSpLocks/>
            </p:cNvGrpSpPr>
            <p:nvPr/>
          </p:nvGrpSpPr>
          <p:grpSpPr bwMode="auto">
            <a:xfrm>
              <a:off x="695" y="1726"/>
              <a:ext cx="3111" cy="2133"/>
              <a:chOff x="695" y="1726"/>
              <a:chExt cx="3111" cy="2133"/>
            </a:xfrm>
          </p:grpSpPr>
          <p:pic>
            <p:nvPicPr>
              <p:cNvPr id="13320" name="Picture 11" descr="D:\Merck\!\s\PT\ptall0b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1" t="1286" r="375" b="1286"/>
              <a:stretch>
                <a:fillRect/>
              </a:stretch>
            </p:blipFill>
            <p:spPr bwMode="auto">
              <a:xfrm>
                <a:off x="708" y="1726"/>
                <a:ext cx="3098" cy="35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3321" name="Picture 12" descr="D:\Merck\!\pt03_.gif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95" y="2118"/>
                <a:ext cx="3106" cy="1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7643813" y="2000250"/>
            <a:ext cx="490537" cy="1357313"/>
          </a:xfrm>
          <a:prstGeom prst="rect">
            <a:avLst/>
          </a:prstGeom>
          <a:noFill/>
          <a:ln w="539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500563" y="285750"/>
            <a:ext cx="8350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Voda</a:t>
            </a:r>
            <a:endParaRPr lang="cs-CZ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313" y="857250"/>
            <a:ext cx="87153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termicky je velice stabilní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výborné polární rozpouštědlo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led má větší objem než kapalina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nezbytná pro život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těžká voda D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O je mírně toxická, vyrábí se elektrolýzou vody, využívá se v jaderných elektrárnách k moderaci neutronů</a:t>
            </a:r>
          </a:p>
        </p:txBody>
      </p:sp>
      <p:pic>
        <p:nvPicPr>
          <p:cNvPr id="21508" name="Obrázek 3" descr="H2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2928938"/>
            <a:ext cx="56435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0375" y="357188"/>
            <a:ext cx="20701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Peroxid vodíku</a:t>
            </a:r>
            <a:endParaRPr lang="cs-CZ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047750"/>
            <a:ext cx="7750327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	  </a:t>
            </a:r>
            <a:r>
              <a:rPr lang="en-GB" sz="2400" b="1" dirty="0">
                <a:latin typeface="+mn-lt"/>
                <a:cs typeface="Times New Roman" pitchFamily="18" charset="0"/>
              </a:rPr>
              <a:t>100 %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b.v</a:t>
            </a:r>
            <a:r>
              <a:rPr lang="en-GB" sz="2400" b="1" dirty="0">
                <a:latin typeface="+mn-lt"/>
                <a:cs typeface="Times New Roman" pitchFamily="18" charset="0"/>
              </a:rPr>
              <a:t>. 152</a:t>
            </a:r>
            <a:r>
              <a:rPr lang="cs-CZ" sz="2400" b="1" dirty="0">
                <a:latin typeface="+mn-lt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1</a:t>
            </a:r>
            <a:r>
              <a:rPr lang="cs-CZ" sz="2400" b="1" dirty="0">
                <a:latin typeface="+mn-lt"/>
              </a:rPr>
              <a:t>;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b.t</a:t>
            </a:r>
            <a:r>
              <a:rPr lang="en-GB" sz="2400" b="1" dirty="0">
                <a:latin typeface="+mn-lt"/>
                <a:cs typeface="Times New Roman" pitchFamily="18" charset="0"/>
              </a:rPr>
              <a:t>. 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0</a:t>
            </a:r>
            <a:r>
              <a:rPr lang="cs-CZ" sz="2400" b="1" dirty="0">
                <a:latin typeface="+mn-lt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4 °C</a:t>
            </a:r>
          </a:p>
          <a:p>
            <a:pPr>
              <a:lnSpc>
                <a:spcPct val="120000"/>
              </a:lnSpc>
              <a:defRPr/>
            </a:pP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defRPr/>
            </a:pPr>
            <a:r>
              <a:rPr lang="cs-CZ" sz="2400" b="1" dirty="0">
                <a:latin typeface="+mn-lt"/>
              </a:rPr>
              <a:t>	 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	</a:t>
            </a:r>
            <a:r>
              <a:rPr lang="el-GR" sz="2400" b="1" dirty="0" smtClean="0">
                <a:latin typeface="+mn-lt"/>
              </a:rPr>
              <a:t>Δ</a:t>
            </a:r>
            <a:r>
              <a:rPr lang="en-GB" sz="2400" b="1" i="1" dirty="0" smtClean="0">
                <a:latin typeface="+mn-lt"/>
                <a:cs typeface="Times New Roman" pitchFamily="18" charset="0"/>
              </a:rPr>
              <a:t>H</a:t>
            </a:r>
            <a:r>
              <a:rPr lang="cs-CZ" sz="2400" b="1" dirty="0" smtClean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=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99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k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J/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mol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400" b="1" dirty="0">
                <a:latin typeface="+mn-lt"/>
              </a:rPr>
              <a:t>	 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sym typeface="Symbol" pitchFamily="18" charset="2"/>
              </a:rPr>
              <a:t>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38000" dirty="0">
                <a:latin typeface="+mn-lt"/>
                <a:cs typeface="Times New Roman" pitchFamily="18" charset="0"/>
              </a:rPr>
              <a:t>–</a:t>
            </a:r>
            <a:r>
              <a:rPr lang="cs-CZ" sz="2400" b="1" dirty="0">
                <a:latin typeface="+mn-lt"/>
              </a:rPr>
              <a:t>		 </a:t>
            </a:r>
            <a:r>
              <a:rPr lang="cs-CZ" sz="2400" b="1" i="1" dirty="0" err="1">
                <a:latin typeface="+mn-lt"/>
                <a:cs typeface="Times New Roman" pitchFamily="18" charset="0"/>
              </a:rPr>
              <a:t>K</a:t>
            </a:r>
            <a:r>
              <a:rPr lang="cs-CZ" sz="2400" b="1" i="1" baseline="-25000" dirty="0" err="1">
                <a:latin typeface="+mn-lt"/>
                <a:cs typeface="Times New Roman" pitchFamily="18" charset="0"/>
              </a:rPr>
              <a:t>a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=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1</a:t>
            </a:r>
            <a:r>
              <a:rPr lang="cs-CZ" sz="2400" b="1" dirty="0">
                <a:latin typeface="+mn-lt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·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10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–12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pic>
        <p:nvPicPr>
          <p:cNvPr id="22532" name="Obrázek 4" descr="H2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786188"/>
            <a:ext cx="85074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313" y="500063"/>
            <a:ext cx="8715375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tvoří 2 řady solí, O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baseline="30000" dirty="0">
                <a:latin typeface="+mn-lt"/>
              </a:rPr>
              <a:t>2-</a:t>
            </a:r>
            <a:r>
              <a:rPr lang="cs-CZ" sz="2400" dirty="0">
                <a:latin typeface="+mn-lt"/>
              </a:rPr>
              <a:t> je silná </a:t>
            </a:r>
            <a:r>
              <a:rPr lang="cs-CZ" sz="2400" dirty="0" err="1">
                <a:latin typeface="+mn-lt"/>
              </a:rPr>
              <a:t>baze</a:t>
            </a:r>
            <a:r>
              <a:rPr lang="cs-CZ" sz="2400" dirty="0">
                <a:latin typeface="+mn-lt"/>
              </a:rPr>
              <a:t> (2 O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baseline="30000" dirty="0">
                <a:latin typeface="+mn-lt"/>
              </a:rPr>
              <a:t>2-</a:t>
            </a:r>
            <a:r>
              <a:rPr lang="cs-CZ" sz="2400" dirty="0">
                <a:latin typeface="+mn-lt"/>
              </a:rPr>
              <a:t> + 2 H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O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cs-CZ" sz="2400" dirty="0">
                <a:latin typeface="+mn-lt"/>
              </a:rPr>
              <a:t>4 OH</a:t>
            </a:r>
            <a:r>
              <a:rPr lang="cs-CZ" sz="2400" baseline="30000" dirty="0">
                <a:latin typeface="+mn-lt"/>
              </a:rPr>
              <a:t>-</a:t>
            </a:r>
            <a:r>
              <a:rPr lang="cs-CZ" sz="2400" dirty="0">
                <a:latin typeface="+mn-lt"/>
              </a:rPr>
              <a:t> + O</a:t>
            </a:r>
            <a:r>
              <a:rPr lang="cs-CZ" sz="2400" baseline="-25000" dirty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)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</a:t>
            </a:r>
            <a:r>
              <a:rPr lang="cs-CZ" sz="2400" dirty="0" smtClean="0">
                <a:latin typeface="+mn-lt"/>
              </a:rPr>
              <a:t>ůsobí silně </a:t>
            </a:r>
            <a:r>
              <a:rPr lang="cs-CZ" sz="2400" b="1" dirty="0" smtClean="0">
                <a:latin typeface="+mn-lt"/>
              </a:rPr>
              <a:t>oxidačně </a:t>
            </a:r>
            <a:r>
              <a:rPr lang="cs-CZ" sz="2000" dirty="0" smtClean="0">
                <a:latin typeface="+mn-lt"/>
              </a:rPr>
              <a:t>(kyselé i alkalické prostředí)</a:t>
            </a:r>
            <a:r>
              <a:rPr lang="cs-CZ" sz="2400" dirty="0" smtClean="0">
                <a:latin typeface="+mn-lt"/>
              </a:rPr>
              <a:t>, ale může </a:t>
            </a:r>
            <a:r>
              <a:rPr lang="cs-CZ" sz="2400" dirty="0">
                <a:latin typeface="+mn-lt"/>
              </a:rPr>
              <a:t>i </a:t>
            </a:r>
            <a:r>
              <a:rPr lang="cs-CZ" sz="2400" b="1" dirty="0">
                <a:latin typeface="+mn-lt"/>
              </a:rPr>
              <a:t>redukčně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laboratorně se dá připravit srážecí reakcí peroxidu barnatého </a:t>
            </a:r>
            <a:r>
              <a:rPr lang="cs-CZ" sz="2400" dirty="0" smtClean="0">
                <a:latin typeface="+mn-lt"/>
              </a:rPr>
              <a:t>s </a:t>
            </a:r>
            <a:r>
              <a:rPr lang="cs-CZ" sz="2400" dirty="0" err="1" smtClean="0">
                <a:latin typeface="+mn-lt"/>
              </a:rPr>
              <a:t>kys</a:t>
            </a:r>
            <a:r>
              <a:rPr lang="cs-CZ" sz="2400" dirty="0" smtClean="0">
                <a:latin typeface="+mn-lt"/>
              </a:rPr>
              <a:t>. </a:t>
            </a:r>
            <a:r>
              <a:rPr lang="cs-CZ" sz="2400" dirty="0">
                <a:latin typeface="+mn-lt"/>
              </a:rPr>
              <a:t>sírovou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používá se jako bělidlo, chemický průmysl, desinfekce, rakety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57375" y="2500313"/>
            <a:ext cx="524033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BaO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BaSO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S–O–O–SO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e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–</a:t>
            </a:r>
          </a:p>
          <a:p>
            <a:pPr algn="ctr">
              <a:lnSpc>
                <a:spcPct val="140000"/>
              </a:lnSpc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8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3556" name="Obrázek 4" descr="pervy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0767" y="4640743"/>
            <a:ext cx="5093171" cy="221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bdélník 6"/>
          <p:cNvSpPr>
            <a:spLocks noChangeArrowheads="1"/>
          </p:cNvSpPr>
          <p:nvPr/>
        </p:nvSpPr>
        <p:spPr bwMode="auto">
          <a:xfrm>
            <a:off x="285750" y="6286500"/>
            <a:ext cx="3362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</a:rPr>
              <a:t>2-ethyl-9,10-dihydroxyanthracene</a:t>
            </a:r>
            <a:endParaRPr lang="cs-CZ"/>
          </a:p>
        </p:txBody>
      </p:sp>
      <p:sp>
        <p:nvSpPr>
          <p:cNvPr id="23558" name="Obdélník 7"/>
          <p:cNvSpPr>
            <a:spLocks noChangeArrowheads="1"/>
          </p:cNvSpPr>
          <p:nvPr/>
        </p:nvSpPr>
        <p:spPr bwMode="auto">
          <a:xfrm>
            <a:off x="5143500" y="62865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Calibri" pitchFamily="34" charset="0"/>
              </a:rPr>
              <a:t>2-ethylanthraquinone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5750" y="214313"/>
            <a:ext cx="86106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Peroxid jako 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xida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ční činidlo</a:t>
            </a:r>
            <a:endParaRPr lang="cs-CZ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  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I</a:t>
            </a:r>
            <a:r>
              <a:rPr lang="de-DE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I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Fe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Fe</a:t>
            </a:r>
            <a:r>
              <a:rPr lang="en-GB" sz="24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3+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cs-CZ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</a:p>
          <a:p>
            <a:pPr>
              <a:defRPr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Peroxid </a:t>
            </a:r>
            <a:r>
              <a:rPr lang="de-DE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jako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r</a:t>
            </a:r>
            <a:r>
              <a:rPr lang="de-DE" sz="24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eduk</a:t>
            </a:r>
            <a:r>
              <a:rPr lang="cs-CZ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ční činidlo</a:t>
            </a:r>
            <a:endParaRPr lang="cs-CZ" sz="2400" b="1" u="sng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  <a:p>
            <a:pPr>
              <a:defRPr/>
            </a:pP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KMnO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+ 5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+ 3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K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+ 2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MnSO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4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+ 8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 + 5</a:t>
            </a:r>
            <a:r>
              <a:rPr lang="de-DE" sz="24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2</a:t>
            </a:r>
            <a:endParaRPr lang="en-GB" sz="2400" b="1" baseline="-30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4579" name="Obrázek 2" descr="racke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2431727" cy="29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709987" y="142875"/>
            <a:ext cx="179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85750" y="657225"/>
            <a:ext cx="8643938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Síra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Hydridy  - sulfany</a:t>
            </a:r>
            <a:endParaRPr lang="cs-CZ" sz="2400" b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vysoce toxický, zapáchá po zkažených vejcích (jen v nízkých koncentracích)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ve vodě vzniká </a:t>
            </a:r>
            <a:r>
              <a:rPr lang="cs-CZ" sz="2400" dirty="0" err="1" smtClean="0">
                <a:latin typeface="+mn-lt"/>
              </a:rPr>
              <a:t>kys</a:t>
            </a:r>
            <a:r>
              <a:rPr lang="cs-CZ" sz="2400" dirty="0" smtClean="0">
                <a:latin typeface="+mn-lt"/>
              </a:rPr>
              <a:t>. </a:t>
            </a:r>
            <a:r>
              <a:rPr lang="cs-CZ" sz="2400" dirty="0">
                <a:latin typeface="+mn-lt"/>
              </a:rPr>
              <a:t>sirovodíková, která tvoří 2 řady solí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připravuje se syntézou s prvků anebo vytěsněním ze solí (</a:t>
            </a:r>
            <a:r>
              <a:rPr lang="cs-CZ" sz="2400" dirty="0" err="1">
                <a:latin typeface="+mn-lt"/>
              </a:rPr>
              <a:t>Kippův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přístroj)</a:t>
            </a:r>
            <a:endParaRPr lang="cs-CZ" sz="2400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7188" y="1928813"/>
            <a:ext cx="518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i="1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x</a:t>
            </a:r>
            <a:r>
              <a:rPr lang="cs-CZ" sz="2400" kern="0" dirty="0">
                <a:latin typeface="+mn-lt"/>
              </a:rPr>
              <a:t>	</a:t>
            </a:r>
            <a:r>
              <a:rPr lang="en-US" sz="2400" kern="0" dirty="0">
                <a:latin typeface="+mn-lt"/>
              </a:rPr>
              <a:t> </a:t>
            </a:r>
            <a:r>
              <a:rPr lang="en-GB" sz="2400" i="1" kern="0" dirty="0">
                <a:latin typeface="+mn-lt"/>
                <a:cs typeface="Times New Roman" pitchFamily="18" charset="0"/>
              </a:rPr>
              <a:t>x</a:t>
            </a:r>
            <a:r>
              <a:rPr lang="en-GB" sz="2400" kern="0" dirty="0">
                <a:latin typeface="+mn-lt"/>
                <a:cs typeface="Times New Roman" pitchFamily="18" charset="0"/>
              </a:rPr>
              <a:t> = 1</a:t>
            </a:r>
            <a:r>
              <a:rPr lang="en-GB" sz="2400" kern="0" baseline="-25000" dirty="0">
                <a:latin typeface="+mn-lt"/>
                <a:cs typeface="Times New Roman" pitchFamily="18" charset="0"/>
              </a:rPr>
              <a:t> </a:t>
            </a:r>
            <a:r>
              <a:rPr lang="cs-CZ" sz="2400" kern="0" dirty="0">
                <a:latin typeface="+mn-lt"/>
              </a:rPr>
              <a:t>-</a:t>
            </a:r>
            <a:r>
              <a:rPr lang="en-GB" sz="2400" kern="0" baseline="-25000" dirty="0">
                <a:latin typeface="+mn-lt"/>
                <a:cs typeface="Times New Roman" pitchFamily="18" charset="0"/>
              </a:rPr>
              <a:t> </a:t>
            </a:r>
            <a:r>
              <a:rPr lang="cs-CZ" sz="2400" kern="0" dirty="0">
                <a:latin typeface="+mn-lt"/>
                <a:cs typeface="Times New Roman" pitchFamily="18" charset="0"/>
              </a:rPr>
              <a:t>8</a:t>
            </a:r>
            <a:r>
              <a:rPr lang="cs-CZ" sz="2400" kern="0" dirty="0">
                <a:latin typeface="+mn-lt"/>
              </a:rPr>
              <a:t>	</a:t>
            </a:r>
            <a:r>
              <a:rPr lang="en-GB" sz="2400" kern="0" dirty="0" err="1">
                <a:latin typeface="+mn-lt"/>
                <a:cs typeface="Times New Roman" pitchFamily="18" charset="0"/>
              </a:rPr>
              <a:t>nejdůležitější</a:t>
            </a:r>
            <a:r>
              <a:rPr lang="en-GB" sz="2400" kern="0" dirty="0">
                <a:latin typeface="+mn-lt"/>
                <a:cs typeface="Times New Roman" pitchFamily="18" charset="0"/>
              </a:rPr>
              <a:t>  </a:t>
            </a: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b="1" kern="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285875" y="5000625"/>
            <a:ext cx="6678613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+  HS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	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p</a:t>
            </a:r>
            <a:r>
              <a:rPr lang="en-GB" sz="2400" b="1" i="1" dirty="0" err="1">
                <a:latin typeface="+mn-lt"/>
                <a:cs typeface="Times New Roman" pitchFamily="18" charset="0"/>
              </a:rPr>
              <a:t>K</a:t>
            </a:r>
            <a:r>
              <a:rPr lang="en-GB" sz="2400" b="1" baseline="-30000" dirty="0" err="1">
                <a:latin typeface="+mn-lt"/>
                <a:cs typeface="Times New Roman" pitchFamily="18" charset="0"/>
              </a:rPr>
              <a:t>A</a:t>
            </a:r>
            <a:r>
              <a:rPr lang="en-GB" sz="2400" b="1" dirty="0">
                <a:latin typeface="+mn-lt"/>
                <a:cs typeface="Times New Roman" pitchFamily="18" charset="0"/>
              </a:rPr>
              <a:t> ~  7</a:t>
            </a: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HS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dirty="0">
                <a:latin typeface="+mn-lt"/>
                <a:cs typeface="Times New Roman" pitchFamily="18" charset="0"/>
              </a:rPr>
              <a:t>  +  S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	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p</a:t>
            </a:r>
            <a:r>
              <a:rPr lang="en-GB" sz="2400" b="1" i="1" dirty="0" err="1">
                <a:latin typeface="+mn-lt"/>
                <a:cs typeface="Times New Roman" pitchFamily="18" charset="0"/>
              </a:rPr>
              <a:t>K</a:t>
            </a:r>
            <a:r>
              <a:rPr lang="en-GB" sz="2400" b="1" baseline="-30000" dirty="0" err="1">
                <a:latin typeface="+mn-lt"/>
                <a:cs typeface="Times New Roman" pitchFamily="18" charset="0"/>
              </a:rPr>
              <a:t>A</a:t>
            </a:r>
            <a:r>
              <a:rPr lang="en-GB" sz="2400" b="1" dirty="0">
                <a:latin typeface="+mn-lt"/>
                <a:cs typeface="Times New Roman" pitchFamily="18" charset="0"/>
              </a:rPr>
              <a:t> ~ 13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14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227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Příprava</a:t>
            </a:r>
            <a:r>
              <a:rPr lang="cs-CZ" sz="2400" b="1" dirty="0">
                <a:latin typeface="+mn-lt"/>
                <a:cs typeface="Times New Roman" pitchFamily="18" charset="0"/>
              </a:rPr>
              <a:t> 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dirty="0">
                <a:latin typeface="+mn-lt"/>
                <a:cs typeface="Times New Roman" pitchFamily="18" charset="0"/>
              </a:rPr>
              <a:t>				        </a:t>
            </a:r>
          </a:p>
          <a:p>
            <a:pPr algn="ctr"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FeS</a:t>
            </a:r>
            <a:r>
              <a:rPr lang="en-GB" sz="2400" b="1" dirty="0">
                <a:latin typeface="+mn-lt"/>
                <a:cs typeface="Times New Roman" pitchFamily="18" charset="0"/>
              </a:rPr>
              <a:t>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US" sz="2400" b="1" dirty="0">
                <a:latin typeface="+mn-lt"/>
                <a:sym typeface="Symbol" pitchFamily="18" charset="2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FeCl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</a:t>
            </a:r>
            <a:r>
              <a:rPr lang="cs-CZ" sz="2000" dirty="0" smtClean="0">
                <a:latin typeface="+mn-lt"/>
                <a:cs typeface="Times New Roman" pitchFamily="18" charset="0"/>
              </a:rPr>
              <a:t>(</a:t>
            </a:r>
            <a:r>
              <a:rPr lang="cs-CZ" sz="2000" dirty="0" err="1" smtClean="0">
                <a:latin typeface="+mn-lt"/>
                <a:cs typeface="Times New Roman" pitchFamily="18" charset="0"/>
              </a:rPr>
              <a:t>Kippův</a:t>
            </a:r>
            <a:r>
              <a:rPr lang="cs-CZ" sz="2000" dirty="0" smtClean="0">
                <a:latin typeface="+mn-lt"/>
                <a:cs typeface="Times New Roman" pitchFamily="18" charset="0"/>
              </a:rPr>
              <a:t> přístroj)</a:t>
            </a:r>
            <a:r>
              <a:rPr lang="en-GB" sz="2000" dirty="0" smtClean="0">
                <a:latin typeface="+mn-lt"/>
                <a:cs typeface="Times New Roman" pitchFamily="18" charset="0"/>
              </a:rPr>
              <a:t> 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S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	       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 S</a:t>
            </a:r>
            <a:r>
              <a:rPr lang="en-GB" sz="2400" b="1" i="1" baseline="-30000" dirty="0">
                <a:latin typeface="+mn-lt"/>
                <a:cs typeface="Times New Roman" pitchFamily="18" charset="0"/>
              </a:rPr>
              <a:t>x</a:t>
            </a:r>
            <a:r>
              <a:rPr lang="en-GB" sz="2400" b="1" dirty="0">
                <a:latin typeface="+mn-lt"/>
                <a:cs typeface="Times New Roman" pitchFamily="18" charset="0"/>
              </a:rPr>
              <a:t>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i="1" baseline="-30000" dirty="0">
                <a:latin typeface="+mn-lt"/>
                <a:cs typeface="Times New Roman" pitchFamily="18" charset="0"/>
              </a:rPr>
              <a:t>x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+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4313" y="2714625"/>
            <a:ext cx="8715375" cy="350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Sulfidy a polysulfidy</a:t>
            </a:r>
            <a:r>
              <a:rPr lang="en-GB" sz="2400" b="1" dirty="0">
                <a:latin typeface="+mn-lt"/>
                <a:cs typeface="Times New Roman" pitchFamily="18" charset="0"/>
              </a:rPr>
              <a:t>				        </a:t>
            </a:r>
          </a:p>
          <a:p>
            <a:pPr>
              <a:lnSpc>
                <a:spcPct val="12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				        </a:t>
            </a:r>
          </a:p>
          <a:p>
            <a:pPr algn="ctr"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Cu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latin typeface="+mn-lt"/>
                <a:cs typeface="Times New Roman" pitchFamily="18" charset="0"/>
              </a:rPr>
              <a:t>  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CuS</a:t>
            </a:r>
            <a:r>
              <a:rPr lang="en-GB" sz="2400" b="1" dirty="0">
                <a:latin typeface="+mn-lt"/>
                <a:cs typeface="Times New Roman" pitchFamily="18" charset="0"/>
              </a:rPr>
              <a:t>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endParaRPr lang="cs-CZ" sz="2400" b="1" baseline="30000" dirty="0">
              <a:latin typeface="+mn-lt"/>
            </a:endParaRP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CaSO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+  4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CaS</a:t>
            </a:r>
            <a:r>
              <a:rPr lang="en-GB" sz="2400" b="1" dirty="0">
                <a:latin typeface="+mn-lt"/>
                <a:cs typeface="Times New Roman" pitchFamily="18" charset="0"/>
              </a:rPr>
              <a:t>  +  4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CO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68288" indent="-268288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alkalické polysulfidy vznikají reakcí sulfidů se sírou</a:t>
            </a:r>
          </a:p>
          <a:p>
            <a:pPr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2 Na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S + S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8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 2 Na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S</a:t>
            </a:r>
            <a:r>
              <a:rPr lang="cs-CZ" sz="2400" b="1" baseline="-25000" dirty="0">
                <a:latin typeface="+mn-lt"/>
                <a:cs typeface="Times New Roman" pitchFamily="18" charset="0"/>
                <a:sym typeface="Symbol" pitchFamily="18" charset="2"/>
              </a:rPr>
              <a:t>5</a:t>
            </a:r>
            <a:endParaRPr lang="en-US" sz="2400" b="1" baseline="-25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6500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Sloučeniny s O</a:t>
            </a:r>
            <a:r>
              <a:rPr lang="en-GB" sz="2400" b="1" dirty="0">
                <a:latin typeface="+mn-lt"/>
                <a:cs typeface="Times New Roman" pitchFamily="18" charset="0"/>
              </a:rPr>
              <a:t>				        </a:t>
            </a:r>
          </a:p>
          <a:p>
            <a:pPr>
              <a:lnSpc>
                <a:spcPct val="12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				        </a:t>
            </a: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O</a:t>
            </a:r>
          </a:p>
          <a:p>
            <a:pPr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vzniká působením elektrického výboje na páry S v O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za laboratorní teploty je nestálý a rozkládá se na S a SO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tuhý je oranžovočervený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6</a:t>
            </a:r>
            <a:r>
              <a:rPr lang="cs-CZ" sz="2400" b="1" baseline="-25000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  +  3</a:t>
            </a:r>
            <a:r>
              <a:rPr lang="cs-CZ" sz="2400" b="1" baseline="-25000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+  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endParaRPr lang="cs-CZ" sz="2400" b="1" baseline="-25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bezbarvý dráždivý plyn dobře rozpustný ve vodě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projevuje se především jako redukční 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používá se k výrobě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kys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</a:t>
            </a:r>
            <a:r>
              <a:rPr lang="cs-CZ" sz="2400" dirty="0">
                <a:latin typeface="+mn-lt"/>
                <a:cs typeface="Times New Roman" pitchFamily="18" charset="0"/>
              </a:rPr>
              <a:t>sírové, odbarvování, konzervování, jako rozpouštědlo (kapalný)</a:t>
            </a:r>
            <a:endParaRPr lang="en-US" sz="2400" dirty="0">
              <a:latin typeface="+mn-lt"/>
            </a:endParaRPr>
          </a:p>
        </p:txBody>
      </p:sp>
      <p:pic>
        <p:nvPicPr>
          <p:cNvPr id="27651" name="Obrázek 2" descr="S2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14313"/>
            <a:ext cx="288131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Obrázek 3" descr="S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4005064"/>
            <a:ext cx="5080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357313" y="285750"/>
            <a:ext cx="6010275" cy="169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S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</a:rPr>
              <a:t>4 FeS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11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8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Na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de-DE" sz="2400" b="1" dirty="0">
                <a:latin typeface="+mn-lt"/>
                <a:cs typeface="Times New Roman" pitchFamily="18" charset="0"/>
              </a:rPr>
              <a:t>Na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 </a:t>
            </a:r>
            <a:r>
              <a:rPr lang="cs-CZ" sz="2400" b="1" baseline="-30000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 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 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          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214313" y="2143125"/>
            <a:ext cx="8715375" cy="16989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redox</a:t>
            </a:r>
            <a:r>
              <a:rPr lang="cs-CZ" sz="2400" b="1" dirty="0">
                <a:latin typeface="+mn-lt"/>
                <a:cs typeface="Times New Roman" pitchFamily="18" charset="0"/>
              </a:rPr>
              <a:t>ní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vlastnosti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: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5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MnO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6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Mn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lvl="3"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	     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C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CO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S</a:t>
            </a:r>
          </a:p>
          <a:p>
            <a:pPr>
              <a:lnSpc>
                <a:spcPct val="10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		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8625" y="4500563"/>
            <a:ext cx="8715375" cy="22159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3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pevná látka - trimer </a:t>
            </a:r>
            <a:r>
              <a:rPr lang="cs-CZ" sz="2400" dirty="0" smtClean="0">
                <a:latin typeface="+mn-lt"/>
                <a:cs typeface="Times New Roman" pitchFamily="18" charset="0"/>
                <a:sym typeface="Symbol"/>
              </a:rPr>
              <a:t>-</a:t>
            </a:r>
            <a:r>
              <a:rPr lang="cs-CZ" sz="2400" dirty="0" smtClean="0">
                <a:latin typeface="+mn-lt"/>
                <a:cs typeface="Times New Roman" pitchFamily="18" charset="0"/>
              </a:rPr>
              <a:t>(SO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)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– vlhkostí polymeruje na řetězce </a:t>
            </a:r>
            <a:r>
              <a:rPr lang="cs-CZ" sz="2400" dirty="0" smtClean="0">
                <a:latin typeface="+mn-lt"/>
                <a:cs typeface="Times New Roman" pitchFamily="18" charset="0"/>
                <a:sym typeface="Symbol"/>
              </a:rPr>
              <a:t>- a -SO</a:t>
            </a:r>
            <a:r>
              <a:rPr lang="cs-CZ" sz="2400" baseline="-25000" dirty="0" smtClean="0">
                <a:latin typeface="+mn-lt"/>
                <a:cs typeface="Times New Roman" pitchFamily="18" charset="0"/>
                <a:sym typeface="Symbol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  <a:sym typeface="Symbol"/>
              </a:rPr>
              <a:t> (tj. kyselina </a:t>
            </a:r>
            <a:r>
              <a:rPr lang="cs-CZ" sz="2400" dirty="0" err="1" smtClean="0">
                <a:latin typeface="+mn-lt"/>
                <a:cs typeface="Times New Roman" pitchFamily="18" charset="0"/>
                <a:sym typeface="Symbol"/>
              </a:rPr>
              <a:t>polysírová</a:t>
            </a:r>
            <a:r>
              <a:rPr lang="cs-CZ" sz="2400" dirty="0" smtClean="0">
                <a:latin typeface="+mn-lt"/>
                <a:cs typeface="Times New Roman" pitchFamily="18" charset="0"/>
                <a:sym typeface="Symbol"/>
              </a:rPr>
              <a:t>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  <a:sym typeface="Symbol"/>
              </a:rPr>
              <a:t>v</a:t>
            </a:r>
            <a:r>
              <a:rPr lang="cs-CZ" sz="2400" dirty="0" smtClean="0">
                <a:latin typeface="+mn-lt"/>
                <a:cs typeface="Times New Roman" pitchFamily="18" charset="0"/>
                <a:sym typeface="Symbol"/>
              </a:rPr>
              <a:t> kapalině rovnováha mezi monomerem a trimerem</a:t>
            </a:r>
            <a:endParaRPr lang="cs-CZ" sz="2400" baseline="-250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silně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hygroskopický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</a:t>
            </a:r>
            <a:r>
              <a:rPr lang="cs-CZ" sz="2400" dirty="0">
                <a:latin typeface="+mn-lt"/>
                <a:cs typeface="Times New Roman" pitchFamily="18" charset="0"/>
              </a:rPr>
              <a:t>anhydrid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kyseliny sírové</a:t>
            </a:r>
            <a:endParaRPr lang="cs-CZ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28677" name="Obrázek 4" descr="SO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8488" y="2976070"/>
            <a:ext cx="3255511" cy="217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4063" y="1700808"/>
            <a:ext cx="602927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(SO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3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  </a:t>
            </a:r>
            <a:r>
              <a:rPr lang="cs-CZ" sz="2000" dirty="0">
                <a:latin typeface="+mn-lt"/>
                <a:cs typeface="Times New Roman" pitchFamily="18" charset="0"/>
              </a:rPr>
              <a:t>(</a:t>
            </a:r>
            <a:r>
              <a:rPr lang="cs-CZ" sz="2000" dirty="0" smtClean="0">
                <a:latin typeface="+mn-lt"/>
                <a:cs typeface="Times New Roman" pitchFamily="18" charset="0"/>
              </a:rPr>
              <a:t>termicky)</a:t>
            </a:r>
            <a:endParaRPr lang="cs-CZ" sz="2000" baseline="-30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32022" y="2852936"/>
            <a:ext cx="8958735" cy="179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Sloučeniny s halogeny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v</a:t>
            </a:r>
            <a:r>
              <a:rPr lang="cs-CZ" sz="2400" dirty="0" smtClean="0">
                <a:latin typeface="+mn-lt"/>
                <a:cs typeface="Times New Roman" pitchFamily="18" charset="0"/>
              </a:rPr>
              <a:t>ětšinou reaktivní</a:t>
            </a:r>
            <a:r>
              <a:rPr lang="cs-CZ" sz="2400" dirty="0">
                <a:latin typeface="+mn-lt"/>
                <a:cs typeface="Times New Roman" pitchFamily="18" charset="0"/>
              </a:rPr>
              <a:t>, hydrolyzující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látky, </a:t>
            </a:r>
            <a:r>
              <a:rPr lang="cs-CZ" sz="2400" dirty="0">
                <a:latin typeface="+mn-lt"/>
                <a:cs typeface="Times New Roman" pitchFamily="18" charset="0"/>
              </a:rPr>
              <a:t>připravují se často přímou syntézou s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prvků 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n</a:t>
            </a:r>
            <a:r>
              <a:rPr lang="cs-CZ" sz="2400" dirty="0" smtClean="0">
                <a:latin typeface="+mn-lt"/>
                <a:cs typeface="Times New Roman" pitchFamily="18" charset="0"/>
              </a:rPr>
              <a:t>Cl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–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dichlorpolysulfany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(n až 100),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prům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význam SCl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S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Cl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endParaRPr lang="cs-CZ" sz="24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26618"/>
              </p:ext>
            </p:extLst>
          </p:nvPr>
        </p:nvGraphicFramePr>
        <p:xfrm>
          <a:off x="724543" y="4858255"/>
          <a:ext cx="7231833" cy="1739098"/>
        </p:xfrm>
        <a:graphic>
          <a:graphicData uri="http://schemas.openxmlformats.org/drawingml/2006/table">
            <a:tbl>
              <a:tblPr/>
              <a:tblGrid>
                <a:gridCol w="605944"/>
                <a:gridCol w="1192823"/>
                <a:gridCol w="1318097"/>
                <a:gridCol w="1380734"/>
                <a:gridCol w="1318097"/>
                <a:gridCol w="1416138"/>
              </a:tblGrid>
              <a:tr h="486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SF</a:t>
                      </a:r>
                      <a:r>
                        <a:rPr kumimoji="0" lang="cs-CZ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40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Cl</a:t>
                      </a:r>
                      <a:endParaRPr kumimoji="0" lang="cs-CZ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SCl</a:t>
                      </a:r>
                      <a:r>
                        <a:rPr kumimoji="0" lang="cs-CZ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SCl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kumimoji="0" lang="en-GB" sz="26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85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Br</a:t>
                      </a:r>
                      <a:endParaRPr kumimoji="0" lang="cs-CZ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SBr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Br</a:t>
                      </a:r>
                      <a:r>
                        <a:rPr kumimoji="0" lang="en-GB" sz="2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15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  <a:r>
                        <a:rPr kumimoji="0" lang="cs-CZ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46815" y="260648"/>
            <a:ext cx="8943942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s HX tvoří HSO</a:t>
            </a:r>
            <a:r>
              <a:rPr lang="cs-CZ" sz="2400" baseline="-25000" dirty="0">
                <a:latin typeface="+mj-lt"/>
                <a:cs typeface="Times New Roman" pitchFamily="18" charset="0"/>
              </a:rPr>
              <a:t>3</a:t>
            </a:r>
            <a:r>
              <a:rPr lang="cs-CZ" sz="2400" dirty="0">
                <a:latin typeface="+mj-lt"/>
                <a:cs typeface="Times New Roman" pitchFamily="18" charset="0"/>
              </a:rPr>
              <a:t>X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  <a:cs typeface="Times New Roman" pitchFamily="18" charset="0"/>
              </a:rPr>
              <a:t>laboratorně se připravuje rozkladem síranů či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destilací z olea </a:t>
            </a:r>
            <a:r>
              <a:rPr lang="cs-CZ" sz="2000" dirty="0" smtClean="0">
                <a:latin typeface="+mj-lt"/>
                <a:cs typeface="Times New Roman" pitchFamily="18" charset="0"/>
              </a:rPr>
              <a:t>(25-65% „roztok“ SO</a:t>
            </a:r>
            <a:r>
              <a:rPr lang="cs-CZ" sz="2000" baseline="-25000" dirty="0" smtClean="0">
                <a:latin typeface="+mj-lt"/>
                <a:cs typeface="Times New Roman" pitchFamily="18" charset="0"/>
              </a:rPr>
              <a:t>3</a:t>
            </a:r>
            <a:r>
              <a:rPr lang="cs-CZ" sz="2000" dirty="0" smtClean="0">
                <a:latin typeface="+mj-lt"/>
                <a:cs typeface="Times New Roman" pitchFamily="18" charset="0"/>
              </a:rPr>
              <a:t> v H</a:t>
            </a:r>
            <a:r>
              <a:rPr lang="cs-CZ" sz="2000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cs-CZ" sz="2000" dirty="0" smtClean="0">
                <a:latin typeface="+mj-lt"/>
                <a:cs typeface="Times New Roman" pitchFamily="18" charset="0"/>
              </a:rPr>
              <a:t>SO</a:t>
            </a:r>
            <a:r>
              <a:rPr lang="cs-CZ" sz="2000" baseline="-25000" dirty="0" smtClean="0">
                <a:latin typeface="+mj-lt"/>
                <a:cs typeface="Times New Roman" pitchFamily="18" charset="0"/>
              </a:rPr>
              <a:t>4</a:t>
            </a:r>
            <a:r>
              <a:rPr lang="cs-CZ" sz="2000" dirty="0" smtClean="0">
                <a:latin typeface="+mj-lt"/>
                <a:cs typeface="Times New Roman" pitchFamily="18" charset="0"/>
              </a:rPr>
              <a:t>)</a:t>
            </a:r>
            <a:endParaRPr lang="cs-CZ" sz="2000" dirty="0">
              <a:latin typeface="+mj-lt"/>
              <a:cs typeface="Times New Roman" pitchFamily="18" charset="0"/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5133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SF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6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inertní, </a:t>
            </a:r>
            <a:r>
              <a:rPr lang="cs-CZ" sz="2400" b="1" dirty="0">
                <a:latin typeface="+mn-lt"/>
                <a:cs typeface="Times New Roman" pitchFamily="18" charset="0"/>
              </a:rPr>
              <a:t>netoxický</a:t>
            </a:r>
            <a:r>
              <a:rPr lang="cs-CZ" sz="2400" dirty="0">
                <a:latin typeface="+mn-lt"/>
                <a:cs typeface="Times New Roman" pitchFamily="18" charset="0"/>
              </a:rPr>
              <a:t>, stabilní plyn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vzniká přímou reakcí z prvků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F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10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  <a:p>
            <a:pPr marL="268288" indent="-268288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cs-CZ" sz="2400" b="1" dirty="0">
                <a:latin typeface="+mn-lt"/>
                <a:cs typeface="Times New Roman" pitchFamily="18" charset="0"/>
              </a:rPr>
              <a:t>jedovatý</a:t>
            </a:r>
            <a:r>
              <a:rPr lang="cs-CZ" sz="2400" dirty="0">
                <a:latin typeface="+mn-lt"/>
                <a:cs typeface="Times New Roman" pitchFamily="18" charset="0"/>
              </a:rPr>
              <a:t>, málo reaktivní</a:t>
            </a:r>
          </a:p>
          <a:p>
            <a:pPr>
              <a:lnSpc>
                <a:spcPct val="110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SF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5</a:t>
            </a:r>
            <a:r>
              <a:rPr lang="en-GB" sz="2400" b="1" dirty="0">
                <a:latin typeface="+mn-lt"/>
                <a:cs typeface="Times New Roman" pitchFamily="18" charset="0"/>
              </a:rPr>
              <a:t>Cl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>
                <a:latin typeface="+mn-lt"/>
                <a:sym typeface="Symbol" pitchFamily="18" charset="2"/>
              </a:rPr>
              <a:t>  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F</a:t>
            </a:r>
            <a:r>
              <a:rPr lang="en-GB" sz="2400" b="1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10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HCl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30723" name="Obrázek 2" descr="SF6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42875"/>
            <a:ext cx="28257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Obrázek 3" descr="S2F1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000500"/>
            <a:ext cx="44497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15" name="Group 79"/>
          <p:cNvGraphicFramePr>
            <a:graphicFrameLocks noGrp="1"/>
          </p:cNvGraphicFramePr>
          <p:nvPr/>
        </p:nvGraphicFramePr>
        <p:xfrm>
          <a:off x="785813" y="1428750"/>
          <a:ext cx="7429552" cy="1614552"/>
        </p:xfrm>
        <a:graphic>
          <a:graphicData uri="http://schemas.openxmlformats.org/drawingml/2006/table">
            <a:tbl>
              <a:tblPr/>
              <a:tblGrid>
                <a:gridCol w="1070464"/>
                <a:gridCol w="998526"/>
                <a:gridCol w="1410674"/>
                <a:gridCol w="1128540"/>
                <a:gridCol w="1034495"/>
                <a:gridCol w="940450"/>
                <a:gridCol w="846403"/>
              </a:tblGrid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Prvek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X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r>
                        <a:rPr kumimoji="0" lang="cs-CZ" sz="1000" b="1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kumimoji="0" lang="cs-CZ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kJ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mol</a:t>
                      </a:r>
                      <a:r>
                        <a:rPr kumimoji="0" lang="cs-CZ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ρ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[g cm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-3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t.</a:t>
                      </a:r>
                      <a:endParaRPr kumimoji="0" lang="cs-CZ" sz="23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b.</a:t>
                      </a:r>
                      <a:r>
                        <a:rPr kumimoji="0" lang="cs-CZ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</a:t>
                      </a:r>
                      <a:r>
                        <a:rPr kumimoji="0" lang="cs-CZ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v.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°C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[</a:t>
                      </a:r>
                      <a:r>
                        <a:rPr kumimoji="0" 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pm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]</a:t>
                      </a:r>
                      <a:endParaRPr kumimoji="0" 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O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1410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0,00143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-219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-183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1070</a:t>
                      </a:r>
                    </a:p>
                  </a:txBody>
                  <a:tcPr marL="76200" marR="762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Calibri" pitchFamily="34" charset="0"/>
                        </a:rPr>
                        <a:t>2,0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115</a:t>
                      </a:r>
                    </a:p>
                  </a:txBody>
                  <a:tcPr marL="19050" marR="1905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445</a:t>
                      </a: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7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itchFamily="34" charset="0"/>
                        </a:rPr>
                        <a:t>105</a:t>
                      </a:r>
                      <a:endParaRPr kumimoji="0" lang="cs-CZ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8100" marR="38100" marT="0" marB="0" anchor="ctr" horzOverflow="overflow">
                    <a:lnL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285750" y="357188"/>
            <a:ext cx="4929188" cy="64770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</a:t>
            </a:r>
            <a:r>
              <a:rPr lang="cs-CZ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6.</a:t>
            </a:r>
            <a:r>
              <a:rPr lang="cs-CZ" sz="2400" dirty="0">
                <a:solidFill>
                  <a:srgbClr val="FFFF00"/>
                </a:solidFill>
                <a:latin typeface="+mn-lt"/>
              </a:rPr>
              <a:t> skupina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400" dirty="0">
                <a:solidFill>
                  <a:srgbClr val="FFDC45"/>
                </a:solidFill>
                <a:latin typeface="+mn-lt"/>
                <a:cs typeface="Times New Roman" pitchFamily="18" charset="0"/>
              </a:rPr>
              <a:t>–</a:t>
            </a:r>
            <a:r>
              <a:rPr lang="cs-CZ" sz="2400" dirty="0">
                <a:solidFill>
                  <a:srgbClr val="FFCC99"/>
                </a:solidFill>
                <a:latin typeface="+mn-lt"/>
              </a:rPr>
              <a:t>  </a:t>
            </a:r>
            <a:r>
              <a:rPr lang="cs-CZ" sz="2800" dirty="0">
                <a:solidFill>
                  <a:srgbClr val="FFDC4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6</a:t>
            </a:r>
            <a:r>
              <a:rPr lang="cs-CZ" sz="2400" dirty="0">
                <a:solidFill>
                  <a:srgbClr val="FFDC45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FFDC45"/>
                </a:solidFill>
                <a:latin typeface="+mn-lt"/>
              </a:rPr>
              <a:t>valenční</a:t>
            </a:r>
            <a:r>
              <a:rPr lang="cs-CZ" sz="2400" dirty="0">
                <a:solidFill>
                  <a:srgbClr val="FFDC45"/>
                </a:solidFill>
                <a:latin typeface="+mn-lt"/>
              </a:rPr>
              <a:t>ch elektronů</a:t>
            </a:r>
            <a:endParaRPr lang="cs-CZ" sz="2800" dirty="0">
              <a:solidFill>
                <a:srgbClr val="FFDC4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6000750" y="357188"/>
            <a:ext cx="2841625" cy="6477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0000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rgbClr val="FFCC99"/>
                </a:solidFill>
                <a:latin typeface="+mn-lt"/>
                <a:cs typeface="Times New Roman" pitchFamily="18" charset="0"/>
              </a:rPr>
              <a:t>konfigurace</a:t>
            </a:r>
            <a:r>
              <a:rPr lang="en-GB" sz="2400" dirty="0">
                <a:solidFill>
                  <a:srgbClr val="FFCC99"/>
                </a:solidFill>
                <a:latin typeface="+mn-lt"/>
                <a:cs typeface="Times New Roman" pitchFamily="18" charset="0"/>
              </a:rPr>
              <a:t>  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cs-CZ" i="1" dirty="0">
                <a:solidFill>
                  <a:srgbClr val="FFCC99"/>
                </a:solidFill>
                <a:latin typeface="+mn-lt"/>
              </a:rPr>
              <a:t> </a:t>
            </a:r>
            <a:r>
              <a:rPr lang="cs-CZ" sz="2400" i="1" dirty="0">
                <a:solidFill>
                  <a:srgbClr val="FFCC99"/>
                </a:solidFill>
                <a:latin typeface="+mn-lt"/>
              </a:rPr>
              <a:t>n</a:t>
            </a:r>
            <a:r>
              <a:rPr lang="en-GB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p</a:t>
            </a:r>
            <a:r>
              <a:rPr lang="cs-CZ" baseline="30000" dirty="0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3000375" y="4000500"/>
            <a:ext cx="3286125" cy="1214438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3399FF">
                <a:gamma/>
                <a:shade val="60000"/>
                <a:invGamma/>
              </a:srgbClr>
            </a:prstShdw>
          </a:effectLst>
        </p:spPr>
        <p:txBody>
          <a:bodyPr tIns="82800" bIns="10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Oxidační číslo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-2, </a:t>
            </a:r>
            <a:r>
              <a:rPr lang="cs-CZ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-1, +1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S: 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-2, </a:t>
            </a:r>
            <a:r>
              <a:rPr lang="cs-CZ" sz="20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+1, +2</a:t>
            </a:r>
            <a:r>
              <a:rPr lang="cs-CZ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, +4, +6</a:t>
            </a:r>
            <a:endParaRPr lang="cs-CZ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88" y="0"/>
            <a:ext cx="8786812" cy="6462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využívá se jako fluorační 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SF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snadno </a:t>
            </a:r>
            <a:r>
              <a:rPr lang="cs-CZ" sz="2400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dimeruje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na S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struktura F-S-S-F anebo stabilnější S=SF</a:t>
            </a:r>
            <a:r>
              <a:rPr lang="cs-CZ" sz="2400" baseline="-25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				yperit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připravuje se chlorací síry, další chlorací vzniká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ještě další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SCl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endParaRPr lang="cs-CZ" sz="2400" b="1" baseline="-25000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jsou reaktivní, nestabilní ale důležité v chemickém průmyslu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2875" y="1643063"/>
            <a:ext cx="6072188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3 SCl</a:t>
            </a:r>
            <a:r>
              <a:rPr lang="en-GB" sz="240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+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4 </a:t>
            </a:r>
            <a:r>
              <a:rPr lang="en-GB" sz="2400" dirty="0" err="1">
                <a:latin typeface="+mn-lt"/>
                <a:cs typeface="Times New Roman" pitchFamily="18" charset="0"/>
              </a:rPr>
              <a:t>NaF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 </a:t>
            </a:r>
            <a:r>
              <a:rPr lang="cs-CZ" sz="240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dirty="0">
                <a:latin typeface="+mn-lt"/>
                <a:sym typeface="Symbol" pitchFamily="18" charset="2"/>
              </a:rPr>
              <a:t>  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SF</a:t>
            </a:r>
            <a:r>
              <a:rPr lang="en-GB" sz="24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4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+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S</a:t>
            </a:r>
            <a:r>
              <a:rPr lang="en-GB" sz="240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Cl</a:t>
            </a:r>
            <a:r>
              <a:rPr lang="en-GB" sz="2400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+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4 </a:t>
            </a:r>
            <a:r>
              <a:rPr lang="en-GB" sz="2400" dirty="0" err="1">
                <a:latin typeface="+mn-lt"/>
                <a:cs typeface="Times New Roman" pitchFamily="18" charset="0"/>
              </a:rPr>
              <a:t>NaCl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31748" name="Obrázek 3" descr="SF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42875"/>
            <a:ext cx="322103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Obrázek 29" descr="yperit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4643438"/>
            <a:ext cx="2722562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518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Oxokyseliny síry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 roztoku prakticky neexistuje (SO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.xH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jsou ale známy dvě řady solí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2-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alkalické soli jsou rozpustné, ostatní málo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jsou středně silná redukční činidla (oxidují se na sírany)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  <a:r>
              <a:rPr lang="cs-CZ" sz="2400" baseline="30000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vznikají sycením roztoků hydroxidů či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uhličitanů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2-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vznikají reakcí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hydrogensiřičitanů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s hydroxidy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termicky jsou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rel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málo stabilní – rozkládají se,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disproporcionují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anebo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„polymerují“-  vznik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disiřičitanů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488" y="857232"/>
            <a:ext cx="61071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</a:t>
            </a:r>
            <a:r>
              <a:rPr kumimoji="0" lang="de-DE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de-DE" sz="2400" b="1" i="0" u="none" strike="noStrike" kern="0" cap="none" spc="0" normalizeH="0" baseline="34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	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p</a:t>
            </a: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1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= 1,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8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de-DE" sz="2400" b="1" i="0" u="none" strike="noStrike" kern="0" cap="none" spc="0" normalizeH="0" baseline="34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–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</a:t>
            </a:r>
            <a:r>
              <a:rPr kumimoji="0" lang="de-DE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  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de-DE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2–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	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p</a:t>
            </a:r>
            <a:r>
              <a:rPr kumimoji="0" lang="de-DE" sz="24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=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7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5286388"/>
            <a:ext cx="6107112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Mg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</a:t>
            </a:r>
            <a:r>
              <a:rPr kumimoji="0" lang="cs-CZ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MgO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 K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de-DE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K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de-DE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K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kern="0" dirty="0" smtClean="0">
                <a:latin typeface="+mn-lt"/>
                <a:cs typeface="Times New Roman" pitchFamily="18" charset="0"/>
              </a:rPr>
              <a:t>2 CsHSO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</a:t>
            </a:r>
            <a:r>
              <a:rPr lang="cs-CZ" sz="28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Cs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5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 + H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5786446" y="6286520"/>
            <a:ext cx="1796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III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–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V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baseline="30000" dirty="0" smtClean="0">
                <a:latin typeface="+mn-lt"/>
                <a:cs typeface="Times New Roman" pitchFamily="18" charset="0"/>
              </a:rPr>
              <a:t>-</a:t>
            </a:r>
            <a:endParaRPr lang="cs-CZ" sz="2400" b="1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  <p:bldP spid="6" grpId="0" build="p" autoUpdateAnimBg="0" advAuto="2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313" y="214313"/>
            <a:ext cx="8715375" cy="179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– kyselina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dithioničitá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6700" indent="-2667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v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olná kyselina není známa</a:t>
            </a:r>
            <a:endParaRPr lang="cs-CZ" sz="2400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soli kyseliny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dithioničité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vznikají redukcí vodných roztoků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siřičitanů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Na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.2H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 – průmyslové redukční činidlo, čištění vody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pic>
        <p:nvPicPr>
          <p:cNvPr id="3" name="Obrázek 2" descr="S2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9" y="2081477"/>
            <a:ext cx="3888432" cy="1302625"/>
          </a:xfrm>
          <a:prstGeom prst="rect">
            <a:avLst/>
          </a:prstGeom>
        </p:spPr>
      </p:pic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42844" y="3429000"/>
            <a:ext cx="8715375" cy="30654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bezbarvá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olejovitá,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vysokovroucí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kapalina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dochází v ní k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autoprotolýze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i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kondenzaci (složitý systém)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snadno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odnímá vodu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(sušidlo)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728" y="4961727"/>
            <a:ext cx="610711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2 H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cs-CZ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H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4</a:t>
            </a:r>
            <a:r>
              <a:rPr kumimoji="0" lang="cs-CZ" sz="2400" b="1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-</a:t>
            </a:r>
            <a:endParaRPr kumimoji="0" lang="cs-CZ" sz="2400" b="1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2 H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de-DE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H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kern="0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="1" kern="0" baseline="-25000" dirty="0" smtClean="0">
                <a:latin typeface="+mn-lt"/>
                <a:cs typeface="Times New Roman" pitchFamily="18" charset="0"/>
              </a:rPr>
              <a:t>7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</a:t>
            </a:r>
            <a:r>
              <a:rPr kumimoji="0" lang="cs-CZ" sz="2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2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O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	</a:t>
            </a: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142852"/>
            <a:ext cx="8929718" cy="13665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vyrábí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se rozpouštěním 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v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H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4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200" dirty="0" smtClean="0">
                <a:latin typeface="+mn-lt"/>
                <a:cs typeface="Times New Roman" pitchFamily="18" charset="0"/>
              </a:rPr>
              <a:t>(</a:t>
            </a:r>
            <a:r>
              <a:rPr lang="cs-CZ" sz="2200" b="1" dirty="0" smtClean="0">
                <a:latin typeface="+mn-lt"/>
                <a:cs typeface="Times New Roman" pitchFamily="18" charset="0"/>
              </a:rPr>
              <a:t>nejvíce vyráběná </a:t>
            </a:r>
            <a:r>
              <a:rPr lang="cs-CZ" sz="2200" dirty="0" smtClean="0">
                <a:latin typeface="+mn-lt"/>
                <a:cs typeface="Times New Roman" pitchFamily="18" charset="0"/>
              </a:rPr>
              <a:t>chemikálie)</a:t>
            </a:r>
            <a:endParaRPr lang="cs-CZ" sz="2200" baseline="-250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tvoří 2 řady solí (neutralizace, rozpouštění kovů v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kys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sírové, oxidace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siřičitanů, působení kyselina na uhličitany)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2910" y="1643050"/>
            <a:ext cx="772006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7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;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10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;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13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=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oleum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(či roztok 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v 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)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14282" y="2357430"/>
            <a:ext cx="8763000" cy="4044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j-lt"/>
                <a:cs typeface="Times New Roman" pitchFamily="18" charset="0"/>
              </a:rPr>
              <a:t>působí </a:t>
            </a:r>
            <a:r>
              <a:rPr lang="cs-CZ" sz="2400" b="1" dirty="0">
                <a:latin typeface="+mj-lt"/>
                <a:cs typeface="Times New Roman" pitchFamily="18" charset="0"/>
              </a:rPr>
              <a:t>silně </a:t>
            </a:r>
            <a:r>
              <a:rPr lang="cs-CZ" sz="2400" b="1" dirty="0" smtClean="0">
                <a:latin typeface="+mj-lt"/>
                <a:cs typeface="Times New Roman" pitchFamily="18" charset="0"/>
              </a:rPr>
              <a:t>oxidačně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cs-CZ" sz="2400" dirty="0" err="1" smtClean="0">
                <a:latin typeface="+mj-lt"/>
                <a:cs typeface="Times New Roman" pitchFamily="18" charset="0"/>
              </a:rPr>
              <a:t>konc</a:t>
            </a:r>
            <a:r>
              <a:rPr lang="cs-CZ" sz="2400" dirty="0" smtClean="0">
                <a:latin typeface="+mj-lt"/>
                <a:cs typeface="Times New Roman" pitchFamily="18" charset="0"/>
              </a:rPr>
              <a:t>. za horka oxiduje i některé ušlechtilé kovy, zředěná pouze neušlechtilé kovy </a:t>
            </a:r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  <a:cs typeface="Times New Roman" pitchFamily="18" charset="0"/>
              </a:rPr>
              <a:t>n</a:t>
            </a:r>
            <a:r>
              <a:rPr lang="cs-CZ" sz="2400" dirty="0" smtClean="0">
                <a:latin typeface="+mn-lt"/>
                <a:cs typeface="Times New Roman" pitchFamily="18" charset="0"/>
              </a:rPr>
              <a:t>ěkteré kovy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(</a:t>
            </a:r>
            <a:r>
              <a:rPr lang="en-GB" sz="2400" b="1" dirty="0">
                <a:latin typeface="+mn-lt"/>
                <a:cs typeface="Times New Roman" pitchFamily="18" charset="0"/>
              </a:rPr>
              <a:t>Fe</a:t>
            </a:r>
            <a:r>
              <a:rPr lang="en-GB" sz="2400" dirty="0" smtClean="0">
                <a:latin typeface="+mn-lt"/>
                <a:cs typeface="Times New Roman" pitchFamily="18" charset="0"/>
              </a:rPr>
              <a:t>)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se pasivují </a:t>
            </a:r>
          </a:p>
          <a:p>
            <a:pPr>
              <a:lnSpc>
                <a:spcPct val="95000"/>
              </a:lnSpc>
            </a:pPr>
            <a:r>
              <a:rPr lang="cs-CZ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   </a:t>
            </a:r>
            <a:r>
              <a:rPr lang="cs-CZ" sz="2200" dirty="0" smtClean="0">
                <a:latin typeface="+mn-lt"/>
                <a:cs typeface="Times New Roman" pitchFamily="18" charset="0"/>
              </a:rPr>
              <a:t>(studená </a:t>
            </a:r>
            <a:r>
              <a:rPr lang="cs-CZ" sz="2200" dirty="0" err="1" smtClean="0">
                <a:latin typeface="+mn-lt"/>
                <a:cs typeface="Times New Roman" pitchFamily="18" charset="0"/>
              </a:rPr>
              <a:t>konc</a:t>
            </a:r>
            <a:r>
              <a:rPr lang="cs-CZ" sz="2200" dirty="0" smtClean="0">
                <a:latin typeface="+mn-lt"/>
                <a:cs typeface="Times New Roman" pitchFamily="18" charset="0"/>
              </a:rPr>
              <a:t>. kyselina)</a:t>
            </a:r>
            <a:endParaRPr lang="en-GB" sz="2200" dirty="0">
              <a:latin typeface="+mn-lt"/>
              <a:cs typeface="Times New Roman" pitchFamily="18" charset="0"/>
            </a:endParaRPr>
          </a:p>
          <a:p>
            <a:r>
              <a:rPr lang="cs-CZ" sz="2400" dirty="0" smtClean="0">
                <a:latin typeface="+mn-lt"/>
              </a:rPr>
              <a:t>  </a:t>
            </a:r>
          </a:p>
          <a:p>
            <a:endParaRPr lang="cs-CZ" sz="2400" dirty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endParaRPr lang="cs-CZ" sz="2400" dirty="0" smtClean="0">
              <a:latin typeface="+mn-lt"/>
            </a:endParaRPr>
          </a:p>
          <a:p>
            <a:r>
              <a:rPr lang="cs-CZ" sz="2400" b="1" dirty="0">
                <a:latin typeface="+mn-lt"/>
              </a:rPr>
              <a:t>	   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2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</a:p>
          <a:p>
            <a:pPr>
              <a:lnSpc>
                <a:spcPct val="95000"/>
              </a:lnSpc>
            </a:pPr>
            <a:r>
              <a:rPr lang="cs-CZ" sz="2400" b="1" dirty="0">
                <a:latin typeface="+mn-lt"/>
              </a:rPr>
              <a:t>     </a:t>
            </a:r>
            <a:r>
              <a:rPr lang="cs-CZ" sz="2400" b="1" dirty="0" smtClean="0">
                <a:latin typeface="+mn-lt"/>
              </a:rPr>
              <a:t>  </a:t>
            </a:r>
            <a:r>
              <a:rPr lang="de-DE" sz="2400" b="1" dirty="0" err="1" smtClean="0">
                <a:latin typeface="+mn-lt"/>
                <a:cs typeface="Times New Roman" pitchFamily="18" charset="0"/>
              </a:rPr>
              <a:t>Hg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(</a:t>
            </a:r>
            <a:r>
              <a:rPr lang="cs-CZ" sz="2400" b="1" dirty="0" err="1">
                <a:latin typeface="+mn-lt"/>
              </a:rPr>
              <a:t>Cu</a:t>
            </a:r>
            <a:r>
              <a:rPr lang="cs-CZ" sz="2400" b="1" dirty="0">
                <a:latin typeface="+mn-lt"/>
              </a:rPr>
              <a:t>)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2 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</a:rPr>
              <a:t> 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de-DE" sz="2400" b="1" dirty="0" err="1" smtClean="0">
                <a:latin typeface="+mn-lt"/>
                <a:cs typeface="Times New Roman" pitchFamily="18" charset="0"/>
              </a:rPr>
              <a:t>Hg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(</a:t>
            </a:r>
            <a:r>
              <a:rPr lang="cs-CZ" sz="2400" b="1" dirty="0" err="1" smtClean="0">
                <a:latin typeface="+mn-lt"/>
                <a:cs typeface="Times New Roman" pitchFamily="18" charset="0"/>
              </a:rPr>
              <a:t>Cu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)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2 H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O</a:t>
            </a:r>
          </a:p>
        </p:txBody>
      </p:sp>
      <p:pic>
        <p:nvPicPr>
          <p:cNvPr id="5" name="Obrázek 4" descr="H2S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331903"/>
            <a:ext cx="2996826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214290"/>
            <a:ext cx="8715375" cy="5613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– kyselina thiosírová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velice nestálá, soli ale existují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soli se připravují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např. oxidací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polysulfidů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působením kyselin se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thiosírany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rozkládají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snadno se oxidují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silnými činidly na sírany, slabšími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činidlem na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tetrathionany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(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jodometrie</a:t>
            </a:r>
            <a:r>
              <a:rPr lang="cs-CZ" sz="2400" dirty="0" smtClean="0">
                <a:latin typeface="+mn-lt"/>
                <a:cs typeface="Times New Roman" pitchFamily="18" charset="0"/>
              </a:rPr>
              <a:t>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34714" y="1176768"/>
            <a:ext cx="4572000" cy="9325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8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endParaRPr lang="en-GB" sz="2400" b="1" dirty="0" smtClean="0">
              <a:latin typeface="+mn-lt"/>
              <a:cs typeface="Times New Roman" pitchFamily="18" charset="0"/>
            </a:endParaRPr>
          </a:p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8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en-GB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0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HCl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3037" y="2838238"/>
            <a:ext cx="522771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2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+ 6/8 S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8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238283" y="4221088"/>
            <a:ext cx="587212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5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baseline="300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30000" dirty="0" smtClean="0">
                <a:latin typeface="+mn-lt"/>
                <a:cs typeface="Times New Roman" pitchFamily="18" charset="0"/>
              </a:rPr>
              <a:t>+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1/8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8</a:t>
            </a:r>
            <a:endParaRPr lang="cs-CZ" sz="2400" b="1" dirty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04361" y="5733256"/>
            <a:ext cx="8715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4 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5 H</a:t>
            </a:r>
            <a:r>
              <a:rPr lang="cs-CZ" sz="2400" b="1" baseline="-25000" dirty="0" smtClean="0">
                <a:latin typeface="+mn-lt"/>
              </a:rPr>
              <a:t>2</a:t>
            </a:r>
            <a:r>
              <a:rPr lang="cs-CZ" sz="2400" b="1" dirty="0" smtClean="0">
                <a:latin typeface="+mn-lt"/>
              </a:rPr>
              <a:t>O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2 </a:t>
            </a:r>
            <a:r>
              <a:rPr lang="cs-CZ" sz="2400" b="1" dirty="0" err="1" smtClean="0">
                <a:latin typeface="+mn-lt"/>
                <a:cs typeface="Times New Roman" pitchFamily="18" charset="0"/>
              </a:rPr>
              <a:t>NaH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cs-CZ" sz="2400" b="1" dirty="0" smtClean="0">
                <a:latin typeface="+mn-lt"/>
              </a:rPr>
              <a:t>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8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</a:t>
            </a:r>
          </a:p>
          <a:p>
            <a:pPr lvl="0" algn="ctr">
              <a:lnSpc>
                <a:spcPct val="11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2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I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6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2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Na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I</a:t>
            </a:r>
            <a:endParaRPr lang="en-GB" sz="2400" b="1" baseline="30000" dirty="0">
              <a:latin typeface="+mn-lt"/>
              <a:cs typeface="Times New Roman" pitchFamily="18" charset="0"/>
            </a:endParaRPr>
          </a:p>
        </p:txBody>
      </p:sp>
      <p:pic>
        <p:nvPicPr>
          <p:cNvPr id="8" name="Obrázek 7" descr="H2S2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48680"/>
            <a:ext cx="1947089" cy="168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875098" y="1723799"/>
            <a:ext cx="40318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[O</a:t>
            </a:r>
            <a:r>
              <a:rPr lang="en-GB" sz="2400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 – (S)</a:t>
            </a:r>
            <a:r>
              <a:rPr lang="en-GB" sz="2400" i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– SO</a:t>
            </a:r>
            <a:r>
              <a:rPr lang="en-GB" sz="2400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]</a:t>
            </a:r>
            <a:r>
              <a:rPr lang="en-GB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2–</a:t>
            </a:r>
            <a:r>
              <a:rPr lang="cs-CZ" sz="2400" dirty="0" smtClean="0">
                <a:latin typeface="+mn-lt"/>
              </a:rPr>
              <a:t>	</a:t>
            </a:r>
            <a:r>
              <a:rPr lang="en-GB" sz="2400" i="1" dirty="0" smtClean="0">
                <a:latin typeface="+mn-lt"/>
                <a:cs typeface="Times New Roman" pitchFamily="18" charset="0"/>
              </a:rPr>
              <a:t>n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=  1</a:t>
            </a:r>
            <a:r>
              <a:rPr lang="en-GB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dirty="0" smtClean="0">
                <a:latin typeface="+mn-lt"/>
                <a:cs typeface="Times New Roman" pitchFamily="18" charset="0"/>
              </a:rPr>
              <a:t>–</a:t>
            </a:r>
            <a:r>
              <a:rPr lang="en-GB" sz="2400" baseline="-250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6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91596" y="1723799"/>
            <a:ext cx="8715375" cy="1791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Kyseliny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polythionové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oli jsou rozpustné, odolávají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oxidaji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i redukci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kyseliny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vznikají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reakcí sulfanu a oxidu siřičitého ve vodném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roztoku (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Wachenroderův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roztok)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14282" y="3501008"/>
            <a:ext cx="8715375" cy="310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Peroxokyseliny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5</a:t>
            </a:r>
            <a:endParaRPr lang="cs-CZ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silná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jednosytná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kyselina, anion (SO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dirty="0" smtClean="0">
                <a:latin typeface="+mn-lt"/>
                <a:cs typeface="Times New Roman" pitchFamily="18" charset="0"/>
              </a:rPr>
              <a:t>OOH)</a:t>
            </a:r>
            <a:r>
              <a:rPr lang="cs-CZ" sz="2400" baseline="30000" dirty="0" smtClean="0">
                <a:latin typeface="+mn-lt"/>
                <a:cs typeface="Times New Roman" pitchFamily="18" charset="0"/>
              </a:rPr>
              <a:t>-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,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silné oxidační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</a:t>
            </a:r>
            <a:r>
              <a:rPr lang="cs-CZ" sz="2400" dirty="0" smtClean="0">
                <a:latin typeface="+mn-lt"/>
                <a:cs typeface="Times New Roman" pitchFamily="18" charset="0"/>
              </a:rPr>
              <a:t>evná krystalická látka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de-DE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4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H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O 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de-DE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de-D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de-DE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de-DE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endParaRPr lang="en-GB" sz="24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</a:t>
            </a:r>
            <a:r>
              <a:rPr lang="en-GB" sz="2400" b="1" dirty="0" err="1" smtClean="0">
                <a:latin typeface="+mn-lt"/>
                <a:cs typeface="Times New Roman" pitchFamily="18" charset="0"/>
              </a:rPr>
              <a:t>HCl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4282" y="144696"/>
            <a:ext cx="8822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latin typeface="+mj-lt"/>
              </a:rPr>
              <a:t>k</a:t>
            </a:r>
            <a:r>
              <a:rPr lang="cs-CZ" sz="2400" b="1" dirty="0" smtClean="0">
                <a:latin typeface="+mj-lt"/>
              </a:rPr>
              <a:t>lasická fotografie</a:t>
            </a:r>
            <a:r>
              <a:rPr lang="cs-CZ" sz="2400" dirty="0" smtClean="0">
                <a:latin typeface="+mj-lt"/>
              </a:rPr>
              <a:t> – součást ustalovače </a:t>
            </a:r>
            <a:r>
              <a:rPr lang="cs-CZ" sz="2000" dirty="0" smtClean="0">
                <a:latin typeface="+mj-lt"/>
              </a:rPr>
              <a:t>(odstraňuje </a:t>
            </a:r>
            <a:r>
              <a:rPr lang="cs-CZ" sz="2000" dirty="0" err="1" smtClean="0">
                <a:latin typeface="+mj-lt"/>
              </a:rPr>
              <a:t>nezreagovaný</a:t>
            </a:r>
            <a:r>
              <a:rPr lang="cs-CZ" sz="2000" dirty="0" smtClean="0">
                <a:latin typeface="+mj-lt"/>
              </a:rPr>
              <a:t> </a:t>
            </a:r>
            <a:r>
              <a:rPr lang="cs-CZ" sz="2000" dirty="0" err="1" smtClean="0">
                <a:latin typeface="+mj-lt"/>
              </a:rPr>
              <a:t>AgBr</a:t>
            </a:r>
            <a:r>
              <a:rPr lang="cs-CZ" sz="2000" dirty="0" smtClean="0">
                <a:latin typeface="+mj-lt"/>
              </a:rPr>
              <a:t>)</a:t>
            </a:r>
            <a:endParaRPr lang="cs-CZ" sz="2000" dirty="0">
              <a:latin typeface="+mj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59601" y="764704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 Na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S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</a:t>
            </a:r>
            <a:r>
              <a:rPr lang="cs-CZ" sz="2000" baseline="-25000" dirty="0" smtClean="0"/>
              <a:t>3</a:t>
            </a:r>
            <a:r>
              <a:rPr lang="cs-CZ" sz="2000" dirty="0" smtClean="0"/>
              <a:t> + </a:t>
            </a:r>
            <a:r>
              <a:rPr lang="cs-CZ" sz="2000" dirty="0" err="1" smtClean="0"/>
              <a:t>AgBr</a:t>
            </a:r>
            <a:r>
              <a:rPr lang="cs-CZ" sz="2000" dirty="0" smtClean="0"/>
              <a:t> </a:t>
            </a:r>
            <a:r>
              <a:rPr lang="en-US" sz="2000" dirty="0" smtClean="0"/>
              <a:t>  </a:t>
            </a:r>
            <a:r>
              <a:rPr lang="cs-CZ" sz="2000" dirty="0" smtClean="0">
                <a:cs typeface="Times New Roman" pitchFamily="18" charset="0"/>
                <a:sym typeface="Symbol" pitchFamily="18" charset="2"/>
              </a:rPr>
              <a:t>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 Na</a:t>
            </a:r>
            <a:r>
              <a:rPr lang="en-US" sz="2000" baseline="-25000" dirty="0" smtClean="0"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[</a:t>
            </a:r>
            <a:r>
              <a:rPr lang="cs-CZ" sz="2000" dirty="0" err="1" smtClean="0">
                <a:cs typeface="Times New Roman" pitchFamily="18" charset="0"/>
                <a:sym typeface="Symbol" pitchFamily="18" charset="2"/>
              </a:rPr>
              <a:t>Ag</a:t>
            </a:r>
            <a:r>
              <a:rPr lang="cs-CZ" sz="2000" dirty="0" smtClean="0">
                <a:cs typeface="Times New Roman" pitchFamily="18" charset="0"/>
                <a:sym typeface="Symbol" pitchFamily="18" charset="2"/>
              </a:rPr>
              <a:t>(S</a:t>
            </a:r>
            <a:r>
              <a:rPr lang="cs-CZ" sz="2000" baseline="-25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cs-CZ" sz="2000" dirty="0" smtClean="0">
                <a:cs typeface="Times New Roman" pitchFamily="18" charset="0"/>
                <a:sym typeface="Symbol" pitchFamily="18" charset="2"/>
              </a:rPr>
              <a:t>O</a:t>
            </a:r>
            <a:r>
              <a:rPr lang="cs-CZ" sz="2000" baseline="-25000" dirty="0" smtClean="0">
                <a:cs typeface="Times New Roman" pitchFamily="18" charset="0"/>
                <a:sym typeface="Symbol" pitchFamily="18" charset="2"/>
              </a:rPr>
              <a:t>3</a:t>
            </a:r>
            <a:r>
              <a:rPr lang="cs-CZ" sz="2000" dirty="0" smtClean="0">
                <a:cs typeface="Times New Roman" pitchFamily="18" charset="0"/>
                <a:sym typeface="Symbol" pitchFamily="18" charset="2"/>
              </a:rPr>
              <a:t>)</a:t>
            </a:r>
            <a:r>
              <a:rPr lang="cs-CZ" sz="2000" baseline="-25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 dirty="0" smtClean="0">
                <a:cs typeface="Times New Roman" pitchFamily="18" charset="0"/>
                <a:sym typeface="Symbol" pitchFamily="18" charset="2"/>
              </a:rPr>
              <a:t>]</a:t>
            </a:r>
            <a:r>
              <a:rPr lang="cs-CZ" sz="2000" dirty="0" smtClean="0">
                <a:cs typeface="Times New Roman" pitchFamily="18" charset="0"/>
                <a:sym typeface="Symbol" pitchFamily="18" charset="2"/>
              </a:rPr>
              <a:t> + </a:t>
            </a:r>
            <a:r>
              <a:rPr lang="cs-CZ" sz="2000" dirty="0" err="1" smtClean="0">
                <a:cs typeface="Times New Roman" pitchFamily="18" charset="0"/>
                <a:sym typeface="Symbol" pitchFamily="18" charset="2"/>
              </a:rPr>
              <a:t>NaBr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2844" y="142852"/>
            <a:ext cx="8786874" cy="648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8 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- kyselina </a:t>
            </a:r>
            <a:r>
              <a:rPr lang="cs-CZ" sz="2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peroxodisírová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( HO-SO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-O-O-SO</a:t>
            </a:r>
            <a:r>
              <a:rPr lang="cs-CZ" sz="2400" b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-OH)</a:t>
            </a:r>
            <a:endParaRPr lang="cs-CZ" sz="2400" b="1" baseline="-25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66700" indent="-266700">
              <a:lnSpc>
                <a:spcPct val="115000"/>
              </a:lnSpc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kyselina i soli jsou dobře rozpustné ve  vodě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silná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dvojsytná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kyselina, velmi silné oxidační činidlo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připravuje se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elektrolýzou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konc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kyseliny sírové za chladu, či z kyseliny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peroxosírové</a:t>
            </a:r>
            <a:endParaRPr lang="cs-CZ" sz="2400" dirty="0" smtClean="0">
              <a:latin typeface="+mn-lt"/>
              <a:cs typeface="Times New Roman" pitchFamily="18" charset="0"/>
            </a:endParaRPr>
          </a:p>
          <a:p>
            <a:pPr lvl="0" algn="ctr"/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                       2 HSO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+ 2 e</a:t>
            </a:r>
            <a:r>
              <a:rPr lang="cs-CZ" sz="2400" b="1" baseline="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-</a:t>
            </a:r>
            <a:endParaRPr lang="en-GB" sz="2400" b="1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+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HSO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H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8</a:t>
            </a:r>
            <a:endParaRPr lang="cs-CZ" sz="2400" b="1" baseline="-3000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endParaRPr lang="cs-CZ" sz="2400" b="1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s vodou postupně hydrolyzuje na </a:t>
            </a:r>
            <a:r>
              <a:rPr lang="cs-CZ" sz="2400" dirty="0" err="1" smtClean="0">
                <a:latin typeface="+mn-lt"/>
                <a:cs typeface="Times New Roman" pitchFamily="18" charset="0"/>
              </a:rPr>
              <a:t>kys</a:t>
            </a:r>
            <a:r>
              <a:rPr lang="cs-CZ" sz="2400" dirty="0" smtClean="0">
                <a:latin typeface="+mn-lt"/>
                <a:cs typeface="Times New Roman" pitchFamily="18" charset="0"/>
              </a:rPr>
              <a:t>. sírovou a peroxid vodíku (stará výroba peroxidu vodíku)</a:t>
            </a:r>
          </a:p>
          <a:p>
            <a:pPr lvl="0" algn="ctr">
              <a:lnSpc>
                <a:spcPct val="120000"/>
              </a:lnSpc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8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+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+ 2 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4</a:t>
            </a: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4282" y="1643050"/>
            <a:ext cx="8715436" cy="8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400" b="1" dirty="0">
                <a:latin typeface="+mn-lt"/>
                <a:cs typeface="Times New Roman" pitchFamily="18" charset="0"/>
              </a:rPr>
              <a:t>5 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8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2 Mn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2+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8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2 </a:t>
            </a:r>
            <a:r>
              <a:rPr lang="en-GB" sz="2400" b="1" dirty="0">
                <a:latin typeface="+mn-lt"/>
                <a:cs typeface="Times New Roman" pitchFamily="18" charset="0"/>
              </a:rPr>
              <a:t>MnO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10 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16 H</a:t>
            </a:r>
            <a:r>
              <a:rPr lang="en-GB" sz="2400" b="1" baseline="30000" dirty="0">
                <a:latin typeface="+mn-lt"/>
                <a:cs typeface="Times New Roman" pitchFamily="18" charset="0"/>
              </a:rPr>
              <a:t>+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5000"/>
              </a:lnSpc>
            </a:pPr>
            <a:r>
              <a:rPr lang="cs-CZ" sz="2400" b="1" dirty="0" smtClean="0">
                <a:latin typeface="+mn-lt"/>
                <a:cs typeface="Times New Roman" pitchFamily="18" charset="0"/>
              </a:rPr>
              <a:t>         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3 </a:t>
            </a:r>
            <a:r>
              <a:rPr lang="en-GB" sz="2400" b="1" dirty="0">
                <a:latin typeface="+mn-lt"/>
                <a:cs typeface="Times New Roman" pitchFamily="18" charset="0"/>
              </a:rPr>
              <a:t>(NH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8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8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N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6 (NH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2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214290"/>
            <a:ext cx="8929718" cy="66048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Halogenidy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SOX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dihalogenidy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thionylu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)</a:t>
            </a:r>
            <a:endParaRPr lang="cs-CZ" sz="2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nejznámější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SOCl</a:t>
            </a:r>
            <a:r>
              <a:rPr lang="cs-CZ" sz="2400" b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používá se jako rozpouštědlo a chlorační a oxidační činidlo v organické syntéze</a:t>
            </a:r>
            <a:endParaRPr lang="cs-CZ" sz="2400" b="1" baseline="-250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Halogenidy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2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(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dihalogenidy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sulfurylu) a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halogenokyseliny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HSO</a:t>
            </a:r>
            <a:r>
              <a:rPr lang="cs-CZ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X</a:t>
            </a:r>
            <a:endParaRPr lang="cs-CZ" sz="24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defRPr/>
            </a:pPr>
            <a:endParaRPr lang="cs-CZ" sz="2400" dirty="0" smtClean="0"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HSO</a:t>
            </a:r>
            <a:r>
              <a:rPr lang="en-GB" sz="2400" b="1" kern="0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  <a:r>
              <a:rPr lang="en-GB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reaguje explozivně s vodou (hydrolýza)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využívá se jako chlorační činidlo stejně jako 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kern="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Cl</a:t>
            </a:r>
            <a:r>
              <a:rPr lang="cs-CZ" sz="2400" b="1" kern="0" baseline="-25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</a:p>
          <a:p>
            <a:pPr marL="273050" lvl="0" indent="-273050" algn="ctr">
              <a:lnSpc>
                <a:spcPct val="115000"/>
              </a:lnSpc>
              <a:defRPr/>
            </a:pP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+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cs-CZ" sz="28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SO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F</a:t>
            </a:r>
            <a:r>
              <a:rPr lang="en-GB" sz="2400" b="1" baseline="-30000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kern="0" dirty="0" smtClean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marL="273050" indent="-273050" algn="ctr">
              <a:lnSpc>
                <a:spcPct val="115000"/>
              </a:lnSpc>
              <a:defRPr/>
            </a:pP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+  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800" b="1" dirty="0" smtClean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 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endParaRPr lang="cs-CZ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14282" y="2214554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i="1" dirty="0" smtClean="0">
                <a:latin typeface="+mn-lt"/>
                <a:cs typeface="Times New Roman" pitchFamily="18" charset="0"/>
              </a:rPr>
              <a:t>průmysl:	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SCl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SOCl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cs-CZ" sz="2400" i="1" dirty="0" smtClean="0">
                <a:latin typeface="+mn-lt"/>
                <a:cs typeface="Times New Roman" pitchFamily="18" charset="0"/>
              </a:rPr>
              <a:t>    laboratoř:  	  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PCl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5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SO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2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  </a:t>
            </a:r>
            <a:r>
              <a:rPr lang="cs-CZ" sz="2400" b="1" dirty="0" smtClean="0">
                <a:latin typeface="+mn-lt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en-GB" sz="2400" b="1" dirty="0">
                <a:latin typeface="+mn-lt"/>
                <a:cs typeface="Times New Roman" pitchFamily="18" charset="0"/>
              </a:rPr>
              <a:t>   SOCl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P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O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Cl</a:t>
            </a:r>
            <a:r>
              <a:rPr lang="cs-CZ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	</a:t>
            </a:r>
            <a:endParaRPr lang="cs-CZ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14282" y="3786190"/>
            <a:ext cx="8715436" cy="79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HCl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HSO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Cl</a:t>
            </a:r>
          </a:p>
          <a:p>
            <a:pPr marL="0" marR="0" lvl="0" indent="0" algn="ctr" defTabSz="91440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+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HF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</a:rPr>
              <a:t>  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  HSO</a:t>
            </a:r>
            <a:r>
              <a:rPr kumimoji="0" lang="en-GB" sz="2400" b="1" i="0" u="none" strike="noStrike" kern="0" cap="none" spc="0" normalizeH="0" baseline="-3000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3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F</a:t>
            </a: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2000"/>
      <p:bldP spid="6" grpId="0" build="p" autoUpdateAnimBg="0" advAuto="2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14282" y="214290"/>
            <a:ext cx="8715375" cy="2899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S-N sloučeniny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n-lt"/>
                <a:cs typeface="Times New Roman" pitchFamily="18" charset="0"/>
              </a:rPr>
              <a:t>vazba S-N je 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velice pevná</a:t>
            </a:r>
            <a:r>
              <a:rPr lang="cs-CZ" sz="2400" dirty="0" smtClean="0">
                <a:latin typeface="+mn-lt"/>
                <a:cs typeface="Times New Roman" pitchFamily="18" charset="0"/>
              </a:rPr>
              <a:t>, sloučenin je proto celá řada</a:t>
            </a:r>
          </a:p>
          <a:p>
            <a:pPr marL="273050" indent="-273050">
              <a:lnSpc>
                <a:spcPct val="115000"/>
              </a:lnSpc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nejznámější S</a:t>
            </a:r>
            <a:r>
              <a:rPr lang="cs-CZ" sz="24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–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tetranitrid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tetrasíry</a:t>
            </a:r>
            <a:endParaRPr lang="cs-CZ" sz="2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eaLnBrk="0" hangingPunct="0"/>
            <a:endParaRPr lang="cs-CZ" sz="2400" dirty="0" smtClean="0">
              <a:solidFill>
                <a:prstClr val="black"/>
              </a:solidFill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6 S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Cl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+ 16 NH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3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S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N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 + 12 NH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4</a:t>
            </a:r>
            <a:r>
              <a:rPr lang="cs-CZ" sz="2400" b="1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Cl + S</a:t>
            </a:r>
            <a:r>
              <a:rPr lang="cs-CZ" sz="2400" b="1" baseline="-30000" dirty="0" smtClean="0">
                <a:solidFill>
                  <a:prstClr val="black"/>
                </a:solidFill>
                <a:latin typeface="Calibri"/>
                <a:ea typeface="Calibri" pitchFamily="34" charset="0"/>
                <a:cs typeface="Times New Roman" pitchFamily="18" charset="0"/>
              </a:rPr>
              <a:t>8</a:t>
            </a:r>
            <a:endParaRPr lang="cs-CZ" sz="2400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lvl="0" eaLnBrk="0" hangingPunct="0"/>
            <a:endParaRPr lang="cs-CZ" sz="24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pic>
        <p:nvPicPr>
          <p:cNvPr id="5" name="Obrázek 4" descr="S4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088147"/>
            <a:ext cx="5232644" cy="332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14282" y="142852"/>
            <a:ext cx="892971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oranžové, nárazem explodující krystaly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nerozpustný ve vodě, rozpustný v organických rozpouštědlech</a:t>
            </a:r>
          </a:p>
          <a:p>
            <a:pPr marL="2682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cs-CZ" sz="2400" dirty="0" smtClean="0"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 hydroxidy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alkal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kovů reaguje za vzniku amoniaku a oxokyselin síry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Další S-N sloučeniny: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(SN)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∞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S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11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náhradou síry v S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skupinou NH vznikají imidy síry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cs-CZ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(NH)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8-n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vznikají reakcemi S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Cl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 NH</a:t>
            </a:r>
            <a:r>
              <a:rPr kumimoji="0" lang="cs-CZ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v polárních organických rozpouštědlech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Halogenidy 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thiazylu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endParaRPr lang="cs-CZ" sz="24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S-X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(X = F, Cl), i cyklické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(-</a:t>
            </a:r>
            <a:r>
              <a:rPr lang="cs-CZ" sz="2400" b="1" dirty="0" smtClean="0">
                <a:latin typeface="+mn-lt"/>
                <a:ea typeface="Calibri" pitchFamily="34" charset="0"/>
                <a:cs typeface="Times New Roman" pitchFamily="18" charset="0"/>
              </a:rPr>
              <a:t>N=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SX-)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 (n = 3, 4 pro F a 3 pro Cl),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oxidací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(NSXO)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sulfanurhalogenidy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existuje i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N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SF</a:t>
            </a:r>
            <a:r>
              <a:rPr kumimoji="0" lang="cs-CZ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  <a:sym typeface="Symbol" pitchFamily="18" charset="2"/>
              </a:rPr>
              <a:t> 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4" name="Obrázek 3" descr="NS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7281" y="5234798"/>
            <a:ext cx="2077301" cy="160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2928938" y="214313"/>
            <a:ext cx="2914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Obecné informace</a:t>
            </a: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357188" y="857250"/>
            <a:ext cx="8643937" cy="570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9</a:t>
            </a:r>
            <a:r>
              <a:rPr lang="en-US" sz="2400" dirty="0">
                <a:latin typeface="Calibri" pitchFamily="34" charset="0"/>
              </a:rPr>
              <a:t>9</a:t>
            </a:r>
            <a:r>
              <a:rPr lang="cs-CZ" sz="2400" dirty="0">
                <a:latin typeface="Calibri" pitchFamily="34" charset="0"/>
              </a:rPr>
              <a:t>,76 % </a:t>
            </a:r>
            <a:r>
              <a:rPr lang="cs-CZ" sz="2400" baseline="30000" dirty="0">
                <a:latin typeface="Calibri" pitchFamily="34" charset="0"/>
              </a:rPr>
              <a:t>16</a:t>
            </a:r>
            <a:r>
              <a:rPr lang="cs-CZ" sz="2400" dirty="0">
                <a:latin typeface="Calibri" pitchFamily="34" charset="0"/>
              </a:rPr>
              <a:t>O, 0,04 % </a:t>
            </a:r>
            <a:r>
              <a:rPr lang="cs-CZ" sz="2400" baseline="30000" dirty="0">
                <a:latin typeface="Calibri" pitchFamily="34" charset="0"/>
              </a:rPr>
              <a:t>17</a:t>
            </a:r>
            <a:r>
              <a:rPr lang="cs-CZ" sz="2400" dirty="0">
                <a:latin typeface="Calibri" pitchFamily="34" charset="0"/>
              </a:rPr>
              <a:t>O  a </a:t>
            </a:r>
            <a:r>
              <a:rPr lang="en-US" sz="2400" dirty="0">
                <a:latin typeface="Calibri" pitchFamily="34" charset="0"/>
              </a:rPr>
              <a:t>0,</a:t>
            </a:r>
            <a:r>
              <a:rPr lang="cs-CZ" sz="2400" dirty="0">
                <a:latin typeface="Calibri" pitchFamily="34" charset="0"/>
              </a:rPr>
              <a:t>2 % </a:t>
            </a:r>
            <a:r>
              <a:rPr lang="cs-CZ" sz="2400" baseline="30000" dirty="0">
                <a:latin typeface="Calibri" pitchFamily="34" charset="0"/>
              </a:rPr>
              <a:t>18</a:t>
            </a:r>
            <a:r>
              <a:rPr lang="cs-CZ" sz="2400" dirty="0">
                <a:latin typeface="Calibri" pitchFamily="34" charset="0"/>
              </a:rPr>
              <a:t>O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2</a:t>
            </a:r>
            <a:r>
              <a:rPr lang="cs-CZ" sz="2400" dirty="0">
                <a:latin typeface="Calibri" pitchFamily="34" charset="0"/>
              </a:rPr>
              <a:t>S 95,06</a:t>
            </a:r>
            <a:r>
              <a:rPr lang="en-US" sz="2400" dirty="0">
                <a:latin typeface="Calibri" pitchFamily="34" charset="0"/>
              </a:rPr>
              <a:t> %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3</a:t>
            </a:r>
            <a:r>
              <a:rPr lang="cs-CZ" sz="2400" dirty="0">
                <a:latin typeface="Calibri" pitchFamily="34" charset="0"/>
              </a:rPr>
              <a:t>S 0,74</a:t>
            </a:r>
            <a:r>
              <a:rPr lang="en-US" sz="2400" dirty="0">
                <a:latin typeface="Calibri" pitchFamily="34" charset="0"/>
              </a:rPr>
              <a:t> %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4</a:t>
            </a:r>
            <a:r>
              <a:rPr lang="cs-CZ" sz="2400" dirty="0">
                <a:latin typeface="Calibri" pitchFamily="34" charset="0"/>
              </a:rPr>
              <a:t>S 4,18</a:t>
            </a:r>
            <a:r>
              <a:rPr lang="en-US" sz="2400" dirty="0">
                <a:latin typeface="Calibri" pitchFamily="34" charset="0"/>
              </a:rPr>
              <a:t> %</a:t>
            </a:r>
            <a:r>
              <a:rPr lang="cs-CZ" sz="2400" dirty="0">
                <a:latin typeface="Calibri" pitchFamily="34" charset="0"/>
              </a:rPr>
              <a:t>, </a:t>
            </a:r>
            <a:r>
              <a:rPr lang="en-US" sz="2400" baseline="30000" dirty="0">
                <a:latin typeface="Calibri" pitchFamily="34" charset="0"/>
              </a:rPr>
              <a:t>3</a:t>
            </a:r>
            <a:r>
              <a:rPr lang="cs-CZ" sz="2400" baseline="30000" dirty="0">
                <a:latin typeface="Calibri" pitchFamily="34" charset="0"/>
              </a:rPr>
              <a:t>6</a:t>
            </a:r>
            <a:r>
              <a:rPr lang="cs-CZ" sz="2400" dirty="0">
                <a:latin typeface="Calibri" pitchFamily="34" charset="0"/>
              </a:rPr>
              <a:t>S 0,02</a:t>
            </a:r>
            <a:r>
              <a:rPr lang="en-US" sz="2400" dirty="0">
                <a:latin typeface="Calibri" pitchFamily="34" charset="0"/>
              </a:rPr>
              <a:t> % </a:t>
            </a:r>
            <a:r>
              <a:rPr lang="cs-CZ" sz="2400" dirty="0">
                <a:latin typeface="Calibri" pitchFamily="34" charset="0"/>
              </a:rPr>
              <a:t>radiochemicky významná je </a:t>
            </a:r>
            <a:r>
              <a:rPr lang="cs-CZ" sz="2400" baseline="30000" dirty="0">
                <a:latin typeface="Calibri" pitchFamily="34" charset="0"/>
              </a:rPr>
              <a:t>35</a:t>
            </a:r>
            <a:r>
              <a:rPr lang="cs-CZ" sz="2400" dirty="0">
                <a:latin typeface="Calibri" pitchFamily="34" charset="0"/>
              </a:rPr>
              <a:t>S (T</a:t>
            </a:r>
            <a:r>
              <a:rPr lang="cs-CZ" sz="2400" baseline="-25000" dirty="0">
                <a:latin typeface="Calibri" pitchFamily="34" charset="0"/>
              </a:rPr>
              <a:t>1/2</a:t>
            </a:r>
            <a:r>
              <a:rPr lang="cs-CZ" sz="2400" dirty="0">
                <a:latin typeface="Calibri" pitchFamily="34" charset="0"/>
              </a:rPr>
              <a:t> = 87 d)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obsah </a:t>
            </a:r>
            <a:r>
              <a:rPr lang="cs-CZ" sz="2400" dirty="0" smtClean="0">
                <a:latin typeface="Calibri" pitchFamily="34" charset="0"/>
              </a:rPr>
              <a:t>O</a:t>
            </a:r>
            <a:r>
              <a:rPr lang="cs-CZ" sz="2400" baseline="-25000" dirty="0" smtClean="0">
                <a:latin typeface="Calibri" pitchFamily="34" charset="0"/>
              </a:rPr>
              <a:t>2</a:t>
            </a:r>
            <a:r>
              <a:rPr lang="cs-CZ" sz="2400" dirty="0" smtClean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v ovzduší 21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cs-CZ" sz="2400" dirty="0">
                <a:latin typeface="Calibri" pitchFamily="34" charset="0"/>
              </a:rPr>
              <a:t>%, v zemské kůře 46 %</a:t>
            </a:r>
          </a:p>
          <a:p>
            <a:pPr marL="271463" indent="-271463">
              <a:buFont typeface="Arial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obsah S v zemské kůře 0,052 %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Calibri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O:</a:t>
            </a:r>
            <a:r>
              <a:rPr lang="cs-CZ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atmosf</a:t>
            </a:r>
            <a:r>
              <a:rPr lang="cs-CZ" sz="2400" b="1" dirty="0">
                <a:latin typeface="+mn-lt"/>
              </a:rPr>
              <a:t>éra, H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O, dusičnany</a:t>
            </a:r>
            <a:endParaRPr lang="cs-CZ" sz="2400" b="1" baseline="-30000" dirty="0">
              <a:latin typeface="+mn-lt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Přírodní zdroje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S:</a:t>
            </a:r>
            <a:r>
              <a:rPr lang="cs-CZ" sz="2400" dirty="0">
                <a:latin typeface="+mn-lt"/>
              </a:rPr>
              <a:t> </a:t>
            </a:r>
            <a:r>
              <a:rPr lang="cs-CZ" sz="2400" b="1" dirty="0">
                <a:latin typeface="+mn-lt"/>
              </a:rPr>
              <a:t>elementární, sulfidy (FeS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, </a:t>
            </a:r>
            <a:r>
              <a:rPr lang="cs-CZ" sz="2400" b="1" dirty="0" err="1">
                <a:latin typeface="+mn-lt"/>
              </a:rPr>
              <a:t>ZnS</a:t>
            </a:r>
            <a:r>
              <a:rPr lang="cs-CZ" sz="2400" b="1" dirty="0">
                <a:latin typeface="+mn-lt"/>
              </a:rPr>
              <a:t>, </a:t>
            </a:r>
            <a:r>
              <a:rPr lang="cs-CZ" sz="2400" b="1" dirty="0" err="1">
                <a:latin typeface="+mn-lt"/>
              </a:rPr>
              <a:t>HgS</a:t>
            </a:r>
            <a:r>
              <a:rPr lang="cs-CZ" sz="2400" b="1" dirty="0">
                <a:latin typeface="+mn-lt"/>
              </a:rPr>
              <a:t>, </a:t>
            </a:r>
            <a:r>
              <a:rPr lang="cs-CZ" sz="2400" b="1" dirty="0" err="1">
                <a:latin typeface="+mn-lt"/>
              </a:rPr>
              <a:t>PbS</a:t>
            </a:r>
            <a:r>
              <a:rPr lang="cs-CZ" sz="2400" b="1" dirty="0">
                <a:latin typeface="+mn-lt"/>
              </a:rPr>
              <a:t>), sírany (Na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SO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cs-CZ" sz="2400" b="1" dirty="0">
                <a:latin typeface="+mn-lt"/>
              </a:rPr>
              <a:t>, BaSO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cs-CZ" sz="2400" b="1" dirty="0">
                <a:latin typeface="+mn-lt"/>
              </a:rPr>
              <a:t>, CaSO</a:t>
            </a:r>
            <a:r>
              <a:rPr lang="cs-CZ" sz="2400" b="1" baseline="-25000" dirty="0">
                <a:latin typeface="+mn-lt"/>
              </a:rPr>
              <a:t>4</a:t>
            </a:r>
            <a:r>
              <a:rPr lang="cs-CZ" sz="2400" b="1" dirty="0">
                <a:latin typeface="+mn-lt"/>
              </a:rPr>
              <a:t>), uhlí</a:t>
            </a:r>
          </a:p>
          <a:p>
            <a:pPr>
              <a:lnSpc>
                <a:spcPct val="115000"/>
              </a:lnSpc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Alotropické modifikace O: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dikyslík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smtClean="0">
                <a:latin typeface="+mn-lt"/>
              </a:rPr>
              <a:t>a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ozon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O</a:t>
            </a:r>
            <a:r>
              <a:rPr lang="cs-CZ" sz="2400" baseline="-25000" dirty="0">
                <a:latin typeface="+mn-lt"/>
              </a:rPr>
              <a:t>3</a:t>
            </a:r>
          </a:p>
          <a:p>
            <a:pPr>
              <a:lnSpc>
                <a:spcPct val="115000"/>
              </a:lnSpc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Allotropické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modifikace S: </a:t>
            </a:r>
            <a:r>
              <a:rPr lang="cs-CZ" sz="2400" dirty="0">
                <a:latin typeface="+mj-lt"/>
              </a:rPr>
              <a:t>cca 30 modifikací, cyklické S</a:t>
            </a:r>
            <a:r>
              <a:rPr lang="cs-CZ" sz="2400" baseline="-25000" dirty="0">
                <a:latin typeface="+mj-lt"/>
              </a:rPr>
              <a:t>6</a:t>
            </a:r>
            <a:r>
              <a:rPr lang="cs-CZ" sz="2400" dirty="0">
                <a:latin typeface="+mj-lt"/>
              </a:rPr>
              <a:t> – </a:t>
            </a:r>
            <a:r>
              <a:rPr lang="cs-CZ" sz="2400" dirty="0" smtClean="0">
                <a:latin typeface="+mj-lt"/>
              </a:rPr>
              <a:t>S</a:t>
            </a:r>
            <a:r>
              <a:rPr lang="cs-CZ" sz="2400" baseline="-25000" dirty="0" smtClean="0">
                <a:latin typeface="+mj-lt"/>
              </a:rPr>
              <a:t>20</a:t>
            </a:r>
            <a:r>
              <a:rPr lang="cs-CZ" sz="2400" dirty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(žluté)				         </a:t>
            </a:r>
            <a:r>
              <a:rPr lang="cs-CZ" sz="2400" dirty="0" err="1" smtClean="0">
                <a:latin typeface="+mj-lt"/>
              </a:rPr>
              <a:t>katena-polysíra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S</a:t>
            </a:r>
            <a:r>
              <a:rPr lang="cs-CZ" sz="2400" baseline="-25000" dirty="0" smtClean="0">
                <a:latin typeface="+mj-lt"/>
              </a:rPr>
              <a:t>∞ </a:t>
            </a:r>
            <a:r>
              <a:rPr lang="cs-CZ" sz="2400" dirty="0" smtClean="0">
                <a:latin typeface="+mj-lt"/>
              </a:rPr>
              <a:t>(bílá, plastická)</a:t>
            </a:r>
            <a:endParaRPr lang="cs-CZ" sz="2400" baseline="-25000" dirty="0" smtClean="0">
              <a:latin typeface="+mj-lt"/>
            </a:endParaRPr>
          </a:p>
          <a:p>
            <a:pPr>
              <a:lnSpc>
                <a:spcPct val="115000"/>
              </a:lnSpc>
              <a:defRPr/>
            </a:pPr>
            <a:r>
              <a:rPr lang="cs-CZ" sz="2400" baseline="-25000" dirty="0">
                <a:latin typeface="+mj-lt"/>
              </a:rPr>
              <a:t>	</a:t>
            </a:r>
            <a:r>
              <a:rPr lang="cs-CZ" sz="2400" baseline="-25000" dirty="0" smtClean="0">
                <a:latin typeface="+mj-lt"/>
              </a:rPr>
              <a:t>		</a:t>
            </a:r>
            <a:r>
              <a:rPr lang="cs-CZ" sz="2400" dirty="0" smtClean="0">
                <a:latin typeface="+mj-lt"/>
              </a:rPr>
              <a:t>         - sklon k </a:t>
            </a:r>
            <a:r>
              <a:rPr lang="cs-CZ" sz="2400" b="1" dirty="0" smtClean="0">
                <a:latin typeface="+mj-lt"/>
              </a:rPr>
              <a:t>řetězení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včetně sloučenin</a:t>
            </a:r>
            <a:endParaRPr lang="cs-CZ" sz="2400" b="1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4158" y="184130"/>
            <a:ext cx="871543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Amido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imido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 a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nitrido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alibri" pitchFamily="34" charset="0"/>
                <a:cs typeface="Times New Roman" pitchFamily="18" charset="0"/>
              </a:rPr>
              <a:t>- deriváty kyseliny sírové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Kyselina 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amidosírová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HSO</a:t>
            </a:r>
            <a:r>
              <a:rPr kumimoji="0" lang="cs-CZ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cs-CZ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dirty="0"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CO(NH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+ 2 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HSO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NH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Kyselina 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imido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-bis(sírová) 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HN(SO</a:t>
            </a:r>
            <a:r>
              <a:rPr kumimoji="0" lang="cs-CZ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H)</a:t>
            </a:r>
            <a:r>
              <a:rPr kumimoji="0" lang="cs-CZ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200" i="1" dirty="0" smtClean="0">
                <a:latin typeface="+mj-lt"/>
                <a:ea typeface="Calibri" pitchFamily="34" charset="0"/>
                <a:cs typeface="Times New Roman" pitchFamily="18" charset="0"/>
              </a:rPr>
              <a:t>z</a:t>
            </a:r>
            <a:r>
              <a:rPr lang="cs-CZ" sz="2200" i="1" baseline="0" dirty="0" smtClean="0">
                <a:latin typeface="+mj-lt"/>
                <a:ea typeface="Calibri" pitchFamily="34" charset="0"/>
                <a:cs typeface="Times New Roman" pitchFamily="18" charset="0"/>
              </a:rPr>
              <a:t>námá pouze v roztoku, amonná sůl se připraví z močoviny</a:t>
            </a:r>
            <a:r>
              <a:rPr lang="cs-CZ" sz="2200" i="1" dirty="0" smtClean="0">
                <a:latin typeface="+mj-lt"/>
                <a:ea typeface="Calibri" pitchFamily="34" charset="0"/>
                <a:cs typeface="Times New Roman" pitchFamily="18" charset="0"/>
              </a:rPr>
              <a:t> a H</a:t>
            </a:r>
            <a:r>
              <a:rPr lang="cs-CZ" sz="2200" i="1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lang="cs-CZ" sz="2200" i="1" dirty="0" smtClean="0">
                <a:latin typeface="+mj-lt"/>
                <a:ea typeface="Calibri" pitchFamily="34" charset="0"/>
                <a:cs typeface="Times New Roman" pitchFamily="18" charset="0"/>
              </a:rPr>
              <a:t>SO</a:t>
            </a:r>
            <a:r>
              <a:rPr lang="cs-CZ" sz="2200" i="1" baseline="-25000" dirty="0" smtClean="0">
                <a:latin typeface="+mj-lt"/>
                <a:ea typeface="Calibri" pitchFamily="34" charset="0"/>
                <a:cs typeface="Times New Roman" pitchFamily="18" charset="0"/>
              </a:rPr>
              <a:t>4</a:t>
            </a:r>
            <a:endParaRPr kumimoji="0" lang="cs-CZ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CO(NH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+ 5 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4 CO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+ 2 HN(SO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(NH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Kyselina 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nitrido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cs-CZ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tris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(sírová) N(SO</a:t>
            </a:r>
            <a:r>
              <a:rPr kumimoji="0" lang="cs-CZ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H)</a:t>
            </a:r>
            <a:r>
              <a:rPr kumimoji="0" lang="cs-CZ" sz="2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sz="2200" dirty="0">
                <a:latin typeface="+mn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cs-CZ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olná kyselina nestálá, soli poměrně stálé 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(v bazickém prostředí)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KNO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+ 3 KHSO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N(SO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K)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+ KOH + H</a:t>
            </a:r>
            <a:r>
              <a:rPr kumimoji="0" lang="cs-CZ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7" name="Obrázek 16" descr="amidosiro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0621" y="836712"/>
            <a:ext cx="3873041" cy="145164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95536" y="1412776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latin typeface="+mj-lt"/>
              </a:rPr>
              <a:t>v</a:t>
            </a:r>
            <a:r>
              <a:rPr lang="cs-CZ" sz="2200" dirty="0" smtClean="0">
                <a:latin typeface="+mj-lt"/>
              </a:rPr>
              <a:t>olná kyselina i její soli</a:t>
            </a:r>
            <a:endParaRPr lang="cs-CZ" sz="2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Toxicita</a:t>
            </a:r>
          </a:p>
          <a:p>
            <a:pPr marL="271463" indent="-271463">
              <a:defRPr/>
            </a:pP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tvoří velmi reaktivní volné radikály, které vznikají při interakci ozonu s </a:t>
            </a:r>
            <a:r>
              <a:rPr lang="cs-CZ" sz="2400" dirty="0" err="1">
                <a:latin typeface="+mn-lt"/>
              </a:rPr>
              <a:t>thiolovými</a:t>
            </a:r>
            <a:r>
              <a:rPr lang="cs-CZ" sz="2400" dirty="0">
                <a:latin typeface="+mn-lt"/>
              </a:rPr>
              <a:t> skupinami enzymů - oxidační stres v tkáních dýchací soustavy, jeho důsledkem je zvýšená propustnost membrán buněk epitelů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dráždí dýchací cesty a může vyvolat až plicní edém s fatálním průběhem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chronické expozici ozonu může vznikat až zánět průdušek popřípadě jiná plicní onemocnění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působí též nepříznivě na centrální nervovou soustavu, což se projevuje podrážděností, bolestmi hlavy a únavou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nejvyšší přípustnou koncentrací ozonu je 100 až 120 µg/m</a:t>
            </a:r>
            <a:r>
              <a:rPr lang="cs-CZ" sz="2400" baseline="30000" dirty="0">
                <a:latin typeface="+mn-lt"/>
              </a:rPr>
              <a:t>3</a:t>
            </a:r>
            <a:endParaRPr lang="cs-CZ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silné oxidační činidlo, poškozuje tkáně, při poleptání se objevuje typické zabarvení kůže do běla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14313" y="2071688"/>
            <a:ext cx="871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H</a:t>
            </a:r>
            <a:r>
              <a:rPr lang="cs-CZ" sz="2400" b="1" baseline="-25000" dirty="0">
                <a:latin typeface="+mn-lt"/>
              </a:rPr>
              <a:t>2</a:t>
            </a:r>
            <a:r>
              <a:rPr lang="cs-CZ" sz="2400" b="1" dirty="0">
                <a:latin typeface="+mn-lt"/>
              </a:rPr>
              <a:t>S</a:t>
            </a:r>
          </a:p>
          <a:p>
            <a:pPr>
              <a:defRPr/>
            </a:pPr>
            <a:endParaRPr lang="cs-CZ" sz="2400" dirty="0">
              <a:latin typeface="+mn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 nižších koncentracích páchne charakteristicky po zkažených vejcích, ve vyšších koncentracích není čichem postřehnutelný, neboť ochrnuje zakončení čichového nervu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je </a:t>
            </a:r>
            <a:r>
              <a:rPr lang="cs-CZ" sz="2400" b="1" dirty="0">
                <a:latin typeface="+mj-lt"/>
              </a:rPr>
              <a:t>vysoce toxický</a:t>
            </a:r>
            <a:r>
              <a:rPr lang="cs-CZ" sz="2400" dirty="0">
                <a:latin typeface="+mj-lt"/>
              </a:rPr>
              <a:t>, akutní toxicitou je srovnatelný s kyanovodíkem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inhibuje </a:t>
            </a:r>
            <a:r>
              <a:rPr lang="cs-CZ" sz="2400" dirty="0" err="1">
                <a:latin typeface="+mj-lt"/>
              </a:rPr>
              <a:t>cytochromoxidasu</a:t>
            </a:r>
            <a:r>
              <a:rPr lang="cs-CZ" sz="2400" dirty="0">
                <a:latin typeface="+mj-lt"/>
              </a:rPr>
              <a:t> a s </a:t>
            </a:r>
            <a:r>
              <a:rPr lang="cs-CZ" sz="2400" dirty="0" err="1">
                <a:latin typeface="+mj-lt"/>
              </a:rPr>
              <a:t>methemoglobinem</a:t>
            </a:r>
            <a:r>
              <a:rPr lang="cs-CZ" sz="2400" dirty="0">
                <a:latin typeface="+mj-lt"/>
              </a:rPr>
              <a:t> vytváří komplex </a:t>
            </a:r>
            <a:r>
              <a:rPr lang="cs-CZ" sz="2400" dirty="0" err="1">
                <a:latin typeface="+mj-lt"/>
              </a:rPr>
              <a:t>sulfmethemoglobinu</a:t>
            </a:r>
            <a:r>
              <a:rPr lang="cs-CZ" sz="2400" dirty="0">
                <a:latin typeface="+mj-lt"/>
              </a:rPr>
              <a:t>, toxické účinky jsou založeny na poškození buněčného metabolismu s následným nedostatkem kyslíku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4313" y="214313"/>
            <a:ext cx="871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nejvíce postiženou je tedy nervová soustava, dostavují se bolesti hlavy, únava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dráždí zejména dýchací cesty a oči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nižší koncentrace vyvolávají křeče a bezvědomí s poměrně rychlým zotavením, může vznikat edém plic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vyšších koncentracích </a:t>
            </a:r>
            <a:r>
              <a:rPr lang="cs-CZ" sz="2400" dirty="0" err="1">
                <a:latin typeface="+mn-lt"/>
              </a:rPr>
              <a:t>sulfanu</a:t>
            </a:r>
            <a:r>
              <a:rPr lang="cs-CZ" sz="2400" dirty="0">
                <a:latin typeface="+mn-lt"/>
              </a:rPr>
              <a:t> upadá otrávený do bezvědomí okamžitě již po několika vdechnutích, smrt přichází rychle vinou ochrnutí dýchacího centra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chronický kontakt se </a:t>
            </a:r>
            <a:r>
              <a:rPr lang="cs-CZ" sz="2400" dirty="0" err="1">
                <a:latin typeface="+mn-lt"/>
              </a:rPr>
              <a:t>sulfanem</a:t>
            </a:r>
            <a:r>
              <a:rPr lang="cs-CZ" sz="2400" dirty="0">
                <a:latin typeface="+mn-lt"/>
              </a:rPr>
              <a:t> může vést k poškození rohovky. 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při akutní otravě </a:t>
            </a:r>
            <a:r>
              <a:rPr lang="cs-CZ" sz="2400" dirty="0" err="1">
                <a:latin typeface="+mn-lt"/>
              </a:rPr>
              <a:t>sulfanem</a:t>
            </a:r>
            <a:r>
              <a:rPr lang="cs-CZ" sz="2400" dirty="0">
                <a:latin typeface="+mn-lt"/>
              </a:rPr>
              <a:t> je zejména třeba udržet dýchání. Dále se mohou podat dusitany (podobně jako při otravě kyanidy).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85750" y="4500563"/>
            <a:ext cx="85725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dráždivý plyn, který se dostává do vzduchu zejména při spalování méně kvalitního uhlí, působí dráždivě zejména na horní cesty dýchací, dostavuje se kašel, v těžších případech může vzniknout až edém plic.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50" y="214313"/>
            <a:ext cx="8572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menší koncentrace vyvolávají záněty průdušek, astma a záněty průdušek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chronická expozice oxidu siřičitému negativně ovlivňuje krvetvorbu, způsobuje rozedmu plic, poškozuje srdeční sval, negativně působí na menstruační cyklus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značně toxický je oxid siřičitý pro rostliny, neboť reaguje s chlorofylem a narušuje tak fotosyntézu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nejvyšší přípustné koncentrace oxidu siřičitého ve vzduchu v průběhu 24 hodin jsou 0,15 µg/m</a:t>
            </a:r>
            <a:r>
              <a:rPr lang="cs-CZ" sz="2400" baseline="30000" dirty="0">
                <a:latin typeface="+mj-lt"/>
              </a:rPr>
              <a:t>3</a:t>
            </a:r>
            <a:r>
              <a:rPr lang="cs-CZ" sz="2400" dirty="0">
                <a:latin typeface="+mj-lt"/>
              </a:rPr>
              <a:t> a krátkodobě 0,5 µg/m</a:t>
            </a:r>
            <a:r>
              <a:rPr lang="cs-CZ" sz="2400" baseline="30000" dirty="0">
                <a:latin typeface="+mj-lt"/>
              </a:rPr>
              <a:t>3</a:t>
            </a:r>
            <a:r>
              <a:rPr lang="cs-CZ" sz="2400" dirty="0">
                <a:latin typeface="+mj-lt"/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750" y="3714750"/>
            <a:ext cx="85725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oxid sírový má silnější dráždivé účinky než oxid siřičitý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vzniká i v atmosféře oxidací oxidu siřičitého za spoluúčasti pevných částic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n-lt"/>
              </a:rPr>
              <a:t>ve vlhkém vzduchu tvoří mlhu </a:t>
            </a:r>
            <a:r>
              <a:rPr lang="cs-CZ" sz="2400" b="1" dirty="0">
                <a:latin typeface="+mn-lt"/>
              </a:rPr>
              <a:t>kyseliny sírové</a:t>
            </a:r>
            <a:r>
              <a:rPr lang="cs-CZ" sz="2400" dirty="0">
                <a:latin typeface="+mn-lt"/>
              </a:rPr>
              <a:t>, která leptá dýchací cesty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85750" y="142875"/>
            <a:ext cx="85725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srgbClr val="000000"/>
                </a:solidFill>
                <a:latin typeface="Calibri" pitchFamily="34" charset="0"/>
              </a:rPr>
              <a:t>SO</a:t>
            </a:r>
            <a:r>
              <a:rPr lang="cs-CZ" sz="2400" b="1" baseline="-25000" dirty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  <a:p>
            <a:pPr marL="271463" indent="-271463">
              <a:buFont typeface="Arial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leptá pokožku i sliznice a rány se špatně hojí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může způsobit též uhelnatění </a:t>
            </a:r>
            <a:r>
              <a:rPr lang="cs-CZ" sz="2400" dirty="0" smtClean="0">
                <a:latin typeface="+mj-lt"/>
              </a:rPr>
              <a:t>tkání (odnímá vodu)</a:t>
            </a: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endParaRPr lang="cs-CZ" sz="2400" dirty="0">
              <a:latin typeface="+mj-lt"/>
            </a:endParaRPr>
          </a:p>
          <a:p>
            <a:pPr marL="271463" indent="-271463">
              <a:defRPr/>
            </a:pPr>
            <a:r>
              <a:rPr lang="cs-CZ" sz="2400" b="1" dirty="0" err="1">
                <a:solidFill>
                  <a:srgbClr val="000000"/>
                </a:solidFill>
                <a:latin typeface="Calibri" pitchFamily="34" charset="0"/>
              </a:rPr>
              <a:t>Organosulfáty</a:t>
            </a:r>
            <a:endParaRPr lang="cs-CZ" sz="24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defRPr/>
            </a:pPr>
            <a:endParaRPr lang="cs-CZ" sz="2400" dirty="0">
              <a:latin typeface="+mj-lt"/>
            </a:endParaRP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organické estery kyseliny sírové jsou prudce jedovaté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jejich vdechování může způsobovat edém plic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potřísněním pokožky vznikají dlouho a těžce se hojící vředy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mají též mutagenní a karcinogenní účinky</a:t>
            </a:r>
          </a:p>
          <a:p>
            <a:pPr marL="273050" indent="-273050">
              <a:buFont typeface="Arial" pitchFamily="34" charset="0"/>
              <a:buChar char="•"/>
              <a:defRPr/>
            </a:pPr>
            <a:r>
              <a:rPr lang="cs-CZ" sz="2400" dirty="0">
                <a:latin typeface="+mj-lt"/>
              </a:rPr>
              <a:t>snadno se likvidují reakcí se čpavkem, při každé práci s </a:t>
            </a:r>
            <a:r>
              <a:rPr lang="cs-CZ" sz="2400" dirty="0" err="1">
                <a:latin typeface="+mj-lt"/>
              </a:rPr>
              <a:t>organosulfáty</a:t>
            </a:r>
            <a:r>
              <a:rPr lang="cs-CZ" sz="2400" dirty="0">
                <a:latin typeface="+mj-lt"/>
              </a:rPr>
              <a:t> by měla poblíž stát otevřená mísa se čpavkem, jehož páry reagují s parami esterů a fakt, že cítíme čpavek, je pro nás ujištěním, že nevdechujeme páry esterů kyseliny sírové.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17907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71813"/>
            <a:ext cx="3371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214313"/>
            <a:ext cx="4191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ovéPole 13"/>
          <p:cNvSpPr txBox="1"/>
          <p:nvPr/>
        </p:nvSpPr>
        <p:spPr>
          <a:xfrm>
            <a:off x="2143125" y="857250"/>
            <a:ext cx="1590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Kapalný O</a:t>
            </a:r>
            <a:r>
              <a:rPr lang="cs-CZ" sz="2400" b="1" baseline="-25000" dirty="0">
                <a:latin typeface="+mj-lt"/>
              </a:rPr>
              <a:t>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071563" y="4857750"/>
            <a:ext cx="1590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Kapalný O</a:t>
            </a:r>
            <a:r>
              <a:rPr lang="cs-CZ" sz="2400" b="1" baseline="-25000" dirty="0">
                <a:latin typeface="+mj-lt"/>
              </a:rPr>
              <a:t>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214938" y="5500688"/>
            <a:ext cx="33385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latin typeface="+mj-lt"/>
              </a:rPr>
              <a:t>Pevná, kapalná a hořící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57188" y="285750"/>
            <a:ext cx="6584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baseline="-300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8</a:t>
            </a:r>
            <a:r>
              <a:rPr lang="cs-CZ" sz="2400" dirty="0">
                <a:latin typeface="+mn-lt"/>
              </a:rPr>
              <a:t>	</a:t>
            </a:r>
            <a:r>
              <a:rPr lang="en-GB" sz="2400" dirty="0" err="1">
                <a:latin typeface="+mn-lt"/>
                <a:cs typeface="Times New Roman" pitchFamily="18" charset="0"/>
              </a:rPr>
              <a:t>rhomboedrická</a:t>
            </a:r>
            <a:r>
              <a:rPr lang="en-GB" sz="2400" dirty="0">
                <a:latin typeface="+mn-lt"/>
                <a:cs typeface="Times New Roman" pitchFamily="18" charset="0"/>
              </a:rPr>
              <a:t> 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</a:t>
            </a:r>
            <a:r>
              <a:rPr lang="cs-CZ" sz="2400" dirty="0">
                <a:latin typeface="+mn-lt"/>
              </a:rPr>
              <a:t>-</a:t>
            </a:r>
            <a:r>
              <a:rPr lang="en-GB" sz="240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>
                <a:latin typeface="+mn-lt"/>
                <a:cs typeface="Times New Roman" pitchFamily="18" charset="0"/>
              </a:rPr>
              <a:t>8</a:t>
            </a:r>
            <a:r>
              <a:rPr lang="cs-CZ" sz="2400" dirty="0">
                <a:latin typeface="+mn-lt"/>
              </a:rPr>
              <a:t>	 T</a:t>
            </a:r>
            <a:r>
              <a:rPr lang="en-GB" sz="2400" dirty="0">
                <a:latin typeface="+mn-lt"/>
                <a:cs typeface="Times New Roman" pitchFamily="18" charset="0"/>
              </a:rPr>
              <a:t> &lt; </a:t>
            </a:r>
            <a:r>
              <a:rPr lang="cs-CZ" sz="2400" dirty="0">
                <a:latin typeface="+mn-lt"/>
                <a:cs typeface="Times New Roman" pitchFamily="18" charset="0"/>
              </a:rPr>
              <a:t>10</a:t>
            </a:r>
            <a:r>
              <a:rPr lang="en-GB" sz="2400" dirty="0">
                <a:latin typeface="+mn-lt"/>
                <a:cs typeface="Times New Roman" pitchFamily="18" charset="0"/>
              </a:rPr>
              <a:t>0 </a:t>
            </a:r>
            <a:r>
              <a:rPr lang="cs-CZ" sz="2400" dirty="0">
                <a:latin typeface="+mn-lt"/>
                <a:cs typeface="Times New Roman" pitchFamily="18" charset="0"/>
              </a:rPr>
              <a:t>°C</a:t>
            </a:r>
            <a:endParaRPr lang="en-GB" sz="2400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+mn-lt"/>
              </a:rPr>
              <a:t>	</a:t>
            </a:r>
            <a:r>
              <a:rPr lang="en-GB" sz="2400" dirty="0" err="1">
                <a:latin typeface="+mn-lt"/>
                <a:cs typeface="Times New Roman" pitchFamily="18" charset="0"/>
              </a:rPr>
              <a:t>monoklinická</a:t>
            </a:r>
            <a:r>
              <a:rPr lang="en-GB" sz="2400" dirty="0">
                <a:latin typeface="+mn-lt"/>
                <a:cs typeface="Times New Roman" pitchFamily="18" charset="0"/>
              </a:rPr>
              <a:t>    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</a:t>
            </a:r>
            <a:r>
              <a:rPr lang="cs-CZ" sz="2400" dirty="0">
                <a:latin typeface="+mn-lt"/>
              </a:rPr>
              <a:t>-</a:t>
            </a:r>
            <a:r>
              <a:rPr lang="en-GB" sz="240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 smtClean="0">
                <a:latin typeface="+mn-lt"/>
                <a:cs typeface="Times New Roman" pitchFamily="18" charset="0"/>
              </a:rPr>
              <a:t>8</a:t>
            </a:r>
            <a:r>
              <a:rPr lang="cs-CZ" sz="2400" dirty="0">
                <a:latin typeface="+mn-lt"/>
              </a:rPr>
              <a:t>	 T</a:t>
            </a:r>
            <a:r>
              <a:rPr lang="en-GB" sz="2400" dirty="0">
                <a:latin typeface="+mn-lt"/>
                <a:cs typeface="Times New Roman" pitchFamily="18" charset="0"/>
              </a:rPr>
              <a:t> ~ </a:t>
            </a:r>
            <a:r>
              <a:rPr lang="cs-CZ" sz="2400" dirty="0">
                <a:latin typeface="+mn-lt"/>
                <a:cs typeface="Times New Roman" pitchFamily="18" charset="0"/>
              </a:rPr>
              <a:t>10</a:t>
            </a:r>
            <a:r>
              <a:rPr lang="en-GB" sz="2400" dirty="0">
                <a:latin typeface="+mn-lt"/>
                <a:cs typeface="Times New Roman" pitchFamily="18" charset="0"/>
              </a:rPr>
              <a:t>0</a:t>
            </a:r>
            <a:r>
              <a:rPr lang="en-GB" sz="2400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–</a:t>
            </a:r>
            <a:r>
              <a:rPr lang="en-GB" sz="2400" baseline="-250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  <a:cs typeface="Times New Roman" pitchFamily="18" charset="0"/>
              </a:rPr>
              <a:t>115 °C</a:t>
            </a:r>
            <a:endParaRPr lang="en-GB" sz="2400" dirty="0">
              <a:latin typeface="+mn-lt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85750" y="1214438"/>
            <a:ext cx="5275284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dirty="0"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–</a:t>
            </a:r>
            <a:r>
              <a:rPr lang="cs-CZ" sz="2400" baseline="-250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S = 212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pm,</a:t>
            </a:r>
            <a:r>
              <a:rPr lang="cs-CZ" sz="2400" dirty="0">
                <a:latin typeface="+mn-lt"/>
              </a:rPr>
              <a:t>  </a:t>
            </a:r>
            <a:r>
              <a:rPr lang="en-GB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  <a:sym typeface="Symbol" pitchFamily="18" charset="2"/>
              </a:rPr>
              <a:t></a:t>
            </a:r>
            <a:r>
              <a:rPr lang="cs-CZ" sz="2400" baseline="-25000" dirty="0">
                <a:latin typeface="+mn-lt"/>
              </a:rPr>
              <a:t> </a:t>
            </a:r>
            <a:r>
              <a:rPr lang="en-GB" sz="2400" dirty="0">
                <a:latin typeface="+mn-lt"/>
                <a:cs typeface="Times New Roman" pitchFamily="18" charset="0"/>
              </a:rPr>
              <a:t>105,4°</a:t>
            </a:r>
            <a:endParaRPr lang="cs-CZ" sz="2400" dirty="0">
              <a:latin typeface="+mn-lt"/>
            </a:endParaRPr>
          </a:p>
          <a:p>
            <a:pPr marL="268288" indent="-268288">
              <a:lnSpc>
                <a:spcPct val="120000"/>
              </a:lnSpc>
              <a:buFontTx/>
              <a:buChar char="•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cykly 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en-GB" sz="2400" baseline="-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8</a:t>
            </a:r>
            <a:r>
              <a:rPr lang="en-GB" sz="2400" dirty="0" smtClean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( i další kruhy n = 6-20)</a:t>
            </a:r>
            <a:endParaRPr lang="en-GB" sz="2400" dirty="0">
              <a:latin typeface="+mn-lt"/>
            </a:endParaRPr>
          </a:p>
          <a:p>
            <a:pPr marL="268288" indent="-268288">
              <a:lnSpc>
                <a:spcPct val="90000"/>
              </a:lnSpc>
              <a:buFontTx/>
              <a:buChar char="•"/>
              <a:defRPr/>
            </a:pPr>
            <a:r>
              <a:rPr lang="en-GB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řetězce</a:t>
            </a:r>
            <a:r>
              <a:rPr lang="cs-CZ" sz="2400" dirty="0">
                <a:latin typeface="+mn-lt"/>
              </a:rPr>
              <a:t> 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– </a:t>
            </a:r>
            <a:r>
              <a:rPr lang="cs-CZ" sz="2400" b="1" dirty="0" err="1" smtClean="0">
                <a:latin typeface="+mn-lt"/>
                <a:cs typeface="Times New Roman" pitchFamily="18" charset="0"/>
              </a:rPr>
              <a:t>katena-polysíra</a:t>
            </a:r>
            <a:r>
              <a:rPr lang="cs-CZ" sz="2400" dirty="0" smtClean="0">
                <a:latin typeface="+mn-lt"/>
                <a:cs typeface="Times New Roman" pitchFamily="18" charset="0"/>
              </a:rPr>
              <a:t> S</a:t>
            </a:r>
            <a:r>
              <a:rPr lang="cs-CZ" sz="2800" baseline="-25000" dirty="0" smtClean="0">
                <a:latin typeface="Arial"/>
                <a:cs typeface="Arial"/>
              </a:rPr>
              <a:t>∞</a:t>
            </a:r>
            <a:endParaRPr lang="cs-CZ" sz="2400" dirty="0">
              <a:latin typeface="+mn-lt"/>
            </a:endParaRPr>
          </a:p>
          <a:p>
            <a:pPr marL="268288" indent="-268288">
              <a:lnSpc>
                <a:spcPct val="90000"/>
              </a:lnSpc>
              <a:buFontTx/>
              <a:buChar char="•"/>
              <a:defRPr/>
            </a:pPr>
            <a:r>
              <a:rPr lang="cs-CZ" sz="2400" dirty="0">
                <a:latin typeface="+mn-lt"/>
                <a:cs typeface="Times New Roman" pitchFamily="18" charset="0"/>
              </a:rPr>
              <a:t>p</a:t>
            </a:r>
            <a:r>
              <a:rPr lang="cs-CZ" sz="2400" dirty="0" smtClean="0">
                <a:latin typeface="+mn-lt"/>
                <a:cs typeface="Times New Roman" pitchFamily="18" charset="0"/>
              </a:rPr>
              <a:t>lynné – </a:t>
            </a:r>
            <a:r>
              <a:rPr 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S</a:t>
            </a:r>
            <a:r>
              <a:rPr lang="cs-CZ" sz="2400" baseline="-25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n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n=2-10 (</a:t>
            </a:r>
            <a:r>
              <a:rPr lang="en-GB" sz="2400" dirty="0" smtClean="0">
                <a:latin typeface="+mn-lt"/>
                <a:cs typeface="Times New Roman" pitchFamily="18" charset="0"/>
              </a:rPr>
              <a:t>S</a:t>
            </a:r>
            <a:r>
              <a:rPr lang="cs-CZ" sz="2400" baseline="-30000" dirty="0">
                <a:latin typeface="+mn-lt"/>
              </a:rPr>
              <a:t>2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>
                <a:latin typeface="+mn-lt"/>
              </a:rPr>
              <a:t> </a:t>
            </a:r>
            <a:r>
              <a:rPr lang="en-GB" sz="2400" dirty="0" err="1">
                <a:latin typeface="+mn-lt"/>
                <a:cs typeface="Times New Roman" pitchFamily="18" charset="0"/>
              </a:rPr>
              <a:t>nad</a:t>
            </a:r>
            <a:r>
              <a:rPr lang="en-GB" sz="2400" dirty="0">
                <a:latin typeface="+mn-lt"/>
                <a:cs typeface="Times New Roman" pitchFamily="18" charset="0"/>
              </a:rPr>
              <a:t> </a:t>
            </a:r>
            <a:r>
              <a:rPr lang="cs-CZ" sz="2400" dirty="0" smtClean="0">
                <a:latin typeface="+mn-lt"/>
                <a:cs typeface="Times New Roman" pitchFamily="18" charset="0"/>
              </a:rPr>
              <a:t>9</a:t>
            </a:r>
            <a:r>
              <a:rPr lang="en-GB" sz="2400" dirty="0" smtClean="0">
                <a:latin typeface="+mn-lt"/>
                <a:cs typeface="Times New Roman" pitchFamily="18" charset="0"/>
              </a:rPr>
              <a:t>00 °C</a:t>
            </a:r>
            <a:r>
              <a:rPr lang="cs-CZ" sz="2400" dirty="0" smtClean="0">
                <a:latin typeface="+mn-lt"/>
                <a:cs typeface="Times New Roman" pitchFamily="18" charset="0"/>
              </a:rPr>
              <a:t>) </a:t>
            </a:r>
            <a:endParaRPr lang="en-GB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17412" name="Obrázek 5" descr="S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1034" y="548680"/>
            <a:ext cx="3311033" cy="23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2"/>
          <p:cNvSpPr txBox="1">
            <a:spLocks noChangeArrowheads="1"/>
          </p:cNvSpPr>
          <p:nvPr/>
        </p:nvSpPr>
        <p:spPr bwMode="auto">
          <a:xfrm>
            <a:off x="214313" y="2857500"/>
            <a:ext cx="8643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</a:t>
            </a:r>
            <a:endParaRPr lang="cs-CZ" sz="2400" dirty="0"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plyn, bez barvy, chuti a zápachu (ozon je zapáchající a jedovatý)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reaktivní, ve vodě se rozpouští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reaguje s většinou prvků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latin typeface="Calibri" pitchFamily="34" charset="0"/>
            </a:endParaRPr>
          </a:p>
          <a:p>
            <a:pPr marL="271463" indent="-271463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žlutá, pevná, ve vodě nerozpustná pevná látka, špatný vodič tepla i elektřiny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latin typeface="Calibri" pitchFamily="34" charset="0"/>
              </a:rPr>
              <a:t>za horka tvoří sloučeniny s většinou prvků</a:t>
            </a:r>
          </a:p>
        </p:txBody>
      </p:sp>
      <p:pic>
        <p:nvPicPr>
          <p:cNvPr id="17414" name="Obrázek 7" descr="O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29000"/>
            <a:ext cx="3429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c/c7/Molek%C3%BClorbital-Sauersto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4" y="2636912"/>
            <a:ext cx="7716735" cy="39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59024" y="18864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aseline="30000" dirty="0" smtClean="0">
                <a:latin typeface="+mn-lt"/>
              </a:rPr>
              <a:t>1</a:t>
            </a:r>
            <a:r>
              <a:rPr lang="cs-CZ" sz="2400" dirty="0" smtClean="0">
                <a:latin typeface="+mn-lt"/>
              </a:rPr>
              <a:t>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smtClean="0">
                <a:latin typeface="+mn-lt"/>
                <a:sym typeface="Symbol" pitchFamily="18" charset="2"/>
              </a:rPr>
              <a:t> </a:t>
            </a:r>
            <a:r>
              <a:rPr lang="cs-CZ" sz="2400" baseline="30000" dirty="0" smtClean="0">
                <a:latin typeface="+mn-lt"/>
                <a:sym typeface="Symbol" pitchFamily="18" charset="2"/>
              </a:rPr>
              <a:t>3</a:t>
            </a:r>
            <a:r>
              <a:rPr lang="cs-CZ" sz="2400" dirty="0" smtClean="0">
                <a:latin typeface="+mn-lt"/>
                <a:sym typeface="Symbol" pitchFamily="18" charset="2"/>
              </a:rPr>
              <a:t>O</a:t>
            </a:r>
            <a:r>
              <a:rPr lang="cs-CZ" sz="2400" baseline="-25000" dirty="0" smtClean="0">
                <a:latin typeface="+mn-lt"/>
                <a:sym typeface="Symbol" pitchFamily="18" charset="2"/>
              </a:rPr>
              <a:t>2</a:t>
            </a:r>
            <a:r>
              <a:rPr lang="cs-CZ" sz="2400" dirty="0" smtClean="0">
                <a:latin typeface="+mn-lt"/>
                <a:sym typeface="Symbol" pitchFamily="18" charset="2"/>
              </a:rPr>
              <a:t>  </a:t>
            </a:r>
            <a:r>
              <a:rPr lang="el-GR" sz="2400" dirty="0" smtClean="0">
                <a:latin typeface="+mn-lt"/>
                <a:sym typeface="Symbol" pitchFamily="18" charset="2"/>
              </a:rPr>
              <a:t>Δ</a:t>
            </a:r>
            <a:r>
              <a:rPr lang="cs-CZ" sz="2400" dirty="0" smtClean="0">
                <a:latin typeface="+mn-lt"/>
                <a:sym typeface="Symbol" pitchFamily="18" charset="2"/>
              </a:rPr>
              <a:t>H = -94,3 </a:t>
            </a:r>
            <a:r>
              <a:rPr lang="cs-CZ" sz="2400" dirty="0" err="1" smtClean="0">
                <a:latin typeface="+mn-lt"/>
                <a:sym typeface="Symbol" pitchFamily="18" charset="2"/>
              </a:rPr>
              <a:t>kJ</a:t>
            </a:r>
            <a:r>
              <a:rPr lang="cs-CZ" sz="2400" dirty="0" smtClean="0">
                <a:latin typeface="+mn-lt"/>
                <a:sym typeface="Symbol" pitchFamily="18" charset="2"/>
              </a:rPr>
              <a:t>/mol  (cca 1270 </a:t>
            </a:r>
            <a:r>
              <a:rPr lang="cs-CZ" sz="2400" dirty="0" err="1" smtClean="0">
                <a:latin typeface="+mn-lt"/>
                <a:sym typeface="Symbol" pitchFamily="18" charset="2"/>
              </a:rPr>
              <a:t>nm</a:t>
            </a:r>
            <a:r>
              <a:rPr lang="cs-CZ" sz="2400" dirty="0" smtClean="0">
                <a:latin typeface="+mn-lt"/>
                <a:sym typeface="Symbol" pitchFamily="18" charset="2"/>
              </a:rPr>
              <a:t>)</a:t>
            </a:r>
          </a:p>
          <a:p>
            <a:endParaRPr lang="cs-CZ" sz="2400" dirty="0" smtClean="0">
              <a:latin typeface="+mn-lt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</a:t>
            </a:r>
            <a:r>
              <a:rPr lang="cs-CZ" sz="2400" dirty="0" smtClean="0">
                <a:latin typeface="+mn-lt"/>
              </a:rPr>
              <a:t>ákladní stav je </a:t>
            </a:r>
            <a:r>
              <a:rPr lang="cs-CZ" sz="2400" b="1" dirty="0" smtClean="0">
                <a:latin typeface="+mn-lt"/>
              </a:rPr>
              <a:t>tripletový</a:t>
            </a:r>
            <a:r>
              <a:rPr lang="cs-CZ" sz="2400" dirty="0" smtClean="0">
                <a:latin typeface="+mn-lt"/>
              </a:rPr>
              <a:t> a dvěma nepárovými elektrony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spinový přechod je u izolované molekuly zakázaný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střední doba života plynného singletového O</a:t>
            </a:r>
            <a:r>
              <a:rPr lang="cs-CZ" sz="2400" baseline="-25000" dirty="0" smtClean="0">
                <a:latin typeface="+mn-lt"/>
              </a:rPr>
              <a:t>2</a:t>
            </a:r>
            <a:r>
              <a:rPr lang="cs-CZ" sz="2400" dirty="0" smtClean="0">
                <a:latin typeface="+mn-lt"/>
              </a:rPr>
              <a:t> činí 72 minut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v rozpouštědlech se doba života zkracuje až na </a:t>
            </a:r>
            <a:r>
              <a:rPr lang="el-GR" sz="2400" dirty="0" smtClean="0">
                <a:latin typeface="+mn-lt"/>
              </a:rPr>
              <a:t>μ</a:t>
            </a:r>
            <a:r>
              <a:rPr lang="cs-CZ" sz="2400" dirty="0" smtClean="0">
                <a:latin typeface="+mn-lt"/>
              </a:rPr>
              <a:t>s či </a:t>
            </a:r>
            <a:r>
              <a:rPr lang="cs-CZ" sz="2400" dirty="0" err="1" smtClean="0">
                <a:latin typeface="+mn-lt"/>
              </a:rPr>
              <a:t>ns</a:t>
            </a:r>
            <a:endParaRPr lang="cs-CZ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5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143250" y="214313"/>
            <a:ext cx="2609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Výroba a použití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14313" y="822325"/>
            <a:ext cx="8643937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kyslík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se vyrábí frakční destilací kapalného vzduchu (</a:t>
            </a:r>
            <a:r>
              <a:rPr lang="cs-CZ" sz="2400" dirty="0" err="1">
                <a:solidFill>
                  <a:prstClr val="black"/>
                </a:solidFill>
                <a:latin typeface="Calibri" pitchFamily="34" charset="0"/>
              </a:rPr>
              <a:t>b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. v. -183 °C)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laboratorně pak rozkladem vhodných sloučenin, či elektrolýzou vody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2 NaClO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2 </a:t>
            </a:r>
            <a:r>
              <a:rPr lang="cs-CZ" sz="2400" b="1" kern="0" dirty="0" err="1">
                <a:solidFill>
                  <a:prstClr val="black"/>
                </a:solidFill>
                <a:latin typeface="Calibri"/>
                <a:sym typeface="Symbol" pitchFamily="18" charset="2"/>
              </a:rPr>
              <a:t>NaCl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+ 3 O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</a:p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2 H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sz="2400" b="1" kern="0" dirty="0">
                <a:latin typeface="+mn-lt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latin typeface="+mn-lt"/>
                <a:sym typeface="Symbol" pitchFamily="18" charset="2"/>
              </a:rPr>
              <a:t> O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 + 2 H</a:t>
            </a:r>
            <a:r>
              <a:rPr lang="cs-CZ" sz="2400" b="1" kern="0" baseline="-25000" dirty="0">
                <a:latin typeface="+mn-lt"/>
                <a:sym typeface="Symbol" pitchFamily="18" charset="2"/>
              </a:rPr>
              <a:t>2</a:t>
            </a:r>
            <a:r>
              <a:rPr lang="cs-CZ" sz="2400" b="1" kern="0" dirty="0">
                <a:latin typeface="+mn-lt"/>
                <a:sym typeface="Symbol" pitchFamily="18" charset="2"/>
              </a:rPr>
              <a:t>O</a:t>
            </a:r>
            <a:endParaRPr lang="cs-CZ" sz="2400" b="1" dirty="0">
              <a:solidFill>
                <a:prstClr val="black"/>
              </a:solidFill>
              <a:latin typeface="+mn-lt"/>
            </a:endParaRPr>
          </a:p>
          <a:p>
            <a:pPr marL="271463" indent="-271463">
              <a:defRPr/>
            </a:pPr>
            <a:endParaRPr lang="cs-CZ" sz="2400" dirty="0">
              <a:solidFill>
                <a:prstClr val="black"/>
              </a:solidFill>
              <a:latin typeface="Calibri" pitchFamily="34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i="1" dirty="0">
                <a:solidFill>
                  <a:prstClr val="black"/>
                </a:solidFill>
                <a:latin typeface="Calibri" pitchFamily="34" charset="0"/>
              </a:rPr>
              <a:t>využívá se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v dýchacích přístrojích, jako oxidovadlo při řezání či svařování kovů (v tlakových lahvích jako technický), raketové motory (kapalný)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ozon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 se vyrábí tichým výbojem (vysoké napětí, malý proud) ve vzduchu, </a:t>
            </a:r>
            <a:r>
              <a:rPr lang="cs-CZ" sz="2400" b="1" i="1" dirty="0">
                <a:solidFill>
                  <a:prstClr val="black"/>
                </a:solidFill>
                <a:latin typeface="Calibri" pitchFamily="34" charset="0"/>
              </a:rPr>
              <a:t>využívá se </a:t>
            </a: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k desinfekci pitné vody, bělení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má silně oxidační účinky, s alkalickými hydroxidy vznikají málo stabilní soli ozonidy</a:t>
            </a: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cs-CZ" sz="2400" dirty="0">
                <a:solidFill>
                  <a:prstClr val="black"/>
                </a:solidFill>
                <a:latin typeface="Calibri" pitchFamily="34" charset="0"/>
              </a:rPr>
              <a:t>stanovuje se jodometricky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071938" y="6000750"/>
            <a:ext cx="47910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algn="ctr">
              <a:defRPr/>
            </a:pP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3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 + 2 KI + H</a:t>
            </a:r>
            <a:r>
              <a:rPr lang="cs-CZ" sz="24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cs-CZ" sz="2400" b="1" dirty="0">
                <a:solidFill>
                  <a:prstClr val="black"/>
                </a:solidFill>
                <a:latin typeface="Calibri" pitchFamily="34" charset="0"/>
              </a:rPr>
              <a:t>O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O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+ I</a:t>
            </a:r>
            <a:r>
              <a:rPr lang="cs-CZ" sz="2400" b="1" kern="0" baseline="-25000" dirty="0">
                <a:solidFill>
                  <a:prstClr val="black"/>
                </a:solidFill>
                <a:latin typeface="Calibri"/>
                <a:sym typeface="Symbol" pitchFamily="18" charset="2"/>
              </a:rPr>
              <a:t>2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+ 2 KOH</a:t>
            </a:r>
            <a:endParaRPr lang="cs-CZ" sz="24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3357563" y="285750"/>
            <a:ext cx="179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Sloučeniny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785813"/>
            <a:ext cx="8643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Kyslík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85750" y="1500188"/>
            <a:ext cx="8643938" cy="4229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Oxidy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–  </a:t>
            </a:r>
            <a:r>
              <a:rPr lang="de-DE" sz="2400" b="1" dirty="0" err="1">
                <a:latin typeface="+mn-lt"/>
                <a:cs typeface="Times New Roman" pitchFamily="18" charset="0"/>
              </a:rPr>
              <a:t>iontové</a:t>
            </a:r>
            <a:r>
              <a:rPr lang="cs-CZ" sz="2400" b="1" dirty="0">
                <a:latin typeface="+mn-lt"/>
                <a:cs typeface="Times New Roman" pitchFamily="18" charset="0"/>
              </a:rPr>
              <a:t>:</a:t>
            </a:r>
            <a:r>
              <a:rPr lang="de-DE" sz="2400" b="1" dirty="0">
                <a:latin typeface="+mn-lt"/>
                <a:cs typeface="Times New Roman" pitchFamily="18" charset="0"/>
              </a:rPr>
              <a:t>  O</a:t>
            </a:r>
            <a:r>
              <a:rPr lang="de-DE" sz="2400" b="1" baseline="30000" dirty="0">
                <a:latin typeface="+mn-lt"/>
                <a:cs typeface="Times New Roman" pitchFamily="18" charset="0"/>
              </a:rPr>
              <a:t>2–</a:t>
            </a:r>
            <a:r>
              <a:rPr lang="cs-CZ" sz="2400" b="1" dirty="0">
                <a:latin typeface="+mn-lt"/>
                <a:cs typeface="Times New Roman" pitchFamily="18" charset="0"/>
              </a:rPr>
              <a:t> (</a:t>
            </a:r>
            <a:r>
              <a:rPr lang="de-DE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de-DE" sz="2400" b="1" baseline="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2–</a:t>
            </a:r>
            <a:r>
              <a:rPr lang="cs-CZ" sz="2400" b="1" dirty="0">
                <a:latin typeface="+mn-lt"/>
                <a:cs typeface="Times New Roman" pitchFamily="18" charset="0"/>
              </a:rPr>
              <a:t> + H</a:t>
            </a:r>
            <a:r>
              <a:rPr lang="cs-CZ" sz="2400" b="1" baseline="-25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  <a:cs typeface="Times New Roman" pitchFamily="18" charset="0"/>
              </a:rPr>
              <a:t>O 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</a:t>
            </a:r>
            <a:r>
              <a:rPr lang="cs-CZ" sz="2400" b="1" kern="0" dirty="0">
                <a:solidFill>
                  <a:prstClr val="black"/>
                </a:solidFill>
                <a:latin typeface="Calibri"/>
                <a:sym typeface="Symbol" pitchFamily="18" charset="2"/>
              </a:rPr>
              <a:t> </a:t>
            </a:r>
            <a:r>
              <a:rPr lang="cs-CZ" sz="2400" b="1" dirty="0">
                <a:latin typeface="+mn-lt"/>
                <a:cs typeface="Times New Roman" pitchFamily="18" charset="0"/>
              </a:rPr>
              <a:t>2 OH</a:t>
            </a:r>
            <a:r>
              <a:rPr lang="cs-CZ" sz="2400" b="1" baseline="30000" dirty="0">
                <a:latin typeface="+mn-lt"/>
                <a:cs typeface="Times New Roman" pitchFamily="18" charset="0"/>
              </a:rPr>
              <a:t>-</a:t>
            </a:r>
            <a:r>
              <a:rPr lang="cs-CZ" sz="2400" b="1" dirty="0">
                <a:latin typeface="+mn-lt"/>
                <a:cs typeface="Times New Roman" pitchFamily="18" charset="0"/>
              </a:rPr>
              <a:t>)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–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kovalentní</a:t>
            </a:r>
            <a:r>
              <a:rPr lang="cs-CZ" sz="2400" b="1" dirty="0">
                <a:latin typeface="+mn-lt"/>
                <a:cs typeface="Times New Roman" pitchFamily="18" charset="0"/>
              </a:rPr>
              <a:t>:</a:t>
            </a:r>
            <a:r>
              <a:rPr lang="en-GB" sz="2400" b="1" dirty="0">
                <a:latin typeface="+mn-lt"/>
                <a:cs typeface="Times New Roman" pitchFamily="18" charset="0"/>
              </a:rPr>
              <a:t>	 A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=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	 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A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–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–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zásadité</a:t>
            </a:r>
            <a:r>
              <a:rPr lang="cs-CZ" sz="2400" b="1" dirty="0">
                <a:latin typeface="+mn-lt"/>
                <a:cs typeface="Times New Roman" pitchFamily="18" charset="0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amfoterní</a:t>
            </a:r>
            <a:r>
              <a:rPr lang="cs-CZ" sz="2400" b="1" dirty="0">
                <a:latin typeface="+mn-lt"/>
                <a:cs typeface="Times New Roman" pitchFamily="18" charset="0"/>
              </a:rPr>
              <a:t>,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kyselé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–  </a:t>
            </a:r>
            <a:r>
              <a:rPr lang="cs-CZ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podvojné</a:t>
            </a:r>
            <a:r>
              <a:rPr lang="en-GB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  </a:t>
            </a:r>
            <a:endParaRPr lang="cs-CZ" sz="2400" b="1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–  </a:t>
            </a:r>
            <a:r>
              <a:rPr lang="cs-CZ" sz="2400" b="1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polymerní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86250" y="3500438"/>
            <a:ext cx="4592638" cy="20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pitchFamily="18" charset="0"/>
              </a:rPr>
              <a:t>Další sloučeniny s kyslíkem:</a:t>
            </a:r>
            <a:endParaRPr lang="cs-CZ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hydroxidy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 </a:t>
            </a: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kyseliny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:     </a:t>
            </a:r>
            <a:r>
              <a:rPr lang="de-DE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–</a:t>
            </a:r>
            <a:r>
              <a:rPr lang="en-GB" sz="24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Times New Roman" pitchFamily="18" charset="0"/>
              </a:rPr>
              <a:t>OH</a:t>
            </a:r>
          </a:p>
          <a:p>
            <a:pPr>
              <a:lnSpc>
                <a:spcPct val="150000"/>
              </a:lnSpc>
              <a:defRPr/>
            </a:pP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peroxidy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 </a:t>
            </a:r>
            <a:r>
              <a:rPr lang="cs-CZ" sz="2400" b="1" dirty="0" err="1">
                <a:solidFill>
                  <a:prstClr val="black"/>
                </a:solidFill>
                <a:latin typeface="Calibri"/>
              </a:rPr>
              <a:t>hy</a:t>
            </a: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peroxidy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prstClr val="black"/>
                </a:solidFill>
                <a:latin typeface="Calibri"/>
                <a:cs typeface="Times New Roman" pitchFamily="18" charset="0"/>
              </a:rPr>
              <a:t>ozonidy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</a:t>
            </a:r>
            <a:r>
              <a:rPr lang="cs-CZ" sz="2400" b="1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cs-CZ" sz="2400" b="1" baseline="38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–</a:t>
            </a:r>
            <a:endParaRPr lang="en-GB" sz="2400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101"/>
            </a:gs>
            <a:gs pos="45000">
              <a:srgbClr val="FFC521"/>
            </a:gs>
            <a:gs pos="70000">
              <a:srgbClr val="FFB125"/>
            </a:gs>
            <a:gs pos="100000">
              <a:srgbClr val="FF7005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313" y="358092"/>
            <a:ext cx="8786812" cy="65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+  5</a:t>
            </a:r>
            <a:r>
              <a:rPr lang="en-GB" sz="2400" b="1" baseline="-25000" dirty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  P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10</a:t>
            </a:r>
            <a:r>
              <a:rPr lang="cs-CZ" sz="2400" b="1" baseline="-30000" dirty="0">
                <a:latin typeface="+mn-lt"/>
              </a:rPr>
              <a:t>		 </a:t>
            </a:r>
            <a:r>
              <a:rPr lang="cs-CZ" sz="2400" b="1" dirty="0">
                <a:latin typeface="+mn-lt"/>
              </a:rPr>
              <a:t>        </a:t>
            </a:r>
          </a:p>
          <a:p>
            <a:pPr>
              <a:lnSpc>
                <a:spcPct val="12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 +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 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cs-CZ" sz="2400" b="1" baseline="-30000" dirty="0">
              <a:latin typeface="+mn-lt"/>
            </a:endParaRPr>
          </a:p>
          <a:p>
            <a:pPr>
              <a:lnSpc>
                <a:spcPct val="95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 C +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 CO</a:t>
            </a:r>
            <a:endParaRPr lang="cs-CZ" sz="2400" b="1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CO  +  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2 CO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 SO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cs-CZ" sz="2400" b="1" baseline="-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+  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</a:t>
            </a:r>
            <a:r>
              <a:rPr lang="cs-CZ" sz="2400" b="1" dirty="0">
                <a:solidFill>
                  <a:prstClr val="black"/>
                </a:solidFill>
                <a:latin typeface="Calibri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2 SO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3</a:t>
            </a:r>
          </a:p>
          <a:p>
            <a:pPr>
              <a:lnSpc>
                <a:spcPct val="95000"/>
              </a:lnSpc>
              <a:defRPr/>
            </a:pPr>
            <a:endParaRPr lang="en-GB" sz="2400" b="1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C  +  H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O 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solidFill>
                  <a:prstClr val="black"/>
                </a:solidFill>
                <a:latin typeface="Calibri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CO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+</a:t>
            </a:r>
            <a:r>
              <a:rPr lang="cs-CZ" sz="2400" b="1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GB" sz="24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H</a:t>
            </a:r>
            <a:r>
              <a:rPr lang="en-GB" sz="2400" b="1" baseline="-30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2</a:t>
            </a:r>
            <a:endParaRPr lang="cs-CZ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3 Fe  +  4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latin typeface="+mn-lt"/>
                <a:sym typeface="Symbol" pitchFamily="18" charset="2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 Fe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en-GB" sz="2400" b="1" dirty="0">
                <a:latin typeface="+mn-lt"/>
                <a:cs typeface="Times New Roman" pitchFamily="18" charset="0"/>
              </a:rPr>
              <a:t>  +  4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cs-CZ" sz="2400" b="1" dirty="0">
              <a:latin typeface="+mn-lt"/>
            </a:endParaRPr>
          </a:p>
          <a:p>
            <a:pPr>
              <a:lnSpc>
                <a:spcPct val="95000"/>
              </a:lnSpc>
              <a:defRPr/>
            </a:pPr>
            <a:r>
              <a:rPr lang="de-DE" sz="2400" b="1" dirty="0">
                <a:latin typeface="+mn-lt"/>
                <a:cs typeface="Times New Roman" pitchFamily="18" charset="0"/>
              </a:rPr>
              <a:t>CuSO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 err="1">
                <a:latin typeface="+mn-lt"/>
                <a:cs typeface="Times New Roman" pitchFamily="18" charset="0"/>
              </a:rPr>
              <a:t>NaOH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de-DE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 err="1">
                <a:latin typeface="+mn-lt"/>
                <a:cs typeface="Times New Roman" pitchFamily="18" charset="0"/>
              </a:rPr>
              <a:t>Cu</a:t>
            </a:r>
            <a:r>
              <a:rPr lang="de-DE" sz="2400" b="1" dirty="0">
                <a:latin typeface="+mn-lt"/>
                <a:cs typeface="Times New Roman" pitchFamily="18" charset="0"/>
              </a:rPr>
              <a:t>(OH)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 </a:t>
            </a:r>
            <a:r>
              <a:rPr lang="de-DE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de-DE" sz="2400" b="1" dirty="0">
                <a:latin typeface="+mn-lt"/>
                <a:cs typeface="Times New Roman" pitchFamily="18" charset="0"/>
              </a:rPr>
              <a:t> Na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de-DE" sz="2400" b="1" dirty="0">
                <a:latin typeface="+mn-lt"/>
                <a:cs typeface="Times New Roman" pitchFamily="18" charset="0"/>
              </a:rPr>
              <a:t>SO</a:t>
            </a:r>
            <a:r>
              <a:rPr lang="de-DE" sz="2400" b="1" baseline="-30000" dirty="0">
                <a:latin typeface="+mn-lt"/>
                <a:cs typeface="Times New Roman" pitchFamily="18" charset="0"/>
              </a:rPr>
              <a:t>4</a:t>
            </a:r>
            <a:r>
              <a:rPr lang="cs-CZ" sz="2400" b="1" baseline="-30000" dirty="0">
                <a:latin typeface="+mn-lt"/>
              </a:rPr>
              <a:t/>
            </a:r>
            <a:br>
              <a:rPr lang="cs-CZ" sz="2400" b="1" baseline="-30000" dirty="0">
                <a:latin typeface="+mn-lt"/>
              </a:rPr>
            </a:br>
            <a:r>
              <a:rPr lang="cs-CZ" sz="2400" b="1" dirty="0">
                <a:latin typeface="+mn-lt"/>
              </a:rPr>
              <a:t>				     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</a:t>
            </a:r>
            <a:r>
              <a:rPr lang="cs-CZ" sz="2400" b="1" dirty="0">
                <a:latin typeface="+mn-lt"/>
                <a:sym typeface="Symbol" pitchFamily="18" charset="2"/>
              </a:rPr>
              <a:t/>
            </a:r>
            <a:br>
              <a:rPr lang="cs-CZ" sz="2400" b="1" dirty="0">
                <a:latin typeface="+mn-lt"/>
                <a:sym typeface="Symbol" pitchFamily="18" charset="2"/>
              </a:rPr>
            </a:br>
            <a:r>
              <a:rPr lang="cs-CZ" sz="2400" b="1" dirty="0">
                <a:latin typeface="+mn-lt"/>
              </a:rPr>
              <a:t>				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CuO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 H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</a:t>
            </a:r>
          </a:p>
          <a:p>
            <a:pPr>
              <a:lnSpc>
                <a:spcPct val="14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AgNO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2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NaOH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cs-CZ" sz="2400" b="1" dirty="0">
                <a:latin typeface="+mn-lt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cs-CZ" sz="2400" b="1" dirty="0">
                <a:latin typeface="+mn-lt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</a:rPr>
              <a:t>Ag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O  + 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2 </a:t>
            </a:r>
            <a:r>
              <a:rPr lang="en-GB" sz="2400" b="1" dirty="0" smtClean="0">
                <a:latin typeface="+mn-lt"/>
                <a:cs typeface="Times New Roman" pitchFamily="18" charset="0"/>
              </a:rPr>
              <a:t>NaNO</a:t>
            </a:r>
            <a:r>
              <a:rPr lang="en-GB" sz="2400" b="1" baseline="-30000" dirty="0" smtClean="0">
                <a:latin typeface="+mn-lt"/>
                <a:cs typeface="Times New Roman" pitchFamily="18" charset="0"/>
              </a:rPr>
              <a:t>3</a:t>
            </a:r>
            <a:r>
              <a:rPr lang="cs-CZ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en-GB" sz="2400" b="1" dirty="0">
                <a:latin typeface="+mn-lt"/>
              </a:rPr>
              <a:t>+  </a:t>
            </a:r>
            <a:r>
              <a:rPr lang="en-GB" sz="2400" b="1" dirty="0" smtClean="0">
                <a:latin typeface="+mn-lt"/>
              </a:rPr>
              <a:t>H</a:t>
            </a:r>
            <a:r>
              <a:rPr lang="en-GB" sz="2400" b="1" baseline="-25000" dirty="0" smtClean="0">
                <a:latin typeface="+mn-lt"/>
              </a:rPr>
              <a:t>2</a:t>
            </a:r>
            <a:r>
              <a:rPr lang="en-GB" sz="2400" b="1" dirty="0" smtClean="0">
                <a:latin typeface="+mn-lt"/>
              </a:rPr>
              <a:t>O</a:t>
            </a:r>
            <a:endParaRPr lang="en-GB" sz="2400" b="1" dirty="0">
              <a:latin typeface="+mn-lt"/>
            </a:endParaRPr>
          </a:p>
          <a:p>
            <a:pPr>
              <a:lnSpc>
                <a:spcPct val="140000"/>
              </a:lnSpc>
              <a:defRPr/>
            </a:pP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GB" sz="2400" b="1" dirty="0">
                <a:latin typeface="+mn-lt"/>
                <a:cs typeface="Times New Roman" pitchFamily="18" charset="0"/>
              </a:rPr>
              <a:t>CaCO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 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CaO</a:t>
            </a:r>
            <a:r>
              <a:rPr lang="en-GB" sz="2400" b="1" dirty="0">
                <a:latin typeface="+mn-lt"/>
                <a:cs typeface="Times New Roman" pitchFamily="18" charset="0"/>
              </a:rPr>
              <a:t>  +  CO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  <a:p>
            <a:pPr>
              <a:defRPr/>
            </a:pPr>
            <a:r>
              <a:rPr lang="en-GB" sz="2400" b="1" dirty="0" err="1">
                <a:latin typeface="+mn-lt"/>
                <a:cs typeface="Times New Roman" pitchFamily="18" charset="0"/>
              </a:rPr>
              <a:t>Pb</a:t>
            </a:r>
            <a:r>
              <a:rPr lang="en-GB" sz="2400" b="1" dirty="0">
                <a:latin typeface="+mn-lt"/>
                <a:cs typeface="Times New Roman" pitchFamily="18" charset="0"/>
              </a:rPr>
              <a:t>(NO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3</a:t>
            </a:r>
            <a:r>
              <a:rPr lang="en-GB" sz="2400" b="1" dirty="0">
                <a:latin typeface="+mn-lt"/>
                <a:cs typeface="Times New Roman" pitchFamily="18" charset="0"/>
              </a:rPr>
              <a:t>)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  <a:sym typeface="Symbol" pitchFamily="18" charset="2"/>
              </a:rPr>
              <a:t></a:t>
            </a:r>
            <a:r>
              <a:rPr lang="cs-CZ" sz="2400" b="1" dirty="0">
                <a:latin typeface="+mn-lt"/>
                <a:cs typeface="Times New Roman" pitchFamily="18" charset="0"/>
                <a:sym typeface="Symbol" pitchFamily="18" charset="2"/>
              </a:rPr>
              <a:t>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 </a:t>
            </a:r>
            <a:r>
              <a:rPr lang="en-GB" sz="2400" b="1" dirty="0">
                <a:latin typeface="+mn-lt"/>
                <a:cs typeface="Times New Roman" pitchFamily="18" charset="0"/>
              </a:rPr>
              <a:t>2 </a:t>
            </a:r>
            <a:r>
              <a:rPr lang="en-GB" sz="2400" b="1" dirty="0" err="1">
                <a:latin typeface="+mn-lt"/>
                <a:cs typeface="Times New Roman" pitchFamily="18" charset="0"/>
              </a:rPr>
              <a:t>PbO</a:t>
            </a:r>
            <a:r>
              <a:rPr lang="en-GB" sz="2400" b="1" dirty="0">
                <a:latin typeface="+mn-lt"/>
                <a:cs typeface="Times New Roman" pitchFamily="18" charset="0"/>
              </a:rPr>
              <a:t> 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+</a:t>
            </a:r>
            <a:r>
              <a:rPr lang="cs-CZ" sz="2400" b="1" dirty="0">
                <a:latin typeface="+mn-lt"/>
              </a:rPr>
              <a:t> </a:t>
            </a:r>
            <a:r>
              <a:rPr lang="en-GB" sz="2400" b="1" dirty="0">
                <a:latin typeface="+mn-lt"/>
                <a:cs typeface="Times New Roman" pitchFamily="18" charset="0"/>
              </a:rPr>
              <a:t> NO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r>
              <a:rPr lang="en-GB" sz="2400" b="1" dirty="0">
                <a:latin typeface="+mn-lt"/>
                <a:cs typeface="Times New Roman" pitchFamily="18" charset="0"/>
              </a:rPr>
              <a:t>  +  O</a:t>
            </a:r>
            <a:r>
              <a:rPr lang="en-GB" sz="2400" b="1" baseline="-30000" dirty="0">
                <a:latin typeface="+mn-lt"/>
                <a:cs typeface="Times New Roman" pitchFamily="18" charset="0"/>
              </a:rPr>
              <a:t>2</a:t>
            </a:r>
            <a:endParaRPr lang="en-GB" sz="2400" b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00563" y="71011"/>
            <a:ext cx="31099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Některé přípravy oxidů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7533</TotalTime>
  <Words>2234</Words>
  <Application>Microsoft Office PowerPoint</Application>
  <PresentationFormat>Předvádění na obrazovce (4:3)</PresentationFormat>
  <Paragraphs>432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Ústav chemie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Křivohlávek</dc:creator>
  <cp:lastModifiedBy>Richard</cp:lastModifiedBy>
  <cp:revision>619</cp:revision>
  <dcterms:created xsi:type="dcterms:W3CDTF">2009-09-07T11:06:19Z</dcterms:created>
  <dcterms:modified xsi:type="dcterms:W3CDTF">2015-12-02T18:11:16Z</dcterms:modified>
</cp:coreProperties>
</file>