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66"/>
    <a:srgbClr val="FC9308"/>
    <a:srgbClr val="FF7C80"/>
    <a:srgbClr val="FF6699"/>
    <a:srgbClr val="FFE101"/>
    <a:srgbClr val="FF7005"/>
    <a:srgbClr val="FEA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4F164-490B-4181-B975-E784B8B36A4B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760BD-63A5-450C-A02A-A4A7C77F59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DAEC-4A5C-4A0D-837E-4B47C62DE4CC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3E43-2B31-4D0F-8C10-27904580A3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BA73-1849-4028-9714-375D5787FE58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C3EFD-EB1F-4C52-8C02-80BFFC2526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4F164-490B-4181-B975-E784B8B36A4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760BD-63A5-450C-A02A-A4A7C77F597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87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55EF0-902F-48D7-8026-B2AA27E6D15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198F7-458E-4DD9-8717-9245E4140C2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638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B6368-A93D-4F32-AF42-FB1A1009F6E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D12CC-A7A6-44A0-9808-BCB7419DC0C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66585-0117-403D-B0EE-FBEB05DFC76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A0977-C801-41C8-A7AD-52CB7C5061B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92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C4499-B622-4E54-9363-9CD12FC2613F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682B8-FACF-4B4B-848D-CBEEB219456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264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4A460-A0F3-40C0-BBBF-3BE7CA94461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BE244-26CD-4091-9C9F-A6A9863EF22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207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9CAC-671C-4DFE-A579-811EF7A86C3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8150F-6395-4590-B6CC-B05E126DCE2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58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541B-E8BD-40A9-BF8C-566BDCF0F69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9B167-655F-40DD-B0F5-660A035FF46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65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55EF0-902F-48D7-8026-B2AA27E6D157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198F7-458E-4DD9-8717-9245E4140C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02FB5-29BB-428B-997E-0CE64960C64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FBFBD-F8AD-49A6-AEA8-9616646DB3E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51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DAEC-4A5C-4A0D-837E-4B47C62DE4C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3E43-2B31-4D0F-8C10-27904580A38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178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BA73-1849-4028-9714-375D5787FE5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C3EFD-EB1F-4C52-8C02-80BFFC25268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19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B6368-A93D-4F32-AF42-FB1A1009F6E5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D12CC-A7A6-44A0-9808-BCB7419DC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66585-0117-403D-B0EE-FBEB05DFC76B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A0977-C801-41C8-A7AD-52CB7C5061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C4499-B622-4E54-9363-9CD12FC2613F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682B8-FACF-4B4B-848D-CBEEB21945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4A460-A0F3-40C0-BBBF-3BE7CA944617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BE244-26CD-4091-9C9F-A6A9863EF2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9CAC-671C-4DFE-A579-811EF7A86C36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8150F-6395-4590-B6CC-B05E126DCE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541B-E8BD-40A9-BF8C-566BDCF0F69E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9B167-655F-40DD-B0F5-660A035FF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02FB5-29BB-428B-997E-0CE64960C641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FBFBD-F8AD-49A6-AEA8-9616646DB3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321EAA-92F9-4B47-9DCE-BBC4FAD59F29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C9D5EF-8B23-44C7-A561-07E5CE0BD1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321EAA-92F9-4B47-9DCE-BBC4FAD59F29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C9D5EF-8B23-44C7-A561-07E5CE0BD12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214438" y="142875"/>
            <a:ext cx="4800600" cy="1812925"/>
          </a:xfrm>
          <a:prstGeom prst="rect">
            <a:avLst/>
          </a:prstGeom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Halogeny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79375" y="685800"/>
            <a:ext cx="9026525" cy="5440363"/>
            <a:chOff x="38" y="432"/>
            <a:chExt cx="5686" cy="3427"/>
          </a:xfrm>
        </p:grpSpPr>
        <p:grpSp>
          <p:nvGrpSpPr>
            <p:cNvPr id="13317" name="Group 4"/>
            <p:cNvGrpSpPr>
              <a:grpSpLocks/>
            </p:cNvGrpSpPr>
            <p:nvPr/>
          </p:nvGrpSpPr>
          <p:grpSpPr bwMode="auto">
            <a:xfrm>
              <a:off x="38" y="432"/>
              <a:ext cx="622" cy="3418"/>
              <a:chOff x="38" y="56"/>
              <a:chExt cx="622" cy="3418"/>
            </a:xfrm>
          </p:grpSpPr>
          <p:pic>
            <p:nvPicPr>
              <p:cNvPr id="13324" name="Picture 5" descr="D:\Merck\!\s\PT\ptall0a.gi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749" t="1286" r="749" b="1286"/>
              <a:stretch>
                <a:fillRect/>
              </a:stretch>
            </p:blipFill>
            <p:spPr bwMode="auto">
              <a:xfrm>
                <a:off x="42" y="56"/>
                <a:ext cx="61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3325" name="Picture 6" descr="D:\Merck\!\s\PT\pt01-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" y="441"/>
                <a:ext cx="619" cy="30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13318" name="Group 7"/>
            <p:cNvGrpSpPr>
              <a:grpSpLocks/>
            </p:cNvGrpSpPr>
            <p:nvPr/>
          </p:nvGrpSpPr>
          <p:grpSpPr bwMode="auto">
            <a:xfrm>
              <a:off x="3852" y="432"/>
              <a:ext cx="1872" cy="2986"/>
              <a:chOff x="3852" y="56"/>
              <a:chExt cx="1872" cy="2986"/>
            </a:xfrm>
          </p:grpSpPr>
          <p:pic>
            <p:nvPicPr>
              <p:cNvPr id="13322" name="Picture 8" descr="D:\Merck\!\s\PT\ptall0c.gif"/>
              <p:cNvPicPr>
                <a:picLocks noChangeArrowheads="1"/>
              </p:cNvPicPr>
              <p:nvPr/>
            </p:nvPicPr>
            <p:blipFill>
              <a:blip r:embed="rId4" cstate="print"/>
              <a:srcRect t="1286" r="252" b="1286"/>
              <a:stretch>
                <a:fillRect/>
              </a:stretch>
            </p:blipFill>
            <p:spPr bwMode="auto">
              <a:xfrm>
                <a:off x="3854" y="56"/>
                <a:ext cx="1865" cy="35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3323" name="Picture 9" descr="D:\Merck\!\s\PT\pt04-.gi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852" y="443"/>
                <a:ext cx="1872" cy="25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13319" name="Group 10"/>
            <p:cNvGrpSpPr>
              <a:grpSpLocks/>
            </p:cNvGrpSpPr>
            <p:nvPr/>
          </p:nvGrpSpPr>
          <p:grpSpPr bwMode="auto">
            <a:xfrm>
              <a:off x="695" y="1726"/>
              <a:ext cx="3111" cy="2133"/>
              <a:chOff x="695" y="1726"/>
              <a:chExt cx="3111" cy="2133"/>
            </a:xfrm>
          </p:grpSpPr>
          <p:pic>
            <p:nvPicPr>
              <p:cNvPr id="13320" name="Picture 11" descr="D:\Merck\!\s\PT\ptall0b.gif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151" t="1286" r="375" b="1286"/>
              <a:stretch>
                <a:fillRect/>
              </a:stretch>
            </p:blipFill>
            <p:spPr bwMode="auto">
              <a:xfrm>
                <a:off x="708" y="1726"/>
                <a:ext cx="309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3321" name="Picture 12" descr="D:\Merck\!\pt03_.gif"/>
              <p:cNvPicPr>
                <a:picLocks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95" y="2118"/>
                <a:ext cx="3106" cy="17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8113911" y="1988840"/>
            <a:ext cx="490537" cy="3456384"/>
          </a:xfrm>
          <a:prstGeom prst="rect">
            <a:avLst/>
          </a:prstGeom>
          <a:noFill/>
          <a:ln w="5397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16632"/>
            <a:ext cx="885698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Oxokyseliny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HClO</a:t>
            </a:r>
            <a:r>
              <a:rPr lang="cs-CZ" sz="2400" dirty="0" smtClean="0">
                <a:latin typeface="+mn-lt"/>
              </a:rPr>
              <a:t> - kyselina chlorná</a:t>
            </a:r>
            <a:endParaRPr lang="cs-CZ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silné oxidační činidlo stejně jako její soli, slabá kyselina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„chlorová voda“ – zavedení Cl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 do vody:</a:t>
            </a:r>
          </a:p>
          <a:p>
            <a:endParaRPr lang="cs-CZ" sz="2400" dirty="0" smtClean="0">
              <a:latin typeface="+mn-lt"/>
            </a:endParaRPr>
          </a:p>
          <a:p>
            <a:pPr algn="ctr"/>
            <a:r>
              <a:rPr lang="cs-CZ" sz="2400" b="1" dirty="0" smtClean="0">
                <a:latin typeface="+mn-lt"/>
              </a:rPr>
              <a:t>Cl</a:t>
            </a:r>
            <a:r>
              <a:rPr lang="cs-CZ" sz="2400" b="1" baseline="-25000" dirty="0" smtClean="0">
                <a:latin typeface="+mn-lt"/>
              </a:rPr>
              <a:t>2</a:t>
            </a:r>
            <a:r>
              <a:rPr lang="cs-CZ" sz="2400" b="1" dirty="0" smtClean="0">
                <a:latin typeface="+mn-lt"/>
              </a:rPr>
              <a:t> +</a:t>
            </a:r>
            <a:r>
              <a:rPr lang="cs-CZ" sz="2400" b="1" baseline="-25000" dirty="0">
                <a:latin typeface="+mn-lt"/>
              </a:rPr>
              <a:t> </a:t>
            </a:r>
            <a:r>
              <a:rPr lang="cs-CZ" sz="2400" b="1" dirty="0" smtClean="0">
                <a:latin typeface="+mn-lt"/>
              </a:rPr>
              <a:t>2 H</a:t>
            </a:r>
            <a:r>
              <a:rPr lang="cs-CZ" sz="2400" b="1" baseline="-25000" dirty="0" smtClean="0">
                <a:latin typeface="+mn-lt"/>
              </a:rPr>
              <a:t>2</a:t>
            </a:r>
            <a:r>
              <a:rPr lang="cs-CZ" sz="2400" b="1" dirty="0" smtClean="0">
                <a:latin typeface="+mn-lt"/>
              </a:rPr>
              <a:t>O </a:t>
            </a:r>
            <a:r>
              <a:rPr lang="en-GB" sz="2400" b="1" dirty="0">
                <a:latin typeface="+mn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b="1" dirty="0" smtClean="0">
                <a:latin typeface="+mn-lt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err="1" smtClean="0">
                <a:latin typeface="+mn-lt"/>
                <a:cs typeface="Times New Roman" pitchFamily="18" charset="0"/>
                <a:sym typeface="Symbol" pitchFamily="18" charset="2"/>
              </a:rPr>
              <a:t>HClO</a:t>
            </a:r>
            <a:r>
              <a:rPr lang="cs-CZ" sz="2400" b="1" dirty="0" smtClean="0">
                <a:latin typeface="+mn-lt"/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err="1" smtClean="0">
                <a:latin typeface="+mn-lt"/>
                <a:cs typeface="Times New Roman" pitchFamily="18" charset="0"/>
                <a:sym typeface="Symbol" pitchFamily="18" charset="2"/>
              </a:rPr>
              <a:t>HCl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p</a:t>
            </a:r>
            <a:r>
              <a:rPr lang="cs-CZ" sz="2400" dirty="0" smtClean="0">
                <a:latin typeface="+mn-lt"/>
              </a:rPr>
              <a:t>oužití: bělící a dezinfekční prostředky (Savo)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podobně i </a:t>
            </a:r>
            <a:r>
              <a:rPr lang="cs-CZ" sz="2400" dirty="0" err="1" smtClean="0">
                <a:latin typeface="+mn-lt"/>
              </a:rPr>
              <a:t>HBrO</a:t>
            </a:r>
            <a:r>
              <a:rPr lang="cs-CZ" sz="2400" dirty="0" smtClean="0">
                <a:latin typeface="+mn-lt"/>
              </a:rPr>
              <a:t> a </a:t>
            </a:r>
            <a:r>
              <a:rPr lang="cs-CZ" sz="2400" dirty="0" smtClean="0">
                <a:latin typeface="+mn-lt"/>
              </a:rPr>
              <a:t>HIO (síla kyselin klesá k HIO)</a:t>
            </a:r>
            <a:endParaRPr lang="cs-CZ" sz="2400" dirty="0">
              <a:latin typeface="+mn-lt"/>
            </a:endParaRPr>
          </a:p>
          <a:p>
            <a:pPr algn="ctr"/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HClO</a:t>
            </a:r>
            <a:r>
              <a:rPr lang="cs-CZ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 </a:t>
            </a:r>
            <a:r>
              <a:rPr lang="cs-CZ" sz="2400" dirty="0" smtClean="0">
                <a:latin typeface="+mn-lt"/>
              </a:rPr>
              <a:t>– kyselina chloritá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n</a:t>
            </a:r>
            <a:r>
              <a:rPr lang="cs-CZ" sz="2400" dirty="0" smtClean="0">
                <a:latin typeface="+mn-lt"/>
              </a:rPr>
              <a:t>ejméně stálá, jen ve zředěných roztocích (obdobně HBrO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/HIO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s</a:t>
            </a:r>
            <a:r>
              <a:rPr lang="cs-CZ" sz="2400" dirty="0" smtClean="0">
                <a:latin typeface="+mn-lt"/>
              </a:rPr>
              <a:t>ilnější kyselina i silnější oxidovadlo než kyselina chlorná</a:t>
            </a:r>
          </a:p>
          <a:p>
            <a:endParaRPr lang="cs-CZ" sz="2400" dirty="0" smtClean="0">
              <a:latin typeface="+mn-lt"/>
            </a:endParaRPr>
          </a:p>
          <a:p>
            <a:pPr algn="ctr"/>
            <a:r>
              <a:rPr lang="cs-CZ" sz="2400" dirty="0" smtClean="0">
                <a:latin typeface="+mn-lt"/>
              </a:rPr>
              <a:t>2 ClO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 + O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baseline="30000" dirty="0" smtClean="0">
                <a:latin typeface="+mn-lt"/>
              </a:rPr>
              <a:t>2-</a:t>
            </a:r>
            <a:r>
              <a:rPr lang="cs-CZ" sz="2400" dirty="0" smtClean="0">
                <a:latin typeface="+mn-lt"/>
              </a:rPr>
              <a:t> </a:t>
            </a:r>
            <a:r>
              <a:rPr lang="en-GB" sz="2400" dirty="0">
                <a:latin typeface="+mn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2 ClO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aseline="30000" dirty="0" smtClean="0">
                <a:latin typeface="+mn-lt"/>
                <a:cs typeface="Times New Roman" pitchFamily="18" charset="0"/>
                <a:sym typeface="Symbol" pitchFamily="18" charset="2"/>
              </a:rPr>
              <a:t>-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+ O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2</a:t>
            </a:r>
          </a:p>
          <a:p>
            <a:pPr algn="ctr"/>
            <a:endParaRPr lang="cs-CZ" sz="2400" baseline="-25000" dirty="0">
              <a:latin typeface="+mn-lt"/>
              <a:cs typeface="Times New Roman" pitchFamily="18" charset="0"/>
              <a:sym typeface="Symbol" pitchFamily="18" charset="2"/>
            </a:endParaRPr>
          </a:p>
          <a:p>
            <a:pPr marL="355600" indent="-3556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chloritany těžkých kovů jsou explozivní</a:t>
            </a:r>
            <a:endParaRPr lang="cs-CZ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16632"/>
            <a:ext cx="88569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Oxokyseliny</a:t>
            </a:r>
          </a:p>
          <a:p>
            <a:pPr algn="ctr"/>
            <a:endParaRPr lang="cs-CZ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r>
              <a:rPr lang="cs-CZ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HClO</a:t>
            </a:r>
            <a:r>
              <a:rPr lang="cs-CZ" sz="2400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3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 - kyselina chlorečná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silné oxidační činidlo (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ale 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slabší </a:t>
            </a:r>
            <a:r>
              <a:rPr lang="cs-CZ" sz="2400" dirty="0">
                <a:solidFill>
                  <a:prstClr val="black"/>
                </a:solidFill>
                <a:latin typeface="Calibri"/>
              </a:rPr>
              <a:t>než </a:t>
            </a:r>
            <a:r>
              <a:rPr lang="cs-CZ" sz="2400" dirty="0" err="1" smtClean="0">
                <a:solidFill>
                  <a:prstClr val="black"/>
                </a:solidFill>
                <a:latin typeface="Calibri"/>
              </a:rPr>
              <a:t>HClO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/HClO</a:t>
            </a:r>
            <a:r>
              <a:rPr lang="cs-CZ" sz="2400" baseline="-25000" dirty="0" smtClean="0">
                <a:solidFill>
                  <a:prstClr val="black"/>
                </a:solidFill>
                <a:latin typeface="Calibri"/>
              </a:rPr>
              <a:t>2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) i silná kyselina </a:t>
            </a:r>
            <a:endParaRPr lang="cs-CZ" sz="2400" dirty="0">
              <a:solidFill>
                <a:prstClr val="black"/>
              </a:solidFill>
              <a:latin typeface="Calibri"/>
            </a:endParaRPr>
          </a:p>
          <a:p>
            <a:endParaRPr lang="cs-CZ" sz="2400" dirty="0" smtClean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cs-CZ" sz="2400" b="1" dirty="0" smtClean="0">
                <a:solidFill>
                  <a:prstClr val="black"/>
                </a:solidFill>
                <a:latin typeface="Calibri"/>
              </a:rPr>
              <a:t>3 X</a:t>
            </a:r>
            <a:r>
              <a:rPr lang="cs-CZ" sz="2400" b="1" baseline="-25000" dirty="0" smtClean="0">
                <a:solidFill>
                  <a:prstClr val="black"/>
                </a:solidFill>
                <a:latin typeface="Calibri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latin typeface="Calibri"/>
              </a:rPr>
              <a:t> +</a:t>
            </a:r>
            <a:r>
              <a:rPr lang="cs-CZ" sz="2400" b="1" baseline="-25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latin typeface="Calibri"/>
              </a:rPr>
              <a:t>6 OH</a:t>
            </a:r>
            <a:r>
              <a:rPr lang="cs-CZ" sz="2400" b="1" baseline="30000" dirty="0" smtClean="0">
                <a:solidFill>
                  <a:prstClr val="black"/>
                </a:solidFill>
                <a:latin typeface="Calibri"/>
              </a:rPr>
              <a:t>-</a:t>
            </a:r>
            <a:r>
              <a:rPr lang="cs-CZ" sz="24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2400" b="1" dirty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b="1" dirty="0" smtClean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 XO</a:t>
            </a:r>
            <a:r>
              <a:rPr lang="cs-CZ" sz="2400" b="1" baseline="-25000" dirty="0" smtClean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baseline="30000" dirty="0" smtClean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-</a:t>
            </a:r>
            <a:r>
              <a:rPr lang="cs-CZ" sz="2400" b="1" dirty="0" smtClean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 + 5 X</a:t>
            </a:r>
            <a:r>
              <a:rPr lang="cs-CZ" sz="2400" b="1" baseline="30000" dirty="0" smtClean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-</a:t>
            </a:r>
            <a:r>
              <a:rPr lang="cs-CZ" sz="2400" b="1" dirty="0" smtClean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 + 3H</a:t>
            </a:r>
            <a:r>
              <a:rPr lang="cs-CZ" sz="2400" b="1" baseline="-25000" dirty="0" smtClean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O</a:t>
            </a:r>
            <a:endParaRPr lang="cs-CZ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algn="ctr"/>
            <a:endParaRPr lang="cs-CZ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podobně i HBrO</a:t>
            </a:r>
            <a:r>
              <a:rPr lang="cs-CZ" sz="2400" baseline="-25000" dirty="0" smtClean="0">
                <a:solidFill>
                  <a:prstClr val="black"/>
                </a:solidFill>
                <a:latin typeface="Calibri"/>
              </a:rPr>
              <a:t>3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 a HIO</a:t>
            </a:r>
            <a:r>
              <a:rPr lang="cs-CZ" sz="2400" baseline="-25000" dirty="0" smtClean="0">
                <a:solidFill>
                  <a:prstClr val="black"/>
                </a:solidFill>
                <a:latin typeface="Calibri"/>
              </a:rPr>
              <a:t>3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 (nejstálejší oxokyselina jodu)</a:t>
            </a:r>
            <a:endParaRPr lang="cs-CZ" sz="2400" dirty="0">
              <a:solidFill>
                <a:prstClr val="black"/>
              </a:solidFill>
              <a:latin typeface="Calibri"/>
            </a:endParaRPr>
          </a:p>
          <a:p>
            <a:pPr algn="ctr"/>
            <a:endParaRPr lang="cs-CZ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r>
              <a:rPr lang="cs-CZ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HClO</a:t>
            </a:r>
            <a:r>
              <a:rPr lang="cs-CZ" sz="2400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4 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– kyselina chloristá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prstClr val="black"/>
                </a:solidFill>
                <a:latin typeface="Calibri"/>
              </a:rPr>
              <a:t>nejstálejší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a </a:t>
            </a:r>
            <a:r>
              <a:rPr lang="cs-CZ" sz="2400" b="1" dirty="0" smtClean="0">
                <a:solidFill>
                  <a:prstClr val="black"/>
                </a:solidFill>
                <a:latin typeface="Calibri"/>
              </a:rPr>
              <a:t>nejsilnější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 oxokyselina 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chloru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Calibri"/>
              </a:rPr>
              <a:t>j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edna z nejsilnějších anorganických kyselin (</a:t>
            </a:r>
            <a:r>
              <a:rPr lang="cs-CZ" sz="2400" dirty="0" err="1" smtClean="0">
                <a:solidFill>
                  <a:prstClr val="black"/>
                </a:solidFill>
                <a:latin typeface="Calibri"/>
              </a:rPr>
              <a:t>pK</a:t>
            </a:r>
            <a:r>
              <a:rPr lang="cs-CZ" sz="2400" baseline="-25000" dirty="0" err="1" smtClean="0">
                <a:solidFill>
                  <a:prstClr val="black"/>
                </a:solidFill>
                <a:latin typeface="Calibri"/>
              </a:rPr>
              <a:t>a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= -11)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Calibri"/>
              </a:rPr>
              <a:t>c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hloristany – většinou rozpustné ve 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vodě </a:t>
            </a:r>
            <a:r>
              <a:rPr lang="cs-CZ" sz="2000" dirty="0" smtClean="0">
                <a:solidFill>
                  <a:prstClr val="black"/>
                </a:solidFill>
                <a:latin typeface="Calibri"/>
              </a:rPr>
              <a:t>(méně alkalických kovů a NH</a:t>
            </a:r>
            <a:r>
              <a:rPr lang="cs-CZ" sz="2000" baseline="-25000" dirty="0" smtClean="0">
                <a:solidFill>
                  <a:prstClr val="black"/>
                </a:solidFill>
                <a:latin typeface="Calibri"/>
              </a:rPr>
              <a:t>4</a:t>
            </a:r>
            <a:r>
              <a:rPr lang="cs-CZ" sz="2000" baseline="30000" dirty="0" smtClean="0">
                <a:solidFill>
                  <a:prstClr val="black"/>
                </a:solidFill>
                <a:latin typeface="Calibri"/>
              </a:rPr>
              <a:t>+</a:t>
            </a:r>
            <a:r>
              <a:rPr lang="cs-CZ" sz="2000" dirty="0" smtClean="0">
                <a:solidFill>
                  <a:prstClr val="black"/>
                </a:solidFill>
                <a:latin typeface="Calibri"/>
              </a:rPr>
              <a:t>)</a:t>
            </a:r>
            <a:endParaRPr lang="cs-CZ" sz="20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prstClr val="black"/>
              </a:solidFill>
              <a:latin typeface="Calibri"/>
            </a:endParaRPr>
          </a:p>
          <a:p>
            <a:r>
              <a:rPr lang="cs-CZ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Kyseliny jodisté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HIO</a:t>
            </a:r>
            <a:r>
              <a:rPr lang="cs-CZ" sz="2400" baseline="-25000" dirty="0" smtClean="0">
                <a:solidFill>
                  <a:prstClr val="black"/>
                </a:solidFill>
                <a:latin typeface="Calibri"/>
              </a:rPr>
              <a:t>4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, H</a:t>
            </a:r>
            <a:r>
              <a:rPr lang="cs-CZ" sz="2400" baseline="-25000" dirty="0" smtClean="0">
                <a:solidFill>
                  <a:prstClr val="black"/>
                </a:solidFill>
                <a:latin typeface="Calibri"/>
              </a:rPr>
              <a:t>5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IO</a:t>
            </a:r>
            <a:r>
              <a:rPr lang="cs-CZ" sz="2400" baseline="-25000" dirty="0" smtClean="0">
                <a:solidFill>
                  <a:prstClr val="black"/>
                </a:solidFill>
                <a:latin typeface="Calibri"/>
              </a:rPr>
              <a:t>6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H</a:t>
            </a:r>
            <a:r>
              <a:rPr lang="cs-CZ" sz="2400" baseline="-25000" dirty="0" smtClean="0">
                <a:solidFill>
                  <a:prstClr val="black"/>
                </a:solidFill>
                <a:latin typeface="Calibri"/>
              </a:rPr>
              <a:t>3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IO</a:t>
            </a:r>
            <a:r>
              <a:rPr lang="cs-CZ" sz="2400" baseline="-25000" dirty="0" smtClean="0">
                <a:solidFill>
                  <a:prstClr val="black"/>
                </a:solidFill>
                <a:latin typeface="Calibri"/>
              </a:rPr>
              <a:t>5 </a:t>
            </a: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(pouze soli)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  <a:latin typeface="Calibri"/>
              </a:rPr>
              <a:t>Jodistany – čtyři řady, složitý systém </a:t>
            </a:r>
            <a:r>
              <a:rPr lang="cs-CZ" sz="2000" dirty="0" smtClean="0">
                <a:solidFill>
                  <a:prstClr val="black"/>
                </a:solidFill>
                <a:latin typeface="Calibri"/>
              </a:rPr>
              <a:t>– </a:t>
            </a:r>
            <a:r>
              <a:rPr lang="cs-CZ" sz="2000" dirty="0" err="1" smtClean="0">
                <a:solidFill>
                  <a:prstClr val="black"/>
                </a:solidFill>
                <a:latin typeface="Calibri"/>
              </a:rPr>
              <a:t>deprotonizace</a:t>
            </a:r>
            <a:r>
              <a:rPr lang="cs-CZ" sz="2000" dirty="0" smtClean="0">
                <a:solidFill>
                  <a:prstClr val="black"/>
                </a:solidFill>
                <a:latin typeface="Calibri"/>
              </a:rPr>
              <a:t>, dehydratace, agregace</a:t>
            </a:r>
            <a:endParaRPr lang="cs-CZ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592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15" name="Group 79"/>
          <p:cNvGraphicFramePr>
            <a:graphicFrameLocks noGrp="1"/>
          </p:cNvGraphicFramePr>
          <p:nvPr/>
        </p:nvGraphicFramePr>
        <p:xfrm>
          <a:off x="785813" y="1428750"/>
          <a:ext cx="7429552" cy="3009966"/>
        </p:xfrm>
        <a:graphic>
          <a:graphicData uri="http://schemas.openxmlformats.org/drawingml/2006/table">
            <a:tbl>
              <a:tblPr/>
              <a:tblGrid>
                <a:gridCol w="1070464"/>
                <a:gridCol w="998526"/>
                <a:gridCol w="1410674"/>
                <a:gridCol w="1128540"/>
                <a:gridCol w="1034495"/>
                <a:gridCol w="940450"/>
                <a:gridCol w="846403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Prvek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X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r>
                        <a:rPr kumimoji="0" lang="cs-CZ" sz="10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 </a:t>
                      </a:r>
                      <a:r>
                        <a:rPr kumimoji="0" lang="cs-CZ" sz="26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I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kJ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 mol</a:t>
                      </a:r>
                      <a:r>
                        <a:rPr kumimoji="0" lang="cs-CZ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-1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ρ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[g cm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-3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b.</a:t>
                      </a:r>
                      <a:r>
                        <a:rPr kumimoji="0" lang="cs-CZ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 </a:t>
                      </a:r>
                      <a:r>
                        <a:rPr kumimoji="0" lang="cs-CZ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t.</a:t>
                      </a:r>
                      <a:endParaRPr kumimoji="0" lang="cs-CZ" sz="2300" b="1" i="1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[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°C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]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b.</a:t>
                      </a:r>
                      <a:r>
                        <a:rPr kumimoji="0" lang="cs-CZ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 </a:t>
                      </a:r>
                      <a:r>
                        <a:rPr kumimoji="0" lang="cs-CZ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v.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[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°C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]</a:t>
                      </a:r>
                      <a:endParaRPr kumimoji="0" lang="cs-CZ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pm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1681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0,0017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-220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-188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Cl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3,2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1251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0,0032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-102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-34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Br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1140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3,1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-7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I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1008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4,9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184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139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At</a:t>
                      </a: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2,2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890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337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61"/>
          <p:cNvSpPr>
            <a:spLocks noChangeArrowheads="1"/>
          </p:cNvSpPr>
          <p:nvPr/>
        </p:nvSpPr>
        <p:spPr bwMode="auto">
          <a:xfrm>
            <a:off x="285750" y="357188"/>
            <a:ext cx="4929188" cy="647700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CC">
                <a:gamma/>
                <a:shade val="60000"/>
                <a:invGamma/>
              </a:srgbClr>
            </a:prstShdw>
          </a:effectLst>
        </p:spPr>
        <p:txBody>
          <a:bodyPr tIns="82800" bIns="108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</a:t>
            </a:r>
            <a:r>
              <a:rPr lang="cs-CZ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7.</a:t>
            </a:r>
            <a:r>
              <a:rPr lang="cs-CZ" sz="24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2400" dirty="0">
                <a:solidFill>
                  <a:srgbClr val="FFFF00"/>
                </a:solidFill>
                <a:latin typeface="+mn-lt"/>
              </a:rPr>
              <a:t>skupina</a:t>
            </a:r>
            <a:r>
              <a:rPr lang="cs-CZ" sz="2400" dirty="0">
                <a:solidFill>
                  <a:srgbClr val="FFCC99"/>
                </a:solidFill>
                <a:latin typeface="+mn-lt"/>
              </a:rPr>
              <a:t>  </a:t>
            </a:r>
            <a:r>
              <a:rPr lang="cs-CZ" sz="2400" dirty="0">
                <a:solidFill>
                  <a:srgbClr val="FFDC45"/>
                </a:solidFill>
                <a:latin typeface="+mn-lt"/>
                <a:cs typeface="Times New Roman" pitchFamily="18" charset="0"/>
              </a:rPr>
              <a:t>–</a:t>
            </a:r>
            <a:r>
              <a:rPr lang="cs-CZ" sz="2400" dirty="0">
                <a:solidFill>
                  <a:srgbClr val="FFCC99"/>
                </a:solidFill>
                <a:latin typeface="+mn-lt"/>
              </a:rPr>
              <a:t>  </a:t>
            </a:r>
            <a:r>
              <a:rPr lang="cs-CZ" sz="2800" dirty="0" smtClean="0">
                <a:solidFill>
                  <a:srgbClr val="FFDC4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7</a:t>
            </a:r>
            <a:r>
              <a:rPr lang="cs-CZ" sz="2400" dirty="0" smtClean="0">
                <a:solidFill>
                  <a:srgbClr val="FFDC45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FFDC45"/>
                </a:solidFill>
                <a:latin typeface="+mn-lt"/>
              </a:rPr>
              <a:t>valenční</a:t>
            </a:r>
            <a:r>
              <a:rPr lang="cs-CZ" sz="2400" dirty="0">
                <a:solidFill>
                  <a:srgbClr val="FFDC45"/>
                </a:solidFill>
                <a:latin typeface="+mn-lt"/>
              </a:rPr>
              <a:t>ch elektronů</a:t>
            </a:r>
            <a:endParaRPr lang="cs-CZ" sz="2800" dirty="0">
              <a:solidFill>
                <a:srgbClr val="FFDC4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" name="Rectangle 62"/>
          <p:cNvSpPr>
            <a:spLocks noChangeArrowheads="1"/>
          </p:cNvSpPr>
          <p:nvPr/>
        </p:nvSpPr>
        <p:spPr bwMode="auto">
          <a:xfrm>
            <a:off x="6000750" y="357188"/>
            <a:ext cx="2841625" cy="6477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tIns="82800" bIns="108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 err="1">
                <a:solidFill>
                  <a:srgbClr val="FFCC99"/>
                </a:solidFill>
                <a:latin typeface="+mn-lt"/>
                <a:cs typeface="Times New Roman" pitchFamily="18" charset="0"/>
              </a:rPr>
              <a:t>konfigurace</a:t>
            </a:r>
            <a:r>
              <a:rPr lang="en-GB" sz="2400" dirty="0">
                <a:solidFill>
                  <a:srgbClr val="FFCC99"/>
                </a:solidFill>
                <a:latin typeface="+mn-lt"/>
                <a:cs typeface="Times New Roman" pitchFamily="18" charset="0"/>
              </a:rPr>
              <a:t>   </a:t>
            </a:r>
            <a:r>
              <a:rPr lang="cs-CZ" sz="2400" i="1" dirty="0">
                <a:solidFill>
                  <a:srgbClr val="FFCC99"/>
                </a:solidFill>
                <a:latin typeface="+mn-lt"/>
              </a:rPr>
              <a:t>n</a:t>
            </a:r>
            <a:r>
              <a:rPr lang="en-GB" sz="2800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pitchFamily="18" charset="0"/>
              </a:rPr>
              <a:t>s</a:t>
            </a:r>
            <a:r>
              <a:rPr lang="cs-CZ" baseline="30000" dirty="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  <a:r>
              <a:rPr lang="cs-CZ" i="1" dirty="0">
                <a:solidFill>
                  <a:srgbClr val="FFCC99"/>
                </a:solidFill>
                <a:latin typeface="+mn-lt"/>
              </a:rPr>
              <a:t> </a:t>
            </a:r>
            <a:r>
              <a:rPr lang="cs-CZ" sz="2400" i="1" dirty="0">
                <a:solidFill>
                  <a:srgbClr val="FFCC99"/>
                </a:solidFill>
                <a:latin typeface="+mn-lt"/>
              </a:rPr>
              <a:t>n</a:t>
            </a:r>
            <a:r>
              <a:rPr lang="en-GB" sz="28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pitchFamily="18" charset="0"/>
              </a:rPr>
              <a:t>p</a:t>
            </a:r>
            <a:r>
              <a:rPr lang="cs-CZ" baseline="30000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5</a:t>
            </a:r>
            <a:endParaRPr lang="cs-CZ" baseline="30000" dirty="0">
              <a:solidFill>
                <a:srgbClr val="FF7C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1" name="Rectangle 63"/>
          <p:cNvSpPr>
            <a:spLocks noChangeArrowheads="1"/>
          </p:cNvSpPr>
          <p:nvPr/>
        </p:nvSpPr>
        <p:spPr bwMode="auto">
          <a:xfrm>
            <a:off x="2699792" y="5229200"/>
            <a:ext cx="4464496" cy="1358454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3399FF">
                <a:gamma/>
                <a:shade val="60000"/>
                <a:invGamma/>
              </a:srgbClr>
            </a:prstShdw>
          </a:effectLst>
        </p:spPr>
        <p:txBody>
          <a:bodyPr tIns="82800" bIns="108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Oxidační číslo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F: </a:t>
            </a:r>
            <a:r>
              <a:rPr lang="cs-CZ" sz="2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sz="2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-1</a:t>
            </a:r>
            <a:endParaRPr lang="cs-CZ" sz="28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Cl, Br, I: </a:t>
            </a:r>
            <a:r>
              <a:rPr lang="cs-CZ" sz="2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-1</a:t>
            </a:r>
            <a:r>
              <a:rPr lang="cs-CZ" sz="2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, </a:t>
            </a:r>
            <a:r>
              <a:rPr lang="cs-CZ" sz="24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+1</a:t>
            </a:r>
            <a:r>
              <a:rPr lang="cs-CZ" sz="20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, +2</a:t>
            </a:r>
            <a:r>
              <a:rPr lang="cs-CZ" sz="2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, +3, </a:t>
            </a:r>
            <a:r>
              <a:rPr lang="cs-CZ" sz="20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+4</a:t>
            </a:r>
            <a:r>
              <a:rPr lang="cs-CZ" sz="2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, +5, </a:t>
            </a:r>
            <a:r>
              <a:rPr lang="cs-CZ" sz="20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+6</a:t>
            </a:r>
            <a:r>
              <a:rPr lang="cs-CZ" sz="2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, +7</a:t>
            </a:r>
            <a:endParaRPr lang="cs-CZ" sz="24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928938" y="214313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Obecné informace</a:t>
            </a:r>
          </a:p>
        </p:txBody>
      </p:sp>
      <p:sp>
        <p:nvSpPr>
          <p:cNvPr id="5" name="TextovéPole 2"/>
          <p:cNvSpPr txBox="1">
            <a:spLocks noChangeArrowheads="1"/>
          </p:cNvSpPr>
          <p:nvPr/>
        </p:nvSpPr>
        <p:spPr bwMode="auto">
          <a:xfrm>
            <a:off x="357188" y="857250"/>
            <a:ext cx="8643937" cy="613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>
              <a:buFont typeface="Arial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100 % </a:t>
            </a:r>
            <a:r>
              <a:rPr lang="cs-CZ" sz="2400" baseline="30000" dirty="0" smtClean="0">
                <a:latin typeface="Calibri" pitchFamily="34" charset="0"/>
              </a:rPr>
              <a:t>19</a:t>
            </a:r>
            <a:r>
              <a:rPr lang="cs-CZ" sz="2400" dirty="0" smtClean="0">
                <a:latin typeface="Calibri" pitchFamily="34" charset="0"/>
              </a:rPr>
              <a:t>F, 76 </a:t>
            </a:r>
            <a:r>
              <a:rPr lang="cs-CZ" sz="2400" dirty="0">
                <a:latin typeface="Calibri" pitchFamily="34" charset="0"/>
              </a:rPr>
              <a:t>% </a:t>
            </a:r>
            <a:r>
              <a:rPr lang="cs-CZ" sz="2400" baseline="30000" dirty="0" smtClean="0">
                <a:latin typeface="Calibri" pitchFamily="34" charset="0"/>
              </a:rPr>
              <a:t>35</a:t>
            </a:r>
            <a:r>
              <a:rPr lang="cs-CZ" sz="2400" dirty="0" smtClean="0">
                <a:latin typeface="Calibri" pitchFamily="34" charset="0"/>
              </a:rPr>
              <a:t>Cl  </a:t>
            </a:r>
            <a:r>
              <a:rPr lang="cs-CZ" sz="2400" dirty="0">
                <a:latin typeface="Calibri" pitchFamily="34" charset="0"/>
              </a:rPr>
              <a:t>a </a:t>
            </a:r>
            <a:r>
              <a:rPr lang="cs-CZ" sz="2400" dirty="0" smtClean="0">
                <a:latin typeface="Calibri" pitchFamily="34" charset="0"/>
              </a:rPr>
              <a:t>24 </a:t>
            </a:r>
            <a:r>
              <a:rPr lang="cs-CZ" sz="2400" dirty="0">
                <a:latin typeface="Calibri" pitchFamily="34" charset="0"/>
              </a:rPr>
              <a:t>% </a:t>
            </a:r>
            <a:r>
              <a:rPr lang="cs-CZ" sz="2400" baseline="30000" dirty="0" smtClean="0">
                <a:latin typeface="Calibri" pitchFamily="34" charset="0"/>
              </a:rPr>
              <a:t>37</a:t>
            </a:r>
            <a:r>
              <a:rPr lang="cs-CZ" sz="2400" dirty="0" smtClean="0">
                <a:latin typeface="Calibri" pitchFamily="34" charset="0"/>
              </a:rPr>
              <a:t>Cl, 51 % </a:t>
            </a:r>
            <a:r>
              <a:rPr lang="cs-CZ" sz="2400" baseline="30000" dirty="0" smtClean="0">
                <a:latin typeface="Calibri" pitchFamily="34" charset="0"/>
              </a:rPr>
              <a:t>79</a:t>
            </a:r>
            <a:r>
              <a:rPr lang="cs-CZ" sz="2400" dirty="0" smtClean="0">
                <a:latin typeface="Calibri" pitchFamily="34" charset="0"/>
              </a:rPr>
              <a:t>Br  a 49 % </a:t>
            </a:r>
            <a:r>
              <a:rPr lang="cs-CZ" sz="2400" baseline="30000" dirty="0" smtClean="0">
                <a:latin typeface="Calibri" pitchFamily="34" charset="0"/>
              </a:rPr>
              <a:t>81</a:t>
            </a:r>
            <a:r>
              <a:rPr lang="cs-CZ" sz="2400" dirty="0" smtClean="0">
                <a:latin typeface="Calibri" pitchFamily="34" charset="0"/>
              </a:rPr>
              <a:t>Br, 100 % </a:t>
            </a:r>
            <a:r>
              <a:rPr lang="cs-CZ" sz="2400" baseline="30000" dirty="0" smtClean="0">
                <a:latin typeface="Calibri" pitchFamily="34" charset="0"/>
              </a:rPr>
              <a:t>127</a:t>
            </a:r>
            <a:r>
              <a:rPr lang="cs-CZ" sz="2400" dirty="0" smtClean="0">
                <a:latin typeface="Calibri" pitchFamily="34" charset="0"/>
              </a:rPr>
              <a:t>I, </a:t>
            </a:r>
            <a:r>
              <a:rPr lang="cs-CZ" sz="2400" baseline="30000" dirty="0" smtClean="0">
                <a:latin typeface="Calibri" pitchFamily="34" charset="0"/>
              </a:rPr>
              <a:t>210</a:t>
            </a:r>
            <a:r>
              <a:rPr lang="cs-CZ" sz="2400" dirty="0" smtClean="0">
                <a:latin typeface="Calibri" pitchFamily="34" charset="0"/>
              </a:rPr>
              <a:t>At (T</a:t>
            </a:r>
            <a:r>
              <a:rPr lang="cs-CZ" sz="2400" baseline="-25000" dirty="0" smtClean="0">
                <a:latin typeface="Calibri" pitchFamily="34" charset="0"/>
              </a:rPr>
              <a:t>1/2</a:t>
            </a:r>
            <a:r>
              <a:rPr lang="cs-CZ" sz="2400" dirty="0" smtClean="0">
                <a:latin typeface="Calibri" pitchFamily="34" charset="0"/>
              </a:rPr>
              <a:t> = 8,1 h)</a:t>
            </a:r>
          </a:p>
          <a:p>
            <a:pPr marL="271463" indent="-271463"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>
              <a:defRPr/>
            </a:pPr>
            <a:r>
              <a:rPr lang="cs-CZ" sz="2400" dirty="0" smtClean="0">
                <a:latin typeface="Calibri" pitchFamily="34" charset="0"/>
              </a:rPr>
              <a:t>Obsah halogenů v zemské kůře v %</a:t>
            </a:r>
          </a:p>
          <a:p>
            <a:pPr marL="271463" indent="-271463"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>
              <a:buFont typeface="Arial" charset="0"/>
              <a:buChar char="•"/>
              <a:defRPr/>
            </a:pPr>
            <a:endParaRPr lang="cs-CZ" sz="2400" dirty="0">
              <a:latin typeface="Calibri" pitchFamily="34" charset="0"/>
            </a:endParaRPr>
          </a:p>
          <a:p>
            <a:pPr>
              <a:lnSpc>
                <a:spcPct val="115000"/>
              </a:lnSpc>
              <a:defRPr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>
              <a:lnSpc>
                <a:spcPct val="115000"/>
              </a:lnSpc>
              <a:defRPr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>
              <a:lnSpc>
                <a:spcPct val="115000"/>
              </a:lnSpc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Přírodní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zdroje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halogenů</a:t>
            </a:r>
            <a:r>
              <a:rPr lang="cs-CZ" sz="2400" b="1" dirty="0" smtClean="0">
                <a:latin typeface="Calibri" pitchFamily="34" charset="0"/>
              </a:rPr>
              <a:t>: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fluoroapatit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</a:rPr>
              <a:t>Ca</a:t>
            </a:r>
            <a:r>
              <a:rPr lang="cs-CZ" sz="2400" b="1" baseline="-25000" dirty="0" smtClean="0">
                <a:latin typeface="Calibri" pitchFamily="34" charset="0"/>
              </a:rPr>
              <a:t>5</a:t>
            </a:r>
            <a:r>
              <a:rPr lang="cs-CZ" sz="2400" b="1" dirty="0" smtClean="0">
                <a:latin typeface="Calibri" pitchFamily="34" charset="0"/>
              </a:rPr>
              <a:t>(PO</a:t>
            </a:r>
            <a:r>
              <a:rPr lang="cs-CZ" sz="2400" b="1" baseline="-25000" dirty="0" smtClean="0">
                <a:latin typeface="Calibri" pitchFamily="34" charset="0"/>
              </a:rPr>
              <a:t>4</a:t>
            </a:r>
            <a:r>
              <a:rPr lang="cs-CZ" sz="2400" b="1" dirty="0" smtClean="0">
                <a:latin typeface="Calibri" pitchFamily="34" charset="0"/>
              </a:rPr>
              <a:t>)</a:t>
            </a:r>
            <a:r>
              <a:rPr lang="cs-CZ" sz="2400" b="1" baseline="-25000" dirty="0" smtClean="0">
                <a:latin typeface="Calibri" pitchFamily="34" charset="0"/>
              </a:rPr>
              <a:t>3</a:t>
            </a:r>
            <a:r>
              <a:rPr lang="cs-CZ" sz="2400" b="1" dirty="0" smtClean="0">
                <a:latin typeface="Calibri" pitchFamily="34" charset="0"/>
              </a:rPr>
              <a:t>F</a:t>
            </a:r>
            <a:r>
              <a:rPr lang="cs-CZ" sz="2400" dirty="0" smtClean="0">
                <a:latin typeface="Calibri" pitchFamily="34" charset="0"/>
              </a:rPr>
              <a:t>, kryolit </a:t>
            </a:r>
            <a:r>
              <a:rPr lang="cs-CZ" sz="2400" b="1" dirty="0" smtClean="0">
                <a:latin typeface="Calibri" pitchFamily="34" charset="0"/>
              </a:rPr>
              <a:t>Na</a:t>
            </a:r>
            <a:r>
              <a:rPr lang="cs-CZ" sz="2400" b="1" baseline="-25000" dirty="0" smtClean="0">
                <a:latin typeface="Calibri" pitchFamily="34" charset="0"/>
              </a:rPr>
              <a:t>3</a:t>
            </a:r>
            <a:r>
              <a:rPr lang="cs-CZ" sz="2400" b="1" dirty="0" smtClean="0">
                <a:latin typeface="Calibri" pitchFamily="34" charset="0"/>
              </a:rPr>
              <a:t>AlF</a:t>
            </a:r>
            <a:r>
              <a:rPr lang="cs-CZ" sz="2400" b="1" baseline="-25000" dirty="0" smtClean="0">
                <a:latin typeface="Calibri" pitchFamily="34" charset="0"/>
              </a:rPr>
              <a:t>6</a:t>
            </a:r>
            <a:r>
              <a:rPr lang="cs-CZ" sz="2400" dirty="0" smtClean="0">
                <a:latin typeface="Calibri" pitchFamily="34" charset="0"/>
              </a:rPr>
              <a:t>, fluorit </a:t>
            </a:r>
            <a:r>
              <a:rPr lang="cs-CZ" sz="2400" b="1" dirty="0" smtClean="0">
                <a:latin typeface="Calibri" pitchFamily="34" charset="0"/>
              </a:rPr>
              <a:t>CaF</a:t>
            </a:r>
            <a:r>
              <a:rPr lang="cs-CZ" sz="2400" b="1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, halit </a:t>
            </a:r>
            <a:r>
              <a:rPr lang="cs-CZ" sz="2400" b="1" dirty="0" err="1" smtClean="0">
                <a:latin typeface="Calibri" pitchFamily="34" charset="0"/>
              </a:rPr>
              <a:t>NaCl</a:t>
            </a:r>
            <a:r>
              <a:rPr lang="cs-CZ" sz="2400" dirty="0" smtClean="0">
                <a:latin typeface="Calibri" pitchFamily="34" charset="0"/>
              </a:rPr>
              <a:t>, </a:t>
            </a:r>
            <a:r>
              <a:rPr lang="cs-CZ" sz="2400" b="1" dirty="0" err="1" smtClean="0">
                <a:latin typeface="Calibri" pitchFamily="34" charset="0"/>
              </a:rPr>
              <a:t>NaBr</a:t>
            </a:r>
            <a:r>
              <a:rPr lang="cs-CZ" sz="2400" dirty="0" smtClean="0">
                <a:latin typeface="Calibri" pitchFamily="34" charset="0"/>
              </a:rPr>
              <a:t> (moře), </a:t>
            </a:r>
            <a:r>
              <a:rPr lang="cs-CZ" sz="2400" b="1" dirty="0" smtClean="0">
                <a:latin typeface="Calibri" pitchFamily="34" charset="0"/>
              </a:rPr>
              <a:t>NaIO</a:t>
            </a:r>
            <a:r>
              <a:rPr lang="cs-CZ" sz="2400" b="1" baseline="-25000" dirty="0" smtClean="0">
                <a:latin typeface="Calibri" pitchFamily="34" charset="0"/>
              </a:rPr>
              <a:t>3</a:t>
            </a:r>
            <a:r>
              <a:rPr lang="cs-CZ" sz="2400" dirty="0" smtClean="0">
                <a:latin typeface="Calibri" pitchFamily="34" charset="0"/>
              </a:rPr>
              <a:t> (v chilském ledku), </a:t>
            </a:r>
            <a:r>
              <a:rPr lang="cs-CZ" sz="2400" b="1" dirty="0" smtClean="0">
                <a:latin typeface="Calibri" pitchFamily="34" charset="0"/>
              </a:rPr>
              <a:t>organicky vázaný</a:t>
            </a:r>
            <a:r>
              <a:rPr lang="cs-CZ" sz="2400" dirty="0" smtClean="0">
                <a:latin typeface="Calibri" pitchFamily="34" charset="0"/>
              </a:rPr>
              <a:t> I v moři, přírodní rozpadové řady (</a:t>
            </a:r>
            <a:r>
              <a:rPr lang="cs-CZ" sz="2400" dirty="0" err="1" smtClean="0">
                <a:latin typeface="Calibri" pitchFamily="34" charset="0"/>
              </a:rPr>
              <a:t>At</a:t>
            </a:r>
            <a:r>
              <a:rPr lang="cs-CZ" sz="2400" dirty="0" smtClean="0">
                <a:latin typeface="Calibri" pitchFamily="34" charset="0"/>
              </a:rPr>
              <a:t>)</a:t>
            </a:r>
          </a:p>
          <a:p>
            <a:pPr>
              <a:lnSpc>
                <a:spcPct val="115000"/>
              </a:lnSpc>
              <a:defRPr/>
            </a:pPr>
            <a:endParaRPr lang="cs-CZ" sz="2400" dirty="0" smtClean="0"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defRPr/>
            </a:pPr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Tvoří </a:t>
            </a:r>
            <a:r>
              <a:rPr lang="cs-CZ" sz="2400" dirty="0" err="1" smtClean="0">
                <a:latin typeface="Calibri" pitchFamily="34" charset="0"/>
                <a:cs typeface="Times New Roman" pitchFamily="18" charset="0"/>
              </a:rPr>
              <a:t>biatomické</a:t>
            </a:r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 molekuly </a:t>
            </a:r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X</a:t>
            </a:r>
            <a:r>
              <a:rPr lang="cs-CZ" sz="2400" baseline="-25000" dirty="0" smtClean="0">
                <a:latin typeface="Calibri" pitchFamily="34" charset="0"/>
                <a:cs typeface="Times New Roman" pitchFamily="18" charset="0"/>
              </a:rPr>
              <a:t>2</a:t>
            </a:r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 ve všech </a:t>
            </a:r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fázích</a:t>
            </a:r>
          </a:p>
          <a:p>
            <a:pPr>
              <a:lnSpc>
                <a:spcPct val="115000"/>
              </a:lnSpc>
              <a:defRPr/>
            </a:pPr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Známé i </a:t>
            </a:r>
            <a:r>
              <a:rPr lang="cs-CZ" sz="2400" b="1" dirty="0" err="1" smtClean="0">
                <a:latin typeface="Calibri" pitchFamily="34" charset="0"/>
                <a:cs typeface="Times New Roman" pitchFamily="18" charset="0"/>
              </a:rPr>
              <a:t>polykationty</a:t>
            </a:r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 těžších halogenů (Cl, Br, I) – zejména jód</a:t>
            </a:r>
            <a:endParaRPr lang="cs-CZ" sz="2400" dirty="0">
              <a:latin typeface="+mn-lt"/>
              <a:cs typeface="Times New Roman" pitchFamily="18" charset="0"/>
            </a:endParaRPr>
          </a:p>
          <a:p>
            <a:pPr>
              <a:lnSpc>
                <a:spcPct val="115000"/>
              </a:lnSpc>
              <a:defRPr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619672" y="278092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At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0,00028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0,000046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stopy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2"/>
          <p:cNvSpPr txBox="1">
            <a:spLocks noChangeArrowheads="1"/>
          </p:cNvSpPr>
          <p:nvPr/>
        </p:nvSpPr>
        <p:spPr bwMode="auto">
          <a:xfrm>
            <a:off x="328447" y="269780"/>
            <a:ext cx="864393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světle žlutohnědý </a:t>
            </a:r>
            <a:r>
              <a:rPr lang="cs-CZ" sz="2400" dirty="0" smtClean="0">
                <a:latin typeface="Calibri" pitchFamily="34" charset="0"/>
              </a:rPr>
              <a:t>plyn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>
                <a:latin typeface="Calibri" pitchFamily="34" charset="0"/>
              </a:rPr>
              <a:t>vazba F – F snadno disociuje, proto je F</a:t>
            </a:r>
            <a:r>
              <a:rPr lang="cs-CZ" sz="2400" baseline="-25000" dirty="0">
                <a:latin typeface="Calibri" pitchFamily="34" charset="0"/>
              </a:rPr>
              <a:t>2</a:t>
            </a:r>
            <a:r>
              <a:rPr lang="cs-CZ" sz="2400" dirty="0">
                <a:latin typeface="Calibri" pitchFamily="34" charset="0"/>
              </a:rPr>
              <a:t> velice reaktivní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nejreaktivnější </a:t>
            </a:r>
            <a:r>
              <a:rPr lang="cs-CZ" sz="2400" dirty="0" smtClean="0">
                <a:latin typeface="Calibri" pitchFamily="34" charset="0"/>
              </a:rPr>
              <a:t>prvek, </a:t>
            </a:r>
            <a:r>
              <a:rPr lang="cs-CZ" sz="2400" dirty="0" smtClean="0">
                <a:latin typeface="Calibri" pitchFamily="34" charset="0"/>
              </a:rPr>
              <a:t>některé </a:t>
            </a:r>
            <a:r>
              <a:rPr lang="cs-CZ" sz="2400" dirty="0" smtClean="0">
                <a:latin typeface="Calibri" pitchFamily="34" charset="0"/>
              </a:rPr>
              <a:t>kovy </a:t>
            </a:r>
            <a:r>
              <a:rPr lang="cs-CZ" sz="2400" dirty="0" smtClean="0">
                <a:latin typeface="Calibri" pitchFamily="34" charset="0"/>
              </a:rPr>
              <a:t>(</a:t>
            </a:r>
            <a:r>
              <a:rPr lang="cs-CZ" sz="2400" dirty="0" err="1" smtClean="0">
                <a:latin typeface="Calibri" pitchFamily="34" charset="0"/>
              </a:rPr>
              <a:t>Cu</a:t>
            </a:r>
            <a:r>
              <a:rPr lang="cs-CZ" sz="2400" dirty="0" smtClean="0">
                <a:latin typeface="Calibri" pitchFamily="34" charset="0"/>
              </a:rPr>
              <a:t>, Ni) se </a:t>
            </a:r>
            <a:r>
              <a:rPr lang="cs-CZ" sz="2400" dirty="0" smtClean="0">
                <a:latin typeface="Calibri" pitchFamily="34" charset="0"/>
              </a:rPr>
              <a:t>na povrchu pasivují, některé ve F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hoří, často explozivní průběh reakce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>
                <a:latin typeface="Calibri" pitchFamily="34" charset="0"/>
              </a:rPr>
              <a:t>u</a:t>
            </a:r>
            <a:r>
              <a:rPr lang="cs-CZ" sz="2400" dirty="0" smtClean="0">
                <a:latin typeface="Calibri" pitchFamily="34" charset="0"/>
              </a:rPr>
              <a:t> N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 a O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 pomalá reakce</a:t>
            </a:r>
            <a:endParaRPr lang="cs-CZ" sz="2400" dirty="0" smtClean="0">
              <a:latin typeface="Calibri" pitchFamily="34" charset="0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reagující prvky převádí většinou do max. oxidačního čísla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>
                <a:latin typeface="Calibri" pitchFamily="34" charset="0"/>
              </a:rPr>
              <a:t>o</a:t>
            </a:r>
            <a:r>
              <a:rPr lang="cs-CZ" sz="2400" dirty="0" smtClean="0">
                <a:latin typeface="Calibri" pitchFamily="34" charset="0"/>
              </a:rPr>
              <a:t>xiduje elektronegativní složky většiny sloučenin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 algn="ctr">
              <a:defRPr/>
            </a:pPr>
            <a:r>
              <a:rPr lang="cs-CZ" sz="2400" b="1" dirty="0" smtClean="0">
                <a:solidFill>
                  <a:prstClr val="black"/>
                </a:solidFill>
                <a:latin typeface="Calibri" pitchFamily="34" charset="0"/>
              </a:rPr>
              <a:t>2 H</a:t>
            </a:r>
            <a:r>
              <a:rPr lang="cs-CZ" sz="2400" b="1" baseline="-25000" dirty="0" smtClean="0">
                <a:solidFill>
                  <a:prstClr val="black"/>
                </a:solidFill>
                <a:latin typeface="Calibri" pitchFamily="34" charset="0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latin typeface="Calibri" pitchFamily="34" charset="0"/>
              </a:rPr>
              <a:t>O + 2 F</a:t>
            </a:r>
            <a:r>
              <a:rPr lang="cs-CZ" sz="2400" b="1" kern="0" baseline="-25000" dirty="0" smtClean="0">
                <a:solidFill>
                  <a:prstClr val="black"/>
                </a:solidFill>
                <a:latin typeface="Calibri"/>
                <a:sym typeface="Symbol" pitchFamily="18" charset="2"/>
              </a:rPr>
              <a:t>2 </a:t>
            </a:r>
            <a:r>
              <a:rPr lang="cs-CZ" sz="2400" b="1" kern="0" dirty="0" smtClean="0">
                <a:solidFill>
                  <a:prstClr val="black"/>
                </a:solidFill>
                <a:latin typeface="Calibri"/>
                <a:cs typeface="Times New Roman" pitchFamily="18" charset="0"/>
                <a:sym typeface="Symbol" pitchFamily="18" charset="2"/>
              </a:rPr>
              <a:t></a:t>
            </a:r>
            <a:r>
              <a:rPr lang="cs-CZ" sz="2400" b="1" kern="0" dirty="0" smtClean="0">
                <a:solidFill>
                  <a:prstClr val="black"/>
                </a:solidFill>
                <a:latin typeface="Calibri"/>
                <a:sym typeface="Symbol" pitchFamily="18" charset="2"/>
              </a:rPr>
              <a:t> 4 HF +  O</a:t>
            </a:r>
            <a:r>
              <a:rPr lang="cs-CZ" sz="2400" b="1" kern="0" baseline="-25000" dirty="0" smtClean="0">
                <a:solidFill>
                  <a:prstClr val="black"/>
                </a:solidFill>
                <a:latin typeface="Calibri"/>
                <a:sym typeface="Symbol" pitchFamily="18" charset="2"/>
              </a:rPr>
              <a:t>2</a:t>
            </a:r>
          </a:p>
          <a:p>
            <a:pPr marL="271463" indent="-271463"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Cl</a:t>
            </a:r>
            <a:endParaRPr lang="cs-CZ" sz="2400" dirty="0" smtClean="0">
              <a:latin typeface="Calibri" pitchFamily="34" charset="0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+mn-lt"/>
              </a:rPr>
              <a:t>žlutozelený plyn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+mn-lt"/>
              </a:rPr>
              <a:t>reaktivní, nereaguje s O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 a N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, řada prvků v Cl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 hoří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2"/>
          <p:cNvSpPr txBox="1">
            <a:spLocks noChangeArrowheads="1"/>
          </p:cNvSpPr>
          <p:nvPr/>
        </p:nvSpPr>
        <p:spPr bwMode="auto">
          <a:xfrm>
            <a:off x="323528" y="260648"/>
            <a:ext cx="864393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/>
              <a:t>hnědočervená </a:t>
            </a:r>
            <a:r>
              <a:rPr lang="cs-CZ" sz="2400" dirty="0"/>
              <a:t>kapalina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/>
              <a:t>méně reaktivní než Cl a F</a:t>
            </a:r>
          </a:p>
          <a:p>
            <a:pPr marL="271463" indent="-271463">
              <a:defRPr/>
            </a:pP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271463" indent="-271463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>
                <a:latin typeface="Calibri" pitchFamily="34" charset="0"/>
              </a:rPr>
              <a:t>t</a:t>
            </a:r>
            <a:r>
              <a:rPr lang="cs-CZ" sz="2400" dirty="0" smtClean="0">
                <a:latin typeface="Calibri" pitchFamily="34" charset="0"/>
              </a:rPr>
              <a:t>mavě fialová krystalická látka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málo rozpustný ve vodě (hodně v roztoku KI- vznik KI</a:t>
            </a:r>
            <a:r>
              <a:rPr lang="cs-CZ" sz="2400" baseline="-25000" dirty="0" smtClean="0">
                <a:latin typeface="Calibri" pitchFamily="34" charset="0"/>
              </a:rPr>
              <a:t>3</a:t>
            </a:r>
            <a:r>
              <a:rPr lang="cs-CZ" sz="2400" dirty="0" smtClean="0">
                <a:latin typeface="Calibri" pitchFamily="34" charset="0"/>
              </a:rPr>
              <a:t>)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více v organických rozpouštědlech</a:t>
            </a:r>
          </a:p>
          <a:p>
            <a:pPr marL="271463" indent="-271463">
              <a:defRPr/>
            </a:pPr>
            <a:endParaRPr lang="cs-CZ" sz="2400" dirty="0" smtClean="0">
              <a:latin typeface="Calibri" pitchFamily="34" charset="0"/>
            </a:endParaRPr>
          </a:p>
          <a:p>
            <a:pPr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>
              <a:defRPr/>
            </a:pP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At</a:t>
            </a:r>
            <a:endParaRPr lang="cs-CZ" sz="2400" dirty="0" smtClean="0">
              <a:latin typeface="Calibri" pitchFamily="34" charset="0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+mn-lt"/>
              </a:rPr>
              <a:t>vysoce radioaktivní pevná látka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+mn-lt"/>
              </a:rPr>
              <a:t>v přírodě vzniká reakcí: </a:t>
            </a:r>
            <a:r>
              <a:rPr lang="en-GB" sz="2400" baseline="30000" dirty="0" smtClean="0">
                <a:latin typeface="+mn-lt"/>
                <a:cs typeface="Times New Roman" pitchFamily="18" charset="0"/>
              </a:rPr>
              <a:t>209 </a:t>
            </a:r>
            <a:r>
              <a:rPr lang="en-GB" sz="2400" dirty="0" smtClean="0">
                <a:latin typeface="+mn-lt"/>
                <a:cs typeface="Times New Roman" pitchFamily="18" charset="0"/>
              </a:rPr>
              <a:t>Bi </a:t>
            </a:r>
            <a:r>
              <a:rPr lang="cs-CZ" sz="2400" dirty="0" smtClean="0">
                <a:latin typeface="+mn-lt"/>
              </a:rPr>
              <a:t> </a:t>
            </a:r>
            <a:r>
              <a:rPr lang="en-GB" sz="2400" dirty="0" smtClean="0">
                <a:latin typeface="+mn-lt"/>
                <a:cs typeface="Times New Roman" pitchFamily="18" charset="0"/>
              </a:rPr>
              <a:t>+ </a:t>
            </a:r>
            <a:r>
              <a:rPr lang="cs-CZ" sz="2400" dirty="0" smtClean="0">
                <a:latin typeface="+mn-lt"/>
              </a:rPr>
              <a:t> </a:t>
            </a:r>
            <a:r>
              <a:rPr lang="en-GB" sz="2400" dirty="0" smtClean="0">
                <a:latin typeface="+mn-lt"/>
                <a:cs typeface="Times New Roman" pitchFamily="18" charset="0"/>
                <a:sym typeface="Symbol" pitchFamily="18" charset="2"/>
              </a:rPr>
              <a:t></a:t>
            </a:r>
            <a:r>
              <a:rPr lang="en-GB" sz="2400" dirty="0" smtClean="0">
                <a:latin typeface="+mn-lt"/>
                <a:cs typeface="Times New Roman" pitchFamily="18" charset="0"/>
              </a:rPr>
              <a:t>   </a:t>
            </a:r>
            <a:r>
              <a:rPr lang="en-GB" sz="2400" dirty="0" smtClean="0">
                <a:latin typeface="+mn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</a:t>
            </a:r>
            <a:r>
              <a:rPr lang="en-GB" sz="2400" dirty="0" smtClean="0">
                <a:latin typeface="+mn-lt"/>
                <a:cs typeface="Times New Roman" pitchFamily="18" charset="0"/>
              </a:rPr>
              <a:t>   </a:t>
            </a:r>
            <a:r>
              <a:rPr lang="en-GB" sz="2400" baseline="30000" dirty="0" smtClean="0">
                <a:latin typeface="+mn-lt"/>
                <a:cs typeface="Times New Roman" pitchFamily="18" charset="0"/>
              </a:rPr>
              <a:t>211</a:t>
            </a:r>
            <a:r>
              <a:rPr lang="en-GB" sz="2400" dirty="0" smtClean="0">
                <a:latin typeface="+mn-lt"/>
                <a:cs typeface="Times New Roman" pitchFamily="18" charset="0"/>
              </a:rPr>
              <a:t>At</a:t>
            </a:r>
            <a:r>
              <a:rPr lang="cs-CZ" sz="2400" dirty="0" smtClean="0">
                <a:latin typeface="+mn-lt"/>
              </a:rPr>
              <a:t>	</a:t>
            </a:r>
            <a:r>
              <a:rPr lang="en-GB" sz="2400" dirty="0" smtClean="0">
                <a:latin typeface="+mn-lt"/>
                <a:cs typeface="Times New Roman" pitchFamily="18" charset="0"/>
              </a:rPr>
              <a:t>(7,5</a:t>
            </a:r>
            <a:r>
              <a:rPr lang="cs-CZ" sz="2400" baseline="-25000" dirty="0" smtClean="0">
                <a:latin typeface="+mn-lt"/>
              </a:rPr>
              <a:t> </a:t>
            </a:r>
            <a:r>
              <a:rPr lang="en-GB" sz="2400" dirty="0" smtClean="0">
                <a:latin typeface="+mn-lt"/>
                <a:cs typeface="Times New Roman" pitchFamily="18" charset="0"/>
              </a:rPr>
              <a:t>h)</a:t>
            </a:r>
            <a:r>
              <a:rPr lang="cs-CZ" sz="2400" dirty="0" smtClean="0">
                <a:latin typeface="+mn-lt"/>
                <a:cs typeface="Times New Roman" pitchFamily="18" charset="0"/>
              </a:rPr>
              <a:t> </a:t>
            </a:r>
            <a:endParaRPr lang="cs-CZ" sz="2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491880" y="188640"/>
            <a:ext cx="26098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Výroba a použití</a:t>
            </a:r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251520" y="764704"/>
            <a:ext cx="892899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1463" indent="-271463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průmyslově elektrolýzou </a:t>
            </a:r>
            <a:r>
              <a:rPr lang="cs-CZ" sz="2400" dirty="0" smtClean="0">
                <a:latin typeface="Calibri" pitchFamily="34" charset="0"/>
              </a:rPr>
              <a:t>KHF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 (HF . </a:t>
            </a:r>
            <a:r>
              <a:rPr lang="cs-CZ" sz="2400" dirty="0">
                <a:latin typeface="Calibri" pitchFamily="34" charset="0"/>
              </a:rPr>
              <a:t>n</a:t>
            </a:r>
            <a:r>
              <a:rPr lang="cs-CZ" sz="2400" dirty="0" smtClean="0">
                <a:latin typeface="Calibri" pitchFamily="34" charset="0"/>
              </a:rPr>
              <a:t> KF, n = 1-3)</a:t>
            </a:r>
            <a:endParaRPr lang="cs-CZ" sz="2400" baseline="-25000" dirty="0" smtClean="0">
              <a:latin typeface="Calibri" pitchFamily="34" charset="0"/>
            </a:endParaRPr>
          </a:p>
          <a:p>
            <a:pPr marL="271463" indent="-271463"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 algn="ctr">
              <a:defRPr/>
            </a:pPr>
            <a:r>
              <a:rPr lang="cs-CZ" sz="2400" b="1" dirty="0" smtClean="0">
                <a:latin typeface="+mn-lt"/>
              </a:rPr>
              <a:t>HF + KF </a:t>
            </a:r>
            <a:r>
              <a:rPr lang="en-GB" sz="2400" b="1" dirty="0" smtClean="0"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>
                <a:latin typeface="+mn-lt"/>
              </a:rPr>
              <a:t> KHF</a:t>
            </a:r>
            <a:r>
              <a:rPr lang="cs-CZ" sz="2400" b="1" baseline="-25000" dirty="0" smtClean="0">
                <a:latin typeface="+mn-lt"/>
              </a:rPr>
              <a:t>2</a:t>
            </a:r>
            <a:r>
              <a:rPr lang="cs-CZ" sz="2400" b="1" dirty="0" smtClean="0">
                <a:latin typeface="+mn-lt"/>
              </a:rPr>
              <a:t> </a:t>
            </a:r>
          </a:p>
          <a:p>
            <a:pPr marL="271463" indent="-271463" algn="ctr">
              <a:defRPr/>
            </a:pPr>
            <a:r>
              <a:rPr lang="cs-CZ" sz="2400" b="1" dirty="0" smtClean="0">
                <a:latin typeface="+mn-lt"/>
              </a:rPr>
              <a:t>		   2 KHF</a:t>
            </a:r>
            <a:r>
              <a:rPr lang="cs-CZ" sz="2400" b="1" baseline="-25000" dirty="0" smtClean="0">
                <a:latin typeface="+mn-lt"/>
              </a:rPr>
              <a:t>2</a:t>
            </a:r>
            <a:r>
              <a:rPr lang="cs-CZ" sz="2400" b="1" dirty="0" smtClean="0">
                <a:latin typeface="+mn-lt"/>
              </a:rPr>
              <a:t> </a:t>
            </a:r>
            <a:r>
              <a:rPr lang="en-GB" sz="2400" b="1" dirty="0" smtClean="0"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>
                <a:latin typeface="+mn-lt"/>
              </a:rPr>
              <a:t> 2 KF + H</a:t>
            </a:r>
            <a:r>
              <a:rPr lang="cs-CZ" sz="2400" b="1" baseline="-25000" dirty="0" smtClean="0">
                <a:latin typeface="+mn-lt"/>
              </a:rPr>
              <a:t>2</a:t>
            </a:r>
            <a:r>
              <a:rPr lang="cs-CZ" sz="2400" b="1" dirty="0" smtClean="0">
                <a:latin typeface="+mn-lt"/>
              </a:rPr>
              <a:t> + F</a:t>
            </a:r>
            <a:r>
              <a:rPr lang="cs-CZ" sz="2400" b="1" baseline="-25000" dirty="0" smtClean="0">
                <a:latin typeface="+mn-lt"/>
              </a:rPr>
              <a:t>2</a:t>
            </a:r>
            <a:endParaRPr lang="cs-CZ" sz="2400" b="1" dirty="0" smtClean="0">
              <a:latin typeface="+mn-lt"/>
            </a:endParaRPr>
          </a:p>
          <a:p>
            <a:pPr marL="271463" indent="-271463"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používá se k přípravě UF</a:t>
            </a:r>
            <a:r>
              <a:rPr lang="cs-CZ" sz="2400" baseline="-25000" dirty="0" smtClean="0">
                <a:latin typeface="Calibri" pitchFamily="34" charset="0"/>
              </a:rPr>
              <a:t>6</a:t>
            </a:r>
            <a:r>
              <a:rPr lang="cs-CZ" sz="2400" dirty="0" smtClean="0">
                <a:latin typeface="Calibri" pitchFamily="34" charset="0"/>
              </a:rPr>
              <a:t>, SF</a:t>
            </a:r>
            <a:r>
              <a:rPr lang="cs-CZ" sz="2400" baseline="-25000" dirty="0" smtClean="0">
                <a:latin typeface="Calibri" pitchFamily="34" charset="0"/>
              </a:rPr>
              <a:t>6</a:t>
            </a:r>
            <a:r>
              <a:rPr lang="cs-CZ" sz="2400" dirty="0" smtClean="0">
                <a:latin typeface="Calibri" pitchFamily="34" charset="0"/>
              </a:rPr>
              <a:t>, C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F</a:t>
            </a:r>
            <a:r>
              <a:rPr lang="cs-CZ" sz="2400" baseline="-25000" dirty="0" smtClean="0">
                <a:latin typeface="Calibri" pitchFamily="34" charset="0"/>
              </a:rPr>
              <a:t>4</a:t>
            </a:r>
            <a:r>
              <a:rPr lang="cs-CZ" sz="2400" dirty="0" smtClean="0">
                <a:latin typeface="Calibri" pitchFamily="34" charset="0"/>
              </a:rPr>
              <a:t>, teflon … (obecně jako fluorační činidlo)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Cl</a:t>
            </a:r>
            <a:endParaRPr lang="cs-CZ" sz="2400" dirty="0" smtClean="0">
              <a:latin typeface="Calibri" pitchFamily="34" charset="0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+mn-lt"/>
              </a:rPr>
              <a:t>elektrolýza roztoku </a:t>
            </a:r>
            <a:r>
              <a:rPr lang="cs-CZ" sz="2400" b="1" dirty="0" err="1" smtClean="0">
                <a:latin typeface="+mn-lt"/>
              </a:rPr>
              <a:t>NaCl</a:t>
            </a:r>
            <a:endParaRPr lang="cs-CZ" sz="2400" b="1" dirty="0" smtClean="0">
              <a:latin typeface="+mn-lt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+mn-lt"/>
              </a:rPr>
              <a:t>v laboratoři:</a:t>
            </a:r>
          </a:p>
          <a:p>
            <a:pPr>
              <a:defRPr/>
            </a:pPr>
            <a:r>
              <a:rPr lang="cs-CZ" sz="2400" b="1" dirty="0">
                <a:latin typeface="+mn-lt"/>
              </a:rPr>
              <a:t>	</a:t>
            </a:r>
            <a:r>
              <a:rPr lang="cs-CZ" sz="2400" b="1" dirty="0" smtClean="0">
                <a:latin typeface="+mn-lt"/>
              </a:rPr>
              <a:t>	 </a:t>
            </a:r>
            <a:r>
              <a:rPr lang="pt-BR" sz="2400" b="1" dirty="0" smtClean="0">
                <a:latin typeface="+mn-lt"/>
              </a:rPr>
              <a:t>4 HCl + MnO</a:t>
            </a:r>
            <a:r>
              <a:rPr lang="pt-BR" sz="2400" b="1" baseline="-25000" dirty="0" smtClean="0">
                <a:latin typeface="+mn-lt"/>
              </a:rPr>
              <a:t>2</a:t>
            </a:r>
            <a:r>
              <a:rPr lang="pt-BR" sz="2400" b="1" dirty="0" smtClean="0">
                <a:latin typeface="+mn-lt"/>
              </a:rPr>
              <a:t> </a:t>
            </a:r>
            <a:r>
              <a:rPr lang="en-GB" sz="2400" b="1" dirty="0" smtClean="0"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pt-BR" sz="2400" b="1" dirty="0" smtClean="0">
                <a:latin typeface="+mn-lt"/>
              </a:rPr>
              <a:t> MnCl</a:t>
            </a:r>
            <a:r>
              <a:rPr lang="pt-BR" sz="2400" b="1" baseline="-25000" dirty="0" smtClean="0">
                <a:latin typeface="+mn-lt"/>
              </a:rPr>
              <a:t>2</a:t>
            </a:r>
            <a:r>
              <a:rPr lang="pt-BR" sz="2400" b="1" dirty="0" smtClean="0">
                <a:latin typeface="+mn-lt"/>
              </a:rPr>
              <a:t> + 2 H</a:t>
            </a:r>
            <a:r>
              <a:rPr lang="pt-BR" sz="2400" b="1" baseline="-25000" dirty="0" smtClean="0">
                <a:latin typeface="+mn-lt"/>
              </a:rPr>
              <a:t>2</a:t>
            </a:r>
            <a:r>
              <a:rPr lang="pt-BR" sz="2400" b="1" dirty="0" smtClean="0">
                <a:latin typeface="+mn-lt"/>
              </a:rPr>
              <a:t>O + Cl</a:t>
            </a:r>
            <a:r>
              <a:rPr lang="pt-BR" sz="2400" b="1" baseline="-25000" dirty="0" smtClean="0">
                <a:latin typeface="+mn-lt"/>
              </a:rPr>
              <a:t>2</a:t>
            </a:r>
            <a:endParaRPr lang="cs-CZ" sz="2400" b="1" baseline="-25000" dirty="0" smtClean="0">
              <a:latin typeface="+mn-lt"/>
            </a:endParaRPr>
          </a:p>
          <a:p>
            <a:pPr>
              <a:defRPr/>
            </a:pPr>
            <a:r>
              <a:rPr lang="cs-CZ" sz="2400" b="1" baseline="-25000" dirty="0" smtClean="0">
                <a:latin typeface="+mn-lt"/>
              </a:rPr>
              <a:t> </a:t>
            </a:r>
            <a:r>
              <a:rPr lang="cs-CZ" sz="2400" b="1" dirty="0" smtClean="0">
                <a:latin typeface="+mn-lt"/>
              </a:rPr>
              <a:t>                    </a:t>
            </a:r>
            <a:r>
              <a:rPr lang="cs-CZ" sz="2400" b="1" dirty="0" smtClean="0">
                <a:latin typeface="+mj-lt"/>
              </a:rPr>
              <a:t>2 KMnO</a:t>
            </a:r>
            <a:r>
              <a:rPr lang="cs-CZ" sz="2400" b="1" baseline="-25000" dirty="0" smtClean="0">
                <a:latin typeface="+mj-lt"/>
              </a:rPr>
              <a:t>4</a:t>
            </a:r>
            <a:r>
              <a:rPr lang="cs-CZ" sz="2400" b="1" dirty="0" smtClean="0">
                <a:latin typeface="+mj-lt"/>
              </a:rPr>
              <a:t> + 16 </a:t>
            </a:r>
            <a:r>
              <a:rPr lang="cs-CZ" sz="2400" b="1" dirty="0" err="1" smtClean="0">
                <a:latin typeface="+mj-lt"/>
              </a:rPr>
              <a:t>HCl</a:t>
            </a:r>
            <a:r>
              <a:rPr lang="cs-CZ" sz="2400" b="1" dirty="0" smtClean="0">
                <a:latin typeface="+mj-lt"/>
              </a:rPr>
              <a:t> </a:t>
            </a:r>
            <a:r>
              <a:rPr lang="pt-BR" sz="2400" b="1" dirty="0">
                <a:latin typeface="+mj-lt"/>
              </a:rPr>
              <a:t> </a:t>
            </a:r>
            <a:r>
              <a:rPr lang="en-GB" sz="2400" b="1" dirty="0">
                <a:latin typeface="+mj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b="1" dirty="0">
                <a:latin typeface="+mj-lt"/>
                <a:cs typeface="Times New Roman" pitchFamily="18" charset="0"/>
                <a:sym typeface="Symbol" pitchFamily="18" charset="2"/>
              </a:rPr>
              <a:t></a:t>
            </a:r>
            <a:r>
              <a:rPr lang="pt-BR" sz="2400" b="1" dirty="0">
                <a:latin typeface="+mj-lt"/>
              </a:rPr>
              <a:t> </a:t>
            </a:r>
            <a:r>
              <a:rPr lang="pt-BR" sz="2400" b="1" dirty="0" smtClean="0">
                <a:latin typeface="+mj-lt"/>
              </a:rPr>
              <a:t>5 Cl</a:t>
            </a:r>
            <a:r>
              <a:rPr lang="pt-BR" sz="2400" b="1" baseline="-25000" dirty="0" smtClean="0">
                <a:latin typeface="+mj-lt"/>
              </a:rPr>
              <a:t>2</a:t>
            </a:r>
            <a:r>
              <a:rPr lang="pt-BR" sz="2400" b="1" dirty="0" smtClean="0">
                <a:latin typeface="+mj-lt"/>
              </a:rPr>
              <a:t> + 2 MnCl</a:t>
            </a:r>
            <a:r>
              <a:rPr lang="pt-BR" sz="2400" b="1" baseline="-25000" dirty="0" smtClean="0">
                <a:latin typeface="+mj-lt"/>
              </a:rPr>
              <a:t>2</a:t>
            </a:r>
            <a:r>
              <a:rPr lang="pt-BR" sz="2400" b="1" dirty="0" smtClean="0">
                <a:latin typeface="+mj-lt"/>
              </a:rPr>
              <a:t> + 2 KCl + 8 H</a:t>
            </a:r>
            <a:r>
              <a:rPr lang="pt-BR" sz="2400" b="1" baseline="-25000" dirty="0" smtClean="0">
                <a:latin typeface="+mj-lt"/>
              </a:rPr>
              <a:t>2</a:t>
            </a:r>
            <a:r>
              <a:rPr lang="pt-BR" sz="2400" b="1" dirty="0" smtClean="0">
                <a:latin typeface="+mj-lt"/>
              </a:rPr>
              <a:t>O</a:t>
            </a:r>
            <a:endParaRPr lang="cs-CZ" sz="2400" b="1" dirty="0" smtClean="0">
              <a:latin typeface="+mj-lt"/>
            </a:endParaRP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 </a:t>
            </a:r>
            <a:endParaRPr lang="pt-BR" sz="2200" b="1" baseline="-25000" dirty="0" smtClean="0">
              <a:latin typeface="+mj-lt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+mn-lt"/>
              </a:rPr>
              <a:t>používá se jako chlorační činidlo, bělení a úprava vody, (bojový plyn)</a:t>
            </a:r>
            <a:endParaRPr lang="cs-CZ" sz="24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248543" y="260648"/>
            <a:ext cx="864393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Br, I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oxidace bromidů a jodidů (pomocí Cl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, MnO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, K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Cr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O</a:t>
            </a:r>
            <a:r>
              <a:rPr lang="cs-CZ" sz="2400" baseline="-25000" dirty="0" smtClean="0">
                <a:latin typeface="Calibri" pitchFamily="34" charset="0"/>
              </a:rPr>
              <a:t>7</a:t>
            </a:r>
            <a:r>
              <a:rPr lang="cs-CZ" sz="2400" dirty="0" smtClean="0">
                <a:latin typeface="Calibri" pitchFamily="34" charset="0"/>
              </a:rPr>
              <a:t> apod.)</a:t>
            </a:r>
            <a:endParaRPr lang="cs-CZ" sz="2400" baseline="-25000" dirty="0" smtClean="0">
              <a:latin typeface="Calibri" pitchFamily="34" charset="0"/>
            </a:endParaRPr>
          </a:p>
          <a:p>
            <a:pPr marL="271463" indent="-271463">
              <a:defRPr/>
            </a:pPr>
            <a:endParaRPr lang="cs-CZ" sz="2400" dirty="0" smtClean="0">
              <a:latin typeface="Calibri" pitchFamily="34" charset="0"/>
            </a:endParaRPr>
          </a:p>
          <a:p>
            <a:pPr marL="271463" indent="-271463" algn="ctr">
              <a:defRPr/>
            </a:pPr>
            <a:r>
              <a:rPr lang="cs-CZ" sz="2400" b="1" dirty="0" smtClean="0">
                <a:latin typeface="+mn-lt"/>
              </a:rPr>
              <a:t>Cl</a:t>
            </a:r>
            <a:r>
              <a:rPr lang="cs-CZ" sz="2400" b="1" baseline="-25000" dirty="0" smtClean="0">
                <a:latin typeface="+mn-lt"/>
              </a:rPr>
              <a:t>2</a:t>
            </a:r>
            <a:r>
              <a:rPr lang="cs-CZ" sz="2400" b="1" dirty="0" smtClean="0">
                <a:latin typeface="+mn-lt"/>
              </a:rPr>
              <a:t> + Br</a:t>
            </a:r>
            <a:r>
              <a:rPr lang="cs-CZ" sz="2400" b="1" baseline="30000" dirty="0" smtClean="0">
                <a:latin typeface="+mn-lt"/>
              </a:rPr>
              <a:t>-</a:t>
            </a:r>
            <a:r>
              <a:rPr lang="cs-CZ" sz="2400" b="1" dirty="0" smtClean="0">
                <a:latin typeface="+mn-lt"/>
              </a:rPr>
              <a:t>  </a:t>
            </a:r>
            <a:r>
              <a:rPr lang="en-GB" sz="2400" b="1" dirty="0" smtClean="0"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>
                <a:latin typeface="+mn-lt"/>
              </a:rPr>
              <a:t> Br</a:t>
            </a:r>
            <a:r>
              <a:rPr lang="cs-CZ" sz="2400" b="1" baseline="-25000" dirty="0" smtClean="0">
                <a:latin typeface="+mn-lt"/>
              </a:rPr>
              <a:t>2</a:t>
            </a:r>
            <a:r>
              <a:rPr lang="cs-CZ" sz="2400" b="1" dirty="0" smtClean="0">
                <a:latin typeface="+mn-lt"/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latin typeface="Calibri"/>
              </a:rPr>
              <a:t>+ 2 Cl</a:t>
            </a:r>
            <a:r>
              <a:rPr lang="cs-CZ" sz="2400" b="1" baseline="30000" dirty="0" smtClean="0">
                <a:solidFill>
                  <a:prstClr val="black"/>
                </a:solidFill>
                <a:latin typeface="Calibri"/>
              </a:rPr>
              <a:t>-</a:t>
            </a:r>
          </a:p>
          <a:p>
            <a:pPr marL="271463" indent="-271463" algn="ctr">
              <a:defRPr/>
            </a:pPr>
            <a:r>
              <a:rPr lang="cs-CZ" sz="2400" b="1" dirty="0" smtClean="0">
                <a:solidFill>
                  <a:prstClr val="black"/>
                </a:solidFill>
                <a:latin typeface="+mj-lt"/>
              </a:rPr>
              <a:t>MnO</a:t>
            </a:r>
            <a:r>
              <a:rPr lang="cs-CZ" sz="2400" b="1" baseline="-25000" dirty="0" smtClean="0">
                <a:solidFill>
                  <a:prstClr val="black"/>
                </a:solidFill>
                <a:latin typeface="+mj-lt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latin typeface="+mj-lt"/>
              </a:rPr>
              <a:t> + 2 I</a:t>
            </a:r>
            <a:r>
              <a:rPr lang="cs-CZ" sz="2400" b="1" baseline="30000" dirty="0" smtClean="0">
                <a:solidFill>
                  <a:prstClr val="black"/>
                </a:solidFill>
                <a:latin typeface="+mj-lt"/>
              </a:rPr>
              <a:t>-</a:t>
            </a:r>
            <a:r>
              <a:rPr lang="cs-CZ" sz="2400" b="1" dirty="0" smtClean="0">
                <a:solidFill>
                  <a:prstClr val="black"/>
                </a:solidFill>
                <a:latin typeface="+mj-lt"/>
              </a:rPr>
              <a:t> + 4 H</a:t>
            </a:r>
            <a:r>
              <a:rPr lang="cs-CZ" sz="2400" b="1" baseline="-25000" dirty="0" smtClean="0">
                <a:solidFill>
                  <a:prstClr val="black"/>
                </a:solidFill>
                <a:latin typeface="+mj-lt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latin typeface="+mj-lt"/>
              </a:rPr>
              <a:t>O</a:t>
            </a:r>
            <a:r>
              <a:rPr lang="cs-CZ" sz="2400" b="1" baseline="30000" dirty="0" smtClean="0">
                <a:solidFill>
                  <a:prstClr val="black"/>
                </a:solidFill>
                <a:latin typeface="+mj-lt"/>
              </a:rPr>
              <a:t>+</a:t>
            </a:r>
            <a:r>
              <a:rPr lang="cs-CZ" sz="24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GB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 I</a:t>
            </a:r>
            <a:r>
              <a:rPr lang="cs-CZ" sz="2400" b="1" baseline="-25000" dirty="0" smtClean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 + Mn</a:t>
            </a:r>
            <a:r>
              <a:rPr lang="cs-CZ" sz="2400" b="1" baseline="30000" dirty="0" smtClean="0">
                <a:latin typeface="+mj-lt"/>
                <a:cs typeface="Times New Roman" pitchFamily="18" charset="0"/>
                <a:sym typeface="Symbol" pitchFamily="18" charset="2"/>
              </a:rPr>
              <a:t>2+</a:t>
            </a:r>
            <a:r>
              <a:rPr lang="cs-CZ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 + H</a:t>
            </a:r>
            <a:r>
              <a:rPr lang="cs-CZ" sz="2400" b="1" baseline="-25000" dirty="0" smtClean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O</a:t>
            </a:r>
            <a:endParaRPr lang="cs-CZ" sz="2400" b="1" dirty="0" smtClean="0">
              <a:latin typeface="+mj-lt"/>
            </a:endParaRPr>
          </a:p>
          <a:p>
            <a:pPr marL="271463" indent="-271463" algn="ctr">
              <a:defRPr/>
            </a:pPr>
            <a:r>
              <a:rPr lang="cs-CZ" sz="2400" b="1" dirty="0" smtClean="0">
                <a:latin typeface="+mn-lt"/>
              </a:rPr>
              <a:t>		</a:t>
            </a:r>
            <a:endParaRPr lang="cs-CZ" sz="2400" dirty="0" smtClean="0">
              <a:latin typeface="Calibri" pitchFamily="34" charset="0"/>
            </a:endParaRP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Br se používá jako </a:t>
            </a:r>
            <a:r>
              <a:rPr lang="cs-CZ" sz="2400" dirty="0" err="1" smtClean="0">
                <a:latin typeface="Calibri" pitchFamily="34" charset="0"/>
              </a:rPr>
              <a:t>bromační</a:t>
            </a:r>
            <a:r>
              <a:rPr lang="cs-CZ" sz="2400" dirty="0" smtClean="0">
                <a:latin typeface="Calibri" pitchFamily="34" charset="0"/>
              </a:rPr>
              <a:t> činidlo a především ve sloučeninách</a:t>
            </a:r>
          </a:p>
          <a:p>
            <a:pPr marL="271463" indent="-271463">
              <a:buFont typeface="Arial" pitchFamily="34" charset="0"/>
              <a:buChar char="•"/>
              <a:defRPr/>
            </a:pPr>
            <a:r>
              <a:rPr lang="cs-CZ" sz="2400" dirty="0" smtClean="0">
                <a:latin typeface="Calibri" pitchFamily="34" charset="0"/>
              </a:rPr>
              <a:t>I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  </a:t>
            </a:r>
            <a:r>
              <a:rPr lang="cs-CZ" sz="2400" dirty="0" smtClean="0">
                <a:latin typeface="Calibri" pitchFamily="34" charset="0"/>
              </a:rPr>
              <a:t>- desinfekce, katalyzátor, radioaktivní </a:t>
            </a:r>
            <a:r>
              <a:rPr lang="cs-CZ" sz="2400" dirty="0" err="1" smtClean="0">
                <a:latin typeface="Calibri" pitchFamily="34" charset="0"/>
              </a:rPr>
              <a:t>tracer</a:t>
            </a:r>
            <a:endParaRPr lang="cs-CZ" sz="2400" dirty="0" smtClean="0">
              <a:latin typeface="Calibri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114089" y="3455422"/>
            <a:ext cx="3260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Sloučeniny halogenů</a:t>
            </a:r>
            <a:endParaRPr lang="cs-CZ" sz="28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3977170"/>
            <a:ext cx="882047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Halogenvodíky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j-lt"/>
              </a:rPr>
              <a:t>b</a:t>
            </a:r>
            <a:r>
              <a:rPr lang="cs-CZ" sz="2400" dirty="0" smtClean="0">
                <a:latin typeface="+mj-lt"/>
              </a:rPr>
              <a:t>ezbarvé, ostře páchnoucí, snadno zkapalnitelné plyny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j-lt"/>
              </a:rPr>
              <a:t>p</a:t>
            </a:r>
            <a:r>
              <a:rPr lang="cs-CZ" sz="2400" dirty="0" smtClean="0">
                <a:latin typeface="+mj-lt"/>
              </a:rPr>
              <a:t>olarita a pevnost vazeb </a:t>
            </a:r>
            <a:r>
              <a:rPr lang="cs-CZ" sz="2400" b="1" dirty="0" smtClean="0">
                <a:latin typeface="+mj-lt"/>
              </a:rPr>
              <a:t>klesá</a:t>
            </a:r>
            <a:r>
              <a:rPr lang="cs-CZ" sz="2400" dirty="0" smtClean="0">
                <a:latin typeface="+mj-lt"/>
              </a:rPr>
              <a:t> od HF k </a:t>
            </a:r>
            <a:r>
              <a:rPr lang="cs-CZ" sz="2400" dirty="0" smtClean="0">
                <a:latin typeface="+mj-lt"/>
              </a:rPr>
              <a:t>HI </a:t>
            </a:r>
            <a:r>
              <a:rPr lang="cs-CZ" sz="2000" dirty="0" smtClean="0">
                <a:latin typeface="+mj-lt"/>
              </a:rPr>
              <a:t>(roste nestabilita – uvol. X</a:t>
            </a:r>
            <a:r>
              <a:rPr lang="cs-CZ" sz="2000" baseline="-25000" dirty="0" smtClean="0">
                <a:latin typeface="+mj-lt"/>
              </a:rPr>
              <a:t>2</a:t>
            </a:r>
            <a:r>
              <a:rPr lang="cs-CZ" sz="2000" dirty="0" smtClean="0">
                <a:latin typeface="+mj-lt"/>
              </a:rPr>
              <a:t>)</a:t>
            </a:r>
            <a:endParaRPr lang="cs-CZ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j-lt"/>
              </a:rPr>
              <a:t>HF </a:t>
            </a:r>
            <a:r>
              <a:rPr lang="cs-CZ" sz="2400" dirty="0" smtClean="0">
                <a:latin typeface="+mj-lt"/>
              </a:rPr>
              <a:t>(ostatní ne) – </a:t>
            </a:r>
            <a:r>
              <a:rPr lang="cs-CZ" sz="2400" b="1" dirty="0" smtClean="0">
                <a:latin typeface="+mj-lt"/>
              </a:rPr>
              <a:t>vodíkové můstky </a:t>
            </a:r>
            <a:r>
              <a:rPr lang="cs-CZ" sz="2200" dirty="0" smtClean="0">
                <a:latin typeface="+mj-lt"/>
              </a:rPr>
              <a:t>(asociace ve všech skupenstvích)</a:t>
            </a:r>
            <a:r>
              <a:rPr lang="cs-CZ" sz="2400" dirty="0" smtClean="0">
                <a:latin typeface="+mj-lt"/>
              </a:rPr>
              <a:t>, rozpouštědlo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j-lt"/>
              </a:rPr>
              <a:t>s</a:t>
            </a:r>
            <a:r>
              <a:rPr lang="cs-CZ" sz="2400" dirty="0" smtClean="0">
                <a:latin typeface="+mj-lt"/>
              </a:rPr>
              <a:t>íla </a:t>
            </a:r>
            <a:r>
              <a:rPr lang="cs-CZ" sz="2400" dirty="0" err="1" smtClean="0">
                <a:latin typeface="+mj-lt"/>
              </a:rPr>
              <a:t>halogenvodíkových</a:t>
            </a:r>
            <a:r>
              <a:rPr lang="cs-CZ" sz="2400" dirty="0" smtClean="0">
                <a:latin typeface="+mj-lt"/>
              </a:rPr>
              <a:t> kyselin </a:t>
            </a:r>
            <a:r>
              <a:rPr lang="cs-CZ" sz="2400" b="1" dirty="0" smtClean="0">
                <a:latin typeface="+mj-lt"/>
              </a:rPr>
              <a:t>roste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od HF k HI (HF slabá, ostatní silné)</a:t>
            </a:r>
          </a:p>
          <a:p>
            <a:endParaRPr lang="cs-CZ" sz="2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16632"/>
            <a:ext cx="88569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j-lt"/>
              </a:rPr>
              <a:t>příprava:</a:t>
            </a:r>
            <a:endParaRPr lang="cs-CZ" sz="2400" dirty="0">
              <a:latin typeface="+mj-lt"/>
            </a:endParaRPr>
          </a:p>
          <a:p>
            <a:r>
              <a:rPr lang="cs-CZ" b="1" dirty="0"/>
              <a:t>                          		CaF</a:t>
            </a:r>
            <a:r>
              <a:rPr lang="cs-CZ" b="1" baseline="-25000" dirty="0"/>
              <a:t>2</a:t>
            </a:r>
            <a:r>
              <a:rPr lang="cs-CZ" b="1" dirty="0"/>
              <a:t> + H</a:t>
            </a:r>
            <a:r>
              <a:rPr lang="cs-CZ" b="1" baseline="-25000" dirty="0"/>
              <a:t>2</a:t>
            </a:r>
            <a:r>
              <a:rPr lang="cs-CZ" b="1" dirty="0"/>
              <a:t>SO</a:t>
            </a:r>
            <a:r>
              <a:rPr lang="cs-CZ" b="1" baseline="-25000" dirty="0"/>
              <a:t>4</a:t>
            </a:r>
            <a:r>
              <a:rPr lang="cs-CZ" b="1" dirty="0"/>
              <a:t> </a:t>
            </a:r>
            <a:r>
              <a:rPr lang="en-GB" b="1" dirty="0">
                <a:cs typeface="Times New Roman" pitchFamily="18" charset="0"/>
                <a:sym typeface="Symbol" pitchFamily="18" charset="2"/>
              </a:rPr>
              <a:t></a:t>
            </a:r>
            <a:r>
              <a:rPr lang="cs-CZ" b="1" dirty="0">
                <a:cs typeface="Times New Roman" pitchFamily="18" charset="0"/>
                <a:sym typeface="Symbol" pitchFamily="18" charset="2"/>
              </a:rPr>
              <a:t> 2 HF + CaSO</a:t>
            </a:r>
            <a:r>
              <a:rPr lang="cs-CZ" b="1" baseline="-25000" dirty="0">
                <a:cs typeface="Times New Roman" pitchFamily="18" charset="0"/>
                <a:sym typeface="Symbol" pitchFamily="18" charset="2"/>
              </a:rPr>
              <a:t>4</a:t>
            </a:r>
            <a:endParaRPr lang="cs-CZ" b="1" dirty="0">
              <a:cs typeface="Times New Roman" pitchFamily="18" charset="0"/>
              <a:sym typeface="Symbol" pitchFamily="18" charset="2"/>
            </a:endParaRPr>
          </a:p>
          <a:p>
            <a:r>
              <a:rPr lang="cs-CZ" b="1" dirty="0">
                <a:cs typeface="Times New Roman" pitchFamily="18" charset="0"/>
                <a:sym typeface="Symbol" pitchFamily="18" charset="2"/>
              </a:rPr>
              <a:t>			PX</a:t>
            </a:r>
            <a:r>
              <a:rPr lang="cs-CZ" b="1" baseline="-25000" dirty="0">
                <a:cs typeface="Times New Roman" pitchFamily="18" charset="0"/>
                <a:sym typeface="Symbol" pitchFamily="18" charset="2"/>
              </a:rPr>
              <a:t>3 </a:t>
            </a:r>
            <a:r>
              <a:rPr lang="cs-CZ" b="1" dirty="0">
                <a:cs typeface="Times New Roman" pitchFamily="18" charset="0"/>
                <a:sym typeface="Symbol" pitchFamily="18" charset="2"/>
              </a:rPr>
              <a:t>+ 3 H</a:t>
            </a:r>
            <a:r>
              <a:rPr lang="cs-CZ" b="1" baseline="-25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cs-CZ" b="1" dirty="0">
                <a:cs typeface="Times New Roman" pitchFamily="18" charset="0"/>
                <a:sym typeface="Symbol" pitchFamily="18" charset="2"/>
              </a:rPr>
              <a:t>O </a:t>
            </a:r>
            <a:r>
              <a:rPr lang="en-GB" b="1" dirty="0">
                <a:cs typeface="Times New Roman" pitchFamily="18" charset="0"/>
                <a:sym typeface="Symbol" pitchFamily="18" charset="2"/>
              </a:rPr>
              <a:t></a:t>
            </a:r>
            <a:r>
              <a:rPr lang="cs-CZ" b="1" dirty="0">
                <a:cs typeface="Times New Roman" pitchFamily="18" charset="0"/>
                <a:sym typeface="Symbol" pitchFamily="18" charset="2"/>
              </a:rPr>
              <a:t> 3 HX + H</a:t>
            </a:r>
            <a:r>
              <a:rPr lang="cs-CZ" b="1" baseline="-25000" dirty="0">
                <a:cs typeface="Times New Roman" pitchFamily="18" charset="0"/>
                <a:sym typeface="Symbol" pitchFamily="18" charset="2"/>
              </a:rPr>
              <a:t>3</a:t>
            </a:r>
            <a:r>
              <a:rPr lang="cs-CZ" b="1" dirty="0">
                <a:cs typeface="Times New Roman" pitchFamily="18" charset="0"/>
                <a:sym typeface="Symbol" pitchFamily="18" charset="2"/>
              </a:rPr>
              <a:t>PO</a:t>
            </a:r>
            <a:r>
              <a:rPr lang="cs-CZ" b="1" baseline="-25000" dirty="0">
                <a:cs typeface="Times New Roman" pitchFamily="18" charset="0"/>
                <a:sym typeface="Symbol" pitchFamily="18" charset="2"/>
              </a:rPr>
              <a:t>3</a:t>
            </a:r>
            <a:endParaRPr lang="cs-CZ" b="1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Halogenidy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j-lt"/>
              </a:rPr>
              <a:t>b</a:t>
            </a:r>
            <a:r>
              <a:rPr lang="cs-CZ" sz="2400" dirty="0" smtClean="0">
                <a:latin typeface="+mj-lt"/>
              </a:rPr>
              <a:t>inární sloučeniny s </a:t>
            </a:r>
            <a:r>
              <a:rPr lang="cs-CZ" sz="2400" dirty="0" err="1" smtClean="0">
                <a:latin typeface="+mj-lt"/>
              </a:rPr>
              <a:t>elektropozitivnějšími</a:t>
            </a:r>
            <a:r>
              <a:rPr lang="cs-CZ" sz="2400" dirty="0" smtClean="0">
                <a:latin typeface="+mj-lt"/>
              </a:rPr>
              <a:t> prvky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j-lt"/>
              </a:rPr>
              <a:t>f</a:t>
            </a:r>
            <a:r>
              <a:rPr lang="cs-CZ" sz="2400" dirty="0" smtClean="0">
                <a:latin typeface="+mj-lt"/>
              </a:rPr>
              <a:t>luoridy se odlišují (strukturou, charakterem vazby)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j-lt"/>
              </a:rPr>
              <a:t>r</a:t>
            </a:r>
            <a:r>
              <a:rPr lang="cs-CZ" sz="2400" dirty="0" smtClean="0">
                <a:latin typeface="+mj-lt"/>
              </a:rPr>
              <a:t>ůzné vlastnosti – iontové, polymerní, molekulové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 smtClean="0">
                <a:latin typeface="+mj-lt"/>
              </a:rPr>
              <a:t>„</a:t>
            </a:r>
            <a:r>
              <a:rPr lang="cs-CZ" sz="2400" b="1" i="1" dirty="0" err="1" smtClean="0">
                <a:latin typeface="+mj-lt"/>
              </a:rPr>
              <a:t>pseudohalogenidy</a:t>
            </a:r>
            <a:r>
              <a:rPr lang="cs-CZ" sz="2400" b="1" i="1" dirty="0" smtClean="0">
                <a:latin typeface="+mj-lt"/>
              </a:rPr>
              <a:t>“</a:t>
            </a:r>
            <a:r>
              <a:rPr lang="cs-CZ" sz="2400" dirty="0" smtClean="0">
                <a:latin typeface="+mj-lt"/>
              </a:rPr>
              <a:t> – </a:t>
            </a:r>
            <a:r>
              <a:rPr lang="cs-CZ" sz="2400" dirty="0" err="1" smtClean="0">
                <a:latin typeface="+mj-lt"/>
              </a:rPr>
              <a:t>polyatomické</a:t>
            </a:r>
            <a:r>
              <a:rPr lang="cs-CZ" sz="2400" dirty="0" smtClean="0">
                <a:latin typeface="+mj-lt"/>
              </a:rPr>
              <a:t> anionty chováním blízké halogenidům (CN</a:t>
            </a:r>
            <a:r>
              <a:rPr lang="cs-CZ" sz="2400" baseline="30000" dirty="0" smtClean="0">
                <a:latin typeface="+mj-lt"/>
              </a:rPr>
              <a:t>-</a:t>
            </a:r>
            <a:r>
              <a:rPr lang="cs-CZ" sz="2400" dirty="0" smtClean="0">
                <a:latin typeface="+mj-lt"/>
              </a:rPr>
              <a:t>, SCN</a:t>
            </a:r>
            <a:r>
              <a:rPr lang="cs-CZ" sz="2400" baseline="30000" dirty="0" smtClean="0">
                <a:latin typeface="+mj-lt"/>
              </a:rPr>
              <a:t>-</a:t>
            </a:r>
            <a:r>
              <a:rPr lang="cs-CZ" sz="2400" dirty="0" smtClean="0">
                <a:latin typeface="+mj-lt"/>
              </a:rPr>
              <a:t>, N</a:t>
            </a:r>
            <a:r>
              <a:rPr lang="cs-CZ" sz="2400" baseline="-25000" dirty="0" smtClean="0">
                <a:latin typeface="+mj-lt"/>
              </a:rPr>
              <a:t>3</a:t>
            </a:r>
            <a:r>
              <a:rPr lang="cs-CZ" sz="2400" baseline="30000" dirty="0" smtClean="0">
                <a:latin typeface="+mj-lt"/>
              </a:rPr>
              <a:t>-</a:t>
            </a:r>
            <a:r>
              <a:rPr lang="cs-CZ" sz="2400" dirty="0" smtClean="0">
                <a:latin typeface="+mj-lt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j-lt"/>
              </a:rPr>
              <a:t>r</a:t>
            </a:r>
            <a:r>
              <a:rPr lang="cs-CZ" sz="2400" dirty="0" smtClean="0">
                <a:latin typeface="+mj-lt"/>
              </a:rPr>
              <a:t>ůzné metody přípravy:</a:t>
            </a:r>
          </a:p>
          <a:p>
            <a:pPr algn="ctr"/>
            <a:r>
              <a:rPr lang="cs-CZ" sz="2400" dirty="0" smtClean="0">
                <a:latin typeface="+mn-lt"/>
              </a:rPr>
              <a:t>S + 3 F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 </a:t>
            </a:r>
            <a:r>
              <a:rPr lang="en-GB" sz="2400" dirty="0">
                <a:latin typeface="+mn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dirty="0">
                <a:latin typeface="+mn-lt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SF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6</a:t>
            </a:r>
            <a:endParaRPr lang="cs-CZ" sz="2400" dirty="0">
              <a:latin typeface="+mn-lt"/>
              <a:cs typeface="Times New Roman" pitchFamily="18" charset="0"/>
              <a:sym typeface="Symbol" pitchFamily="18" charset="2"/>
            </a:endParaRPr>
          </a:p>
          <a:p>
            <a:pPr algn="ctr"/>
            <a:r>
              <a:rPr lang="cs-CZ" sz="2400" dirty="0" err="1" smtClean="0">
                <a:latin typeface="+mn-lt"/>
                <a:cs typeface="Times New Roman" pitchFamily="18" charset="0"/>
                <a:sym typeface="Symbol" pitchFamily="18" charset="2"/>
              </a:rPr>
              <a:t>Zn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2 </a:t>
            </a:r>
            <a:r>
              <a:rPr lang="cs-CZ" sz="2400" dirty="0" err="1" smtClean="0">
                <a:latin typeface="+mn-lt"/>
                <a:cs typeface="Times New Roman" pitchFamily="18" charset="0"/>
                <a:sym typeface="Symbol" pitchFamily="18" charset="2"/>
              </a:rPr>
              <a:t>HCl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</a:t>
            </a:r>
            <a:r>
              <a:rPr lang="en-GB" sz="2400" dirty="0">
                <a:latin typeface="+mn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dirty="0">
                <a:latin typeface="+mn-lt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ZnCl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+ H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2</a:t>
            </a:r>
          </a:p>
          <a:p>
            <a:pPr algn="ctr"/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CaCO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+ 2 </a:t>
            </a:r>
            <a:r>
              <a:rPr lang="cs-CZ" sz="2400" dirty="0" err="1" smtClean="0">
                <a:latin typeface="+mn-lt"/>
                <a:cs typeface="Times New Roman" pitchFamily="18" charset="0"/>
                <a:sym typeface="Symbol" pitchFamily="18" charset="2"/>
              </a:rPr>
              <a:t>HBr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 </a:t>
            </a:r>
            <a:r>
              <a:rPr lang="en-GB" sz="2400" dirty="0">
                <a:latin typeface="+mn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dirty="0">
                <a:latin typeface="+mn-lt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CaBr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+ CO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+ H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O</a:t>
            </a:r>
            <a:endParaRPr lang="cs-CZ" sz="2400" dirty="0" smtClean="0">
              <a:latin typeface="+mn-lt"/>
            </a:endParaRPr>
          </a:p>
          <a:p>
            <a:pPr algn="ctr"/>
            <a:r>
              <a:rPr lang="cs-CZ" sz="2400" dirty="0" err="1" smtClean="0">
                <a:latin typeface="+mn-lt"/>
              </a:rPr>
              <a:t>Pb</a:t>
            </a:r>
            <a:r>
              <a:rPr lang="cs-CZ" sz="2400" dirty="0" smtClean="0">
                <a:latin typeface="+mn-lt"/>
              </a:rPr>
              <a:t>(NO</a:t>
            </a:r>
            <a:r>
              <a:rPr lang="cs-CZ" sz="2400" baseline="-25000" dirty="0" smtClean="0">
                <a:latin typeface="+mn-lt"/>
              </a:rPr>
              <a:t>3</a:t>
            </a:r>
            <a:r>
              <a:rPr lang="cs-CZ" sz="2400" dirty="0" smtClean="0">
                <a:latin typeface="+mn-lt"/>
              </a:rPr>
              <a:t>)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 + 2 KI </a:t>
            </a:r>
            <a:r>
              <a:rPr lang="en-GB" sz="2400" dirty="0">
                <a:latin typeface="+mn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dirty="0">
                <a:latin typeface="+mn-lt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PbI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(</a:t>
            </a:r>
            <a:r>
              <a:rPr lang="cs-CZ" sz="2400" dirty="0" err="1" smtClean="0">
                <a:latin typeface="+mn-lt"/>
                <a:cs typeface="Times New Roman" pitchFamily="18" charset="0"/>
                <a:sym typeface="Symbol" pitchFamily="18" charset="2"/>
              </a:rPr>
              <a:t>nerozp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.) + 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2 KNO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3</a:t>
            </a:r>
            <a:endParaRPr lang="cs-CZ" sz="2400" dirty="0" smtClean="0">
              <a:latin typeface="+mn-lt"/>
            </a:endParaRPr>
          </a:p>
          <a:p>
            <a:pPr algn="ctr"/>
            <a:r>
              <a:rPr lang="cs-CZ" sz="2400" dirty="0" smtClean="0">
                <a:latin typeface="+mn-lt"/>
              </a:rPr>
              <a:t>CrCl</a:t>
            </a:r>
            <a:r>
              <a:rPr lang="cs-CZ" sz="2400" baseline="-25000" dirty="0" smtClean="0">
                <a:latin typeface="+mn-lt"/>
              </a:rPr>
              <a:t>3</a:t>
            </a:r>
            <a:r>
              <a:rPr lang="cs-CZ" sz="2400" dirty="0" smtClean="0">
                <a:latin typeface="+mn-lt"/>
              </a:rPr>
              <a:t> + 3 HF </a:t>
            </a:r>
            <a:r>
              <a:rPr lang="en-GB" sz="2400" dirty="0">
                <a:latin typeface="+mn-lt"/>
                <a:cs typeface="Times New Roman" pitchFamily="18" charset="0"/>
                <a:sym typeface="Symbol" pitchFamily="18" charset="2"/>
              </a:rPr>
              <a:t></a:t>
            </a:r>
            <a:r>
              <a:rPr lang="cs-CZ" sz="2400" dirty="0">
                <a:latin typeface="+mn-lt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CrF</a:t>
            </a:r>
            <a:r>
              <a:rPr lang="cs-CZ" sz="2400" baseline="-25000" dirty="0" smtClean="0">
                <a:latin typeface="+mn-lt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dirty="0" smtClean="0">
                <a:latin typeface="+mn-lt"/>
                <a:cs typeface="Times New Roman" pitchFamily="18" charset="0"/>
                <a:sym typeface="Symbol" pitchFamily="18" charset="2"/>
              </a:rPr>
              <a:t> + 3 </a:t>
            </a:r>
            <a:r>
              <a:rPr lang="cs-CZ" sz="2400" dirty="0" err="1" smtClean="0">
                <a:latin typeface="+mn-lt"/>
                <a:cs typeface="Times New Roman" pitchFamily="18" charset="0"/>
                <a:sym typeface="Symbol" pitchFamily="18" charset="2"/>
              </a:rPr>
              <a:t>HCl</a:t>
            </a:r>
            <a:endParaRPr lang="cs-CZ" sz="2400" dirty="0">
              <a:latin typeface="+mn-lt"/>
            </a:endParaRPr>
          </a:p>
          <a:p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Interhalogeny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 jejich ionty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(kationty i anionty) – </a:t>
            </a:r>
            <a:r>
              <a:rPr lang="cs-CZ" sz="2400" dirty="0" smtClean="0">
                <a:latin typeface="+mj-lt"/>
              </a:rPr>
              <a:t>XY, XY</a:t>
            </a:r>
            <a:r>
              <a:rPr lang="cs-CZ" sz="2400" baseline="-25000" dirty="0" smtClean="0">
                <a:latin typeface="+mj-lt"/>
              </a:rPr>
              <a:t>3</a:t>
            </a:r>
            <a:r>
              <a:rPr lang="cs-CZ" sz="2400" dirty="0" smtClean="0">
                <a:latin typeface="+mj-lt"/>
              </a:rPr>
              <a:t>, XY</a:t>
            </a:r>
            <a:r>
              <a:rPr lang="cs-CZ" sz="2400" baseline="-25000" dirty="0" smtClean="0">
                <a:latin typeface="+mj-lt"/>
              </a:rPr>
              <a:t>5</a:t>
            </a:r>
            <a:r>
              <a:rPr lang="cs-CZ" sz="2400" dirty="0" smtClean="0">
                <a:latin typeface="+mj-lt"/>
              </a:rPr>
              <a:t> a XY</a:t>
            </a:r>
            <a:r>
              <a:rPr lang="cs-CZ" sz="2400" baseline="-25000" dirty="0" smtClean="0">
                <a:latin typeface="+mj-lt"/>
              </a:rPr>
              <a:t>7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3560" y="167863"/>
            <a:ext cx="904044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+mn-lt"/>
              </a:rPr>
              <a:t>OF</a:t>
            </a:r>
            <a:r>
              <a:rPr lang="cs-CZ" sz="2400" baseline="-25000" dirty="0" smtClean="0">
                <a:latin typeface="+mn-lt"/>
              </a:rPr>
              <a:t>2 </a:t>
            </a:r>
            <a:r>
              <a:rPr lang="cs-CZ" sz="2400" dirty="0" smtClean="0">
                <a:latin typeface="+mn-lt"/>
              </a:rPr>
              <a:t>– difluorid </a:t>
            </a:r>
            <a:r>
              <a:rPr lang="cs-CZ" sz="2400" dirty="0" smtClean="0">
                <a:latin typeface="+mn-lt"/>
              </a:rPr>
              <a:t>kyslíku a O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F</a:t>
            </a:r>
            <a:r>
              <a:rPr lang="cs-CZ" sz="2400" baseline="-25000" dirty="0" smtClean="0">
                <a:latin typeface="+mn-lt"/>
              </a:rPr>
              <a:t>2 </a:t>
            </a:r>
            <a:r>
              <a:rPr lang="cs-CZ" sz="2400" dirty="0" smtClean="0">
                <a:latin typeface="+mn-lt"/>
              </a:rPr>
              <a:t>– difluorid </a:t>
            </a:r>
            <a:r>
              <a:rPr lang="cs-CZ" sz="2400" dirty="0" err="1" smtClean="0">
                <a:latin typeface="+mn-lt"/>
              </a:rPr>
              <a:t>dikyslíku</a:t>
            </a:r>
            <a:endParaRPr lang="cs-CZ" sz="2400" dirty="0" smtClean="0">
              <a:latin typeface="+mn-lt"/>
            </a:endParaRPr>
          </a:p>
          <a:p>
            <a:r>
              <a:rPr lang="cs-CZ" sz="2400" dirty="0" smtClean="0">
                <a:latin typeface="+mn-lt"/>
              </a:rPr>
              <a:t>HOF – kyselina </a:t>
            </a:r>
            <a:r>
              <a:rPr lang="cs-CZ" sz="2400" dirty="0" err="1" smtClean="0">
                <a:latin typeface="+mn-lt"/>
              </a:rPr>
              <a:t>fluorná</a:t>
            </a:r>
            <a:endParaRPr lang="cs-CZ" sz="2400" dirty="0" smtClean="0">
              <a:latin typeface="+mn-lt"/>
            </a:endParaRPr>
          </a:p>
          <a:p>
            <a:endParaRPr lang="cs-CZ" sz="2400" dirty="0">
              <a:latin typeface="+mn-lt"/>
            </a:endParaRPr>
          </a:p>
          <a:p>
            <a:pPr algn="ctr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Oxidy</a:t>
            </a:r>
          </a:p>
          <a:p>
            <a:r>
              <a:rPr lang="cs-CZ" sz="2400" b="1" dirty="0" smtClean="0">
                <a:latin typeface="+mn-lt"/>
              </a:rPr>
              <a:t>Chlor</a:t>
            </a:r>
            <a:r>
              <a:rPr lang="cs-CZ" sz="2400" dirty="0" smtClean="0">
                <a:latin typeface="+mn-lt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oxidy chloru jsou nestálé, endotermické a </a:t>
            </a:r>
            <a:r>
              <a:rPr lang="cs-CZ" sz="2400" dirty="0" smtClean="0">
                <a:latin typeface="+mn-lt"/>
              </a:rPr>
              <a:t>explozivní,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nelze </a:t>
            </a:r>
            <a:r>
              <a:rPr lang="cs-CZ" sz="2400" dirty="0" smtClean="0">
                <a:latin typeface="+mn-lt"/>
              </a:rPr>
              <a:t>připravit z prvků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Cl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O – anhydrid </a:t>
            </a:r>
            <a:r>
              <a:rPr lang="cs-CZ" sz="2400" dirty="0" err="1" smtClean="0">
                <a:latin typeface="+mn-lt"/>
              </a:rPr>
              <a:t>kys</a:t>
            </a:r>
            <a:r>
              <a:rPr lang="cs-CZ" sz="2400" dirty="0" smtClean="0">
                <a:latin typeface="+mn-lt"/>
              </a:rPr>
              <a:t>. </a:t>
            </a:r>
            <a:r>
              <a:rPr lang="cs-CZ" sz="2400" dirty="0" smtClean="0">
                <a:latin typeface="+mn-lt"/>
              </a:rPr>
              <a:t>chlorné, silné </a:t>
            </a:r>
            <a:r>
              <a:rPr lang="cs-CZ" sz="2400" dirty="0" smtClean="0">
                <a:latin typeface="+mn-lt"/>
              </a:rPr>
              <a:t>oxidovadlo, výroba chlornanů </a:t>
            </a:r>
            <a:endParaRPr lang="cs-CZ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ClO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 - </a:t>
            </a:r>
            <a:r>
              <a:rPr lang="cs-CZ" sz="2400" dirty="0">
                <a:latin typeface="+mn-lt"/>
              </a:rPr>
              <a:t>silné </a:t>
            </a:r>
            <a:r>
              <a:rPr lang="cs-CZ" sz="2400" dirty="0" smtClean="0">
                <a:latin typeface="+mn-lt"/>
              </a:rPr>
              <a:t>oxidovadlo, </a:t>
            </a:r>
            <a:r>
              <a:rPr lang="cs-CZ" sz="2400" dirty="0" err="1" smtClean="0">
                <a:latin typeface="+mn-lt"/>
              </a:rPr>
              <a:t>nedimerující</a:t>
            </a:r>
            <a:r>
              <a:rPr lang="cs-CZ" sz="2400" dirty="0" smtClean="0">
                <a:latin typeface="+mn-lt"/>
              </a:rPr>
              <a:t> radikál, úprava vody, bělení</a:t>
            </a:r>
            <a:endParaRPr lang="cs-CZ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Cl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O</a:t>
            </a:r>
            <a:r>
              <a:rPr lang="cs-CZ" sz="2400" baseline="-25000" dirty="0" smtClean="0">
                <a:latin typeface="+mn-lt"/>
              </a:rPr>
              <a:t>6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(ClO</a:t>
            </a:r>
            <a:r>
              <a:rPr lang="cs-CZ" sz="2400" baseline="-25000" dirty="0" smtClean="0">
                <a:latin typeface="+mn-lt"/>
              </a:rPr>
              <a:t>3</a:t>
            </a:r>
            <a:r>
              <a:rPr lang="cs-CZ" sz="2400" dirty="0" smtClean="0">
                <a:latin typeface="+mn-lt"/>
              </a:rPr>
              <a:t>) – </a:t>
            </a:r>
            <a:r>
              <a:rPr lang="cs-CZ" sz="2400" dirty="0" smtClean="0">
                <a:latin typeface="+mn-lt"/>
              </a:rPr>
              <a:t>v krystalech jako chloristan </a:t>
            </a:r>
            <a:r>
              <a:rPr lang="cs-CZ" sz="2400" dirty="0" err="1" smtClean="0">
                <a:latin typeface="+mn-lt"/>
              </a:rPr>
              <a:t>chlorylu</a:t>
            </a:r>
            <a:r>
              <a:rPr lang="cs-CZ" sz="2400" dirty="0" smtClean="0">
                <a:latin typeface="+mn-lt"/>
              </a:rPr>
              <a:t> ClO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baseline="30000" dirty="0" smtClean="0">
                <a:latin typeface="+mn-lt"/>
              </a:rPr>
              <a:t>+</a:t>
            </a:r>
            <a:r>
              <a:rPr lang="cs-CZ" sz="2400" dirty="0" smtClean="0">
                <a:latin typeface="+mn-lt"/>
              </a:rPr>
              <a:t>ClO</a:t>
            </a:r>
            <a:r>
              <a:rPr lang="cs-CZ" sz="2400" baseline="-25000" dirty="0" smtClean="0">
                <a:latin typeface="+mn-lt"/>
              </a:rPr>
              <a:t>4</a:t>
            </a:r>
            <a:r>
              <a:rPr lang="cs-CZ" sz="2400" baseline="30000" dirty="0" smtClean="0">
                <a:latin typeface="+mn-lt"/>
              </a:rPr>
              <a:t>-</a:t>
            </a:r>
            <a:endParaRPr lang="cs-CZ" sz="24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Cl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O</a:t>
            </a:r>
            <a:r>
              <a:rPr lang="cs-CZ" sz="2400" baseline="-25000" dirty="0" smtClean="0">
                <a:latin typeface="+mn-lt"/>
              </a:rPr>
              <a:t>7</a:t>
            </a:r>
            <a:r>
              <a:rPr lang="cs-CZ" sz="2400" dirty="0" smtClean="0">
                <a:latin typeface="+mn-lt"/>
              </a:rPr>
              <a:t> – anhydrid kyseliny chloristé, </a:t>
            </a:r>
            <a:r>
              <a:rPr lang="cs-CZ" sz="2400" b="1" dirty="0" smtClean="0">
                <a:latin typeface="+mn-lt"/>
              </a:rPr>
              <a:t>nejstálejší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+mn-lt"/>
              </a:rPr>
              <a:t>(Cl</a:t>
            </a:r>
            <a:r>
              <a:rPr lang="cs-CZ" sz="2000" baseline="-25000" dirty="0" smtClean="0">
                <a:latin typeface="+mn-lt"/>
              </a:rPr>
              <a:t>2</a:t>
            </a:r>
            <a:r>
              <a:rPr lang="cs-CZ" sz="2000" dirty="0" smtClean="0">
                <a:latin typeface="+mn-lt"/>
              </a:rPr>
              <a:t>O</a:t>
            </a:r>
            <a:r>
              <a:rPr lang="cs-CZ" sz="2000" baseline="-25000" dirty="0" smtClean="0">
                <a:latin typeface="+mn-lt"/>
              </a:rPr>
              <a:t>3</a:t>
            </a:r>
            <a:r>
              <a:rPr lang="cs-CZ" sz="2000" dirty="0" smtClean="0">
                <a:latin typeface="+mn-lt"/>
              </a:rPr>
              <a:t> a Cl</a:t>
            </a:r>
            <a:r>
              <a:rPr lang="cs-CZ" sz="2000" baseline="-25000" dirty="0" smtClean="0">
                <a:latin typeface="+mn-lt"/>
              </a:rPr>
              <a:t>2</a:t>
            </a:r>
            <a:r>
              <a:rPr lang="cs-CZ" sz="2000" dirty="0" smtClean="0">
                <a:latin typeface="+mn-lt"/>
              </a:rPr>
              <a:t>O</a:t>
            </a:r>
            <a:r>
              <a:rPr lang="cs-CZ" sz="2000" baseline="-25000" dirty="0" smtClean="0">
                <a:latin typeface="+mn-lt"/>
              </a:rPr>
              <a:t>4</a:t>
            </a:r>
            <a:r>
              <a:rPr lang="cs-CZ" sz="2000" dirty="0" smtClean="0">
                <a:latin typeface="+mn-lt"/>
              </a:rPr>
              <a:t>)</a:t>
            </a:r>
            <a:endParaRPr lang="cs-CZ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+mn-lt"/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Brom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+mn-lt"/>
              </a:rPr>
              <a:t>Br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O a BrO</a:t>
            </a:r>
            <a:r>
              <a:rPr lang="cs-CZ" sz="2400" baseline="-25000" dirty="0" smtClean="0">
                <a:latin typeface="+mn-lt"/>
              </a:rPr>
              <a:t>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aseline="-25000" dirty="0">
              <a:latin typeface="+mn-lt"/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z</a:t>
            </a:r>
            <a:r>
              <a:rPr lang="cs-CZ" sz="2400" dirty="0" smtClean="0">
                <a:latin typeface="+mn-lt"/>
              </a:rPr>
              <a:t>ejména I</a:t>
            </a:r>
            <a:r>
              <a:rPr lang="cs-CZ" sz="2400" baseline="-25000" dirty="0" smtClean="0">
                <a:latin typeface="+mn-lt"/>
              </a:rPr>
              <a:t>2</a:t>
            </a:r>
            <a:r>
              <a:rPr lang="cs-CZ" sz="2400" dirty="0" smtClean="0">
                <a:latin typeface="+mn-lt"/>
              </a:rPr>
              <a:t>O</a:t>
            </a:r>
            <a:r>
              <a:rPr lang="cs-CZ" sz="2400" baseline="-25000" dirty="0" smtClean="0">
                <a:latin typeface="+mn-lt"/>
              </a:rPr>
              <a:t>5 </a:t>
            </a:r>
            <a:r>
              <a:rPr lang="cs-CZ" sz="2400" dirty="0" smtClean="0">
                <a:latin typeface="+mn-lt"/>
              </a:rPr>
              <a:t> - jediný exotermický oxid halogenů </a:t>
            </a:r>
            <a:endParaRPr lang="cs-CZ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8653</TotalTime>
  <Words>770</Words>
  <Application>Microsoft Office PowerPoint</Application>
  <PresentationFormat>Předvádění na obrazovce (4:3)</PresentationFormat>
  <Paragraphs>204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1_Motiv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Ústav chemie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Křivohlávek</dc:creator>
  <cp:lastModifiedBy>Richard</cp:lastModifiedBy>
  <cp:revision>642</cp:revision>
  <dcterms:created xsi:type="dcterms:W3CDTF">2009-09-07T11:06:19Z</dcterms:created>
  <dcterms:modified xsi:type="dcterms:W3CDTF">2015-12-10T10:50:33Z</dcterms:modified>
</cp:coreProperties>
</file>