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C5720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01b-Chemické složení živé hmoty</a:t>
            </a:r>
          </a:p>
          <a:p>
            <a:pPr algn="r"/>
            <a:endParaRPr lang="cs-CZ" sz="20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živé hmoty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Dělicí </a:t>
            </a:r>
            <a:r>
              <a:rPr lang="cs-CZ" dirty="0" smtClean="0">
                <a:solidFill>
                  <a:schemeClr val="tx1"/>
                </a:solidFill>
              </a:rPr>
              <a:t>hlediska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„Elementární analýza“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Forma – skutečný stav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Prvky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 ionty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Sloučeniny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Anorganické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Organické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Složitost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Hierarchie struktur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Prvky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Jako takové, resp. ionty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Reprezentanti látek – abstraktní role </a:t>
            </a:r>
          </a:p>
          <a:p>
            <a:r>
              <a:rPr lang="cs-CZ" dirty="0">
                <a:solidFill>
                  <a:schemeClr val="tx1"/>
                </a:solidFill>
              </a:rPr>
              <a:t>Pojem biogenních prvků – kvantitativní </a:t>
            </a:r>
            <a:r>
              <a:rPr lang="cs-CZ" dirty="0" smtClean="0">
                <a:solidFill>
                  <a:schemeClr val="tx1"/>
                </a:solidFill>
              </a:rPr>
              <a:t>zastoupení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První úroveň: C, H, O, N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Druhá úroveň: Na, K, Mg, Ca, Cl, S a P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Třetí úroveň: Co,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Čtvrtá úroveň: Al, As, B, Br, </a:t>
            </a:r>
            <a:r>
              <a:rPr lang="cs-CZ" dirty="0" err="1">
                <a:solidFill>
                  <a:schemeClr val="tx1"/>
                </a:solidFill>
              </a:rPr>
              <a:t>Cr</a:t>
            </a:r>
            <a:r>
              <a:rPr lang="cs-CZ" dirty="0">
                <a:solidFill>
                  <a:schemeClr val="tx1"/>
                </a:solidFill>
              </a:rPr>
              <a:t>, F, </a:t>
            </a:r>
            <a:r>
              <a:rPr lang="cs-CZ" dirty="0" err="1">
                <a:solidFill>
                  <a:schemeClr val="tx1"/>
                </a:solidFill>
              </a:rPr>
              <a:t>Ga</a:t>
            </a:r>
            <a:r>
              <a:rPr lang="cs-CZ" dirty="0">
                <a:solidFill>
                  <a:schemeClr val="tx1"/>
                </a:solidFill>
              </a:rPr>
              <a:t>, I,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Se, Si a V.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Anorganické </a:t>
            </a:r>
            <a:r>
              <a:rPr lang="cs-CZ" dirty="0" smtClean="0">
                <a:solidFill>
                  <a:schemeClr val="tx1"/>
                </a:solidFill>
              </a:rPr>
              <a:t>látky – i prvky</a:t>
            </a:r>
            <a:r>
              <a:rPr lang="cs-CZ" dirty="0">
                <a:solidFill>
                  <a:schemeClr val="tx1"/>
                </a:solidFill>
              </a:rPr>
              <a:t>		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voda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Na</a:t>
            </a:r>
            <a:r>
              <a:rPr lang="cs-CZ" baseline="30000" dirty="0">
                <a:solidFill>
                  <a:schemeClr val="tx1"/>
                </a:solidFill>
              </a:rPr>
              <a:t>+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baseline="30000" dirty="0">
                <a:solidFill>
                  <a:schemeClr val="tx1"/>
                </a:solidFill>
              </a:rPr>
              <a:t>+</a:t>
            </a:r>
            <a:r>
              <a:rPr lang="cs-CZ" dirty="0">
                <a:solidFill>
                  <a:schemeClr val="tx1"/>
                </a:solidFill>
              </a:rPr>
              <a:t>, Cl</a:t>
            </a:r>
            <a:r>
              <a:rPr lang="cs-CZ" baseline="30000" dirty="0">
                <a:solidFill>
                  <a:schemeClr val="tx1"/>
                </a:solidFill>
              </a:rPr>
              <a:t>-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SO</a:t>
            </a:r>
            <a:r>
              <a:rPr lang="cs-CZ" baseline="-25000" dirty="0" smtClean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, HCO</a:t>
            </a:r>
            <a:r>
              <a:rPr lang="cs-CZ" baseline="-25000" dirty="0" smtClean="0">
                <a:solidFill>
                  <a:schemeClr val="tx1"/>
                </a:solidFill>
              </a:rPr>
              <a:t>3</a:t>
            </a:r>
            <a:r>
              <a:rPr lang="cs-CZ" baseline="30000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2-</a:t>
            </a:r>
            <a:r>
              <a:rPr lang="cs-CZ" dirty="0">
                <a:solidFill>
                  <a:schemeClr val="tx1"/>
                </a:solidFill>
              </a:rPr>
              <a:t>, Ca, Mg,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Va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Ni,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, Se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plyny </a:t>
            </a:r>
            <a:r>
              <a:rPr lang="cs-CZ" dirty="0">
                <a:solidFill>
                  <a:schemeClr val="tx1"/>
                </a:solidFill>
              </a:rPr>
              <a:t>- 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N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,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Organické látky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nízkomolekulární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vysokomolekulární  </a:t>
            </a:r>
            <a:r>
              <a:rPr lang="cs-CZ" dirty="0">
                <a:solidFill>
                  <a:schemeClr val="tx1"/>
                </a:solidFill>
              </a:rPr>
              <a:t>- biopolymery</a:t>
            </a:r>
          </a:p>
          <a:p>
            <a:r>
              <a:rPr lang="cs-CZ" dirty="0">
                <a:solidFill>
                  <a:schemeClr val="tx1"/>
                </a:solidFill>
              </a:rPr>
              <a:t>Hlavní typy - skupiny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bílkoviny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nukleové </a:t>
            </a:r>
            <a:r>
              <a:rPr lang="cs-CZ" dirty="0">
                <a:solidFill>
                  <a:schemeClr val="tx1"/>
                </a:solidFill>
              </a:rPr>
              <a:t>kyseliny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sacharidy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lipidy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organizmů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153832"/>
              </p:ext>
            </p:extLst>
          </p:nvPr>
        </p:nvGraphicFramePr>
        <p:xfrm>
          <a:off x="1115616" y="2564904"/>
          <a:ext cx="6696744" cy="280831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83303"/>
                <a:gridCol w="1723914"/>
                <a:gridCol w="1594620"/>
                <a:gridCol w="1694907"/>
              </a:tblGrid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Látka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člověk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rostliny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bakterie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voda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lipidy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anorg.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látek, hierarchie 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Význam struktury, složitost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látek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Struktura –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vlastnosti – funkce</a:t>
            </a:r>
            <a:endParaRPr lang="cs-CZ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Úrovně </a:t>
            </a:r>
            <a:endParaRPr lang="cs-CZ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Jednoduché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sloučeniny (voda, CO</a:t>
            </a:r>
            <a:r>
              <a:rPr lang="cs-CZ" baseline="-25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 apod.),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prekurzory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Stavební 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kameny – monosacharidy, aminokyseliny, mastné kyseliny, </a:t>
            </a:r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baze</a:t>
            </a:r>
            <a:endParaRPr lang="cs-CZ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Oligo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a makromolekulární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úroveň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Supramolekulární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 úroveň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Subbuněčné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struktury, 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organely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Buňka</a:t>
            </a:r>
            <a:endParaRPr lang="cs-CZ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Obecný princip výstavby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biopolymerů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Jsou </a:t>
            </a:r>
            <a:r>
              <a:rPr lang="cs-CZ" dirty="0">
                <a:solidFill>
                  <a:schemeClr val="tx1"/>
                </a:solidFill>
              </a:rPr>
              <a:t>tvořeny monomery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vytvářejí lineární </a:t>
            </a:r>
            <a:r>
              <a:rPr lang="cs-CZ" dirty="0" smtClean="0">
                <a:solidFill>
                  <a:schemeClr val="tx1"/>
                </a:solidFill>
              </a:rPr>
              <a:t>řetězce – větvené sacharidy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jsou spojovány jediným  typem  vazby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mono</a:t>
            </a:r>
            <a:r>
              <a:rPr lang="cs-CZ" dirty="0">
                <a:solidFill>
                  <a:schemeClr val="tx1"/>
                </a:solidFill>
              </a:rPr>
              <a:t>, di-, </a:t>
            </a:r>
            <a:r>
              <a:rPr lang="cs-CZ" dirty="0" err="1">
                <a:solidFill>
                  <a:schemeClr val="tx1"/>
                </a:solidFill>
              </a:rPr>
              <a:t>tri</a:t>
            </a:r>
            <a:r>
              <a:rPr lang="cs-CZ" dirty="0">
                <a:solidFill>
                  <a:schemeClr val="tx1"/>
                </a:solidFill>
              </a:rPr>
              <a:t>- , </a:t>
            </a:r>
            <a:r>
              <a:rPr lang="cs-CZ" dirty="0" err="1">
                <a:solidFill>
                  <a:schemeClr val="tx1"/>
                </a:solidFill>
              </a:rPr>
              <a:t>tetra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,...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oligo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</a:t>
            </a:r>
            <a:r>
              <a:rPr lang="cs-CZ" dirty="0" smtClean="0">
                <a:solidFill>
                  <a:schemeClr val="tx1"/>
                </a:solidFill>
              </a:rPr>
              <a:t> 10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10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Výjimka – lipidy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09580"/>
              </p:ext>
            </p:extLst>
          </p:nvPr>
        </p:nvGraphicFramePr>
        <p:xfrm>
          <a:off x="1619672" y="4437112"/>
          <a:ext cx="5760720" cy="7315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05230"/>
                <a:gridCol w="1518920"/>
                <a:gridCol w="1477010"/>
                <a:gridCol w="15595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kyseliny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polysacharidy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monomery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aminokyseliny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nukleotidy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monosacharidy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vazba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peptidická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3,5-diesterová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glykosidická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Spontánní abiotické reakce vzniku složitějších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Millerův experiment - 1952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tx1"/>
                </a:solidFill>
              </a:rPr>
              <a:t>Experimentální uspořádání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tvorby </a:t>
            </a:r>
            <a:r>
              <a:rPr lang="cs-CZ" sz="2000" b="1" i="1" dirty="0">
                <a:solidFill>
                  <a:schemeClr val="tx1"/>
                </a:solidFill>
              </a:rPr>
              <a:t>stavebních kamenů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z prekursorů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Plynná fáze </a:t>
            </a:r>
            <a:r>
              <a:rPr lang="cs-CZ" sz="1600" dirty="0" smtClean="0">
                <a:solidFill>
                  <a:schemeClr val="tx1"/>
                </a:solidFill>
              </a:rPr>
              <a:t>napodobuje atmosféru 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Země před 3,5 mld. </a:t>
            </a:r>
            <a:r>
              <a:rPr lang="cs-CZ" sz="1600" smtClean="0">
                <a:solidFill>
                  <a:schemeClr val="tx1"/>
                </a:solidFill>
              </a:rPr>
              <a:t>let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Probíhalo dny-týdny.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V</a:t>
            </a:r>
            <a:r>
              <a:rPr lang="cs-CZ" sz="1600" dirty="0">
                <a:solidFill>
                  <a:schemeClr val="tx1"/>
                </a:solidFill>
              </a:rPr>
              <a:t> analyzovaných vzorcích byly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nalezeny </a:t>
            </a:r>
            <a:r>
              <a:rPr lang="cs-CZ" sz="1600" dirty="0">
                <a:solidFill>
                  <a:schemeClr val="tx1"/>
                </a:solidFill>
              </a:rPr>
              <a:t>aminokyseliny, </a:t>
            </a:r>
            <a:r>
              <a:rPr lang="cs-CZ" sz="1600" dirty="0" err="1">
                <a:solidFill>
                  <a:schemeClr val="tx1"/>
                </a:solidFill>
              </a:rPr>
              <a:t>org</a:t>
            </a:r>
            <a:r>
              <a:rPr lang="cs-CZ" sz="1600" dirty="0">
                <a:solidFill>
                  <a:schemeClr val="tx1"/>
                </a:solidFill>
              </a:rPr>
              <a:t>. kyseliny,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sacharidy </a:t>
            </a:r>
            <a:r>
              <a:rPr lang="cs-CZ" sz="1600" dirty="0">
                <a:solidFill>
                  <a:schemeClr val="tx1"/>
                </a:solidFill>
              </a:rPr>
              <a:t>apod</a:t>
            </a:r>
            <a:r>
              <a:rPr lang="cs-CZ" sz="1600" dirty="0" smtClean="0">
                <a:solidFill>
                  <a:schemeClr val="tx1"/>
                </a:solidFill>
              </a:rPr>
              <a:t>. Další experimenty, </a:t>
            </a:r>
          </a:p>
          <a:p>
            <a:pPr marL="0" indent="0">
              <a:buNone/>
            </a:pPr>
            <a:r>
              <a:rPr lang="cs-CZ" sz="1600" dirty="0" err="1">
                <a:solidFill>
                  <a:schemeClr val="tx1"/>
                </a:solidFill>
              </a:rPr>
              <a:t>m</a:t>
            </a:r>
            <a:r>
              <a:rPr lang="cs-CZ" sz="1600" dirty="0" err="1" smtClean="0">
                <a:solidFill>
                  <a:schemeClr val="tx1"/>
                </a:solidFill>
              </a:rPr>
              <a:t>odif</a:t>
            </a:r>
            <a:r>
              <a:rPr lang="cs-CZ" sz="1600" dirty="0" smtClean="0">
                <a:solidFill>
                  <a:schemeClr val="tx1"/>
                </a:solidFill>
              </a:rPr>
              <a:t>. složení, další látky (</a:t>
            </a:r>
            <a:r>
              <a:rPr lang="cs-CZ" sz="1600" dirty="0" err="1" smtClean="0">
                <a:solidFill>
                  <a:schemeClr val="tx1"/>
                </a:solidFill>
              </a:rPr>
              <a:t>baze</a:t>
            </a:r>
            <a:r>
              <a:rPr lang="cs-CZ" sz="1600" dirty="0" smtClean="0">
                <a:solidFill>
                  <a:schemeClr val="tx1"/>
                </a:solidFill>
              </a:rPr>
              <a:t>).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8862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91</TotalTime>
  <Words>312</Words>
  <Application>Microsoft Office PowerPoint</Application>
  <PresentationFormat>Předvádění na obrazovce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C5720 Biochemie</vt:lpstr>
      <vt:lpstr>Látkové složení živé hmoty</vt:lpstr>
      <vt:lpstr>Prvky</vt:lpstr>
      <vt:lpstr>Sloučeniny</vt:lpstr>
      <vt:lpstr>Látkové složení organizmů</vt:lpstr>
      <vt:lpstr>Struktura látek, hierarchie struktur</vt:lpstr>
      <vt:lpstr>Obecný princip výstavby biopolymerů</vt:lpstr>
      <vt:lpstr>Spontánní abiotické reakce vzniku složitějších struktur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23</cp:revision>
  <dcterms:created xsi:type="dcterms:W3CDTF">2012-05-21T09:08:24Z</dcterms:created>
  <dcterms:modified xsi:type="dcterms:W3CDTF">2014-09-15T06:44:01Z</dcterms:modified>
</cp:coreProperties>
</file>