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62" r:id="rId4"/>
    <p:sldId id="258" r:id="rId5"/>
    <p:sldId id="259" r:id="rId6"/>
    <p:sldId id="263" r:id="rId7"/>
    <p:sldId id="270" r:id="rId8"/>
    <p:sldId id="265" r:id="rId9"/>
    <p:sldId id="271" r:id="rId10"/>
    <p:sldId id="266" r:id="rId11"/>
    <p:sldId id="272" r:id="rId12"/>
    <p:sldId id="273" r:id="rId13"/>
    <p:sldId id="274" r:id="rId14"/>
    <p:sldId id="284" r:id="rId15"/>
    <p:sldId id="275" r:id="rId16"/>
    <p:sldId id="279" r:id="rId17"/>
    <p:sldId id="28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1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959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822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6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68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08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03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65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28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70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071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071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732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7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20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21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28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81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3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30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88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4F48F-886B-46E8-A160-1A7FBCFFCDB6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56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0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8532440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02b-Bílkoviny – základní metody studia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cs-CZ" dirty="0">
                <a:solidFill>
                  <a:schemeClr val="tx1"/>
                </a:solidFill>
              </a:rPr>
              <a:t>FRVŠ </a:t>
            </a:r>
            <a:r>
              <a:rPr lang="cs-CZ" b="1" dirty="0">
                <a:solidFill>
                  <a:schemeClr val="tx1"/>
                </a:solidFill>
              </a:rPr>
              <a:t>1647/2012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black"/>
                </a:solidFill>
              </a:rPr>
              <a:t>Petr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Zbořil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>
                <a:latin typeface="Century Gothic" pitchFamily="34" charset="0"/>
              </a:rPr>
              <a:t>Sangerova</a:t>
            </a:r>
            <a:r>
              <a:rPr lang="cs-CZ" dirty="0">
                <a:latin typeface="Century Gothic" pitchFamily="34" charset="0"/>
              </a:rPr>
              <a:t> </a:t>
            </a:r>
            <a:r>
              <a:rPr lang="cs-CZ" dirty="0" smtClean="0">
                <a:latin typeface="Century Gothic" pitchFamily="34" charset="0"/>
              </a:rPr>
              <a:t>metoda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Century Gothic" pitchFamily="34" charset="0"/>
              </a:rPr>
              <a:t>N-koncová AK označena </a:t>
            </a:r>
            <a:r>
              <a:rPr lang="cs-CZ" sz="2600" dirty="0" err="1" smtClean="0">
                <a:latin typeface="Century Gothic" pitchFamily="34" charset="0"/>
              </a:rPr>
              <a:t>dinitrofluorbenzenem</a:t>
            </a:r>
            <a:endParaRPr lang="cs-CZ" sz="2600" dirty="0" smtClean="0">
              <a:latin typeface="Century Gothic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Century Gothic" pitchFamily="34" charset="0"/>
              </a:rPr>
              <a:t>Poté kompletní hydrolýza řetězce</a:t>
            </a:r>
            <a:endParaRPr lang="cs-CZ" sz="2600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r>
              <a:rPr lang="cs-CZ" dirty="0" smtClean="0">
                <a:latin typeface="Century Gothic" pitchFamily="34" charset="0"/>
              </a:rPr>
              <a:t>Určení sekvence insulinu</a:t>
            </a:r>
            <a:endParaRPr lang="cs-CZ" dirty="0">
              <a:latin typeface="Century Gothic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98230"/>
            <a:ext cx="7237096" cy="2232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44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/>
          </a:bodyPr>
          <a:lstStyle/>
          <a:p>
            <a:r>
              <a:rPr lang="cs-CZ" dirty="0" err="1" smtClean="0">
                <a:latin typeface="Century Gothic" pitchFamily="34" charset="0"/>
              </a:rPr>
              <a:t>Edmanova</a:t>
            </a:r>
            <a:r>
              <a:rPr lang="cs-CZ" dirty="0" smtClean="0">
                <a:latin typeface="Century Gothic" pitchFamily="34" charset="0"/>
              </a:rPr>
              <a:t> metoda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N-koncová AK označena </a:t>
            </a:r>
            <a:r>
              <a:rPr lang="cs-CZ" sz="2400" dirty="0" err="1" smtClean="0">
                <a:latin typeface="Century Gothic" pitchFamily="34" charset="0"/>
              </a:rPr>
              <a:t>fenylisotiokyanátem</a:t>
            </a:r>
            <a:endParaRPr lang="cs-CZ" sz="2400" dirty="0" smtClean="0">
              <a:latin typeface="Century Gothic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Poté mírná hydrolýza N-koncové AK, zbytek řetězce lze opětovně analyzovat (ca 30 kroků)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Cyklický proces – automatický </a:t>
            </a:r>
            <a:r>
              <a:rPr lang="cs-CZ" sz="2400" dirty="0" err="1" smtClean="0">
                <a:latin typeface="Century Gothic" pitchFamily="34" charset="0"/>
              </a:rPr>
              <a:t>sekvenátor</a:t>
            </a:r>
            <a:endParaRPr lang="cs-CZ" sz="2400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45024"/>
            <a:ext cx="8037822" cy="2693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9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r>
              <a:rPr lang="cs-CZ" dirty="0"/>
              <a:t>Schéma </a:t>
            </a:r>
            <a:r>
              <a:rPr lang="cs-CZ" dirty="0" err="1" smtClean="0"/>
              <a:t>sekvenátoru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/>
              <a:t>Jednotlivé kroky oddělené promýváním</a:t>
            </a:r>
            <a:endParaRPr lang="cs-CZ" sz="2600" dirty="0"/>
          </a:p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5918095" cy="3590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21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endParaRPr lang="cs-CZ" dirty="0" smtClean="0">
              <a:latin typeface="Century Gothic" pitchFamily="34" charset="0"/>
            </a:endParaRPr>
          </a:p>
          <a:p>
            <a:r>
              <a:rPr lang="cs-CZ" sz="4000" dirty="0" smtClean="0">
                <a:latin typeface="Century Gothic" pitchFamily="34" charset="0"/>
              </a:rPr>
              <a:t>Další speciální operace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Denaturace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Separace řetězců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Redukce –COOH </a:t>
            </a:r>
          </a:p>
          <a:p>
            <a:r>
              <a:rPr lang="cs-CZ" sz="4000" dirty="0" smtClean="0">
                <a:latin typeface="Century Gothic" pitchFamily="34" charset="0"/>
              </a:rPr>
              <a:t>Jiná specifická štěpení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Enzymatická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Chemická (</a:t>
            </a:r>
            <a:r>
              <a:rPr lang="cs-CZ" dirty="0" err="1" smtClean="0">
                <a:latin typeface="Century Gothic" pitchFamily="34" charset="0"/>
              </a:rPr>
              <a:t>bromkyan</a:t>
            </a:r>
            <a:r>
              <a:rPr lang="cs-CZ" dirty="0" smtClean="0">
                <a:latin typeface="Century Gothic" pitchFamily="34" charset="0"/>
              </a:rPr>
              <a:t>)</a:t>
            </a:r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7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Syntéza polypeptidů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Význam</a:t>
            </a:r>
          </a:p>
          <a:p>
            <a:pPr lvl="1"/>
            <a:r>
              <a:rPr lang="cs-CZ" dirty="0" smtClean="0"/>
              <a:t>Příprava velkých množství přirozených bílkovin (inzulin, HGH aj.)</a:t>
            </a:r>
          </a:p>
          <a:p>
            <a:pPr lvl="1"/>
            <a:r>
              <a:rPr lang="cs-CZ" dirty="0" smtClean="0"/>
              <a:t>Příprava modifikovaných a umělých bílkovin</a:t>
            </a:r>
          </a:p>
          <a:p>
            <a:r>
              <a:rPr lang="cs-CZ" dirty="0" smtClean="0"/>
              <a:t>Možnosti – chemická či enzymová syntéza – výhody a nevýhody</a:t>
            </a:r>
          </a:p>
          <a:p>
            <a:r>
              <a:rPr lang="cs-CZ" dirty="0" smtClean="0"/>
              <a:t>Chemická syntéza</a:t>
            </a:r>
          </a:p>
          <a:p>
            <a:pPr lvl="1"/>
            <a:r>
              <a:rPr lang="cs-CZ" dirty="0" smtClean="0"/>
              <a:t>Aktivované reaktanty</a:t>
            </a:r>
          </a:p>
          <a:p>
            <a:pPr lvl="1"/>
            <a:r>
              <a:rPr lang="cs-CZ" dirty="0" smtClean="0"/>
              <a:t>Kondensační činidla</a:t>
            </a:r>
          </a:p>
          <a:p>
            <a:pPr lvl="1"/>
            <a:r>
              <a:rPr lang="cs-CZ" dirty="0" smtClean="0"/>
              <a:t>Nežádoucí reakce – ochrana skupin – blokace </a:t>
            </a:r>
          </a:p>
          <a:p>
            <a:pPr lvl="1"/>
            <a:r>
              <a:rPr lang="cs-CZ" dirty="0" smtClean="0"/>
              <a:t>Problém odstranění meziproduktů</a:t>
            </a:r>
          </a:p>
          <a:p>
            <a:r>
              <a:rPr lang="cs-CZ" dirty="0" smtClean="0"/>
              <a:t>Enzymová syntéza</a:t>
            </a:r>
          </a:p>
          <a:p>
            <a:pPr lvl="1"/>
            <a:r>
              <a:rPr lang="cs-CZ" dirty="0" smtClean="0"/>
              <a:t>Molekulárně biologické postupy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9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Syntéza </a:t>
            </a:r>
            <a:r>
              <a:rPr lang="cs-CZ" dirty="0" smtClean="0"/>
              <a:t>peptidů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Reaktanty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Blokující skupina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Kondensační činidlo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96951"/>
            <a:ext cx="243840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3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2762"/>
            <a:ext cx="3142857" cy="671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51520" y="4581128"/>
            <a:ext cx="429316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Sled reakčních kroků</a:t>
            </a:r>
          </a:p>
          <a:p>
            <a:r>
              <a:rPr lang="cs-CZ" sz="3200" dirty="0" err="1" smtClean="0"/>
              <a:t>Merrifieldovy</a:t>
            </a:r>
            <a:r>
              <a:rPr lang="cs-CZ" sz="3200" dirty="0" smtClean="0"/>
              <a:t> syntézy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548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Přehled obecných metod.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Významné metody studia – </a:t>
            </a:r>
            <a:r>
              <a:rPr lang="cs-CZ" dirty="0" err="1" smtClean="0">
                <a:solidFill>
                  <a:schemeClr val="tx1"/>
                </a:solidFill>
              </a:rPr>
              <a:t>sekvenace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Syntéza peptidů.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2/17/2014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Petr Zbořil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39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smtClean="0">
                <a:latin typeface="Palatino Linotype" pitchFamily="18" charset="0"/>
              </a:rPr>
              <a:t>Metody studia bílkovin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Studium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struktury 	– molekulární vlastnosti	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funkce – (katalytické aj. vlastnosti)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r>
              <a:rPr lang="cs-CZ" dirty="0" smtClean="0"/>
              <a:t>Podle potřeby a účelu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isolace do potřebné čistoty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studium </a:t>
            </a:r>
            <a:r>
              <a:rPr lang="cs-CZ" i="1" dirty="0" smtClean="0"/>
              <a:t>in </a:t>
            </a:r>
            <a:r>
              <a:rPr lang="cs-CZ" i="1" dirty="0" err="1" smtClean="0"/>
              <a:t>situ</a:t>
            </a:r>
            <a:endParaRPr lang="cs-CZ" i="1" dirty="0" smtClean="0"/>
          </a:p>
          <a:p>
            <a:endParaRPr lang="cs-CZ" dirty="0" smtClean="0"/>
          </a:p>
          <a:p>
            <a:r>
              <a:rPr lang="cs-CZ" dirty="0" smtClean="0"/>
              <a:t>Isolace – metody více či méně komplikované podle účelu </a:t>
            </a:r>
          </a:p>
          <a:p>
            <a:pPr lvl="1"/>
            <a:r>
              <a:rPr lang="cs-CZ" dirty="0" smtClean="0"/>
              <a:t>čisté nativní bílkoviny pro studium vlastností event. farmakologii,</a:t>
            </a:r>
          </a:p>
          <a:p>
            <a:pPr lvl="1"/>
            <a:r>
              <a:rPr lang="cs-CZ" dirty="0" smtClean="0"/>
              <a:t>hrubé isolace pro průmysl </a:t>
            </a:r>
            <a:r>
              <a:rPr lang="cs-CZ" dirty="0" err="1" smtClean="0"/>
              <a:t>apod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Isolační postupy – separační metody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03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Palatino Linotype" pitchFamily="18" charset="0"/>
              </a:rPr>
              <a:t>Obecné kroky při isolaci bílkovin</a:t>
            </a:r>
            <a:endParaRPr lang="cs-CZ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Izolace – přehled metod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-desintegrace materiálu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-preparativní centrifugace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-srážecí metody, jsou založeny na změně rozpustnosti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membránové separace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chromatografie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(preparativní elektromigrační metody – elektroforéza)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krystalisace</a:t>
            </a:r>
          </a:p>
          <a:p>
            <a:endParaRPr lang="cs-CZ" dirty="0" smtClean="0"/>
          </a:p>
          <a:p>
            <a:r>
              <a:rPr lang="cs-CZ" dirty="0" smtClean="0"/>
              <a:t>Analytické postupy – včetně metod separačních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elektroforéza a chromatografie v analytickém měřítku,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spektrální metody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Absorpční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disperzní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chiroptické</a:t>
            </a:r>
            <a:r>
              <a:rPr lang="cs-CZ" dirty="0" smtClean="0"/>
              <a:t> metody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NMR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rentgenostrukturní</a:t>
            </a:r>
            <a:r>
              <a:rPr lang="cs-CZ" dirty="0" smtClean="0"/>
              <a:t> analýza,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MS – moderní metoda umožňující i štěpení řetězce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další speciální metody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5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>
                <a:latin typeface="Palatino Linotype" pitchFamily="18" charset="0"/>
              </a:rPr>
              <a:t>Určení primární struktury</a:t>
            </a:r>
            <a:br>
              <a:rPr lang="cs-CZ" sz="5400" dirty="0" smtClean="0">
                <a:latin typeface="Palatino Linotype" pitchFamily="18" charset="0"/>
              </a:rPr>
            </a:br>
            <a:endParaRPr lang="cs-CZ" sz="5400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Analýza aminokyselinového složení.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Bílkovina se hydrolyzuje totálně (silně kyselé či zásadité prostředí, zatavená ampule, autokláv)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Směs aminokyselin se analyzuje standartními metodami 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iontoměničovou</a:t>
            </a:r>
            <a:r>
              <a:rPr lang="cs-CZ" dirty="0" smtClean="0"/>
              <a:t> chromatografií (analytické provedení)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nověji hydrofobní chromatografie nebo kapilární </a:t>
            </a:r>
            <a:r>
              <a:rPr lang="cs-CZ" dirty="0" err="1" smtClean="0"/>
              <a:t>zonová</a:t>
            </a:r>
            <a:r>
              <a:rPr lang="cs-CZ" dirty="0" smtClean="0"/>
              <a:t> elektroforéza.</a:t>
            </a:r>
          </a:p>
          <a:p>
            <a:r>
              <a:rPr lang="cs-CZ" dirty="0" smtClean="0"/>
              <a:t>Kvantitativní analýza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err="1" smtClean="0"/>
              <a:t>Derivatizace</a:t>
            </a:r>
            <a:r>
              <a:rPr lang="cs-CZ" dirty="0" smtClean="0"/>
              <a:t> činidlem poskytujícím barevný či </a:t>
            </a:r>
            <a:r>
              <a:rPr lang="cs-CZ" dirty="0" err="1" smtClean="0"/>
              <a:t>fluoreskijící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Téměř univerzální – ninhydrinová reakce – modrofialové zbarvení se všemi aminokyselinami s výjimkou Pro (a </a:t>
            </a:r>
            <a:r>
              <a:rPr lang="cs-CZ" dirty="0" err="1" smtClean="0"/>
              <a:t>Hypro</a:t>
            </a:r>
            <a:r>
              <a:rPr lang="cs-CZ" dirty="0" smtClean="0"/>
              <a:t>), kdy vzniká žluté zbarvení.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Další způsoby </a:t>
            </a:r>
            <a:r>
              <a:rPr lang="cs-CZ" dirty="0" err="1"/>
              <a:t>derivatizace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dansylace</a:t>
            </a:r>
            <a:r>
              <a:rPr lang="cs-CZ" dirty="0" smtClean="0"/>
              <a:t>, </a:t>
            </a:r>
            <a:r>
              <a:rPr lang="cs-CZ" dirty="0" err="1" smtClean="0"/>
              <a:t>fluorescamin</a:t>
            </a:r>
            <a:r>
              <a:rPr lang="cs-CZ" dirty="0" smtClean="0"/>
              <a:t> aj.)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1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619125"/>
            <a:ext cx="5772150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81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Ninhydrinová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525780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Schéma ninhydrinové reakce obecně, </a:t>
            </a:r>
            <a:r>
              <a:rPr lang="el-GR" dirty="0" smtClean="0"/>
              <a:t>λ = 570 </a:t>
            </a:r>
            <a:r>
              <a:rPr lang="cs-CZ" dirty="0" err="1" smtClean="0"/>
              <a:t>nm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300163"/>
            <a:ext cx="5581650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34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Ninhydrinová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Ninhydrinová </a:t>
            </a:r>
            <a:r>
              <a:rPr lang="cs-CZ" dirty="0"/>
              <a:t>reakce s prolinem, λ = 440 </a:t>
            </a:r>
            <a:r>
              <a:rPr lang="cs-CZ" dirty="0" err="1"/>
              <a:t>nm</a:t>
            </a:r>
            <a:endParaRPr lang="cs-CZ" dirty="0"/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56792"/>
            <a:ext cx="4754286" cy="374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27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 err="1"/>
              <a:t>Iontoměničová</a:t>
            </a:r>
            <a:r>
              <a:rPr lang="cs-CZ" sz="4000" dirty="0"/>
              <a:t> chromatografie aminokyselin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Eluční profil aminokyselin</a:t>
            </a:r>
          </a:p>
          <a:p>
            <a:pPr lvl="1"/>
            <a:r>
              <a:rPr lang="cs-CZ" dirty="0" smtClean="0"/>
              <a:t>Kvalitativní a kvantitativní vyhodnocení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08720"/>
            <a:ext cx="552450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35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362</Words>
  <Application>Microsoft Office PowerPoint</Application>
  <PresentationFormat>Předvádění na obrazovce (4:3)</PresentationFormat>
  <Paragraphs>150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 systému Office</vt:lpstr>
      <vt:lpstr>Exekutivní</vt:lpstr>
      <vt:lpstr>C3181 Biochemie I</vt:lpstr>
      <vt:lpstr>Obsah</vt:lpstr>
      <vt:lpstr>Metody studia bílkovin </vt:lpstr>
      <vt:lpstr>Obecné kroky při isolaci bílkovin</vt:lpstr>
      <vt:lpstr>Určení primární struktury </vt:lpstr>
      <vt:lpstr>Prezentace aplikace PowerPoint</vt:lpstr>
      <vt:lpstr>Ninhydrinová reakce</vt:lpstr>
      <vt:lpstr>Ninhydrinová reakce</vt:lpstr>
      <vt:lpstr>Iontoměničová chromatografie aminokyselin </vt:lpstr>
      <vt:lpstr>Určení pořadí aminokyselin - sekvenace </vt:lpstr>
      <vt:lpstr>Určení pořadí aminokyselin - sekvenace </vt:lpstr>
      <vt:lpstr>Určení pořadí aminokyselin - sekvenace </vt:lpstr>
      <vt:lpstr>Určení pořadí aminokyselin - sekvenace </vt:lpstr>
      <vt:lpstr>Syntéza polypeptidů</vt:lpstr>
      <vt:lpstr>Syntéza peptidů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C3181 Biochemie I</dc:title>
  <dc:creator>Zbořil</dc:creator>
  <cp:lastModifiedBy>Zboril</cp:lastModifiedBy>
  <cp:revision>14</cp:revision>
  <dcterms:created xsi:type="dcterms:W3CDTF">2013-01-24T09:15:27Z</dcterms:created>
  <dcterms:modified xsi:type="dcterms:W3CDTF">2014-02-17T08:38:05Z</dcterms:modified>
</cp:coreProperties>
</file>