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73" r:id="rId5"/>
    <p:sldId id="274" r:id="rId6"/>
    <p:sldId id="271" r:id="rId7"/>
    <p:sldId id="272" r:id="rId8"/>
    <p:sldId id="266" r:id="rId9"/>
    <p:sldId id="283" r:id="rId10"/>
    <p:sldId id="267" r:id="rId11"/>
    <p:sldId id="268" r:id="rId12"/>
    <p:sldId id="269" r:id="rId13"/>
    <p:sldId id="270" r:id="rId14"/>
    <p:sldId id="261" r:id="rId15"/>
    <p:sldId id="262" r:id="rId16"/>
    <p:sldId id="275" r:id="rId17"/>
    <p:sldId id="277" r:id="rId18"/>
    <p:sldId id="284" r:id="rId19"/>
    <p:sldId id="285" r:id="rId20"/>
    <p:sldId id="278" r:id="rId21"/>
    <p:sldId id="279" r:id="rId22"/>
    <p:sldId id="280" r:id="rId23"/>
    <p:sldId id="281" r:id="rId24"/>
    <p:sldId id="282" r:id="rId25"/>
    <p:sldId id="286" r:id="rId26"/>
    <p:sldId id="287" r:id="rId27"/>
    <p:sldId id="288" r:id="rId28"/>
    <p:sldId id="289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11/19/2013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11/19/2013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11/19/2013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11/19/2013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11/19/2013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11/19/2013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11/19/2013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11/19/2013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63415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C</a:t>
            </a:r>
            <a:r>
              <a:rPr lang="cs-CZ" dirty="0" smtClean="0">
                <a:solidFill>
                  <a:schemeClr val="tx1"/>
                </a:solidFill>
              </a:rPr>
              <a:t>3181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Biochemie I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55576" y="4437112"/>
            <a:ext cx="7560840" cy="129614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cs-CZ" sz="3500" dirty="0" smtClean="0">
                <a:solidFill>
                  <a:schemeClr val="tx1"/>
                </a:solidFill>
                <a:latin typeface="+mn-lt"/>
              </a:rPr>
              <a:t>07-Glykolýza a následný metabolizmus</a:t>
            </a:r>
          </a:p>
          <a:p>
            <a:pPr algn="l"/>
            <a:endParaRPr lang="cs-CZ" sz="3200" dirty="0">
              <a:solidFill>
                <a:schemeClr val="tx1"/>
              </a:solidFill>
              <a:latin typeface="+mn-lt"/>
            </a:endParaRPr>
          </a:p>
          <a:p>
            <a:pPr algn="r"/>
            <a:r>
              <a:rPr lang="cs-CZ" dirty="0">
                <a:solidFill>
                  <a:schemeClr val="tx1"/>
                </a:solidFill>
              </a:rPr>
              <a:t>FRVŠ </a:t>
            </a:r>
            <a:r>
              <a:rPr lang="cs-CZ" b="1" dirty="0">
                <a:solidFill>
                  <a:schemeClr val="tx1"/>
                </a:solidFill>
              </a:rPr>
              <a:t>1647/2012</a:t>
            </a:r>
            <a:endParaRPr lang="cs-CZ" dirty="0">
              <a:solidFill>
                <a:schemeClr val="tx1"/>
              </a:solidFill>
            </a:endParaRPr>
          </a:p>
          <a:p>
            <a:pPr algn="l"/>
            <a:endParaRPr lang="cs-CZ" sz="32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11/19/2013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Petr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Zbořil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89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Substrátová fosforylace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11/19/2013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823" y="1600200"/>
            <a:ext cx="506835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751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Substrátová fosforylace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>
                <a:solidFill>
                  <a:schemeClr val="tx1"/>
                </a:solidFill>
              </a:rPr>
              <a:t>Tvorba </a:t>
            </a:r>
            <a:r>
              <a:rPr lang="cs-CZ" dirty="0" err="1" smtClean="0">
                <a:solidFill>
                  <a:schemeClr val="tx1"/>
                </a:solidFill>
              </a:rPr>
              <a:t>acylfosfátu</a:t>
            </a:r>
            <a:r>
              <a:rPr lang="cs-CZ" dirty="0" smtClean="0">
                <a:solidFill>
                  <a:schemeClr val="tx1"/>
                </a:solidFill>
              </a:rPr>
              <a:t> - katalýza</a:t>
            </a:r>
          </a:p>
          <a:p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  <a:p>
            <a:r>
              <a:rPr lang="cs-CZ" dirty="0" smtClean="0">
                <a:solidFill>
                  <a:schemeClr val="tx1"/>
                </a:solidFill>
              </a:rPr>
              <a:t>Tvorba ATP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11/19/2013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767" y="1639361"/>
            <a:ext cx="2661134" cy="219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299" y="1639361"/>
            <a:ext cx="2655648" cy="219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365104"/>
            <a:ext cx="5986463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976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Závěrečné přeměny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Bilance 2. etapy - + 4 ATP/glukosa</a:t>
            </a: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Celkově + 2 ATP/glukosa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11/19/2013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92896"/>
            <a:ext cx="7248525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380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-99392"/>
            <a:ext cx="8568952" cy="160020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Sumární </a:t>
            </a:r>
            <a:r>
              <a:rPr lang="cs-CZ" dirty="0" err="1" smtClean="0">
                <a:solidFill>
                  <a:schemeClr val="tx1"/>
                </a:solidFill>
              </a:rPr>
              <a:t>schema</a:t>
            </a:r>
            <a:r>
              <a:rPr lang="cs-CZ" dirty="0" smtClean="0">
                <a:solidFill>
                  <a:schemeClr val="tx1"/>
                </a:solidFill>
              </a:rPr>
              <a:t> glykolýzy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11/19/2013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556792"/>
            <a:ext cx="3578286" cy="4836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231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Anaerobní glykolýza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Problém </a:t>
            </a:r>
            <a:r>
              <a:rPr lang="cs-CZ" dirty="0" err="1" smtClean="0">
                <a:solidFill>
                  <a:schemeClr val="tx1"/>
                </a:solidFill>
              </a:rPr>
              <a:t>reoxidace</a:t>
            </a:r>
            <a:r>
              <a:rPr lang="cs-CZ" dirty="0" smtClean="0">
                <a:solidFill>
                  <a:schemeClr val="tx1"/>
                </a:solidFill>
              </a:rPr>
              <a:t> NADH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11/19/2013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65928"/>
            <a:ext cx="3429000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660996"/>
            <a:ext cx="512445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12975"/>
            <a:ext cx="8685715" cy="181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999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Přeměny pyruvátu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>
                <a:solidFill>
                  <a:schemeClr val="tx1"/>
                </a:solidFill>
              </a:rPr>
              <a:t>ATP/</a:t>
            </a:r>
            <a:r>
              <a:rPr lang="cs-CZ" dirty="0" err="1" smtClean="0">
                <a:solidFill>
                  <a:schemeClr val="tx1"/>
                </a:solidFill>
              </a:rPr>
              <a:t>Glc</a:t>
            </a:r>
            <a:r>
              <a:rPr lang="cs-CZ" dirty="0" smtClean="0">
                <a:solidFill>
                  <a:schemeClr val="tx1"/>
                </a:solidFill>
              </a:rPr>
              <a:t>    2                      2		   38</a:t>
            </a:r>
          </a:p>
          <a:p>
            <a:r>
              <a:rPr lang="cs-CZ" dirty="0">
                <a:solidFill>
                  <a:schemeClr val="tx1"/>
                </a:solidFill>
              </a:rPr>
              <a:t>Aerobní a anaerobní podmínky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11/19/2013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88840"/>
            <a:ext cx="5559048" cy="3070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773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Charakteristika glykolýzy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Malý energetický výtěžek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2 ATP/glukosu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aerobně dalších 36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Probíhá za aerobních i anaerobních podmínek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Fermentativní metabolismus – hromadění koncového produktu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Aerobně – katabolismus koncového produktu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Typické pro různé buňky – mikroorganizmy i v rámci mnohobuněčných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Bakterie mléčného kvašení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Alkoholové kvašení – kvasinky 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Svaly (typy) – játra – erytrocyty – nervová tkáň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Jednoduchá, rychlá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Několik anaerobních kroků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Aerobně komplikovaný systém včetně transportu kyslíku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Vícečetná regulace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Zpětná vazba – hormonální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11/19/2013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63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1"/>
                </a:solidFill>
                <a:effectLst/>
              </a:rPr>
              <a:t>Regulace zpětnou vazbou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Pasteurů efekt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Snížení rychlosti kvašení provzdušněním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100násobná změna rychlosti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Inhibice </a:t>
            </a:r>
            <a:r>
              <a:rPr lang="cs-CZ" dirty="0" err="1" smtClean="0">
                <a:solidFill>
                  <a:schemeClr val="tx1"/>
                </a:solidFill>
              </a:rPr>
              <a:t>fosfofruktokinasy</a:t>
            </a:r>
            <a:r>
              <a:rPr lang="cs-CZ" dirty="0" smtClean="0">
                <a:solidFill>
                  <a:schemeClr val="tx1"/>
                </a:solidFill>
              </a:rPr>
              <a:t> ATP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Alosterie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11/19/2013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49" y="3709140"/>
            <a:ext cx="8534400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172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Fosfofruktokinasa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>
                <a:solidFill>
                  <a:schemeClr val="tx1"/>
                </a:solidFill>
              </a:rPr>
              <a:t>Homotetramer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(čtyři identické podjednotky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Enzym je </a:t>
            </a:r>
            <a:r>
              <a:rPr lang="cs-CZ" dirty="0" err="1">
                <a:solidFill>
                  <a:schemeClr val="tx1"/>
                </a:solidFill>
              </a:rPr>
              <a:t>allostericky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regulován	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Inhibuje vysoká koncentrace </a:t>
            </a:r>
            <a:r>
              <a:rPr lang="cs-CZ" dirty="0" smtClean="0">
                <a:solidFill>
                  <a:schemeClr val="tx1"/>
                </a:solidFill>
              </a:rPr>
              <a:t>ATP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ATP je substrát i inhibitor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Rozlišení afinitou různých vazných míst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ATP jako inhibitor </a:t>
            </a:r>
            <a:r>
              <a:rPr lang="cs-CZ" dirty="0">
                <a:solidFill>
                  <a:schemeClr val="tx1"/>
                </a:solidFill>
              </a:rPr>
              <a:t>se váže do specifického regulačního místa mimo aktivní </a:t>
            </a:r>
            <a:r>
              <a:rPr lang="cs-CZ" dirty="0" smtClean="0">
                <a:solidFill>
                  <a:schemeClr val="tx1"/>
                </a:solidFill>
              </a:rPr>
              <a:t>místo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A</a:t>
            </a:r>
            <a:r>
              <a:rPr lang="cs-CZ" dirty="0" smtClean="0">
                <a:solidFill>
                  <a:schemeClr val="tx1"/>
                </a:solidFill>
              </a:rPr>
              <a:t>ktivuje AMP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Vzniká </a:t>
            </a:r>
            <a:r>
              <a:rPr lang="cs-CZ" dirty="0" err="1" smtClean="0">
                <a:solidFill>
                  <a:schemeClr val="tx1"/>
                </a:solidFill>
              </a:rPr>
              <a:t>myokinasovou</a:t>
            </a:r>
            <a:r>
              <a:rPr lang="cs-CZ" dirty="0" smtClean="0">
                <a:solidFill>
                  <a:schemeClr val="tx1"/>
                </a:solidFill>
              </a:rPr>
              <a:t> rekcí za nedostatku energie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2 ADP  </a:t>
            </a:r>
            <a:r>
              <a:rPr lang="cs-CZ" dirty="0">
                <a:solidFill>
                  <a:schemeClr val="tx1"/>
                </a:solidFill>
              </a:rPr>
              <a:t>=  ATP  +  AMP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Inhibována H</a:t>
            </a:r>
            <a:r>
              <a:rPr lang="cs-CZ" dirty="0">
                <a:solidFill>
                  <a:schemeClr val="tx1"/>
                </a:solidFill>
              </a:rPr>
              <a:t>+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Brzdí tvorbu laktátu, předchází </a:t>
            </a:r>
            <a:r>
              <a:rPr lang="cs-CZ" dirty="0" err="1" smtClean="0">
                <a:solidFill>
                  <a:schemeClr val="tx1"/>
                </a:solidFill>
              </a:rPr>
              <a:t>acidose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11/19/2013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89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Fosfofruktokinasa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11/19/2013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44824"/>
            <a:ext cx="499167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04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Obsah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Anaerobní glykolýza, její jednotlivé kroky, energetická bilance. Substrátová fosforylace</a:t>
            </a:r>
            <a:r>
              <a:rPr lang="cs-CZ" dirty="0" smtClean="0">
                <a:solidFill>
                  <a:schemeClr val="tx1"/>
                </a:solidFill>
              </a:rPr>
              <a:t>.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Alkoholické </a:t>
            </a:r>
            <a:r>
              <a:rPr lang="cs-CZ" dirty="0">
                <a:solidFill>
                  <a:schemeClr val="tx1"/>
                </a:solidFill>
              </a:rPr>
              <a:t>kvašení. Technologický význam, nové perspektivy.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Glukoneogeneze</a:t>
            </a:r>
            <a:r>
              <a:rPr lang="cs-CZ" dirty="0">
                <a:solidFill>
                  <a:schemeClr val="tx1"/>
                </a:solidFill>
              </a:rPr>
              <a:t>, syntéza PEP. </a:t>
            </a:r>
            <a:r>
              <a:rPr lang="cs-CZ" dirty="0" err="1">
                <a:solidFill>
                  <a:schemeClr val="tx1"/>
                </a:solidFill>
              </a:rPr>
              <a:t>Coriho</a:t>
            </a:r>
            <a:r>
              <a:rPr lang="cs-CZ" dirty="0">
                <a:solidFill>
                  <a:schemeClr val="tx1"/>
                </a:solidFill>
              </a:rPr>
              <a:t> cyklus.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Oxidační </a:t>
            </a:r>
            <a:r>
              <a:rPr lang="cs-CZ" dirty="0">
                <a:solidFill>
                  <a:schemeClr val="tx1"/>
                </a:solidFill>
              </a:rPr>
              <a:t>dekarboxylace pyruvátu. 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11/19/2013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3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160020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Kinetika </a:t>
            </a:r>
            <a:r>
              <a:rPr lang="cs-CZ" dirty="0" err="1" smtClean="0">
                <a:solidFill>
                  <a:schemeClr val="tx1"/>
                </a:solidFill>
              </a:rPr>
              <a:t>fosfofruktokinasy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r>
              <a:rPr lang="cs-CZ" b="1" i="1" dirty="0" smtClean="0">
                <a:solidFill>
                  <a:schemeClr val="tx1"/>
                </a:solidFill>
              </a:rPr>
              <a:t>	</a:t>
            </a:r>
          </a:p>
          <a:p>
            <a:pPr marL="0" indent="0">
              <a:buNone/>
            </a:pPr>
            <a:r>
              <a:rPr lang="cs-CZ" b="1" i="1" dirty="0" smtClean="0">
                <a:solidFill>
                  <a:schemeClr val="tx1"/>
                </a:solidFill>
              </a:rPr>
              <a:t>Vliv </a:t>
            </a:r>
            <a:r>
              <a:rPr lang="cs-CZ" b="1" i="1" dirty="0">
                <a:solidFill>
                  <a:schemeClr val="tx1"/>
                </a:solidFill>
              </a:rPr>
              <a:t>ATP na </a:t>
            </a:r>
            <a:r>
              <a:rPr lang="cs-CZ" b="1" i="1" dirty="0" err="1" smtClean="0">
                <a:solidFill>
                  <a:schemeClr val="tx1"/>
                </a:solidFill>
              </a:rPr>
              <a:t>fosfofruktokinasu</a:t>
            </a:r>
            <a:r>
              <a:rPr lang="cs-CZ" b="1" i="1" dirty="0" smtClean="0">
                <a:solidFill>
                  <a:schemeClr val="tx1"/>
                </a:solidFill>
              </a:rPr>
              <a:t>, </a:t>
            </a:r>
            <a:r>
              <a:rPr lang="cs-CZ" b="1" i="1" dirty="0" err="1" smtClean="0">
                <a:solidFill>
                  <a:schemeClr val="tx1"/>
                </a:solidFill>
              </a:rPr>
              <a:t>allosterický</a:t>
            </a:r>
            <a:r>
              <a:rPr lang="cs-CZ" b="1" i="1" dirty="0" smtClean="0">
                <a:solidFill>
                  <a:schemeClr val="tx1"/>
                </a:solidFill>
              </a:rPr>
              <a:t> enzym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11/19/2013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132856"/>
            <a:ext cx="3794286" cy="293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304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Syntéza </a:t>
            </a:r>
            <a:r>
              <a:rPr lang="cs-CZ" dirty="0" err="1" smtClean="0">
                <a:solidFill>
                  <a:schemeClr val="tx1"/>
                </a:solidFill>
              </a:rPr>
              <a:t>glukozy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err="1" smtClean="0">
                <a:solidFill>
                  <a:schemeClr val="tx1"/>
                </a:solidFill>
              </a:rPr>
              <a:t>Resyntéza</a:t>
            </a:r>
            <a:r>
              <a:rPr lang="cs-CZ" dirty="0" smtClean="0">
                <a:solidFill>
                  <a:schemeClr val="tx1"/>
                </a:solidFill>
              </a:rPr>
              <a:t> glukosy - význam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Nahromadění koncového metabolitu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Kyslíkový dluh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Oxidace laktátu – ca 30%</a:t>
            </a:r>
          </a:p>
          <a:p>
            <a:pPr lvl="2"/>
            <a:r>
              <a:rPr lang="cs-CZ" dirty="0" smtClean="0">
                <a:solidFill>
                  <a:schemeClr val="tx1"/>
                </a:solidFill>
              </a:rPr>
              <a:t>Zpětná syntéza glukosy – ca 70%</a:t>
            </a:r>
          </a:p>
          <a:p>
            <a:r>
              <a:rPr lang="cs-CZ" dirty="0" err="1" smtClean="0">
                <a:solidFill>
                  <a:schemeClr val="tx1"/>
                </a:solidFill>
              </a:rPr>
              <a:t>Glukoneogenesa</a:t>
            </a:r>
            <a:r>
              <a:rPr lang="cs-CZ" dirty="0" smtClean="0">
                <a:solidFill>
                  <a:schemeClr val="tx1"/>
                </a:solidFill>
              </a:rPr>
              <a:t> - význam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Syntéza z necukerných 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metabolitů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Aminokyseliny, glycerol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Cori</a:t>
            </a:r>
            <a:r>
              <a:rPr lang="cs-CZ" dirty="0" smtClean="0">
                <a:solidFill>
                  <a:schemeClr val="tx1"/>
                </a:solidFill>
              </a:rPr>
              <a:t> cyklus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Kooperace tkání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Zjednodušeně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Účast hormonů a dalších tkání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11/19/2013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916" y="3212976"/>
            <a:ext cx="5121084" cy="3014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077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err="1" smtClean="0">
                <a:solidFill>
                  <a:schemeClr val="tx1"/>
                </a:solidFill>
              </a:rPr>
              <a:t>Resyntéza</a:t>
            </a:r>
            <a:r>
              <a:rPr lang="cs-CZ" dirty="0" smtClean="0">
                <a:solidFill>
                  <a:schemeClr val="tx1"/>
                </a:solidFill>
              </a:rPr>
              <a:t/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 glukosy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Laktát – pyruvát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Aktivace pyruvátu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Vznik </a:t>
            </a:r>
            <a:r>
              <a:rPr lang="cs-CZ" dirty="0" err="1" smtClean="0">
                <a:solidFill>
                  <a:schemeClr val="tx1"/>
                </a:solidFill>
              </a:rPr>
              <a:t>oxalacetátu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Tvorba </a:t>
            </a:r>
            <a:r>
              <a:rPr lang="cs-CZ" dirty="0" err="1" smtClean="0">
                <a:solidFill>
                  <a:schemeClr val="tx1"/>
                </a:solidFill>
              </a:rPr>
              <a:t>fosfoenolpyruvátu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Obrácený sled reakcí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Ztráta ATP – </a:t>
            </a:r>
            <a:r>
              <a:rPr lang="cs-CZ" dirty="0" err="1" smtClean="0">
                <a:solidFill>
                  <a:schemeClr val="tx1"/>
                </a:solidFill>
              </a:rPr>
              <a:t>fosfatasy</a:t>
            </a:r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11/19/2013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99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Laktát – pyruvát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err="1" smtClean="0">
                <a:solidFill>
                  <a:schemeClr val="tx1"/>
                </a:solidFill>
              </a:rPr>
              <a:t>Isoenzymy</a:t>
            </a:r>
            <a:r>
              <a:rPr lang="cs-CZ" dirty="0" smtClean="0">
                <a:solidFill>
                  <a:schemeClr val="tx1"/>
                </a:solidFill>
              </a:rPr>
              <a:t> LDH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11/19/2013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8534400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943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268760"/>
          </a:xfrm>
        </p:spPr>
        <p:txBody>
          <a:bodyPr/>
          <a:lstStyle/>
          <a:p>
            <a:r>
              <a:rPr lang="cs-CZ" sz="4800" dirty="0">
                <a:solidFill>
                  <a:schemeClr val="tx1"/>
                </a:solidFill>
              </a:rPr>
              <a:t>Aktivace </a:t>
            </a:r>
            <a:r>
              <a:rPr lang="cs-CZ" sz="4800" dirty="0" smtClean="0">
                <a:solidFill>
                  <a:schemeClr val="tx1"/>
                </a:solidFill>
              </a:rPr>
              <a:t>pyruvátu, tvorba PEP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>
                <a:solidFill>
                  <a:schemeClr val="tx1"/>
                </a:solidFill>
              </a:rPr>
              <a:t>Ireverzibilní </a:t>
            </a:r>
            <a:r>
              <a:rPr lang="cs-CZ" dirty="0" err="1" smtClean="0">
                <a:solidFill>
                  <a:schemeClr val="tx1"/>
                </a:solidFill>
              </a:rPr>
              <a:t>pyruvátkinasa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Karboxylace pyruvátu</a:t>
            </a:r>
          </a:p>
          <a:p>
            <a:r>
              <a:rPr lang="cs-CZ" dirty="0">
                <a:solidFill>
                  <a:schemeClr val="tx1"/>
                </a:solidFill>
              </a:rPr>
              <a:t>Vznik </a:t>
            </a:r>
            <a:r>
              <a:rPr lang="cs-CZ" dirty="0" smtClean="0">
                <a:solidFill>
                  <a:schemeClr val="tx1"/>
                </a:solidFill>
              </a:rPr>
              <a:t>PEP: </a:t>
            </a:r>
            <a:r>
              <a:rPr lang="cs-CZ" dirty="0">
                <a:solidFill>
                  <a:schemeClr val="tx1"/>
                </a:solidFill>
              </a:rPr>
              <a:t>1 – </a:t>
            </a:r>
            <a:r>
              <a:rPr lang="cs-CZ" dirty="0" err="1" smtClean="0">
                <a:solidFill>
                  <a:schemeClr val="tx1"/>
                </a:solidFill>
              </a:rPr>
              <a:t>pyruvátkarboxylasa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smtClean="0">
                <a:solidFill>
                  <a:schemeClr val="tx1"/>
                </a:solidFill>
              </a:rPr>
              <a:t>2-PEPkarboxykinasa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11/19/2013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694" y="1772816"/>
            <a:ext cx="3351276" cy="287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970" y="1340768"/>
            <a:ext cx="2930652" cy="405536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414584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8229600" cy="160020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Syntéza glukosy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11/19/2013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338953"/>
            <a:ext cx="3445758" cy="549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222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Aerobní odbourání pyruvátu (laktátu)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Kumulovaný laktát – LDH – pyruvát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Oxidační dekarboxylace pyruvátu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Multienzymový komplex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60 podjednotek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Spolupráce 5 </a:t>
            </a:r>
            <a:r>
              <a:rPr lang="cs-CZ" dirty="0" err="1" smtClean="0">
                <a:solidFill>
                  <a:schemeClr val="tx1"/>
                </a:solidFill>
              </a:rPr>
              <a:t>kofaktorů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Efektivita procesu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Prostá dekarboxylace – disipace energie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11/19/2013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Footer Text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28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/>
          <a:lstStyle/>
          <a:p>
            <a:r>
              <a:rPr lang="cs-CZ" sz="4400" dirty="0">
                <a:solidFill>
                  <a:schemeClr val="tx1"/>
                </a:solidFill>
                <a:effectLst/>
              </a:rPr>
              <a:t>O</a:t>
            </a:r>
            <a:r>
              <a:rPr lang="cs-CZ" sz="4400" dirty="0" smtClean="0">
                <a:solidFill>
                  <a:schemeClr val="tx1"/>
                </a:solidFill>
                <a:effectLst/>
              </a:rPr>
              <a:t>xidační dekarboxylace pyruvátu</a:t>
            </a:r>
            <a:endParaRPr lang="cs-CZ" sz="44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>
                <a:solidFill>
                  <a:schemeClr val="tx1"/>
                </a:solidFill>
              </a:rPr>
              <a:t>Schema</a:t>
            </a:r>
            <a:r>
              <a:rPr lang="cs-CZ" dirty="0" smtClean="0">
                <a:solidFill>
                  <a:schemeClr val="tx1"/>
                </a:solidFill>
              </a:rPr>
              <a:t> pochodu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Produkt aktivní acetát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Křižovatka metabolismu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Jinde i </a:t>
            </a:r>
            <a:r>
              <a:rPr lang="cs-CZ" dirty="0" err="1" smtClean="0">
                <a:solidFill>
                  <a:schemeClr val="tx1"/>
                </a:solidFill>
              </a:rPr>
              <a:t>acetyl</a:t>
            </a:r>
            <a:r>
              <a:rPr lang="cs-CZ" dirty="0" err="1" smtClean="0">
                <a:solidFill>
                  <a:schemeClr val="tx1"/>
                </a:solidFill>
                <a:sym typeface="Symbol"/>
              </a:rPr>
              <a:t></a:t>
            </a:r>
            <a:r>
              <a:rPr lang="cs-CZ" dirty="0" err="1" smtClean="0">
                <a:solidFill>
                  <a:schemeClr val="tx1"/>
                </a:solidFill>
              </a:rPr>
              <a:t>P</a:t>
            </a:r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Probíhá i s jinými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  <a:latin typeface="Symbol" panose="05050102010706020507" pitchFamily="18" charset="2"/>
              </a:rPr>
              <a:t>a</a:t>
            </a:r>
            <a:r>
              <a:rPr lang="cs-CZ" dirty="0">
                <a:solidFill>
                  <a:schemeClr val="tx1"/>
                </a:solidFill>
              </a:rPr>
              <a:t>-oxokyselinami 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(jiný enzymový komplex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Prudukty</a:t>
            </a:r>
            <a:r>
              <a:rPr lang="cs-CZ" dirty="0" smtClean="0">
                <a:solidFill>
                  <a:schemeClr val="tx1"/>
                </a:solidFill>
              </a:rPr>
              <a:t> aktivní acyly </a:t>
            </a: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11/19/2013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Footer Text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84784"/>
            <a:ext cx="3657600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082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/>
          <a:lstStyle/>
          <a:p>
            <a:r>
              <a:rPr lang="cs-CZ" sz="4400" dirty="0">
                <a:solidFill>
                  <a:prstClr val="black"/>
                </a:solidFill>
                <a:effectLst/>
              </a:rPr>
              <a:t>Oxidační dekarboxylace pyruvátu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Schéma PDH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11/19/2013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Footer Text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28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1026" name="Picture 2" descr="M:\=01-VÝUKA\MATERIÁLproTexty\!01=BcZakladTřídění\=Sacharidy\800px-PDH_schem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492896"/>
            <a:ext cx="5487108" cy="331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05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1. etapa, fosforylace </a:t>
            </a:r>
            <a:r>
              <a:rPr lang="cs-CZ" dirty="0" err="1" smtClean="0">
                <a:solidFill>
                  <a:schemeClr val="tx1"/>
                </a:solidFill>
              </a:rPr>
              <a:t>hexos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11/19/2013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Bilance – 2ATP/glukosa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538" y="1700808"/>
            <a:ext cx="5621337" cy="391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357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1. etapa, </a:t>
            </a:r>
            <a:r>
              <a:rPr lang="cs-CZ" dirty="0" err="1" smtClean="0">
                <a:solidFill>
                  <a:schemeClr val="tx1"/>
                </a:solidFill>
              </a:rPr>
              <a:t>izomerace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hexos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11/19/2013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G-6-P </a:t>
            </a:r>
            <a:r>
              <a:rPr lang="cs-CZ" dirty="0" err="1" smtClean="0">
                <a:solidFill>
                  <a:schemeClr val="tx1"/>
                </a:solidFill>
              </a:rPr>
              <a:t>izomerasa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9138"/>
            <a:ext cx="8534400" cy="287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217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1. etapa, fosforylace </a:t>
            </a:r>
            <a:r>
              <a:rPr lang="cs-CZ" dirty="0" smtClean="0">
                <a:solidFill>
                  <a:schemeClr val="tx1"/>
                </a:solidFill>
              </a:rPr>
              <a:t>F-6-P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11/19/2013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57925"/>
            <a:ext cx="8229600" cy="181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940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2. etapa, tvorba </a:t>
            </a:r>
            <a:r>
              <a:rPr lang="cs-CZ" dirty="0" err="1" smtClean="0">
                <a:solidFill>
                  <a:schemeClr val="tx1"/>
                </a:solidFill>
              </a:rPr>
              <a:t>trios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11/19/2013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575" y="1628800"/>
            <a:ext cx="5547841" cy="2889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721" y="4501041"/>
            <a:ext cx="4273550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Šipka doprava 6"/>
          <p:cNvSpPr/>
          <p:nvPr/>
        </p:nvSpPr>
        <p:spPr>
          <a:xfrm>
            <a:off x="6948264" y="509375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4211960" y="539371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96:4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532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2. etapa, </a:t>
            </a:r>
            <a:r>
              <a:rPr lang="cs-CZ" dirty="0" smtClean="0">
                <a:solidFill>
                  <a:schemeClr val="tx1"/>
                </a:solidFill>
              </a:rPr>
              <a:t>tvorba ATP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11/19/2013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840" y="1600200"/>
            <a:ext cx="518031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824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Dehydrogenace GAP a substrátová fosforylace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11/19/2013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>
                <a:solidFill>
                  <a:schemeClr val="tx1"/>
                </a:solidFill>
              </a:rPr>
              <a:t>Tvorba </a:t>
            </a:r>
            <a:r>
              <a:rPr lang="cs-CZ" dirty="0" err="1">
                <a:solidFill>
                  <a:schemeClr val="tx1"/>
                </a:solidFill>
              </a:rPr>
              <a:t>thiohemiacetalu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Tvorba </a:t>
            </a:r>
            <a:r>
              <a:rPr lang="cs-CZ" dirty="0" err="1">
                <a:solidFill>
                  <a:schemeClr val="tx1"/>
                </a:solidFill>
              </a:rPr>
              <a:t>nefosforylovaného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makroergického</a:t>
            </a:r>
            <a:r>
              <a:rPr lang="cs-CZ" dirty="0">
                <a:solidFill>
                  <a:schemeClr val="tx1"/>
                </a:solidFill>
              </a:rPr>
              <a:t> intermediátu – </a:t>
            </a:r>
            <a:r>
              <a:rPr lang="cs-CZ" dirty="0" err="1">
                <a:solidFill>
                  <a:schemeClr val="tx1"/>
                </a:solidFill>
              </a:rPr>
              <a:t>thioester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Tvorba </a:t>
            </a:r>
            <a:r>
              <a:rPr lang="cs-CZ" dirty="0" err="1">
                <a:solidFill>
                  <a:schemeClr val="tx1"/>
                </a:solidFill>
              </a:rPr>
              <a:t>fosforylovaného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makroergického</a:t>
            </a:r>
            <a:r>
              <a:rPr lang="cs-CZ" dirty="0">
                <a:solidFill>
                  <a:schemeClr val="tx1"/>
                </a:solidFill>
              </a:rPr>
              <a:t> intermediátu – směsný anhydrid</a:t>
            </a:r>
          </a:p>
          <a:p>
            <a:r>
              <a:rPr lang="cs-CZ" dirty="0">
                <a:solidFill>
                  <a:schemeClr val="tx1"/>
                </a:solidFill>
              </a:rPr>
              <a:t>Tvorba ATP</a:t>
            </a:r>
          </a:p>
          <a:p>
            <a:endParaRPr lang="cs-CZ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8800"/>
            <a:ext cx="5980113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869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Struktura GAPDH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/>
              <a:t>a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11/19/2013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28800"/>
            <a:ext cx="85344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711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232</TotalTime>
  <Words>502</Words>
  <Application>Microsoft Office PowerPoint</Application>
  <PresentationFormat>Předvádění na obrazovce (4:3)</PresentationFormat>
  <Paragraphs>310</Paragraphs>
  <Slides>28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29" baseType="lpstr">
      <vt:lpstr>Exekutivní</vt:lpstr>
      <vt:lpstr>C3181 Biochemie I</vt:lpstr>
      <vt:lpstr>Obsah</vt:lpstr>
      <vt:lpstr>1. etapa, fosforylace hexos</vt:lpstr>
      <vt:lpstr>1. etapa, izomerace hexos</vt:lpstr>
      <vt:lpstr>1. etapa, fosforylace F-6-P</vt:lpstr>
      <vt:lpstr>2. etapa, tvorba trios</vt:lpstr>
      <vt:lpstr>2. etapa, tvorba ATP</vt:lpstr>
      <vt:lpstr>Dehydrogenace GAP a substrátová fosforylace</vt:lpstr>
      <vt:lpstr>Struktura GAPDH</vt:lpstr>
      <vt:lpstr>Substrátová fosforylace</vt:lpstr>
      <vt:lpstr>Substrátová fosforylace</vt:lpstr>
      <vt:lpstr>Závěrečné přeměny</vt:lpstr>
      <vt:lpstr>Sumární schema glykolýzy</vt:lpstr>
      <vt:lpstr>Anaerobní glykolýza</vt:lpstr>
      <vt:lpstr>Přeměny pyruvátu</vt:lpstr>
      <vt:lpstr>Charakteristika glykolýzy</vt:lpstr>
      <vt:lpstr>Regulace zpětnou vazbou </vt:lpstr>
      <vt:lpstr>Fosfofruktokinasa</vt:lpstr>
      <vt:lpstr>Fosfofruktokinasa</vt:lpstr>
      <vt:lpstr>Kinetika fosfofruktokinasy</vt:lpstr>
      <vt:lpstr>Syntéza glukozy</vt:lpstr>
      <vt:lpstr>Resyntéza  glukosy</vt:lpstr>
      <vt:lpstr>Laktát – pyruvát</vt:lpstr>
      <vt:lpstr>Aktivace pyruvátu, tvorba PEP</vt:lpstr>
      <vt:lpstr>Syntéza glukosy</vt:lpstr>
      <vt:lpstr>Aerobní odbourání pyruvátu (laktátu)</vt:lpstr>
      <vt:lpstr>Oxidační dekarboxylace pyruvátu</vt:lpstr>
      <vt:lpstr>Oxidační dekarboxylace pyruvátu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Zbořil</dc:creator>
  <cp:lastModifiedBy>Zboril</cp:lastModifiedBy>
  <cp:revision>31</cp:revision>
  <dcterms:created xsi:type="dcterms:W3CDTF">2012-05-21T09:08:24Z</dcterms:created>
  <dcterms:modified xsi:type="dcterms:W3CDTF">2013-11-19T10:41:09Z</dcterms:modified>
</cp:coreProperties>
</file>