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2" r:id="rId7"/>
    <p:sldId id="288" r:id="rId8"/>
    <p:sldId id="280" r:id="rId9"/>
    <p:sldId id="281" r:id="rId10"/>
    <p:sldId id="266" r:id="rId11"/>
    <p:sldId id="296" r:id="rId12"/>
    <p:sldId id="268" r:id="rId13"/>
    <p:sldId id="273" r:id="rId14"/>
    <p:sldId id="274" r:id="rId15"/>
    <p:sldId id="285" r:id="rId16"/>
    <p:sldId id="287" r:id="rId17"/>
    <p:sldId id="295" r:id="rId18"/>
    <p:sldId id="269" r:id="rId19"/>
    <p:sldId id="283" r:id="rId20"/>
    <p:sldId id="284" r:id="rId21"/>
    <p:sldId id="262" r:id="rId22"/>
    <p:sldId id="290" r:id="rId23"/>
    <p:sldId id="291" r:id="rId24"/>
    <p:sldId id="261" r:id="rId25"/>
    <p:sldId id="277" r:id="rId26"/>
    <p:sldId id="292" r:id="rId27"/>
    <p:sldId id="278" r:id="rId28"/>
    <p:sldId id="293" r:id="rId29"/>
    <p:sldId id="294" r:id="rId30"/>
    <p:sldId id="279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smtClean="0">
                <a:solidFill>
                  <a:schemeClr val="tx1"/>
                </a:solidFill>
                <a:latin typeface="+mn-lt"/>
              </a:rPr>
              <a:t>08a-Lipidy-Struktura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Geometrie řetězců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Srovnání </a:t>
            </a:r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palmitové a olejové (cis) </a:t>
            </a: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trans – </a:t>
            </a:r>
            <a:r>
              <a:rPr lang="cs-CZ" dirty="0" err="1" smtClean="0">
                <a:solidFill>
                  <a:schemeClr val="tx1"/>
                </a:solidFill>
              </a:rPr>
              <a:t>elaidová</a:t>
            </a:r>
            <a:r>
              <a:rPr lang="cs-CZ" dirty="0" smtClean="0">
                <a:solidFill>
                  <a:schemeClr val="tx1"/>
                </a:solidFill>
              </a:rPr>
              <a:t>, bližší nasyceným)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22376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Geometrie řetězců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palmitová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olejová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linolová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linolenová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arachidonová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9" name="Obrázek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857364"/>
            <a:ext cx="2361600" cy="1123200"/>
          </a:xfrm>
          <a:prstGeom prst="rect">
            <a:avLst/>
          </a:prstGeom>
        </p:spPr>
      </p:pic>
      <p:pic>
        <p:nvPicPr>
          <p:cNvPr id="10" name="Obrázek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1857364"/>
            <a:ext cx="1904400" cy="1951200"/>
          </a:xfrm>
          <a:prstGeom prst="rect">
            <a:avLst/>
          </a:prstGeom>
        </p:spPr>
      </p:pic>
      <p:pic>
        <p:nvPicPr>
          <p:cNvPr id="11" name="Obrázek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071810"/>
            <a:ext cx="1753200" cy="1602000"/>
          </a:xfrm>
          <a:prstGeom prst="rect">
            <a:avLst/>
          </a:prstGeom>
        </p:spPr>
      </p:pic>
      <p:pic>
        <p:nvPicPr>
          <p:cNvPr id="12" name="Obrázek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357562"/>
            <a:ext cx="1900800" cy="1407600"/>
          </a:xfrm>
          <a:prstGeom prst="rect">
            <a:avLst/>
          </a:prstGeom>
        </p:spPr>
      </p:pic>
      <p:pic>
        <p:nvPicPr>
          <p:cNvPr id="13" name="Obrázek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3446"/>
            <a:ext cx="20196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Tuky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Triglyceridy mastných kyselin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Obrázek 6" descr="FG19_04-07u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759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8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500570"/>
            <a:ext cx="8229600" cy="22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Tuky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Vyhraněný nepolární charakter, tzv. neutrální lipidy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Významná komodita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Tukový průmysl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Kvalitativní ukazatele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 kyselosti, esterové, zmýdelnění – mg KOH/g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 jodové – g I/100 g (adice </a:t>
            </a:r>
            <a:r>
              <a:rPr lang="cs-CZ" dirty="0" err="1" smtClean="0">
                <a:solidFill>
                  <a:schemeClr val="tx1"/>
                </a:solidFill>
              </a:rPr>
              <a:t>Ibr</a:t>
            </a:r>
            <a:r>
              <a:rPr lang="cs-CZ" dirty="0" smtClean="0">
                <a:solidFill>
                  <a:schemeClr val="tx1"/>
                </a:solidFill>
              </a:rPr>
              <a:t>) – počet násobných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 hydroxylové a </a:t>
            </a:r>
            <a:r>
              <a:rPr lang="cs-CZ" dirty="0" err="1" smtClean="0">
                <a:solidFill>
                  <a:schemeClr val="tx1"/>
                </a:solidFill>
              </a:rPr>
              <a:t>rhodanové</a:t>
            </a:r>
            <a:r>
              <a:rPr lang="cs-CZ" dirty="0" smtClean="0">
                <a:solidFill>
                  <a:schemeClr val="tx1"/>
                </a:solidFill>
              </a:rPr>
              <a:t> (polyeny)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Žluknutí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Tuky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tuků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Zásaditá – mýdla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Kyselá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Fázový přechod – konzistence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na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élce řetězce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Počtu násobných vazeb, izomerii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Ztužování tuků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Katalytická hydrogenace, adice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konsistence, trvanlivost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produkty podle způsobu – trans UFA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3453074" cy="128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Vosky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Estery mastných kyselin a vyšších jednosytných alkoholů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Výrazně nepolární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Výskyt a funkce (ochranná)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Hmyz - včelí </a:t>
            </a:r>
            <a:r>
              <a:rPr lang="cs-CZ" dirty="0">
                <a:solidFill>
                  <a:schemeClr val="tx1"/>
                </a:solidFill>
              </a:rPr>
              <a:t>vosk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triakontylpalmitát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myricylpalmitát</a:t>
            </a:r>
            <a:r>
              <a:rPr lang="cs-CZ" dirty="0" smtClean="0">
                <a:solidFill>
                  <a:schemeClr val="tx1"/>
                </a:solidFill>
              </a:rPr>
              <a:t>, C</a:t>
            </a:r>
            <a:r>
              <a:rPr lang="cs-CZ" baseline="-25000" dirty="0" smtClean="0">
                <a:solidFill>
                  <a:schemeClr val="tx1"/>
                </a:solidFill>
              </a:rPr>
              <a:t>15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31</a:t>
            </a:r>
            <a:r>
              <a:rPr lang="cs-CZ" dirty="0" smtClean="0">
                <a:solidFill>
                  <a:schemeClr val="tx1"/>
                </a:solidFill>
              </a:rPr>
              <a:t>CO.OC</a:t>
            </a:r>
            <a:r>
              <a:rPr lang="cs-CZ" baseline="-25000" dirty="0" smtClean="0">
                <a:solidFill>
                  <a:schemeClr val="tx1"/>
                </a:solidFill>
              </a:rPr>
              <a:t>30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61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Vorvaňovina, </a:t>
            </a:r>
            <a:r>
              <a:rPr lang="cs-CZ" dirty="0" err="1" smtClean="0">
                <a:solidFill>
                  <a:schemeClr val="tx1"/>
                </a:solidFill>
              </a:rPr>
              <a:t>hexadecylpatmitát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cetylpalmitát</a:t>
            </a:r>
            <a:r>
              <a:rPr lang="cs-CZ" dirty="0" smtClean="0">
                <a:solidFill>
                  <a:schemeClr val="tx1"/>
                </a:solidFill>
              </a:rPr>
              <a:t> C</a:t>
            </a:r>
            <a:r>
              <a:rPr lang="cs-CZ" baseline="-25000" dirty="0" smtClean="0">
                <a:solidFill>
                  <a:schemeClr val="tx1"/>
                </a:solidFill>
              </a:rPr>
              <a:t>15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31</a:t>
            </a:r>
            <a:r>
              <a:rPr lang="cs-CZ" dirty="0" smtClean="0">
                <a:solidFill>
                  <a:schemeClr val="tx1"/>
                </a:solidFill>
              </a:rPr>
              <a:t>CO.OC</a:t>
            </a:r>
            <a:r>
              <a:rPr lang="cs-CZ" baseline="-25000" dirty="0" smtClean="0">
                <a:solidFill>
                  <a:schemeClr val="tx1"/>
                </a:solidFill>
              </a:rPr>
              <a:t>16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33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Karnaubský vosk, </a:t>
            </a:r>
            <a:r>
              <a:rPr lang="cs-CZ" dirty="0" err="1">
                <a:solidFill>
                  <a:schemeClr val="tx1"/>
                </a:solidFill>
              </a:rPr>
              <a:t>myricylcerotát</a:t>
            </a:r>
            <a:r>
              <a:rPr lang="cs-CZ" dirty="0">
                <a:solidFill>
                  <a:schemeClr val="tx1"/>
                </a:solidFill>
              </a:rPr>
              <a:t>, C</a:t>
            </a:r>
            <a:r>
              <a:rPr lang="cs-CZ" baseline="-25000" dirty="0">
                <a:solidFill>
                  <a:schemeClr val="tx1"/>
                </a:solidFill>
              </a:rPr>
              <a:t>25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51</a:t>
            </a:r>
            <a:r>
              <a:rPr lang="cs-CZ" dirty="0">
                <a:solidFill>
                  <a:schemeClr val="tx1"/>
                </a:solidFill>
              </a:rPr>
              <a:t>CO.OC</a:t>
            </a:r>
            <a:r>
              <a:rPr lang="cs-CZ" baseline="-25000" dirty="0">
                <a:solidFill>
                  <a:schemeClr val="tx1"/>
                </a:solidFill>
              </a:rPr>
              <a:t>30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61, </a:t>
            </a:r>
            <a:r>
              <a:rPr lang="cs-CZ" dirty="0">
                <a:solidFill>
                  <a:schemeClr val="tx1"/>
                </a:solidFill>
              </a:rPr>
              <a:t>E903</a:t>
            </a:r>
            <a:endParaRPr lang="cs-CZ" baseline="-25000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palma </a:t>
            </a:r>
            <a:r>
              <a:rPr lang="cs-CZ" i="1" dirty="0" err="1">
                <a:solidFill>
                  <a:schemeClr val="tx1"/>
                </a:solidFill>
              </a:rPr>
              <a:t>Copernicia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cerifera</a:t>
            </a:r>
            <a:endParaRPr lang="cs-CZ" i="1" dirty="0">
              <a:solidFill>
                <a:schemeClr val="tx1"/>
              </a:solidFill>
            </a:endParaRPr>
          </a:p>
          <a:p>
            <a:pPr lvl="1"/>
            <a:endParaRPr lang="cs-CZ" baseline="-25000" dirty="0" smtClean="0">
              <a:solidFill>
                <a:schemeClr val="tx1"/>
              </a:solidFill>
            </a:endParaRPr>
          </a:p>
          <a:p>
            <a:pPr lvl="1"/>
            <a:endParaRPr lang="cs-CZ" baseline="-25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Technologické využití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Průmysl, 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Kosmetika (</a:t>
            </a:r>
            <a:r>
              <a:rPr lang="cs-CZ" sz="1300" dirty="0">
                <a:solidFill>
                  <a:schemeClr val="tx1"/>
                </a:solidFill>
              </a:rPr>
              <a:t>Vosk </a:t>
            </a:r>
            <a:r>
              <a:rPr lang="cs-CZ" sz="1300" dirty="0" smtClean="0">
                <a:solidFill>
                  <a:schemeClr val="tx1"/>
                </a:solidFill>
              </a:rPr>
              <a:t>XXXX </a:t>
            </a:r>
            <a:r>
              <a:rPr lang="cs-CZ" sz="1300" dirty="0">
                <a:solidFill>
                  <a:schemeClr val="tx1"/>
                </a:solidFill>
              </a:rPr>
              <a:t>s obsahem </a:t>
            </a:r>
            <a:r>
              <a:rPr lang="cs-CZ" sz="1300" b="1" dirty="0">
                <a:solidFill>
                  <a:schemeClr val="tx1"/>
                </a:solidFill>
              </a:rPr>
              <a:t>nejkvalitnějších karnaubských vosků</a:t>
            </a:r>
            <a:r>
              <a:rPr lang="cs-CZ" sz="1300" dirty="0">
                <a:solidFill>
                  <a:schemeClr val="tx1"/>
                </a:solidFill>
              </a:rPr>
              <a:t> je tím nejlepším, co můžete svému vozu </a:t>
            </a:r>
            <a:r>
              <a:rPr lang="cs-CZ" sz="1300" dirty="0" smtClean="0">
                <a:solidFill>
                  <a:schemeClr val="tx1"/>
                </a:solidFill>
              </a:rPr>
              <a:t>dopřát).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Farmacie (masti)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Steridy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Estery sterolů s vyššími mastnými kyselinami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Transportní </a:t>
            </a:r>
            <a:r>
              <a:rPr lang="cs-CZ" dirty="0" smtClean="0">
                <a:solidFill>
                  <a:schemeClr val="tx1"/>
                </a:solidFill>
              </a:rPr>
              <a:t>metabolity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Složky lipoproteinů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Složené lipidy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Dělení podle typické komponenty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Fosfolipidy, fosfatidy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Dělení podle </a:t>
            </a:r>
            <a:r>
              <a:rPr lang="cs-CZ" dirty="0" smtClean="0">
                <a:solidFill>
                  <a:schemeClr val="tx1"/>
                </a:solidFill>
              </a:rPr>
              <a:t>alkoholu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Glycerol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Sfingosin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Glycerolfosfatidy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278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Mateřská látka </a:t>
            </a:r>
          </a:p>
          <a:p>
            <a:pPr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diacylglycerolfosfát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„Báze“ – esterově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na fosfátu</a:t>
            </a:r>
          </a:p>
          <a:p>
            <a:pPr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etanolamin</a:t>
            </a:r>
            <a:r>
              <a:rPr lang="cs-CZ" sz="2000" dirty="0" smtClean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kolamin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14348" y="4000504"/>
          <a:ext cx="31623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icture" r:id="rId3" imgW="3164646" imgH="2454122" progId="Word.Picture.8">
                  <p:embed/>
                </p:oleObj>
              </mc:Choice>
              <mc:Fallback>
                <p:oleObj name="Picture" r:id="rId3" imgW="3164646" imgH="2454122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00504"/>
                        <a:ext cx="3162300" cy="245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857364"/>
            <a:ext cx="45624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Glycerolfosfatidy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 smtClean="0">
                <a:solidFill>
                  <a:schemeClr val="tx1"/>
                </a:solidFill>
              </a:rPr>
              <a:t>Fosfatidyletanolamin</a:t>
            </a:r>
            <a:r>
              <a:rPr lang="cs-CZ" dirty="0" smtClean="0">
                <a:solidFill>
                  <a:schemeClr val="tx1"/>
                </a:solidFill>
              </a:rPr>
              <a:t> – PE – kefalin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Polárně-nepolární (</a:t>
            </a:r>
            <a:r>
              <a:rPr lang="cs-CZ" dirty="0" err="1" smtClean="0">
                <a:solidFill>
                  <a:schemeClr val="tx1"/>
                </a:solidFill>
              </a:rPr>
              <a:t>amfifilní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charakter PE</a:t>
            </a: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42259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5120640" cy="2092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lipidů, jednoduché  a složené lipidy.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Vlastnosti tuků a fosfolipidů.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Strukturní aspekty lipidů.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Biomembrány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Glycerolfosfatidy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PE – kefalin	   PC – lecitin		PS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PI				DPG - </a:t>
            </a:r>
            <a:r>
              <a:rPr lang="cs-CZ" dirty="0" err="1" smtClean="0">
                <a:solidFill>
                  <a:schemeClr val="tx1"/>
                </a:solidFill>
              </a:rPr>
              <a:t>kardiolipin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8" y="1844824"/>
            <a:ext cx="25542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85" y="1716586"/>
            <a:ext cx="28098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26" y="1617772"/>
            <a:ext cx="26463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5" y="4015605"/>
            <a:ext cx="27432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2" y="3933056"/>
            <a:ext cx="37068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/>
              </a:rPr>
              <a:t>Sfingolipidy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Obsahují </a:t>
            </a:r>
            <a:r>
              <a:rPr lang="cs-CZ" dirty="0" err="1">
                <a:solidFill>
                  <a:schemeClr val="tx1"/>
                </a:solidFill>
              </a:rPr>
              <a:t>aminoalkohol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sfingosin</a:t>
            </a:r>
            <a:r>
              <a:rPr lang="cs-CZ" dirty="0">
                <a:solidFill>
                  <a:schemeClr val="tx1"/>
                </a:solidFill>
              </a:rPr>
              <a:t> místo glycerolu.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Mastná </a:t>
            </a:r>
            <a:r>
              <a:rPr lang="cs-CZ" dirty="0">
                <a:solidFill>
                  <a:schemeClr val="tx1"/>
                </a:solidFill>
              </a:rPr>
              <a:t>kyselina je zde </a:t>
            </a:r>
            <a:r>
              <a:rPr lang="cs-CZ" dirty="0" err="1">
                <a:solidFill>
                  <a:schemeClr val="tx1"/>
                </a:solidFill>
              </a:rPr>
              <a:t>amidicky</a:t>
            </a:r>
            <a:r>
              <a:rPr lang="cs-CZ" dirty="0">
                <a:solidFill>
                  <a:schemeClr val="tx1"/>
                </a:solidFill>
              </a:rPr>
              <a:t> vázána (takový amid se nazývá obecně </a:t>
            </a:r>
            <a:r>
              <a:rPr lang="cs-CZ" b="1" dirty="0" err="1">
                <a:solidFill>
                  <a:schemeClr val="tx1"/>
                </a:solidFill>
              </a:rPr>
              <a:t>ceramid</a:t>
            </a:r>
            <a:r>
              <a:rPr lang="cs-CZ" dirty="0">
                <a:solidFill>
                  <a:schemeClr val="tx1"/>
                </a:solidFill>
              </a:rPr>
              <a:t>). </a:t>
            </a:r>
            <a:r>
              <a:rPr lang="cs-CZ" dirty="0" err="1">
                <a:solidFill>
                  <a:schemeClr val="tx1"/>
                </a:solidFill>
              </a:rPr>
              <a:t>Ceramidy</a:t>
            </a:r>
            <a:r>
              <a:rPr lang="cs-CZ" dirty="0">
                <a:solidFill>
                  <a:schemeClr val="tx1"/>
                </a:solidFill>
              </a:rPr>
              <a:t> se zřídka vyskytují volné, jsou to meziprodukty pro syntézu </a:t>
            </a:r>
            <a:r>
              <a:rPr lang="cs-CZ" dirty="0" err="1" smtClean="0">
                <a:solidFill>
                  <a:schemeClr val="tx1"/>
                </a:solidFill>
              </a:rPr>
              <a:t>sfingofosfatidů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sfingoglykolipidů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46" y="1268760"/>
            <a:ext cx="5143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Glykolipidy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3001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Skupina lipidů </a:t>
            </a:r>
            <a:r>
              <a:rPr lang="cs-CZ" dirty="0" err="1">
                <a:solidFill>
                  <a:schemeClr val="tx1"/>
                </a:solidFill>
              </a:rPr>
              <a:t>charakterisovaná</a:t>
            </a:r>
            <a:r>
              <a:rPr lang="cs-CZ" dirty="0">
                <a:solidFill>
                  <a:schemeClr val="tx1"/>
                </a:solidFill>
              </a:rPr>
              <a:t> výskytem sacharidové složky, alkoholem je glycerol nebo </a:t>
            </a:r>
            <a:r>
              <a:rPr lang="cs-CZ" dirty="0" err="1">
                <a:solidFill>
                  <a:schemeClr val="tx1"/>
                </a:solidFill>
              </a:rPr>
              <a:t>sfingosin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glycerolglykolipidu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diacylglycerolgalaktosid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Výskyt u bakterií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0" y="2348880"/>
            <a:ext cx="34480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3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Sfingolipidy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1399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sfingoglykolipidu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cerebrosid a gangliosid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Nervová tkáň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3" y="1700808"/>
            <a:ext cx="3672382" cy="16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6914286" cy="18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Strukturní vlastnosti složených </a:t>
            </a:r>
            <a:r>
              <a:rPr lang="cs-CZ" sz="4000" dirty="0" smtClean="0">
                <a:solidFill>
                  <a:schemeClr val="tx1"/>
                </a:solidFill>
                <a:effectLst/>
              </a:rPr>
              <a:t>lipidů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185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>
                <a:solidFill>
                  <a:schemeClr val="tx1"/>
                </a:solidFill>
              </a:rPr>
              <a:t>Amfipatické </a:t>
            </a:r>
            <a:r>
              <a:rPr lang="cs-CZ" sz="1800" dirty="0">
                <a:solidFill>
                  <a:schemeClr val="tx1"/>
                </a:solidFill>
              </a:rPr>
              <a:t>vlastnosti složených lipidů jsou podmínkou vytváření útvarů </a:t>
            </a:r>
            <a:r>
              <a:rPr lang="cs-CZ" sz="1800" dirty="0" err="1">
                <a:solidFill>
                  <a:schemeClr val="tx1"/>
                </a:solidFill>
              </a:rPr>
              <a:t>charakterisovaných</a:t>
            </a:r>
            <a:r>
              <a:rPr lang="cs-CZ" sz="1800" dirty="0">
                <a:solidFill>
                  <a:schemeClr val="tx1"/>
                </a:solidFill>
              </a:rPr>
              <a:t> jako </a:t>
            </a:r>
            <a:r>
              <a:rPr lang="cs-CZ" sz="1800" b="1" dirty="0">
                <a:solidFill>
                  <a:schemeClr val="tx1"/>
                </a:solidFill>
              </a:rPr>
              <a:t>micely</a:t>
            </a:r>
            <a:r>
              <a:rPr lang="cs-CZ" sz="1800" dirty="0">
                <a:solidFill>
                  <a:schemeClr val="tx1"/>
                </a:solidFill>
              </a:rPr>
              <a:t>, z nichž pak jsou odvozeny základní struktury </a:t>
            </a:r>
            <a:r>
              <a:rPr lang="cs-CZ" sz="1800" b="1" dirty="0">
                <a:solidFill>
                  <a:schemeClr val="tx1"/>
                </a:solidFill>
              </a:rPr>
              <a:t>biomembrán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Příklad </a:t>
            </a:r>
            <a:r>
              <a:rPr lang="cs-CZ" sz="1800" dirty="0">
                <a:solidFill>
                  <a:schemeClr val="tx1"/>
                </a:solidFill>
              </a:rPr>
              <a:t>struktur založených na vlastnostech „polárních“ lipidů, např.  fosfolipidů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843809" cy="30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 err="1" smtClean="0">
                <a:solidFill>
                  <a:schemeClr val="tx1"/>
                </a:solidFill>
              </a:rPr>
              <a:t>biomembrán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Komponenty </a:t>
            </a:r>
          </a:p>
          <a:p>
            <a:pPr>
              <a:buNone/>
            </a:pPr>
            <a:r>
              <a:rPr lang="cs-CZ" dirty="0" err="1" smtClean="0">
                <a:solidFill>
                  <a:schemeClr val="tx1"/>
                </a:solidFill>
              </a:rPr>
              <a:t>biomembrán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Nenasycené MK – </a:t>
            </a:r>
            <a:r>
              <a:rPr lang="cs-CZ" dirty="0" err="1" smtClean="0">
                <a:solidFill>
                  <a:schemeClr val="tx1"/>
                </a:solidFill>
              </a:rPr>
              <a:t>disorder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Cholesterol - rigidita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" descr="Membr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1785926"/>
            <a:ext cx="5760720" cy="44029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Vlastnosti biomembrán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Dynamika membránových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komponent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933334" cy="50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" y="1772816"/>
            <a:ext cx="39624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Komponenty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sz="2600" dirty="0" smtClean="0">
                <a:solidFill>
                  <a:schemeClr val="tx1"/>
                </a:solidFill>
              </a:rPr>
              <a:t>Membrána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proteiny, %       lipidy, %         sacharidy,%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sz="2600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cytoplazmatická</a:t>
            </a:r>
            <a:r>
              <a:rPr lang="cs-CZ" sz="2600" dirty="0">
                <a:solidFill>
                  <a:schemeClr val="tx1"/>
                </a:solidFill>
              </a:rPr>
              <a:t>	 </a:t>
            </a:r>
            <a:r>
              <a:rPr lang="cs-CZ" sz="2600" dirty="0" smtClean="0">
                <a:solidFill>
                  <a:schemeClr val="tx1"/>
                </a:solidFill>
              </a:rPr>
              <a:t>    49</a:t>
            </a:r>
            <a:r>
              <a:rPr lang="cs-CZ" sz="2600" dirty="0">
                <a:solidFill>
                  <a:schemeClr val="tx1"/>
                </a:solidFill>
              </a:rPr>
              <a:t>	 </a:t>
            </a:r>
            <a:r>
              <a:rPr lang="cs-CZ" sz="2600" dirty="0" smtClean="0">
                <a:solidFill>
                  <a:schemeClr val="tx1"/>
                </a:solidFill>
              </a:rPr>
              <a:t>           43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8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jaderná	</a:t>
            </a:r>
            <a:r>
              <a:rPr lang="cs-CZ" sz="2600" dirty="0" smtClean="0">
                <a:solidFill>
                  <a:schemeClr val="tx1"/>
                </a:solidFill>
              </a:rPr>
              <a:t>	     59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35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          2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mitochondriální vnější	 </a:t>
            </a:r>
            <a:r>
              <a:rPr lang="cs-CZ" sz="2600" dirty="0" smtClean="0">
                <a:solidFill>
                  <a:schemeClr val="tx1"/>
                </a:solidFill>
              </a:rPr>
              <a:t>    52</a:t>
            </a:r>
            <a:r>
              <a:rPr lang="cs-CZ" sz="2600" dirty="0">
                <a:solidFill>
                  <a:schemeClr val="tx1"/>
                </a:solidFill>
              </a:rPr>
              <a:t>	 </a:t>
            </a:r>
            <a:r>
              <a:rPr lang="cs-CZ" sz="2600" dirty="0" smtClean="0">
                <a:solidFill>
                  <a:schemeClr val="tx1"/>
                </a:solidFill>
              </a:rPr>
              <a:t>           46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 2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mitochondriální vnitřní	 </a:t>
            </a:r>
            <a:r>
              <a:rPr lang="cs-CZ" sz="2600" dirty="0" smtClean="0">
                <a:solidFill>
                  <a:schemeClr val="tx1"/>
                </a:solidFill>
              </a:rPr>
              <a:t>    76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23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 1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myelinová	</a:t>
            </a:r>
            <a:r>
              <a:rPr lang="cs-CZ" sz="2600" dirty="0" smtClean="0">
                <a:solidFill>
                  <a:schemeClr val="tx1"/>
                </a:solidFill>
              </a:rPr>
              <a:t>	     18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79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 3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Lipid </a:t>
            </a:r>
            <a:r>
              <a:rPr lang="cs-CZ" sz="2600" dirty="0" smtClean="0">
                <a:solidFill>
                  <a:schemeClr val="tx1"/>
                </a:solidFill>
              </a:rPr>
              <a:t>(%)	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err="1">
                <a:solidFill>
                  <a:schemeClr val="tx1"/>
                </a:solidFill>
              </a:rPr>
              <a:t>erythrocyt</a:t>
            </a:r>
            <a:r>
              <a:rPr lang="cs-CZ" sz="2600" dirty="0">
                <a:solidFill>
                  <a:schemeClr val="tx1"/>
                </a:solidFill>
              </a:rPr>
              <a:t>	myelin	mitochondrie	</a:t>
            </a:r>
            <a:r>
              <a:rPr lang="cs-CZ" sz="2600" dirty="0" err="1">
                <a:solidFill>
                  <a:schemeClr val="tx1"/>
                </a:solidFill>
              </a:rPr>
              <a:t>E.coli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fosfatidylcholin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19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10</a:t>
            </a:r>
            <a:r>
              <a:rPr lang="cs-CZ" sz="2600" dirty="0">
                <a:solidFill>
                  <a:schemeClr val="tx1"/>
                </a:solidFill>
              </a:rPr>
              <a:t>	39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fosfatidylethanolamin</a:t>
            </a:r>
            <a:r>
              <a:rPr lang="cs-CZ" sz="2600" dirty="0">
                <a:solidFill>
                  <a:schemeClr val="tx1"/>
                </a:solidFill>
              </a:rPr>
              <a:t>	18	</a:t>
            </a:r>
            <a:r>
              <a:rPr lang="cs-CZ" sz="2600" dirty="0" smtClean="0">
                <a:solidFill>
                  <a:schemeClr val="tx1"/>
                </a:solidFill>
              </a:rPr>
              <a:t>	20</a:t>
            </a:r>
            <a:r>
              <a:rPr lang="cs-CZ" sz="2600" dirty="0">
                <a:solidFill>
                  <a:schemeClr val="tx1"/>
                </a:solidFill>
              </a:rPr>
              <a:t>	27	</a:t>
            </a:r>
            <a:r>
              <a:rPr lang="cs-CZ" sz="2600" dirty="0" smtClean="0">
                <a:solidFill>
                  <a:schemeClr val="tx1"/>
                </a:solidFill>
              </a:rPr>
              <a:t>	65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fosfatidylglycerol</a:t>
            </a:r>
            <a:r>
              <a:rPr lang="cs-CZ" sz="2600" dirty="0">
                <a:solidFill>
                  <a:schemeClr val="tx1"/>
                </a:solidFill>
              </a:rPr>
              <a:t>	0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18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kardiolipin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23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12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sfingomyelin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18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9</a:t>
            </a:r>
            <a:r>
              <a:rPr lang="cs-CZ" sz="2600" dirty="0">
                <a:solidFill>
                  <a:schemeClr val="tx1"/>
                </a:solidFill>
              </a:rPr>
              <a:t>	0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glykolipidy	</a:t>
            </a:r>
            <a:r>
              <a:rPr lang="cs-CZ" sz="2600" dirty="0" smtClean="0">
                <a:solidFill>
                  <a:schemeClr val="tx1"/>
                </a:solidFill>
              </a:rPr>
              <a:t>	10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26</a:t>
            </a:r>
            <a:r>
              <a:rPr lang="cs-CZ" sz="2600" dirty="0">
                <a:solidFill>
                  <a:schemeClr val="tx1"/>
                </a:solidFill>
              </a:rPr>
              <a:t>	0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cholesterol	</a:t>
            </a:r>
            <a:r>
              <a:rPr lang="cs-CZ" sz="2600" dirty="0" smtClean="0">
                <a:solidFill>
                  <a:schemeClr val="tx1"/>
                </a:solidFill>
              </a:rPr>
              <a:t>	25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26</a:t>
            </a:r>
            <a:r>
              <a:rPr lang="cs-CZ" sz="2600" dirty="0">
                <a:solidFill>
                  <a:schemeClr val="tx1"/>
                </a:solidFill>
              </a:rPr>
              <a:t>	3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Fluidně mosaikový model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Polotuhá membrána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19" y="1804727"/>
            <a:ext cx="4609524" cy="32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4" y="1955651"/>
            <a:ext cx="42767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Funkce </a:t>
            </a:r>
            <a:r>
              <a:rPr lang="cs-CZ" b="1" dirty="0" smtClean="0">
                <a:solidFill>
                  <a:schemeClr val="tx1"/>
                </a:solidFill>
              </a:rPr>
              <a:t>biomembrán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>
                <a:solidFill>
                  <a:schemeClr val="tx1"/>
                </a:solidFill>
              </a:rPr>
              <a:t>Oddělovací </a:t>
            </a:r>
            <a:r>
              <a:rPr lang="cs-CZ" sz="2200" dirty="0">
                <a:solidFill>
                  <a:schemeClr val="tx1"/>
                </a:solidFill>
              </a:rPr>
              <a:t>– přepážka, organisace živých systémů – kompartmentace v regulačních pochodech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Komunikační – umožňuje přenos materiálu a informací oběma směry, řízeně, význam v regulačních pochodech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Organisovanost enzymových systémů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 </a:t>
            </a:r>
          </a:p>
          <a:p>
            <a:r>
              <a:rPr lang="cs-CZ" sz="2200" dirty="0">
                <a:solidFill>
                  <a:schemeClr val="tx1"/>
                </a:solidFill>
              </a:rPr>
              <a:t>Odpovídající vlastnosti 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  </a:t>
            </a:r>
            <a:r>
              <a:rPr lang="cs-CZ" dirty="0">
                <a:solidFill>
                  <a:schemeClr val="tx1"/>
                </a:solidFill>
              </a:rPr>
              <a:t>volně propustná jen pro malé nepolární molekuly – typicky </a:t>
            </a:r>
            <a:r>
              <a:rPr lang="cs-CZ" dirty="0" smtClean="0">
                <a:solidFill>
                  <a:schemeClr val="tx1"/>
                </a:solidFill>
              </a:rPr>
              <a:t>plyny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  </a:t>
            </a:r>
            <a:r>
              <a:rPr lang="cs-CZ" dirty="0">
                <a:solidFill>
                  <a:schemeClr val="tx1"/>
                </a:solidFill>
              </a:rPr>
              <a:t>omezeně propustná pro malé neutrální molekuly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nepropustná </a:t>
            </a:r>
            <a:r>
              <a:rPr lang="cs-CZ" dirty="0">
                <a:solidFill>
                  <a:schemeClr val="tx1"/>
                </a:solidFill>
              </a:rPr>
              <a:t>pro ionty, velké molekuly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selektivně </a:t>
            </a:r>
            <a:r>
              <a:rPr lang="cs-CZ" dirty="0">
                <a:solidFill>
                  <a:schemeClr val="tx1"/>
                </a:solidFill>
              </a:rPr>
              <a:t>propustná pro řadu látek prostřednictvím specifických bílkovin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vybavena </a:t>
            </a:r>
            <a:r>
              <a:rPr lang="cs-CZ" dirty="0">
                <a:solidFill>
                  <a:schemeClr val="tx1"/>
                </a:solidFill>
              </a:rPr>
              <a:t>sensory bílkovinné povahy (příp. s oligosacharidovou složkou)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Chemická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Estery mastných kyselin a alkoholů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Amidy mastných kyselin s </a:t>
            </a:r>
            <a:r>
              <a:rPr lang="cs-CZ" dirty="0" err="1" smtClean="0">
                <a:solidFill>
                  <a:schemeClr val="tx1"/>
                </a:solidFill>
              </a:rPr>
              <a:t>aminoalkoholem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sfingosinem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Jiné – podobnost v polaritě - steroly, karotenoidy apod. (někdy zvané </a:t>
            </a:r>
            <a:r>
              <a:rPr lang="cs-CZ" i="1" dirty="0" smtClean="0">
                <a:solidFill>
                  <a:schemeClr val="tx1"/>
                </a:solidFill>
              </a:rPr>
              <a:t>nezmýdelnitelné lipidy</a:t>
            </a:r>
            <a:r>
              <a:rPr lang="cs-CZ" dirty="0" smtClean="0">
                <a:solidFill>
                  <a:schemeClr val="tx1"/>
                </a:solidFill>
              </a:rPr>
              <a:t> – viz dále)</a:t>
            </a:r>
          </a:p>
          <a:p>
            <a:pPr lvl="1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Polarita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Látky nepolární povahy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Tzv. „polární lipidy“ – relativní pojem</a:t>
            </a:r>
          </a:p>
          <a:p>
            <a:pPr lvl="1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Dělení podle struktury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Jednoduché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Složené</a:t>
            </a:r>
          </a:p>
          <a:p>
            <a:pPr marL="0" indent="0">
              <a:buNone/>
            </a:pPr>
            <a:endParaRPr lang="cs-CZ" sz="15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Dělení podle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Zásobní (energetické)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typicky </a:t>
            </a:r>
            <a:r>
              <a:rPr lang="cs-CZ" dirty="0">
                <a:solidFill>
                  <a:schemeClr val="tx1"/>
                </a:solidFill>
              </a:rPr>
              <a:t>jednoduché, mohou být využity i </a:t>
            </a:r>
            <a:r>
              <a:rPr lang="cs-CZ" dirty="0" smtClean="0">
                <a:solidFill>
                  <a:schemeClr val="tx1"/>
                </a:solidFill>
              </a:rPr>
              <a:t>složené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Strukturní – </a:t>
            </a:r>
            <a:r>
              <a:rPr lang="cs-CZ" dirty="0" smtClean="0">
                <a:solidFill>
                  <a:schemeClr val="tx1"/>
                </a:solidFill>
              </a:rPr>
              <a:t>zejména </a:t>
            </a:r>
            <a:r>
              <a:rPr lang="cs-CZ" dirty="0">
                <a:solidFill>
                  <a:schemeClr val="tx1"/>
                </a:solidFill>
              </a:rPr>
              <a:t>složené, ale i </a:t>
            </a:r>
            <a:r>
              <a:rPr lang="cs-CZ" dirty="0" smtClean="0">
                <a:solidFill>
                  <a:schemeClr val="tx1"/>
                </a:solidFill>
              </a:rPr>
              <a:t>jednoduché (vosky) </a:t>
            </a:r>
            <a:r>
              <a:rPr lang="cs-CZ" dirty="0">
                <a:solidFill>
                  <a:schemeClr val="tx1"/>
                </a:solidFill>
              </a:rPr>
              <a:t>a primárním posláním zásobní – tuková </a:t>
            </a:r>
            <a:r>
              <a:rPr lang="cs-CZ" dirty="0" smtClean="0">
                <a:solidFill>
                  <a:schemeClr val="tx1"/>
                </a:solidFill>
              </a:rPr>
              <a:t>vrstva</a:t>
            </a:r>
            <a:endParaRPr lang="cs-CZ" dirty="0"/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Kompartmentace buňky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eukaryotní buňky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" y="1196752"/>
            <a:ext cx="6019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2 membrány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Vnější – eukaryontní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– prokaryontní - </a:t>
            </a:r>
            <a:r>
              <a:rPr lang="cs-CZ" dirty="0" err="1" smtClean="0">
                <a:solidFill>
                  <a:schemeClr val="tx1"/>
                </a:solidFill>
              </a:rPr>
              <a:t>kristy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Separace cytosol – </a:t>
            </a:r>
            <a:r>
              <a:rPr lang="cs-CZ" dirty="0" err="1" smtClean="0">
                <a:solidFill>
                  <a:schemeClr val="tx1"/>
                </a:solidFill>
              </a:rPr>
              <a:t>mezimembránový</a:t>
            </a:r>
            <a:r>
              <a:rPr lang="cs-CZ" dirty="0" smtClean="0">
                <a:solidFill>
                  <a:schemeClr val="tx1"/>
                </a:solidFill>
              </a:rPr>
              <a:t> prostor - matrix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Obrázek 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" y="1643050"/>
            <a:ext cx="5715000" cy="299313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8" y="1643050"/>
            <a:ext cx="2285714" cy="45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Jednoduché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Tvořeny jen alkoholem a mastnou kyselinou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Tuky – zásobní funkce – estery glycerolu a vyšších mastných kyselin - triglyceridy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Vosky – estery vyšších mastných kyselin a vyšších alkoholů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Steridy</a:t>
            </a:r>
            <a:r>
              <a:rPr lang="cs-CZ" dirty="0" smtClean="0">
                <a:solidFill>
                  <a:schemeClr val="tx1"/>
                </a:solidFill>
              </a:rPr>
              <a:t> – estery sterolů a vyšších mastných kyselin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skupiny mimo alkohol a mastné kyseliny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Fosfátová skupina – fosfolipidy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Tzv. báze – navázány na fosfát jako estery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Sacharidová složka - glykolipidy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Vedle glycerolu zastoupen </a:t>
            </a:r>
            <a:r>
              <a:rPr lang="cs-CZ" dirty="0" err="1" smtClean="0">
                <a:solidFill>
                  <a:schemeClr val="tx1"/>
                </a:solidFill>
              </a:rPr>
              <a:t>aminoalkohol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sfingosin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Délka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Nižší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Vyšší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Číslování – pozice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Charakter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Nasycené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Nenasycené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Lineární a větvené (metabolity aminokyselin)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R-COOH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schematické vyjádření struktury – </a:t>
            </a:r>
            <a:r>
              <a:rPr lang="cs-CZ" dirty="0" err="1" smtClean="0">
                <a:solidFill>
                  <a:schemeClr val="tx1"/>
                </a:solidFill>
              </a:rPr>
              <a:t>Cm:n</a:t>
            </a:r>
            <a:r>
              <a:rPr lang="cs-CZ" dirty="0" smtClean="0">
                <a:solidFill>
                  <a:schemeClr val="tx1"/>
                </a:solidFill>
              </a:rPr>
              <a:t>(p), </a:t>
            </a:r>
            <a:r>
              <a:rPr lang="cs-CZ" dirty="0">
                <a:solidFill>
                  <a:schemeClr val="tx1"/>
                </a:solidFill>
              </a:rPr>
              <a:t>kde m je počet </a:t>
            </a:r>
            <a:r>
              <a:rPr lang="cs-CZ" dirty="0" smtClean="0">
                <a:solidFill>
                  <a:schemeClr val="tx1"/>
                </a:solidFill>
              </a:rPr>
              <a:t>uhlíků, </a:t>
            </a:r>
            <a:r>
              <a:rPr lang="cs-CZ" dirty="0">
                <a:solidFill>
                  <a:schemeClr val="tx1"/>
                </a:solidFill>
              </a:rPr>
              <a:t>n </a:t>
            </a:r>
            <a:r>
              <a:rPr lang="cs-CZ" dirty="0" smtClean="0">
                <a:solidFill>
                  <a:schemeClr val="tx1"/>
                </a:solidFill>
              </a:rPr>
              <a:t>počet dvojných </a:t>
            </a:r>
            <a:r>
              <a:rPr lang="cs-CZ" dirty="0">
                <a:solidFill>
                  <a:schemeClr val="tx1"/>
                </a:solidFill>
              </a:rPr>
              <a:t>vazeb </a:t>
            </a:r>
            <a:r>
              <a:rPr lang="cs-CZ" dirty="0" smtClean="0">
                <a:solidFill>
                  <a:schemeClr val="tx1"/>
                </a:solidFill>
              </a:rPr>
              <a:t>a p pozice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Číslování posic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schematické vyjádření struktury – </a:t>
            </a:r>
            <a:r>
              <a:rPr lang="cs-CZ" dirty="0" err="1">
                <a:solidFill>
                  <a:schemeClr val="tx1"/>
                </a:solidFill>
              </a:rPr>
              <a:t>Cm:n</a:t>
            </a:r>
            <a:r>
              <a:rPr lang="cs-CZ" dirty="0">
                <a:solidFill>
                  <a:schemeClr val="tx1"/>
                </a:solidFill>
              </a:rPr>
              <a:t>, kde m je počet uhlíků a n počet dvojných vazeb 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3776"/>
            <a:ext cx="41148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K:\=01-VÝUKA\C3000-BIOCHEMIE-základní\C3000-2-MATERIÁL\!!=TříděníKtematům\=Lipidy\800px-Fatty_acid_numb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00"/>
            <a:ext cx="6096000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R-COOH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schematické </a:t>
            </a:r>
            <a:r>
              <a:rPr lang="cs-CZ" dirty="0">
                <a:solidFill>
                  <a:schemeClr val="tx1"/>
                </a:solidFill>
              </a:rPr>
              <a:t>vyjádření struktury – </a:t>
            </a:r>
            <a:r>
              <a:rPr lang="cs-CZ" dirty="0" err="1">
                <a:solidFill>
                  <a:schemeClr val="tx1"/>
                </a:solidFill>
              </a:rPr>
              <a:t>Cm:n</a:t>
            </a:r>
            <a:r>
              <a:rPr lang="cs-CZ" dirty="0">
                <a:solidFill>
                  <a:schemeClr val="tx1"/>
                </a:solidFill>
              </a:rPr>
              <a:t>, kde m je počet uhlíků a n počet dvojných </a:t>
            </a:r>
            <a:r>
              <a:rPr lang="cs-CZ" dirty="0" smtClean="0">
                <a:solidFill>
                  <a:schemeClr val="tx1"/>
                </a:solidFill>
              </a:rPr>
              <a:t>vazeb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Dělení dle počtu uhlíků  (obvykle sudý, řetězec lineární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Nižší – 4 –10 C – máselná (butanová), kapronová (hexanová), </a:t>
            </a:r>
            <a:r>
              <a:rPr lang="cs-CZ" dirty="0" err="1">
                <a:solidFill>
                  <a:schemeClr val="tx1"/>
                </a:solidFill>
              </a:rPr>
              <a:t>kaprylová</a:t>
            </a:r>
            <a:r>
              <a:rPr lang="cs-CZ" dirty="0">
                <a:solidFill>
                  <a:schemeClr val="tx1"/>
                </a:solidFill>
              </a:rPr>
              <a:t> (oktanová), kaprinová (dekanová)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Vyšší – 16 – 22 C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Dělení </a:t>
            </a:r>
            <a:r>
              <a:rPr lang="cs-CZ" dirty="0">
                <a:solidFill>
                  <a:schemeClr val="tx1"/>
                </a:solidFill>
              </a:rPr>
              <a:t>podle přítomnosti dvojných vazeb – týká se vyšších </a:t>
            </a:r>
            <a:r>
              <a:rPr lang="cs-CZ" dirty="0" smtClean="0">
                <a:solidFill>
                  <a:schemeClr val="tx1"/>
                </a:solidFill>
              </a:rPr>
              <a:t>MK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Nasycené – palmitová (</a:t>
            </a:r>
            <a:r>
              <a:rPr lang="cs-CZ" dirty="0" err="1">
                <a:solidFill>
                  <a:schemeClr val="tx1"/>
                </a:solidFill>
              </a:rPr>
              <a:t>hexadekanová</a:t>
            </a:r>
            <a:r>
              <a:rPr lang="cs-CZ" dirty="0">
                <a:solidFill>
                  <a:schemeClr val="tx1"/>
                </a:solidFill>
              </a:rPr>
              <a:t>, C16:0), stearová (</a:t>
            </a:r>
            <a:r>
              <a:rPr lang="cs-CZ" dirty="0" err="1">
                <a:solidFill>
                  <a:schemeClr val="tx1"/>
                </a:solidFill>
              </a:rPr>
              <a:t>oktadekanová</a:t>
            </a:r>
            <a:r>
              <a:rPr lang="cs-CZ" dirty="0">
                <a:solidFill>
                  <a:schemeClr val="tx1"/>
                </a:solidFill>
              </a:rPr>
              <a:t>, C18:0), </a:t>
            </a:r>
            <a:r>
              <a:rPr lang="cs-CZ" dirty="0" err="1">
                <a:solidFill>
                  <a:schemeClr val="tx1"/>
                </a:solidFill>
              </a:rPr>
              <a:t>arachová</a:t>
            </a:r>
            <a:r>
              <a:rPr lang="cs-CZ" dirty="0">
                <a:solidFill>
                  <a:schemeClr val="tx1"/>
                </a:solidFill>
              </a:rPr>
              <a:t> (eikosanová, C20:0)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Nenasycené (výše nenasycené)</a:t>
            </a: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Monoenové</a:t>
            </a:r>
            <a:r>
              <a:rPr lang="cs-CZ" dirty="0">
                <a:solidFill>
                  <a:schemeClr val="tx1"/>
                </a:solidFill>
              </a:rPr>
              <a:t> (MUFA) – olejová (9-oktadecenová, C18:1(9))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Polyenové (PUFA) – </a:t>
            </a:r>
            <a:r>
              <a:rPr lang="cs-CZ" dirty="0" smtClean="0">
                <a:solidFill>
                  <a:schemeClr val="tx1"/>
                </a:solidFill>
              </a:rPr>
              <a:t>linolová, </a:t>
            </a:r>
            <a:r>
              <a:rPr lang="cs-CZ" dirty="0" err="1" smtClean="0">
                <a:solidFill>
                  <a:schemeClr val="tx1"/>
                </a:solidFill>
              </a:rPr>
              <a:t>linolenová</a:t>
            </a:r>
            <a:r>
              <a:rPr lang="cs-CZ" dirty="0" smtClean="0">
                <a:solidFill>
                  <a:schemeClr val="tx1"/>
                </a:solidFill>
              </a:rPr>
              <a:t>, arachidonová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Neesenciální a esenciální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Nasycené, nenasycené – od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 </a:t>
            </a:r>
            <a:r>
              <a:rPr lang="cs-CZ" dirty="0" smtClean="0">
                <a:solidFill>
                  <a:schemeClr val="tx1"/>
                </a:solidFill>
              </a:rPr>
              <a:t>-7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Výše nenasycené – do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</a:t>
            </a:r>
            <a:r>
              <a:rPr lang="cs-CZ" dirty="0" smtClean="0">
                <a:solidFill>
                  <a:schemeClr val="tx1"/>
                </a:solidFill>
              </a:rPr>
              <a:t>-7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Nasycené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14546" y="1928802"/>
          <a:ext cx="5002212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icture" r:id="rId3" imgW="4002120" imgH="3404520" progId="Word.Picture.8">
                  <p:embed/>
                </p:oleObj>
              </mc:Choice>
              <mc:Fallback>
                <p:oleObj name="Picture" r:id="rId3" imgW="4002120" imgH="340452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928802"/>
                        <a:ext cx="5002212" cy="425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Nenasycené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0364" y="1785926"/>
          <a:ext cx="3260725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icture" r:id="rId3" imgW="4344924" imgH="6123432" progId="Word.Picture.8">
                  <p:embed/>
                </p:oleObj>
              </mc:Choice>
              <mc:Fallback>
                <p:oleObj name="Picture" r:id="rId3" imgW="4344924" imgH="6123432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1785926"/>
                        <a:ext cx="3260725" cy="459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27584" y="2343666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Formální struktura</a:t>
            </a:r>
          </a:p>
          <a:p>
            <a:r>
              <a:rPr lang="cs-CZ" dirty="0" smtClean="0"/>
              <a:t>Cis-izomery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671</TotalTime>
  <Words>762</Words>
  <Application>Microsoft Office PowerPoint</Application>
  <PresentationFormat>Předvádění na obrazovce (4:3)</PresentationFormat>
  <Paragraphs>415</Paragraphs>
  <Slides>31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Exekutivní</vt:lpstr>
      <vt:lpstr>Picture</vt:lpstr>
      <vt:lpstr>C3181 Biochemie I</vt:lpstr>
      <vt:lpstr>Obsah</vt:lpstr>
      <vt:lpstr>Charakteristika</vt:lpstr>
      <vt:lpstr>Složení</vt:lpstr>
      <vt:lpstr>Mastné kyseliny</vt:lpstr>
      <vt:lpstr>Mastné kyseliny</vt:lpstr>
      <vt:lpstr>Mastné kyseliny</vt:lpstr>
      <vt:lpstr>Nasycené </vt:lpstr>
      <vt:lpstr>Nenasycené </vt:lpstr>
      <vt:lpstr>Geometrie řetězců</vt:lpstr>
      <vt:lpstr>Geometrie řetězců</vt:lpstr>
      <vt:lpstr>Tuky</vt:lpstr>
      <vt:lpstr>Tuky</vt:lpstr>
      <vt:lpstr>Tuky</vt:lpstr>
      <vt:lpstr>Vosky</vt:lpstr>
      <vt:lpstr>Steridy</vt:lpstr>
      <vt:lpstr>Složené lipidy</vt:lpstr>
      <vt:lpstr>Glycerolfosfatidy</vt:lpstr>
      <vt:lpstr>Glycerolfosfatidy</vt:lpstr>
      <vt:lpstr>Glycerolfosfatidy</vt:lpstr>
      <vt:lpstr>Sfingolipidy </vt:lpstr>
      <vt:lpstr>Glykolipidy </vt:lpstr>
      <vt:lpstr>Sfingolipidy</vt:lpstr>
      <vt:lpstr>Strukturní vlastnosti složených lipidů</vt:lpstr>
      <vt:lpstr>Struktura biomembrán</vt:lpstr>
      <vt:lpstr>Vlastnosti biomembrán</vt:lpstr>
      <vt:lpstr>Komponenty membrán</vt:lpstr>
      <vt:lpstr>Fluidně mosaikový model</vt:lpstr>
      <vt:lpstr>Funkce biomembrán</vt:lpstr>
      <vt:lpstr>Kompartmentace buňky</vt:lpstr>
      <vt:lpstr>Mitochondrie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69</cp:revision>
  <dcterms:created xsi:type="dcterms:W3CDTF">2012-05-21T09:08:24Z</dcterms:created>
  <dcterms:modified xsi:type="dcterms:W3CDTF">2014-10-06T07:57:52Z</dcterms:modified>
</cp:coreProperties>
</file>