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5" r:id="rId5"/>
    <p:sldId id="266" r:id="rId6"/>
    <p:sldId id="293" r:id="rId7"/>
    <p:sldId id="268" r:id="rId8"/>
    <p:sldId id="269" r:id="rId9"/>
    <p:sldId id="270" r:id="rId10"/>
    <p:sldId id="295" r:id="rId11"/>
    <p:sldId id="298" r:id="rId12"/>
    <p:sldId id="301" r:id="rId13"/>
    <p:sldId id="261" r:id="rId14"/>
    <p:sldId id="262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302" r:id="rId23"/>
    <p:sldId id="279" r:id="rId24"/>
    <p:sldId id="296" r:id="rId25"/>
    <p:sldId id="297" r:id="rId26"/>
    <p:sldId id="294" r:id="rId27"/>
    <p:sldId id="299" r:id="rId28"/>
    <p:sldId id="300" r:id="rId29"/>
    <p:sldId id="281" r:id="rId30"/>
    <p:sldId id="303" r:id="rId31"/>
    <p:sldId id="282" r:id="rId32"/>
    <p:sldId id="28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82" y="-12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2/20/2013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2/20/2013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2/20/2013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2/20/2013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2/20/2013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63415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</a:t>
            </a:r>
            <a:r>
              <a:rPr lang="cs-CZ" dirty="0" smtClean="0">
                <a:solidFill>
                  <a:schemeClr val="tx1"/>
                </a:solidFill>
              </a:rPr>
              <a:t>3181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Biochemie 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9614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cs-CZ" sz="3500" dirty="0" smtClean="0">
                <a:solidFill>
                  <a:schemeClr val="tx1"/>
                </a:solidFill>
                <a:latin typeface="+mn-lt"/>
              </a:rPr>
              <a:t>09-Citrátový cyklus</a:t>
            </a:r>
          </a:p>
          <a:p>
            <a:pPr algn="l"/>
            <a:endParaRPr lang="cs-CZ" sz="3200" dirty="0">
              <a:solidFill>
                <a:schemeClr val="tx1"/>
              </a:solidFill>
              <a:latin typeface="+mn-lt"/>
            </a:endParaRPr>
          </a:p>
          <a:p>
            <a:pPr algn="r"/>
            <a:r>
              <a:rPr lang="cs-CZ" dirty="0">
                <a:solidFill>
                  <a:schemeClr val="tx1"/>
                </a:solidFill>
              </a:rPr>
              <a:t>FRVŠ </a:t>
            </a:r>
            <a:r>
              <a:rPr lang="cs-CZ" b="1" dirty="0">
                <a:solidFill>
                  <a:schemeClr val="tx1"/>
                </a:solidFill>
              </a:rPr>
              <a:t>1647/2012</a:t>
            </a:r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2/20/2013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Rovnováhy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err="1" smtClean="0">
                <a:solidFill>
                  <a:schemeClr val="tx1"/>
                </a:solidFill>
              </a:rPr>
              <a:t>Citrate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synthase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err="1">
                <a:solidFill>
                  <a:schemeClr val="tx1"/>
                </a:solidFill>
              </a:rPr>
              <a:t>K</a:t>
            </a:r>
            <a:r>
              <a:rPr lang="cs-CZ" baseline="-25000" dirty="0" err="1">
                <a:solidFill>
                  <a:schemeClr val="tx1"/>
                </a:solidFill>
              </a:rPr>
              <a:t>obs</a:t>
            </a:r>
            <a:r>
              <a:rPr lang="cs-CZ" dirty="0">
                <a:solidFill>
                  <a:schemeClr val="tx1"/>
                </a:solidFill>
              </a:rPr>
              <a:t> = [</a:t>
            </a:r>
            <a:r>
              <a:rPr lang="cs-CZ" dirty="0" err="1">
                <a:solidFill>
                  <a:schemeClr val="tx1"/>
                </a:solidFill>
              </a:rPr>
              <a:t>Citrate</a:t>
            </a:r>
            <a:r>
              <a:rPr lang="cs-CZ" dirty="0">
                <a:solidFill>
                  <a:schemeClr val="tx1"/>
                </a:solidFill>
              </a:rPr>
              <a:t>][</a:t>
            </a:r>
            <a:r>
              <a:rPr lang="cs-CZ" dirty="0" err="1">
                <a:solidFill>
                  <a:schemeClr val="tx1"/>
                </a:solidFill>
              </a:rPr>
              <a:t>CoA</a:t>
            </a:r>
            <a:r>
              <a:rPr lang="cs-CZ" dirty="0">
                <a:solidFill>
                  <a:schemeClr val="tx1"/>
                </a:solidFill>
              </a:rPr>
              <a:t>]/[</a:t>
            </a:r>
            <a:r>
              <a:rPr lang="cs-CZ" dirty="0" err="1">
                <a:solidFill>
                  <a:schemeClr val="tx1"/>
                </a:solidFill>
              </a:rPr>
              <a:t>Oxaloacetate</a:t>
            </a:r>
            <a:r>
              <a:rPr lang="cs-CZ" dirty="0">
                <a:solidFill>
                  <a:schemeClr val="tx1"/>
                </a:solidFill>
              </a:rPr>
              <a:t>][Acetyl-</a:t>
            </a:r>
            <a:r>
              <a:rPr lang="cs-CZ" dirty="0" err="1">
                <a:solidFill>
                  <a:schemeClr val="tx1"/>
                </a:solidFill>
              </a:rPr>
              <a:t>CoA</a:t>
            </a:r>
            <a:r>
              <a:rPr lang="cs-CZ" dirty="0">
                <a:solidFill>
                  <a:schemeClr val="tx1"/>
                </a:solidFill>
              </a:rPr>
              <a:t>][H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O] = </a:t>
            </a:r>
            <a:r>
              <a:rPr lang="cs-CZ" dirty="0" smtClean="0">
                <a:solidFill>
                  <a:schemeClr val="tx1"/>
                </a:solidFill>
              </a:rPr>
              <a:t>2.24 ± 0.11 x 10</a:t>
            </a:r>
            <a:r>
              <a:rPr lang="cs-CZ" baseline="30000" dirty="0" smtClean="0">
                <a:solidFill>
                  <a:schemeClr val="tx1"/>
                </a:solidFill>
              </a:rPr>
              <a:t>6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Citrate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lyase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K</a:t>
            </a:r>
            <a:r>
              <a:rPr lang="cs-CZ" baseline="-25000" dirty="0" err="1" smtClean="0">
                <a:solidFill>
                  <a:schemeClr val="tx1"/>
                </a:solidFill>
              </a:rPr>
              <a:t>obs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= [</a:t>
            </a:r>
            <a:r>
              <a:rPr lang="cs-CZ" dirty="0" err="1">
                <a:solidFill>
                  <a:schemeClr val="tx1"/>
                </a:solidFill>
              </a:rPr>
              <a:t>Citrate</a:t>
            </a:r>
            <a:r>
              <a:rPr lang="cs-CZ" dirty="0">
                <a:solidFill>
                  <a:schemeClr val="tx1"/>
                </a:solidFill>
              </a:rPr>
              <a:t>]/[</a:t>
            </a:r>
            <a:r>
              <a:rPr lang="cs-CZ" dirty="0" err="1">
                <a:solidFill>
                  <a:schemeClr val="tx1"/>
                </a:solidFill>
              </a:rPr>
              <a:t>Oxaloacetate</a:t>
            </a:r>
            <a:r>
              <a:rPr lang="cs-CZ" dirty="0">
                <a:solidFill>
                  <a:schemeClr val="tx1"/>
                </a:solidFill>
              </a:rPr>
              <a:t>][</a:t>
            </a:r>
            <a:r>
              <a:rPr lang="cs-CZ" dirty="0" err="1">
                <a:solidFill>
                  <a:schemeClr val="tx1"/>
                </a:solidFill>
              </a:rPr>
              <a:t>Acetate</a:t>
            </a:r>
            <a:r>
              <a:rPr lang="cs-CZ" dirty="0">
                <a:solidFill>
                  <a:schemeClr val="tx1"/>
                </a:solidFill>
              </a:rPr>
              <a:t>] = 2.22 ± 0.16 </a:t>
            </a:r>
            <a:r>
              <a:rPr lang="cs-CZ" dirty="0" smtClean="0">
                <a:solidFill>
                  <a:schemeClr val="tx1"/>
                </a:solidFill>
              </a:rPr>
              <a:t>m</a:t>
            </a:r>
            <a:r>
              <a:rPr lang="cs-CZ" baseline="30000" dirty="0" smtClean="0">
                <a:solidFill>
                  <a:schemeClr val="tx1"/>
                </a:solidFill>
              </a:rPr>
              <a:t>-1 </a:t>
            </a:r>
            <a:r>
              <a:rPr lang="cs-CZ" dirty="0" smtClean="0">
                <a:solidFill>
                  <a:schemeClr val="tx1"/>
                </a:solidFill>
              </a:rPr>
              <a:t>  - 28,4 </a:t>
            </a:r>
            <a:r>
              <a:rPr lang="cs-CZ" dirty="0" err="1" smtClean="0">
                <a:solidFill>
                  <a:schemeClr val="tx1"/>
                </a:solidFill>
              </a:rPr>
              <a:t>kJ</a:t>
            </a:r>
            <a:r>
              <a:rPr lang="cs-CZ" dirty="0" smtClean="0">
                <a:solidFill>
                  <a:schemeClr val="tx1"/>
                </a:solidFill>
              </a:rPr>
              <a:t>/mol</a:t>
            </a:r>
            <a:endParaRPr lang="cs-CZ" baseline="30000" dirty="0" smtClean="0">
              <a:solidFill>
                <a:schemeClr val="tx1"/>
              </a:solidFill>
            </a:endParaRPr>
          </a:p>
          <a:p>
            <a:endParaRPr lang="cs-CZ" baseline="30000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Ovlivněno [Mg</a:t>
            </a:r>
            <a:r>
              <a:rPr lang="cs-CZ" baseline="30000" dirty="0" smtClean="0">
                <a:solidFill>
                  <a:schemeClr val="tx1"/>
                </a:solidFill>
              </a:rPr>
              <a:t>2+</a:t>
            </a:r>
            <a:r>
              <a:rPr lang="cs-CZ" dirty="0" smtClean="0">
                <a:solidFill>
                  <a:schemeClr val="tx1"/>
                </a:solidFill>
              </a:rPr>
              <a:t>]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1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Rovnováhy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rmAutofit fontScale="85000" lnSpcReduction="20000"/>
          </a:bodyPr>
          <a:lstStyle/>
          <a:p>
            <a:endParaRPr lang="cs-CZ" dirty="0" smtClean="0"/>
          </a:p>
          <a:p>
            <a:r>
              <a:rPr lang="cs-CZ" dirty="0">
                <a:solidFill>
                  <a:schemeClr val="tx1"/>
                </a:solidFill>
              </a:rPr>
              <a:t>1. </a:t>
            </a:r>
            <a:r>
              <a:rPr lang="cs-CZ" i="1" dirty="0" err="1">
                <a:solidFill>
                  <a:schemeClr val="tx1"/>
                </a:solidFill>
              </a:rPr>
              <a:t>Citrate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synthase</a:t>
            </a:r>
            <a:r>
              <a:rPr lang="cs-CZ" dirty="0" smtClean="0">
                <a:solidFill>
                  <a:schemeClr val="tx1"/>
                </a:solidFill>
              </a:rPr>
              <a:t>,				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G</a:t>
            </a:r>
            <a:r>
              <a:rPr lang="cs-CZ" baseline="30000" dirty="0" smtClean="0">
                <a:solidFill>
                  <a:schemeClr val="tx1"/>
                </a:solidFill>
                <a:sym typeface="Symbol"/>
              </a:rPr>
              <a:t>0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‘</a:t>
            </a:r>
            <a:r>
              <a:rPr lang="cs-CZ" dirty="0" smtClean="0">
                <a:solidFill>
                  <a:schemeClr val="tx1"/>
                </a:solidFill>
              </a:rPr>
              <a:t>= </a:t>
            </a:r>
            <a:r>
              <a:rPr lang="cs-CZ" dirty="0">
                <a:solidFill>
                  <a:schemeClr val="tx1"/>
                </a:solidFill>
              </a:rPr>
              <a:t>-34.2 </a:t>
            </a:r>
            <a:r>
              <a:rPr lang="cs-CZ" dirty="0" err="1">
                <a:solidFill>
                  <a:schemeClr val="tx1"/>
                </a:solidFill>
              </a:rPr>
              <a:t>kJ</a:t>
            </a:r>
            <a:r>
              <a:rPr lang="cs-CZ" dirty="0">
                <a:solidFill>
                  <a:schemeClr val="tx1"/>
                </a:solidFill>
              </a:rPr>
              <a:t>/mol, </a:t>
            </a:r>
            <a:br>
              <a:rPr lang="cs-CZ" dirty="0">
                <a:solidFill>
                  <a:schemeClr val="tx1"/>
                </a:solidFill>
              </a:rPr>
            </a:b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2. </a:t>
            </a:r>
            <a:r>
              <a:rPr lang="cs-CZ" i="1" dirty="0" err="1">
                <a:solidFill>
                  <a:schemeClr val="tx1"/>
                </a:solidFill>
              </a:rPr>
              <a:t>Aconitase</a:t>
            </a:r>
            <a:r>
              <a:rPr lang="cs-CZ" dirty="0">
                <a:solidFill>
                  <a:schemeClr val="tx1"/>
                </a:solidFill>
              </a:rPr>
              <a:t> 	</a:t>
            </a:r>
            <a:r>
              <a:rPr lang="cs-CZ" dirty="0" smtClean="0">
                <a:solidFill>
                  <a:schemeClr val="tx1"/>
                </a:solidFill>
              </a:rPr>
              <a:t>			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</a:t>
            </a:r>
            <a:r>
              <a:rPr lang="cs-CZ" dirty="0">
                <a:solidFill>
                  <a:schemeClr val="tx1"/>
                </a:solidFill>
                <a:sym typeface="Symbol"/>
              </a:rPr>
              <a:t>G</a:t>
            </a:r>
            <a:r>
              <a:rPr lang="cs-CZ" baseline="30000" dirty="0">
                <a:solidFill>
                  <a:schemeClr val="tx1"/>
                </a:solidFill>
                <a:sym typeface="Symbol"/>
              </a:rPr>
              <a:t>0</a:t>
            </a:r>
            <a:r>
              <a:rPr lang="cs-CZ" dirty="0">
                <a:solidFill>
                  <a:schemeClr val="tx1"/>
                </a:solidFill>
                <a:sym typeface="Symbol"/>
              </a:rPr>
              <a:t>‘</a:t>
            </a:r>
            <a:r>
              <a:rPr lang="cs-CZ" dirty="0">
                <a:solidFill>
                  <a:schemeClr val="tx1"/>
                </a:solidFill>
              </a:rPr>
              <a:t>= </a:t>
            </a:r>
            <a:r>
              <a:rPr lang="cs-CZ" dirty="0" smtClean="0">
                <a:solidFill>
                  <a:schemeClr val="tx1"/>
                </a:solidFill>
              </a:rPr>
              <a:t>+ </a:t>
            </a:r>
            <a:r>
              <a:rPr lang="cs-CZ" dirty="0">
                <a:solidFill>
                  <a:schemeClr val="tx1"/>
                </a:solidFill>
              </a:rPr>
              <a:t>6.4 </a:t>
            </a:r>
            <a:r>
              <a:rPr lang="cs-CZ" dirty="0" err="1">
                <a:solidFill>
                  <a:schemeClr val="tx1"/>
                </a:solidFill>
              </a:rPr>
              <a:t>kJ</a:t>
            </a:r>
            <a:r>
              <a:rPr lang="cs-CZ" dirty="0">
                <a:solidFill>
                  <a:schemeClr val="tx1"/>
                </a:solidFill>
              </a:rPr>
              <a:t>/mol 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3. </a:t>
            </a:r>
            <a:r>
              <a:rPr lang="cs-CZ" i="1" dirty="0" err="1">
                <a:solidFill>
                  <a:schemeClr val="tx1"/>
                </a:solidFill>
              </a:rPr>
              <a:t>Isocitrate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 smtClean="0">
                <a:solidFill>
                  <a:schemeClr val="tx1"/>
                </a:solidFill>
              </a:rPr>
              <a:t>dehydrogenase</a:t>
            </a:r>
            <a:r>
              <a:rPr lang="cs-CZ" dirty="0" smtClean="0">
                <a:solidFill>
                  <a:schemeClr val="tx1"/>
                </a:solidFill>
              </a:rPr>
              <a:t>		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</a:t>
            </a:r>
            <a:r>
              <a:rPr lang="cs-CZ" dirty="0">
                <a:solidFill>
                  <a:schemeClr val="tx1"/>
                </a:solidFill>
                <a:sym typeface="Symbol"/>
              </a:rPr>
              <a:t>G</a:t>
            </a:r>
            <a:r>
              <a:rPr lang="cs-CZ" baseline="30000" dirty="0">
                <a:solidFill>
                  <a:schemeClr val="tx1"/>
                </a:solidFill>
                <a:sym typeface="Symbol"/>
              </a:rPr>
              <a:t>0</a:t>
            </a:r>
            <a:r>
              <a:rPr lang="cs-CZ" dirty="0">
                <a:solidFill>
                  <a:schemeClr val="tx1"/>
                </a:solidFill>
                <a:sym typeface="Symbol"/>
              </a:rPr>
              <a:t>‘</a:t>
            </a:r>
            <a:r>
              <a:rPr lang="cs-CZ" dirty="0">
                <a:solidFill>
                  <a:schemeClr val="tx1"/>
                </a:solidFill>
              </a:rPr>
              <a:t>= </a:t>
            </a:r>
            <a:r>
              <a:rPr lang="cs-CZ" dirty="0" smtClean="0">
                <a:solidFill>
                  <a:schemeClr val="tx1"/>
                </a:solidFill>
              </a:rPr>
              <a:t>- </a:t>
            </a:r>
            <a:r>
              <a:rPr lang="cs-CZ" dirty="0">
                <a:solidFill>
                  <a:schemeClr val="tx1"/>
                </a:solidFill>
              </a:rPr>
              <a:t>20.9 </a:t>
            </a:r>
            <a:r>
              <a:rPr lang="cs-CZ" dirty="0" err="1" smtClean="0">
                <a:solidFill>
                  <a:schemeClr val="tx1"/>
                </a:solidFill>
              </a:rPr>
              <a:t>kJ</a:t>
            </a:r>
            <a:r>
              <a:rPr lang="cs-CZ" dirty="0" smtClean="0">
                <a:solidFill>
                  <a:schemeClr val="tx1"/>
                </a:solidFill>
              </a:rPr>
              <a:t>/mol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4. </a:t>
            </a:r>
            <a:r>
              <a:rPr lang="cs-CZ" i="1" dirty="0">
                <a:solidFill>
                  <a:schemeClr val="tx1"/>
                </a:solidFill>
              </a:rPr>
              <a:t>-</a:t>
            </a:r>
            <a:r>
              <a:rPr lang="cs-CZ" i="1" dirty="0" err="1">
                <a:solidFill>
                  <a:schemeClr val="tx1"/>
                </a:solidFill>
              </a:rPr>
              <a:t>Ketoglutarate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 smtClean="0">
                <a:solidFill>
                  <a:schemeClr val="tx1"/>
                </a:solidFill>
              </a:rPr>
              <a:t>dehydrogenase</a:t>
            </a:r>
            <a:r>
              <a:rPr lang="cs-CZ" dirty="0" smtClean="0">
                <a:solidFill>
                  <a:schemeClr val="tx1"/>
                </a:solidFill>
              </a:rPr>
              <a:t>		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</a:t>
            </a:r>
            <a:r>
              <a:rPr lang="cs-CZ" dirty="0">
                <a:solidFill>
                  <a:schemeClr val="tx1"/>
                </a:solidFill>
                <a:sym typeface="Symbol"/>
              </a:rPr>
              <a:t>G</a:t>
            </a:r>
            <a:r>
              <a:rPr lang="cs-CZ" baseline="30000" dirty="0">
                <a:solidFill>
                  <a:schemeClr val="tx1"/>
                </a:solidFill>
                <a:sym typeface="Symbol"/>
              </a:rPr>
              <a:t>0</a:t>
            </a:r>
            <a:r>
              <a:rPr lang="cs-CZ" dirty="0">
                <a:solidFill>
                  <a:schemeClr val="tx1"/>
                </a:solidFill>
                <a:sym typeface="Symbol"/>
              </a:rPr>
              <a:t>‘</a:t>
            </a:r>
            <a:r>
              <a:rPr lang="cs-CZ" dirty="0">
                <a:solidFill>
                  <a:schemeClr val="tx1"/>
                </a:solidFill>
              </a:rPr>
              <a:t>= </a:t>
            </a:r>
            <a:r>
              <a:rPr lang="cs-CZ" dirty="0" smtClean="0">
                <a:solidFill>
                  <a:schemeClr val="tx1"/>
                </a:solidFill>
              </a:rPr>
              <a:t>-</a:t>
            </a:r>
            <a:r>
              <a:rPr lang="cs-CZ" dirty="0">
                <a:solidFill>
                  <a:schemeClr val="tx1"/>
                </a:solidFill>
              </a:rPr>
              <a:t>33.5 </a:t>
            </a:r>
            <a:r>
              <a:rPr lang="cs-CZ" dirty="0" err="1" smtClean="0">
                <a:solidFill>
                  <a:schemeClr val="tx1"/>
                </a:solidFill>
              </a:rPr>
              <a:t>kJ</a:t>
            </a:r>
            <a:r>
              <a:rPr lang="cs-CZ" dirty="0" smtClean="0">
                <a:solidFill>
                  <a:schemeClr val="tx1"/>
                </a:solidFill>
              </a:rPr>
              <a:t>/mol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5. </a:t>
            </a:r>
            <a:r>
              <a:rPr lang="cs-CZ" i="1" dirty="0" err="1">
                <a:solidFill>
                  <a:schemeClr val="tx1"/>
                </a:solidFill>
              </a:rPr>
              <a:t>Succinyl-CoA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 smtClean="0">
                <a:solidFill>
                  <a:schemeClr val="tx1"/>
                </a:solidFill>
              </a:rPr>
              <a:t>synthetase</a:t>
            </a:r>
            <a:r>
              <a:rPr lang="cs-CZ" dirty="0" smtClean="0">
                <a:solidFill>
                  <a:schemeClr val="tx1"/>
                </a:solidFill>
              </a:rPr>
              <a:t>		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</a:t>
            </a:r>
            <a:r>
              <a:rPr lang="cs-CZ" dirty="0">
                <a:solidFill>
                  <a:schemeClr val="tx1"/>
                </a:solidFill>
                <a:sym typeface="Symbol"/>
              </a:rPr>
              <a:t>G</a:t>
            </a:r>
            <a:r>
              <a:rPr lang="cs-CZ" baseline="30000" dirty="0">
                <a:solidFill>
                  <a:schemeClr val="tx1"/>
                </a:solidFill>
                <a:sym typeface="Symbol"/>
              </a:rPr>
              <a:t>0</a:t>
            </a:r>
            <a:r>
              <a:rPr lang="cs-CZ" dirty="0">
                <a:solidFill>
                  <a:schemeClr val="tx1"/>
                </a:solidFill>
                <a:sym typeface="Symbol"/>
              </a:rPr>
              <a:t>‘</a:t>
            </a:r>
            <a:r>
              <a:rPr lang="cs-CZ" dirty="0">
                <a:solidFill>
                  <a:schemeClr val="tx1"/>
                </a:solidFill>
              </a:rPr>
              <a:t>= </a:t>
            </a:r>
            <a:r>
              <a:rPr lang="cs-CZ" dirty="0" smtClean="0">
                <a:solidFill>
                  <a:schemeClr val="tx1"/>
                </a:solidFill>
              </a:rPr>
              <a:t>-</a:t>
            </a:r>
            <a:r>
              <a:rPr lang="cs-CZ" dirty="0">
                <a:solidFill>
                  <a:schemeClr val="tx1"/>
                </a:solidFill>
              </a:rPr>
              <a:t>4.0 </a:t>
            </a:r>
            <a:r>
              <a:rPr lang="cs-CZ" dirty="0" err="1">
                <a:solidFill>
                  <a:schemeClr val="tx1"/>
                </a:solidFill>
              </a:rPr>
              <a:t>kJ</a:t>
            </a:r>
            <a:r>
              <a:rPr lang="cs-CZ" dirty="0">
                <a:solidFill>
                  <a:schemeClr val="tx1"/>
                </a:solidFill>
              </a:rPr>
              <a:t>/mol 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6. </a:t>
            </a:r>
            <a:r>
              <a:rPr lang="cs-CZ" i="1" dirty="0" err="1">
                <a:solidFill>
                  <a:schemeClr val="tx1"/>
                </a:solidFill>
              </a:rPr>
              <a:t>Succinate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 smtClean="0">
                <a:solidFill>
                  <a:schemeClr val="tx1"/>
                </a:solidFill>
              </a:rPr>
              <a:t>dehydrogenase</a:t>
            </a:r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dirty="0" smtClean="0">
                <a:solidFill>
                  <a:schemeClr val="tx1"/>
                </a:solidFill>
              </a:rPr>
              <a:t>	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</a:t>
            </a:r>
            <a:r>
              <a:rPr lang="cs-CZ" dirty="0">
                <a:solidFill>
                  <a:schemeClr val="tx1"/>
                </a:solidFill>
                <a:sym typeface="Symbol"/>
              </a:rPr>
              <a:t>G</a:t>
            </a:r>
            <a:r>
              <a:rPr lang="cs-CZ" baseline="30000" dirty="0">
                <a:solidFill>
                  <a:schemeClr val="tx1"/>
                </a:solidFill>
                <a:sym typeface="Symbol"/>
              </a:rPr>
              <a:t>0</a:t>
            </a:r>
            <a:r>
              <a:rPr lang="cs-CZ" dirty="0">
                <a:solidFill>
                  <a:schemeClr val="tx1"/>
                </a:solidFill>
                <a:sym typeface="Symbol"/>
              </a:rPr>
              <a:t>‘</a:t>
            </a:r>
            <a:r>
              <a:rPr lang="cs-CZ" dirty="0">
                <a:solidFill>
                  <a:schemeClr val="tx1"/>
                </a:solidFill>
              </a:rPr>
              <a:t>= </a:t>
            </a:r>
            <a:r>
              <a:rPr lang="cs-CZ" dirty="0" smtClean="0">
                <a:solidFill>
                  <a:schemeClr val="tx1"/>
                </a:solidFill>
              </a:rPr>
              <a:t>-</a:t>
            </a:r>
            <a:r>
              <a:rPr lang="cs-CZ" dirty="0">
                <a:solidFill>
                  <a:schemeClr val="tx1"/>
                </a:solidFill>
              </a:rPr>
              <a:t>1.4 </a:t>
            </a:r>
            <a:r>
              <a:rPr lang="cs-CZ" dirty="0" err="1">
                <a:solidFill>
                  <a:schemeClr val="tx1"/>
                </a:solidFill>
              </a:rPr>
              <a:t>kJ</a:t>
            </a:r>
            <a:r>
              <a:rPr lang="cs-CZ" dirty="0">
                <a:solidFill>
                  <a:schemeClr val="tx1"/>
                </a:solidFill>
              </a:rPr>
              <a:t>/mol 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7. </a:t>
            </a:r>
            <a:r>
              <a:rPr lang="cs-CZ" i="1" dirty="0" err="1">
                <a:solidFill>
                  <a:schemeClr val="tx1"/>
                </a:solidFill>
              </a:rPr>
              <a:t>Fumarase</a:t>
            </a:r>
            <a:r>
              <a:rPr lang="cs-CZ" dirty="0">
                <a:solidFill>
                  <a:schemeClr val="tx1"/>
                </a:solidFill>
              </a:rPr>
              <a:t> 	</a:t>
            </a:r>
            <a:r>
              <a:rPr lang="cs-CZ" dirty="0" smtClean="0">
                <a:solidFill>
                  <a:schemeClr val="tx1"/>
                </a:solidFill>
              </a:rPr>
              <a:t>			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</a:t>
            </a:r>
            <a:r>
              <a:rPr lang="cs-CZ" dirty="0">
                <a:solidFill>
                  <a:schemeClr val="tx1"/>
                </a:solidFill>
                <a:sym typeface="Symbol"/>
              </a:rPr>
              <a:t>G</a:t>
            </a:r>
            <a:r>
              <a:rPr lang="cs-CZ" baseline="30000" dirty="0">
                <a:solidFill>
                  <a:schemeClr val="tx1"/>
                </a:solidFill>
                <a:sym typeface="Symbol"/>
              </a:rPr>
              <a:t>0</a:t>
            </a:r>
            <a:r>
              <a:rPr lang="cs-CZ" dirty="0">
                <a:solidFill>
                  <a:schemeClr val="tx1"/>
                </a:solidFill>
                <a:sym typeface="Symbol"/>
              </a:rPr>
              <a:t>‘</a:t>
            </a:r>
            <a:r>
              <a:rPr lang="cs-CZ" dirty="0">
                <a:solidFill>
                  <a:schemeClr val="tx1"/>
                </a:solidFill>
              </a:rPr>
              <a:t>= </a:t>
            </a:r>
            <a:r>
              <a:rPr lang="cs-CZ" dirty="0" smtClean="0">
                <a:solidFill>
                  <a:schemeClr val="tx1"/>
                </a:solidFill>
              </a:rPr>
              <a:t>-</a:t>
            </a:r>
            <a:r>
              <a:rPr lang="cs-CZ" dirty="0">
                <a:solidFill>
                  <a:schemeClr val="tx1"/>
                </a:solidFill>
              </a:rPr>
              <a:t>3.8 </a:t>
            </a:r>
            <a:r>
              <a:rPr lang="cs-CZ" dirty="0" err="1">
                <a:solidFill>
                  <a:schemeClr val="tx1"/>
                </a:solidFill>
              </a:rPr>
              <a:t>kJ</a:t>
            </a:r>
            <a:r>
              <a:rPr lang="cs-CZ" dirty="0">
                <a:solidFill>
                  <a:schemeClr val="tx1"/>
                </a:solidFill>
              </a:rPr>
              <a:t>/mol 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8.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Malate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 smtClean="0">
                <a:solidFill>
                  <a:schemeClr val="tx1"/>
                </a:solidFill>
              </a:rPr>
              <a:t>dehydrogenase</a:t>
            </a:r>
            <a:r>
              <a:rPr lang="cs-CZ" dirty="0" smtClean="0">
                <a:solidFill>
                  <a:schemeClr val="tx1"/>
                </a:solidFill>
              </a:rPr>
              <a:t>			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</a:t>
            </a:r>
            <a:r>
              <a:rPr lang="cs-CZ" dirty="0">
                <a:solidFill>
                  <a:schemeClr val="tx1"/>
                </a:solidFill>
                <a:sym typeface="Symbol"/>
              </a:rPr>
              <a:t>G</a:t>
            </a:r>
            <a:r>
              <a:rPr lang="cs-CZ" baseline="30000" dirty="0">
                <a:solidFill>
                  <a:schemeClr val="tx1"/>
                </a:solidFill>
                <a:sym typeface="Symbol"/>
              </a:rPr>
              <a:t>0</a:t>
            </a:r>
            <a:r>
              <a:rPr lang="cs-CZ" dirty="0">
                <a:solidFill>
                  <a:schemeClr val="tx1"/>
                </a:solidFill>
                <a:sym typeface="Symbol"/>
              </a:rPr>
              <a:t>‘</a:t>
            </a:r>
            <a:r>
              <a:rPr lang="cs-CZ" dirty="0">
                <a:solidFill>
                  <a:schemeClr val="tx1"/>
                </a:solidFill>
              </a:rPr>
              <a:t>= </a:t>
            </a:r>
            <a:r>
              <a:rPr lang="cs-CZ" dirty="0" smtClean="0">
                <a:solidFill>
                  <a:schemeClr val="tx1"/>
                </a:solidFill>
              </a:rPr>
              <a:t>+</a:t>
            </a:r>
            <a:r>
              <a:rPr lang="cs-CZ" dirty="0">
                <a:solidFill>
                  <a:schemeClr val="tx1"/>
                </a:solidFill>
              </a:rPr>
              <a:t>29.7 </a:t>
            </a:r>
            <a:r>
              <a:rPr lang="cs-CZ" dirty="0" err="1">
                <a:solidFill>
                  <a:schemeClr val="tx1"/>
                </a:solidFill>
              </a:rPr>
              <a:t>kJ</a:t>
            </a:r>
            <a:r>
              <a:rPr lang="cs-CZ" dirty="0">
                <a:solidFill>
                  <a:schemeClr val="tx1"/>
                </a:solidFill>
              </a:rPr>
              <a:t>/mol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2/20/2013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82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Dílčí kroky TCA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535140" cy="505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03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Akonitasa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Ustavení rovnováhy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Fe</a:t>
            </a:r>
            <a:r>
              <a:rPr lang="cs-CZ" dirty="0" smtClean="0">
                <a:solidFill>
                  <a:schemeClr val="tx1"/>
                </a:solidFill>
              </a:rPr>
              <a:t>-S protein (klastr Fe</a:t>
            </a:r>
            <a:r>
              <a:rPr lang="cs-CZ" baseline="-25000" dirty="0" smtClean="0">
                <a:solidFill>
                  <a:schemeClr val="tx1"/>
                </a:solidFill>
              </a:rPr>
              <a:t>4</a:t>
            </a:r>
            <a:r>
              <a:rPr lang="cs-CZ" dirty="0" smtClean="0">
                <a:solidFill>
                  <a:schemeClr val="tx1"/>
                </a:solidFill>
              </a:rPr>
              <a:t>S</a:t>
            </a:r>
            <a:r>
              <a:rPr lang="cs-CZ" baseline="-25000" dirty="0" smtClean="0">
                <a:solidFill>
                  <a:schemeClr val="tx1"/>
                </a:solidFill>
              </a:rPr>
              <a:t>4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vnitřní </a:t>
            </a:r>
            <a:r>
              <a:rPr lang="cs-CZ" dirty="0" err="1" smtClean="0">
                <a:solidFill>
                  <a:schemeClr val="tx1"/>
                </a:solidFill>
              </a:rPr>
              <a:t>oxidoredukce</a:t>
            </a:r>
            <a:r>
              <a:rPr lang="cs-CZ" dirty="0" smtClean="0">
                <a:solidFill>
                  <a:schemeClr val="tx1"/>
                </a:solidFill>
              </a:rPr>
              <a:t> (no </a:t>
            </a:r>
            <a:r>
              <a:rPr lang="cs-CZ" dirty="0" err="1" smtClean="0">
                <a:solidFill>
                  <a:schemeClr val="tx1"/>
                </a:solidFill>
              </a:rPr>
              <a:t>net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Rovnovážný </a:t>
            </a:r>
            <a:r>
              <a:rPr lang="cs-CZ">
                <a:solidFill>
                  <a:schemeClr val="tx1"/>
                </a:solidFill>
              </a:rPr>
              <a:t>stav </a:t>
            </a:r>
            <a:r>
              <a:rPr lang="cs-CZ" smtClean="0">
                <a:solidFill>
                  <a:schemeClr val="tx1"/>
                </a:solidFill>
              </a:rPr>
              <a:t>9:1:2 (dle </a:t>
            </a:r>
            <a:r>
              <a:rPr lang="cs-CZ" dirty="0" smtClean="0">
                <a:solidFill>
                  <a:schemeClr val="tx1"/>
                </a:solidFill>
              </a:rPr>
              <a:t>cMg</a:t>
            </a:r>
            <a:r>
              <a:rPr lang="cs-CZ" baseline="30000" dirty="0" smtClean="0">
                <a:solidFill>
                  <a:schemeClr val="tx1"/>
                </a:solidFill>
              </a:rPr>
              <a:t>2+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6828112" cy="228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917" y="3563389"/>
            <a:ext cx="4267570" cy="305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9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Isocitrát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dehydrogenasa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Dvoustupňová přeměna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dehydrogenace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dekarboxylace </a:t>
            </a:r>
            <a:r>
              <a:rPr lang="el-GR" dirty="0" smtClean="0">
                <a:solidFill>
                  <a:schemeClr val="tx1"/>
                </a:solidFill>
              </a:rPr>
              <a:t>β</a:t>
            </a:r>
            <a:r>
              <a:rPr lang="cs-CZ" dirty="0" smtClean="0">
                <a:solidFill>
                  <a:schemeClr val="tx1"/>
                </a:solidFill>
              </a:rPr>
              <a:t>-karboxylu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8840"/>
            <a:ext cx="8534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73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r>
              <a:rPr lang="cs-CZ" sz="4800" dirty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cs-CZ" sz="4800" dirty="0">
                <a:solidFill>
                  <a:schemeClr val="tx1"/>
                </a:solidFill>
              </a:rPr>
              <a:t> – </a:t>
            </a:r>
            <a:r>
              <a:rPr lang="cs-CZ" sz="4800" dirty="0" err="1">
                <a:solidFill>
                  <a:schemeClr val="tx1"/>
                </a:solidFill>
              </a:rPr>
              <a:t>ketoglutarátdehydrogenasa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80520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>
                <a:solidFill>
                  <a:schemeClr val="tx1"/>
                </a:solidFill>
              </a:rPr>
              <a:t>Multienzymový komplex – analog pyruvát DH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Lipoamid</a:t>
            </a:r>
            <a:r>
              <a:rPr lang="cs-CZ" dirty="0" smtClean="0">
                <a:solidFill>
                  <a:schemeClr val="tx1"/>
                </a:solidFill>
              </a:rPr>
              <a:t> DH stejná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1"/>
            <a:ext cx="548687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900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SukcinylCoA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syntetasa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>
                <a:solidFill>
                  <a:schemeClr val="tx1"/>
                </a:solidFill>
              </a:rPr>
              <a:t>Opačný směr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GTP – ekvivalent ATP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Speciální funkce GTP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16100"/>
            <a:ext cx="6828112" cy="2580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930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SukcinylCoA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syntetasa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Účast </a:t>
            </a:r>
            <a:r>
              <a:rPr lang="cs-CZ" dirty="0" err="1" smtClean="0">
                <a:solidFill>
                  <a:schemeClr val="tx1"/>
                </a:solidFill>
              </a:rPr>
              <a:t>fosfohistidinu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Obecnější mechanismus přenosu 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P</a:t>
            </a:r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6828112" cy="308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08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Sukcinát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dehydrogenasa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Membránově vázaný enzym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Ostatní enzymy TCA rozpuštěny v matrix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Reoxidace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prostetické</a:t>
            </a:r>
            <a:r>
              <a:rPr lang="cs-CZ" dirty="0" smtClean="0">
                <a:solidFill>
                  <a:schemeClr val="tx1"/>
                </a:solidFill>
              </a:rPr>
              <a:t> skupiny FADH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6828112" cy="282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Sukcinát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dehydrogenasa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Komplex 4 podjednotek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2 katalytické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2 membránové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26" name="Picture 2" descr="C:\Users\Zboril\Documents\=VYUKAnove\=Bioenergetika\Succinate_Dehydrogenase_1YQ3_and_Membra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96752"/>
            <a:ext cx="5554980" cy="555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405384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68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Citrátový cyklus, reakce, význam, energetická bilance.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Anabolický </a:t>
            </a:r>
            <a:r>
              <a:rPr lang="cs-CZ" dirty="0">
                <a:solidFill>
                  <a:schemeClr val="tx1"/>
                </a:solidFill>
              </a:rPr>
              <a:t>význam, </a:t>
            </a:r>
            <a:r>
              <a:rPr lang="cs-CZ" dirty="0" err="1">
                <a:solidFill>
                  <a:schemeClr val="tx1"/>
                </a:solidFill>
              </a:rPr>
              <a:t>anaplerotické</a:t>
            </a:r>
            <a:r>
              <a:rPr lang="cs-CZ" dirty="0">
                <a:solidFill>
                  <a:schemeClr val="tx1"/>
                </a:solidFill>
              </a:rPr>
              <a:t> reakce, </a:t>
            </a:r>
            <a:r>
              <a:rPr lang="cs-CZ" dirty="0" err="1">
                <a:solidFill>
                  <a:schemeClr val="tx1"/>
                </a:solidFill>
              </a:rPr>
              <a:t>glyoxylátový</a:t>
            </a:r>
            <a:r>
              <a:rPr lang="cs-CZ" dirty="0">
                <a:solidFill>
                  <a:schemeClr val="tx1"/>
                </a:solidFill>
              </a:rPr>
              <a:t> cyklus.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Praktické </a:t>
            </a:r>
            <a:r>
              <a:rPr lang="cs-CZ" dirty="0">
                <a:solidFill>
                  <a:schemeClr val="tx1"/>
                </a:solidFill>
              </a:rPr>
              <a:t>aplikace, technologické využití.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2/20/2013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377825"/>
            <a:ext cx="8510587" cy="610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52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Fumarasa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>
                <a:solidFill>
                  <a:schemeClr val="tx1"/>
                </a:solidFill>
              </a:rPr>
              <a:t>Adice vody, </a:t>
            </a:r>
            <a:r>
              <a:rPr lang="cs-CZ" dirty="0" err="1" smtClean="0">
                <a:solidFill>
                  <a:schemeClr val="tx1"/>
                </a:solidFill>
              </a:rPr>
              <a:t>lyasa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Stereospecificita</a:t>
            </a:r>
            <a:r>
              <a:rPr lang="cs-CZ" dirty="0" smtClean="0">
                <a:solidFill>
                  <a:schemeClr val="tx1"/>
                </a:solidFill>
              </a:rPr>
              <a:t> – L-</a:t>
            </a:r>
            <a:r>
              <a:rPr lang="cs-CZ" dirty="0" err="1" smtClean="0">
                <a:solidFill>
                  <a:schemeClr val="tx1"/>
                </a:solidFill>
              </a:rPr>
              <a:t>malát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6828112" cy="3218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27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2/20/2013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15191" y="2857455"/>
            <a:ext cx="34766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Stereospecificita</a:t>
            </a:r>
            <a:r>
              <a:rPr lang="cs-CZ" sz="2000" dirty="0" smtClean="0"/>
              <a:t> adice vody</a:t>
            </a:r>
            <a:r>
              <a:rPr lang="it-IT" sz="2000" dirty="0" smtClean="0"/>
              <a:t> </a:t>
            </a:r>
            <a:endParaRPr lang="cs-CZ" sz="2000" dirty="0" smtClean="0"/>
          </a:p>
          <a:p>
            <a:r>
              <a:rPr lang="cs-CZ" sz="2000" dirty="0"/>
              <a:t>	</a:t>
            </a:r>
            <a:r>
              <a:rPr lang="it-IT" sz="2000" dirty="0" smtClean="0"/>
              <a:t>– </a:t>
            </a:r>
            <a:r>
              <a:rPr lang="it-IT" sz="2000" dirty="0"/>
              <a:t>L-malát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0648"/>
            <a:ext cx="3170237" cy="610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58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Malát </a:t>
            </a:r>
            <a:r>
              <a:rPr lang="cs-CZ" dirty="0" err="1" smtClean="0">
                <a:solidFill>
                  <a:schemeClr val="tx1"/>
                </a:solidFill>
              </a:rPr>
              <a:t>dehydrogenasa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err="1" smtClean="0">
                <a:solidFill>
                  <a:schemeClr val="tx1"/>
                </a:solidFill>
              </a:rPr>
              <a:t>K</a:t>
            </a:r>
            <a:r>
              <a:rPr lang="cs-CZ" baseline="-25000" dirty="0" err="1" smtClean="0">
                <a:solidFill>
                  <a:schemeClr val="tx1"/>
                </a:solidFill>
              </a:rPr>
              <a:t>obs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= [</a:t>
            </a:r>
            <a:r>
              <a:rPr lang="cs-CZ" dirty="0" err="1">
                <a:solidFill>
                  <a:schemeClr val="tx1"/>
                </a:solidFill>
              </a:rPr>
              <a:t>Oxaloacetate</a:t>
            </a:r>
            <a:r>
              <a:rPr lang="cs-CZ" dirty="0">
                <a:solidFill>
                  <a:schemeClr val="tx1"/>
                </a:solidFill>
              </a:rPr>
              <a:t>][NADH]/[</a:t>
            </a:r>
            <a:r>
              <a:rPr lang="cs-CZ" dirty="0" err="1">
                <a:solidFill>
                  <a:schemeClr val="tx1"/>
                </a:solidFill>
              </a:rPr>
              <a:t>Malate</a:t>
            </a:r>
            <a:r>
              <a:rPr lang="cs-CZ" dirty="0">
                <a:solidFill>
                  <a:schemeClr val="tx1"/>
                </a:solidFill>
              </a:rPr>
              <a:t>][NAD</a:t>
            </a:r>
            <a:r>
              <a:rPr lang="cs-CZ" baseline="30000" dirty="0">
                <a:solidFill>
                  <a:schemeClr val="tx1"/>
                </a:solidFill>
              </a:rPr>
              <a:t>+</a:t>
            </a:r>
            <a:r>
              <a:rPr lang="cs-CZ" dirty="0">
                <a:solidFill>
                  <a:schemeClr val="tx1"/>
                </a:solidFill>
              </a:rPr>
              <a:t>] = 2.86 ± 0.12 x </a:t>
            </a:r>
            <a:r>
              <a:rPr lang="cs-CZ" dirty="0" smtClean="0">
                <a:solidFill>
                  <a:schemeClr val="tx1"/>
                </a:solidFill>
              </a:rPr>
              <a:t>10</a:t>
            </a:r>
            <a:r>
              <a:rPr lang="cs-CZ" baseline="30000" dirty="0" smtClean="0">
                <a:solidFill>
                  <a:schemeClr val="tx1"/>
                </a:solidFill>
              </a:rPr>
              <a:t>-5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  <a:sym typeface="Symbol"/>
              </a:rPr>
              <a:t>G</a:t>
            </a:r>
            <a:r>
              <a:rPr lang="cs-CZ" baseline="30000" dirty="0">
                <a:solidFill>
                  <a:schemeClr val="tx1"/>
                </a:solidFill>
                <a:sym typeface="Symbol"/>
              </a:rPr>
              <a:t>0</a:t>
            </a:r>
            <a:r>
              <a:rPr lang="cs-CZ" dirty="0">
                <a:solidFill>
                  <a:schemeClr val="tx1"/>
                </a:solidFill>
                <a:sym typeface="Symbol"/>
              </a:rPr>
              <a:t>‘</a:t>
            </a:r>
            <a:r>
              <a:rPr lang="cs-CZ" dirty="0">
                <a:solidFill>
                  <a:schemeClr val="tx1"/>
                </a:solidFill>
              </a:rPr>
              <a:t>= +29.7 </a:t>
            </a:r>
            <a:r>
              <a:rPr lang="cs-CZ" dirty="0" err="1">
                <a:solidFill>
                  <a:schemeClr val="tx1"/>
                </a:solidFill>
              </a:rPr>
              <a:t>kJ</a:t>
            </a:r>
            <a:r>
              <a:rPr lang="cs-CZ" dirty="0">
                <a:solidFill>
                  <a:schemeClr val="tx1"/>
                </a:solidFill>
              </a:rPr>
              <a:t>/mol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73" y="1556792"/>
            <a:ext cx="6828112" cy="2814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296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Malát </a:t>
            </a:r>
            <a:r>
              <a:rPr lang="cs-CZ" dirty="0" err="1">
                <a:solidFill>
                  <a:schemeClr val="tx1"/>
                </a:solidFill>
              </a:rPr>
              <a:t>dehydrogenasa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Aktivní místo MDH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48806"/>
            <a:ext cx="5212080" cy="309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42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Malát DH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err="1" smtClean="0">
                <a:solidFill>
                  <a:schemeClr val="tx1"/>
                </a:solidFill>
              </a:rPr>
              <a:t>Homodimer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Glykoprotein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Vázané oligosacharidy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Mitochondriální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vs. cytoplasmatická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Fylogeneticky odlišné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Prokaryontní předek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38345"/>
            <a:ext cx="3916680" cy="5722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62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Bilance </a:t>
            </a:r>
            <a:r>
              <a:rPr lang="cs-CZ" dirty="0" err="1" smtClean="0"/>
              <a:t>cyk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>
                <a:solidFill>
                  <a:schemeClr val="tx1"/>
                </a:solidFill>
              </a:rPr>
              <a:t>Bilance TCA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Látková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CH</a:t>
            </a:r>
            <a:r>
              <a:rPr lang="cs-CZ" baseline="-25000" dirty="0">
                <a:solidFill>
                  <a:schemeClr val="tx1"/>
                </a:solidFill>
              </a:rPr>
              <a:t>3</a:t>
            </a:r>
            <a:r>
              <a:rPr lang="cs-CZ" dirty="0">
                <a:solidFill>
                  <a:schemeClr val="tx1"/>
                </a:solidFill>
              </a:rPr>
              <a:t>CO.SCoA + 3 H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O + 3 NAD</a:t>
            </a:r>
            <a:r>
              <a:rPr lang="cs-CZ" baseline="30000" dirty="0">
                <a:solidFill>
                  <a:schemeClr val="tx1"/>
                </a:solidFill>
              </a:rPr>
              <a:t>+</a:t>
            </a:r>
            <a:r>
              <a:rPr lang="cs-CZ" dirty="0">
                <a:solidFill>
                  <a:schemeClr val="tx1"/>
                </a:solidFill>
              </a:rPr>
              <a:t> + FAD </a:t>
            </a:r>
          </a:p>
          <a:p>
            <a:pPr marL="0" indent="0" algn="r">
              <a:buNone/>
            </a:pPr>
            <a:r>
              <a:rPr lang="cs-CZ" dirty="0" err="1">
                <a:solidFill>
                  <a:schemeClr val="tx1"/>
                </a:solidFill>
              </a:rPr>
              <a:t>HSCoA</a:t>
            </a:r>
            <a:r>
              <a:rPr lang="cs-CZ" dirty="0">
                <a:solidFill>
                  <a:schemeClr val="tx1"/>
                </a:solidFill>
              </a:rPr>
              <a:t> + 2CO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+ 3 NADH + 3 H</a:t>
            </a:r>
            <a:r>
              <a:rPr lang="cs-CZ" baseline="30000" dirty="0">
                <a:solidFill>
                  <a:schemeClr val="tx1"/>
                </a:solidFill>
              </a:rPr>
              <a:t>+</a:t>
            </a:r>
            <a:r>
              <a:rPr lang="cs-CZ" dirty="0">
                <a:solidFill>
                  <a:schemeClr val="tx1"/>
                </a:solidFill>
              </a:rPr>
              <a:t> + FADH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Energetická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1 GTP (2 GTP/glukosu)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Další energie se získá oxidací NADH a </a:t>
            </a:r>
            <a:r>
              <a:rPr lang="cs-CZ" dirty="0">
                <a:solidFill>
                  <a:schemeClr val="tx1"/>
                </a:solidFill>
              </a:rPr>
              <a:t>FADH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Proces striktně respirační – provázán s dýchacím řetězcem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132856"/>
            <a:ext cx="1017587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21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2/20/2013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45651"/>
            <a:ext cx="5762625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14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Metabolické vztahy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>
                <a:solidFill>
                  <a:schemeClr val="tx1"/>
                </a:solidFill>
              </a:rPr>
              <a:t>Zjednodušené </a:t>
            </a:r>
            <a:r>
              <a:rPr lang="cs-CZ" dirty="0" err="1" smtClean="0">
                <a:solidFill>
                  <a:schemeClr val="tx1"/>
                </a:solidFill>
              </a:rPr>
              <a:t>schema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Dekarboxylace pyruvátu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ireverzibilní proces (živočichové)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2816"/>
            <a:ext cx="2126469" cy="488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66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Anabolický význam TCA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112568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Vývojově starší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Funkce za anaerobních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podmínek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Adaptace pro aerobní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organismy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U mikroorganismů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N</a:t>
            </a:r>
            <a:r>
              <a:rPr lang="cs-CZ" dirty="0" smtClean="0">
                <a:solidFill>
                  <a:schemeClr val="tx1"/>
                </a:solidFill>
              </a:rPr>
              <a:t>eúplný TCA za </a:t>
            </a:r>
            <a:r>
              <a:rPr lang="cs-CZ" dirty="0" err="1" smtClean="0">
                <a:solidFill>
                  <a:schemeClr val="tx1"/>
                </a:solidFill>
              </a:rPr>
              <a:t>anaerobiosy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Smysl vysloveně katabolický</a:t>
            </a:r>
          </a:p>
          <a:p>
            <a:pPr marL="0" indent="0">
              <a:buNone/>
            </a:pPr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Vzájemné </a:t>
            </a:r>
            <a:r>
              <a:rPr lang="cs-CZ" sz="2000" dirty="0">
                <a:solidFill>
                  <a:schemeClr val="tx1"/>
                </a:solidFill>
              </a:rPr>
              <a:t>vztahy mezi TCA 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a </a:t>
            </a:r>
            <a:r>
              <a:rPr lang="cs-CZ" sz="2000" dirty="0">
                <a:solidFill>
                  <a:schemeClr val="tx1"/>
                </a:solidFill>
              </a:rPr>
              <a:t>metabolismem sacharidů, 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lipidů </a:t>
            </a:r>
            <a:r>
              <a:rPr lang="cs-CZ" sz="2000" dirty="0">
                <a:solidFill>
                  <a:schemeClr val="tx1"/>
                </a:solidFill>
              </a:rPr>
              <a:t>a </a:t>
            </a:r>
            <a:r>
              <a:rPr lang="cs-CZ" sz="2000" dirty="0" smtClean="0">
                <a:solidFill>
                  <a:schemeClr val="tx1"/>
                </a:solidFill>
              </a:rPr>
              <a:t>aminokyselin. 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Zvláštní </a:t>
            </a:r>
            <a:r>
              <a:rPr lang="cs-CZ" sz="2000" dirty="0">
                <a:solidFill>
                  <a:schemeClr val="tx1"/>
                </a:solidFill>
              </a:rPr>
              <a:t>význam má 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dirty="0" err="1" smtClean="0">
                <a:solidFill>
                  <a:schemeClr val="tx1"/>
                </a:solidFill>
              </a:rPr>
              <a:t>biosysntetická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dráha syntézy 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porfyrinů </a:t>
            </a:r>
            <a:r>
              <a:rPr lang="cs-CZ" sz="2000" dirty="0">
                <a:solidFill>
                  <a:schemeClr val="tx1"/>
                </a:solidFill>
              </a:rPr>
              <a:t>(</a:t>
            </a:r>
            <a:r>
              <a:rPr lang="cs-CZ" sz="2000" dirty="0" smtClean="0">
                <a:solidFill>
                  <a:schemeClr val="tx1"/>
                </a:solidFill>
              </a:rPr>
              <a:t>modře</a:t>
            </a:r>
            <a:r>
              <a:rPr lang="cs-CZ" sz="2000" dirty="0" smtClean="0"/>
              <a:t>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266387"/>
            <a:ext cx="5561905" cy="528571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0063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Citrátový cyklus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76464"/>
          </a:xfrm>
        </p:spPr>
        <p:txBody>
          <a:bodyPr>
            <a:normAutofit lnSpcReduction="10000"/>
          </a:bodyPr>
          <a:lstStyle/>
          <a:p>
            <a:r>
              <a:rPr lang="cs-CZ" b="1" i="1" dirty="0" smtClean="0">
                <a:solidFill>
                  <a:schemeClr val="tx1"/>
                </a:solidFill>
              </a:rPr>
              <a:t>Synonyma</a:t>
            </a:r>
            <a:r>
              <a:rPr lang="cs-CZ" b="1" i="1" dirty="0">
                <a:solidFill>
                  <a:schemeClr val="tx1"/>
                </a:solidFill>
              </a:rPr>
              <a:t>: </a:t>
            </a:r>
            <a:r>
              <a:rPr lang="cs-CZ" b="1" i="1" dirty="0" smtClean="0">
                <a:solidFill>
                  <a:schemeClr val="tx1"/>
                </a:solidFill>
              </a:rPr>
              <a:t>cyklus </a:t>
            </a:r>
            <a:r>
              <a:rPr lang="cs-CZ" b="1" i="1" dirty="0" err="1">
                <a:solidFill>
                  <a:schemeClr val="tx1"/>
                </a:solidFill>
              </a:rPr>
              <a:t>trikarboxylových</a:t>
            </a:r>
            <a:r>
              <a:rPr lang="cs-CZ" b="1" i="1" dirty="0">
                <a:solidFill>
                  <a:schemeClr val="tx1"/>
                </a:solidFill>
              </a:rPr>
              <a:t> </a:t>
            </a:r>
            <a:r>
              <a:rPr lang="cs-CZ" b="1" i="1" dirty="0" smtClean="0">
                <a:solidFill>
                  <a:schemeClr val="tx1"/>
                </a:solidFill>
              </a:rPr>
              <a:t>kyselin - TCA, </a:t>
            </a:r>
            <a:r>
              <a:rPr lang="cs-CZ" b="1" i="1" dirty="0">
                <a:solidFill>
                  <a:schemeClr val="tx1"/>
                </a:solidFill>
              </a:rPr>
              <a:t>Krebsův </a:t>
            </a:r>
            <a:r>
              <a:rPr lang="cs-CZ" b="1" i="1" dirty="0" smtClean="0">
                <a:solidFill>
                  <a:schemeClr val="tx1"/>
                </a:solidFill>
              </a:rPr>
              <a:t>cyklus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Katabolický </a:t>
            </a:r>
            <a:r>
              <a:rPr lang="cs-CZ" dirty="0" smtClean="0">
                <a:solidFill>
                  <a:schemeClr val="tx1"/>
                </a:solidFill>
              </a:rPr>
              <a:t>pochod </a:t>
            </a:r>
            <a:r>
              <a:rPr lang="cs-CZ" dirty="0">
                <a:solidFill>
                  <a:schemeClr val="tx1"/>
                </a:solidFill>
              </a:rPr>
              <a:t>(nejen, ale převážně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Spojnice metabolismu sacharidů, lipidů a aminokyselin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Odbourává </a:t>
            </a:r>
            <a:r>
              <a:rPr lang="cs-CZ" dirty="0">
                <a:solidFill>
                  <a:schemeClr val="tx1"/>
                </a:solidFill>
              </a:rPr>
              <a:t>aktivní acetát </a:t>
            </a:r>
            <a:r>
              <a:rPr lang="cs-CZ" dirty="0" smtClean="0">
                <a:solidFill>
                  <a:schemeClr val="tx1"/>
                </a:solidFill>
              </a:rPr>
              <a:t>vzniklý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oxidační </a:t>
            </a:r>
            <a:r>
              <a:rPr lang="cs-CZ" dirty="0">
                <a:solidFill>
                  <a:schemeClr val="tx1"/>
                </a:solidFill>
              </a:rPr>
              <a:t>dekarboxylací pyruvátu (</a:t>
            </a:r>
            <a:r>
              <a:rPr lang="cs-CZ" dirty="0" err="1">
                <a:solidFill>
                  <a:schemeClr val="tx1"/>
                </a:solidFill>
              </a:rPr>
              <a:t>pochazejícího</a:t>
            </a:r>
            <a:r>
              <a:rPr lang="cs-CZ" dirty="0">
                <a:solidFill>
                  <a:schemeClr val="tx1"/>
                </a:solidFill>
              </a:rPr>
              <a:t> z glykolýzy)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nebo </a:t>
            </a:r>
            <a:r>
              <a:rPr lang="cs-CZ" dirty="0">
                <a:solidFill>
                  <a:schemeClr val="tx1"/>
                </a:solidFill>
              </a:rPr>
              <a:t>β-oxidací mastných kyselin – viz příslušná </a:t>
            </a:r>
            <a:r>
              <a:rPr lang="cs-CZ" dirty="0" smtClean="0">
                <a:solidFill>
                  <a:schemeClr val="tx1"/>
                </a:solidFill>
              </a:rPr>
              <a:t>kapitola</a:t>
            </a: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Vstupy a výstupy dalších metabolitů 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Lokalisován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v mitochondriální matrix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Úzká vazba na respirační řetězec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Aerobní podmínky – </a:t>
            </a:r>
            <a:r>
              <a:rPr lang="cs-CZ" dirty="0" err="1" smtClean="0">
                <a:solidFill>
                  <a:schemeClr val="tx1"/>
                </a:solidFill>
              </a:rPr>
              <a:t>reoxidace</a:t>
            </a:r>
            <a:r>
              <a:rPr lang="cs-CZ" dirty="0" smtClean="0">
                <a:solidFill>
                  <a:schemeClr val="tx1"/>
                </a:solidFill>
              </a:rPr>
              <a:t> redukovaných </a:t>
            </a:r>
            <a:r>
              <a:rPr lang="cs-CZ" dirty="0" err="1" smtClean="0">
                <a:solidFill>
                  <a:schemeClr val="tx1"/>
                </a:solidFill>
              </a:rPr>
              <a:t>kofaktorů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Biosyntetické vztahy TCA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Mm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534400" cy="522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835696" y="1484784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Sacharidy</a:t>
            </a:r>
          </a:p>
          <a:p>
            <a:r>
              <a:rPr lang="cs-CZ" sz="2000" dirty="0" smtClean="0"/>
              <a:t>glukosa</a:t>
            </a:r>
            <a:endParaRPr lang="cs-CZ" sz="2000" dirty="0"/>
          </a:p>
        </p:txBody>
      </p:sp>
      <p:cxnSp>
        <p:nvCxnSpPr>
          <p:cNvPr id="9" name="Přímá spojnice se šipkou 8"/>
          <p:cNvCxnSpPr/>
          <p:nvPr/>
        </p:nvCxnSpPr>
        <p:spPr>
          <a:xfrm flipH="1" flipV="1">
            <a:off x="2627784" y="2276872"/>
            <a:ext cx="360040" cy="648072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35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chemeClr val="tx1"/>
                </a:solidFill>
                <a:effectLst/>
              </a:rPr>
              <a:t>Anaplerotické</a:t>
            </a:r>
            <a:r>
              <a:rPr lang="cs-CZ" b="1" dirty="0">
                <a:solidFill>
                  <a:schemeClr val="tx1"/>
                </a:solidFill>
                <a:effectLst/>
              </a:rPr>
              <a:t> dráhy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Doplnění metabolitů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O</a:t>
            </a:r>
            <a:r>
              <a:rPr lang="cs-CZ" dirty="0" smtClean="0">
                <a:solidFill>
                  <a:schemeClr val="tx1"/>
                </a:solidFill>
              </a:rPr>
              <a:t>dčerpaných </a:t>
            </a:r>
            <a:r>
              <a:rPr lang="cs-CZ" dirty="0">
                <a:solidFill>
                  <a:schemeClr val="tx1"/>
                </a:solidFill>
              </a:rPr>
              <a:t>z TCA </a:t>
            </a:r>
            <a:r>
              <a:rPr lang="cs-CZ" dirty="0" smtClean="0">
                <a:solidFill>
                  <a:schemeClr val="tx1"/>
                </a:solidFill>
              </a:rPr>
              <a:t>k nezbytným</a:t>
            </a:r>
            <a:r>
              <a:rPr lang="cs-CZ" dirty="0">
                <a:solidFill>
                  <a:schemeClr val="tx1"/>
                </a:solidFill>
              </a:rPr>
              <a:t> biosyntetickým </a:t>
            </a:r>
            <a:r>
              <a:rPr lang="cs-CZ" dirty="0" smtClean="0">
                <a:solidFill>
                  <a:schemeClr val="tx1"/>
                </a:solidFill>
              </a:rPr>
              <a:t>účelům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Převáděných na zásobní formy (glukosa)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U </a:t>
            </a:r>
            <a:r>
              <a:rPr lang="cs-CZ" dirty="0">
                <a:solidFill>
                  <a:schemeClr val="tx1"/>
                </a:solidFill>
              </a:rPr>
              <a:t>živočichů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karboxylace </a:t>
            </a:r>
            <a:r>
              <a:rPr lang="cs-CZ" dirty="0">
                <a:solidFill>
                  <a:schemeClr val="tx1"/>
                </a:solidFill>
              </a:rPr>
              <a:t>pyruvátu (vzniklého hlavně glykolýzou)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produkty </a:t>
            </a:r>
            <a:r>
              <a:rPr lang="cs-CZ" dirty="0">
                <a:solidFill>
                  <a:schemeClr val="tx1"/>
                </a:solidFill>
              </a:rPr>
              <a:t>katabolismu </a:t>
            </a:r>
            <a:r>
              <a:rPr lang="cs-CZ" dirty="0" smtClean="0">
                <a:solidFill>
                  <a:schemeClr val="tx1"/>
                </a:solidFill>
              </a:rPr>
              <a:t>aminokyselin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Závisí na přísunu sacharidů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Mikroorganismy </a:t>
            </a:r>
            <a:r>
              <a:rPr lang="cs-CZ" dirty="0">
                <a:solidFill>
                  <a:schemeClr val="tx1"/>
                </a:solidFill>
              </a:rPr>
              <a:t>a rostliny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J</a:t>
            </a:r>
            <a:r>
              <a:rPr lang="cs-CZ" dirty="0" smtClean="0">
                <a:solidFill>
                  <a:schemeClr val="tx1"/>
                </a:solidFill>
              </a:rPr>
              <a:t>sou </a:t>
            </a:r>
            <a:r>
              <a:rPr lang="cs-CZ" dirty="0">
                <a:solidFill>
                  <a:schemeClr val="tx1"/>
                </a:solidFill>
              </a:rPr>
              <a:t>schopny doplňovat metabolity TCA i z jednodušších </a:t>
            </a:r>
            <a:r>
              <a:rPr lang="cs-CZ" dirty="0" smtClean="0">
                <a:solidFill>
                  <a:schemeClr val="tx1"/>
                </a:solidFill>
              </a:rPr>
              <a:t>látek (</a:t>
            </a:r>
            <a:r>
              <a:rPr lang="cs-CZ" dirty="0" err="1" smtClean="0">
                <a:solidFill>
                  <a:schemeClr val="tx1"/>
                </a:solidFill>
              </a:rPr>
              <a:t>dvouuhlíkaté</a:t>
            </a:r>
            <a:r>
              <a:rPr lang="cs-CZ" dirty="0" smtClean="0">
                <a:solidFill>
                  <a:schemeClr val="tx1"/>
                </a:solidFill>
              </a:rPr>
              <a:t> metabolity – z MK apod.)</a:t>
            </a:r>
          </a:p>
          <a:p>
            <a:pPr lvl="1"/>
            <a:r>
              <a:rPr lang="cs-CZ" dirty="0" err="1">
                <a:solidFill>
                  <a:schemeClr val="tx1"/>
                </a:solidFill>
              </a:rPr>
              <a:t>A</a:t>
            </a:r>
            <a:r>
              <a:rPr lang="cs-CZ" dirty="0" err="1" smtClean="0">
                <a:solidFill>
                  <a:schemeClr val="tx1"/>
                </a:solidFill>
              </a:rPr>
              <a:t>naplerotické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dráhy nezávislé na přísunu sacharidů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2 enzymy </a:t>
            </a:r>
            <a:r>
              <a:rPr lang="cs-CZ" dirty="0">
                <a:solidFill>
                  <a:schemeClr val="tx1"/>
                </a:solidFill>
              </a:rPr>
              <a:t>tzv. </a:t>
            </a:r>
            <a:r>
              <a:rPr lang="cs-CZ" dirty="0" err="1">
                <a:solidFill>
                  <a:schemeClr val="tx1"/>
                </a:solidFill>
              </a:rPr>
              <a:t>glyoxylátového</a:t>
            </a:r>
            <a:r>
              <a:rPr lang="cs-CZ" dirty="0">
                <a:solidFill>
                  <a:schemeClr val="tx1"/>
                </a:solidFill>
              </a:rPr>
              <a:t> cyklu – </a:t>
            </a:r>
            <a:r>
              <a:rPr lang="cs-CZ" dirty="0" err="1">
                <a:solidFill>
                  <a:schemeClr val="tx1"/>
                </a:solidFill>
              </a:rPr>
              <a:t>isocitrátlyasa</a:t>
            </a:r>
            <a:r>
              <a:rPr lang="cs-CZ" dirty="0">
                <a:solidFill>
                  <a:schemeClr val="tx1"/>
                </a:solidFill>
              </a:rPr>
              <a:t> a </a:t>
            </a:r>
            <a:r>
              <a:rPr lang="cs-CZ" dirty="0" err="1" smtClean="0">
                <a:solidFill>
                  <a:schemeClr val="tx1"/>
                </a:solidFill>
              </a:rPr>
              <a:t>malátsyntasa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Živočichové nemají – nepotvrzené zprávy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1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Glyoxylátová</a:t>
            </a:r>
            <a:r>
              <a:rPr lang="cs-CZ" dirty="0" smtClean="0">
                <a:solidFill>
                  <a:schemeClr val="tx1"/>
                </a:solidFill>
              </a:rPr>
              <a:t> dráha (zkratka)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>
                <a:solidFill>
                  <a:schemeClr val="tx1"/>
                </a:solidFill>
              </a:rPr>
              <a:t>Překlenutí dekarboxylačních kroků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2 CH3CO.SCoA          HOOC.CO.CH2.COOH + 2 </a:t>
            </a:r>
            <a:r>
              <a:rPr lang="cs-CZ" dirty="0" err="1" smtClean="0">
                <a:solidFill>
                  <a:schemeClr val="tx1"/>
                </a:solidFill>
              </a:rPr>
              <a:t>HSCoA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Šrafovaná šipka doprava 6"/>
          <p:cNvSpPr/>
          <p:nvPr/>
        </p:nvSpPr>
        <p:spPr>
          <a:xfrm>
            <a:off x="2987824" y="5661248"/>
            <a:ext cx="504056" cy="25202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569" y="1628800"/>
            <a:ext cx="577215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3133073" y="4497968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 </a:t>
            </a:r>
            <a:r>
              <a:rPr lang="cs-CZ" dirty="0" err="1" smtClean="0"/>
              <a:t>malát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942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Cyklický průběh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4209331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Reakce </a:t>
            </a:r>
            <a:r>
              <a:rPr lang="cs-CZ" dirty="0" err="1" smtClean="0">
                <a:solidFill>
                  <a:schemeClr val="tx1"/>
                </a:solidFill>
              </a:rPr>
              <a:t>acetylCoA</a:t>
            </a:r>
            <a:r>
              <a:rPr lang="cs-CZ" dirty="0" smtClean="0">
                <a:solidFill>
                  <a:schemeClr val="tx1"/>
                </a:solidFill>
              </a:rPr>
              <a:t> s </a:t>
            </a:r>
            <a:r>
              <a:rPr lang="cs-CZ" dirty="0" err="1" smtClean="0">
                <a:solidFill>
                  <a:schemeClr val="tx1"/>
                </a:solidFill>
              </a:rPr>
              <a:t>oxalacetátem</a:t>
            </a:r>
            <a:r>
              <a:rPr lang="cs-CZ" dirty="0" smtClean="0">
                <a:solidFill>
                  <a:schemeClr val="tx1"/>
                </a:solidFill>
              </a:rPr>
              <a:t> – citrát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Přeměny dehydrogenacemi a dekarboxylacemi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Výstup startovní molekuly </a:t>
            </a:r>
            <a:r>
              <a:rPr lang="cs-CZ" dirty="0" err="1" smtClean="0">
                <a:solidFill>
                  <a:schemeClr val="tx1"/>
                </a:solidFill>
              </a:rPr>
              <a:t>oxalacetátu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Formulován H. Krebsem (Oxford 1937), NC 1953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Dílčí zjištění již dříve – A. </a:t>
            </a:r>
            <a:r>
              <a:rPr lang="cs-CZ" dirty="0" err="1" smtClean="0">
                <a:solidFill>
                  <a:schemeClr val="tx1"/>
                </a:solidFill>
              </a:rPr>
              <a:t>Szent-Györgyi</a:t>
            </a:r>
            <a:r>
              <a:rPr lang="cs-CZ" dirty="0" smtClean="0">
                <a:solidFill>
                  <a:schemeClr val="tx1"/>
                </a:solidFill>
              </a:rPr>
              <a:t>, F. </a:t>
            </a:r>
            <a:r>
              <a:rPr lang="cs-CZ" dirty="0" err="1" smtClean="0">
                <a:solidFill>
                  <a:schemeClr val="tx1"/>
                </a:solidFill>
              </a:rPr>
              <a:t>Knoop</a:t>
            </a:r>
            <a:r>
              <a:rPr lang="cs-CZ" dirty="0" smtClean="0">
                <a:solidFill>
                  <a:schemeClr val="tx1"/>
                </a:solidFill>
              </a:rPr>
              <a:t>, C. </a:t>
            </a:r>
            <a:r>
              <a:rPr lang="cs-CZ" dirty="0" err="1">
                <a:solidFill>
                  <a:schemeClr val="tx1"/>
                </a:solidFill>
              </a:rPr>
              <a:t>Martius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3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Průběh TCA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Enzymy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1 </a:t>
            </a:r>
            <a:r>
              <a:rPr lang="cs-CZ" dirty="0" err="1" smtClean="0">
                <a:solidFill>
                  <a:schemeClr val="tx1"/>
                </a:solidFill>
              </a:rPr>
              <a:t>citrátsyntasa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2 </a:t>
            </a:r>
            <a:r>
              <a:rPr lang="cs-CZ" dirty="0" err="1" smtClean="0">
                <a:solidFill>
                  <a:schemeClr val="tx1"/>
                </a:solidFill>
              </a:rPr>
              <a:t>akonitasa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3 </a:t>
            </a:r>
            <a:r>
              <a:rPr lang="cs-CZ" dirty="0" err="1" smtClean="0">
                <a:solidFill>
                  <a:schemeClr val="tx1"/>
                </a:solidFill>
              </a:rPr>
              <a:t>isocitrát</a:t>
            </a:r>
            <a:r>
              <a:rPr lang="cs-CZ" dirty="0" smtClean="0">
                <a:solidFill>
                  <a:schemeClr val="tx1"/>
                </a:solidFill>
              </a:rPr>
              <a:t> DH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4 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-</a:t>
            </a:r>
            <a:r>
              <a:rPr lang="cs-CZ" dirty="0" err="1" smtClean="0">
                <a:solidFill>
                  <a:schemeClr val="tx1"/>
                </a:solidFill>
              </a:rPr>
              <a:t>ketoglutarát</a:t>
            </a:r>
            <a:r>
              <a:rPr lang="cs-CZ" dirty="0" smtClean="0">
                <a:solidFill>
                  <a:schemeClr val="tx1"/>
                </a:solidFill>
              </a:rPr>
              <a:t> DH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5 </a:t>
            </a:r>
            <a:r>
              <a:rPr lang="cs-CZ" dirty="0" err="1" smtClean="0">
                <a:solidFill>
                  <a:schemeClr val="tx1"/>
                </a:solidFill>
              </a:rPr>
              <a:t>sukcinylCoA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      </a:t>
            </a:r>
            <a:r>
              <a:rPr lang="cs-CZ" dirty="0" err="1" smtClean="0">
                <a:solidFill>
                  <a:schemeClr val="tx1"/>
                </a:solidFill>
              </a:rPr>
              <a:t>syntetasa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6 </a:t>
            </a:r>
            <a:r>
              <a:rPr lang="cs-CZ" dirty="0" err="1" smtClean="0">
                <a:solidFill>
                  <a:schemeClr val="tx1"/>
                </a:solidFill>
              </a:rPr>
              <a:t>sukcinát</a:t>
            </a:r>
            <a:r>
              <a:rPr lang="cs-CZ" dirty="0" smtClean="0">
                <a:solidFill>
                  <a:schemeClr val="tx1"/>
                </a:solidFill>
              </a:rPr>
              <a:t> DH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7 </a:t>
            </a:r>
            <a:r>
              <a:rPr lang="cs-CZ" dirty="0" err="1" smtClean="0">
                <a:solidFill>
                  <a:schemeClr val="tx1"/>
                </a:solidFill>
              </a:rPr>
              <a:t>fumarasa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8 </a:t>
            </a:r>
            <a:r>
              <a:rPr lang="cs-CZ" dirty="0" err="1" smtClean="0">
                <a:solidFill>
                  <a:schemeClr val="tx1"/>
                </a:solidFill>
              </a:rPr>
              <a:t>malát</a:t>
            </a:r>
            <a:r>
              <a:rPr lang="cs-CZ" dirty="0" smtClean="0">
                <a:solidFill>
                  <a:schemeClr val="tx1"/>
                </a:solidFill>
              </a:rPr>
              <a:t> DH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1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602" y="1107787"/>
            <a:ext cx="5676900" cy="660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3581890" y="2542251"/>
            <a:ext cx="630070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cs-CZ" sz="1100" dirty="0" smtClean="0"/>
              <a:t>+ H</a:t>
            </a:r>
            <a:r>
              <a:rPr lang="cs-CZ" sz="1100" baseline="-25000" dirty="0" smtClean="0"/>
              <a:t>2</a:t>
            </a:r>
            <a:r>
              <a:rPr lang="cs-CZ" sz="1100" dirty="0" smtClean="0"/>
              <a:t>O                  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17886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2/20/2013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3" y="377825"/>
            <a:ext cx="6632575" cy="610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16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Citrát </a:t>
            </a:r>
            <a:r>
              <a:rPr lang="cs-CZ" dirty="0" err="1" smtClean="0">
                <a:solidFill>
                  <a:schemeClr val="tx1"/>
                </a:solidFill>
              </a:rPr>
              <a:t>syntasa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>
                <a:solidFill>
                  <a:schemeClr val="tx1"/>
                </a:solidFill>
              </a:rPr>
              <a:t>Bez účasti ATP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Aldolová kondensace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11375"/>
            <a:ext cx="8534400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7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Citrát </a:t>
            </a:r>
            <a:r>
              <a:rPr lang="cs-CZ" dirty="0" err="1">
                <a:solidFill>
                  <a:schemeClr val="tx1"/>
                </a:solidFill>
              </a:rPr>
              <a:t>syntasa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80520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Uspořádaný mechanismus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nejprve vazba </a:t>
            </a:r>
            <a:r>
              <a:rPr lang="cs-CZ" dirty="0" err="1" smtClean="0">
                <a:solidFill>
                  <a:schemeClr val="tx1"/>
                </a:solidFill>
              </a:rPr>
              <a:t>oxalacetátu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pak </a:t>
            </a:r>
            <a:r>
              <a:rPr lang="cs-CZ" dirty="0" err="1" smtClean="0">
                <a:solidFill>
                  <a:schemeClr val="tx1"/>
                </a:solidFill>
              </a:rPr>
              <a:t>acetylCoA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hydrolytické místo se zformuje nakonec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nehydrolyzuje se </a:t>
            </a:r>
            <a:r>
              <a:rPr lang="cs-CZ" dirty="0" err="1">
                <a:solidFill>
                  <a:schemeClr val="tx1"/>
                </a:solidFill>
              </a:rPr>
              <a:t>acetylCoA</a:t>
            </a:r>
            <a:r>
              <a:rPr lang="cs-CZ" dirty="0">
                <a:solidFill>
                  <a:schemeClr val="tx1"/>
                </a:solidFill>
              </a:rPr>
              <a:t>, ale </a:t>
            </a:r>
            <a:r>
              <a:rPr lang="cs-CZ" dirty="0" err="1">
                <a:solidFill>
                  <a:schemeClr val="tx1"/>
                </a:solidFill>
              </a:rPr>
              <a:t>citrylCoA</a:t>
            </a:r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6828112" cy="302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8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Citrát </a:t>
            </a:r>
            <a:r>
              <a:rPr lang="cs-CZ" dirty="0" err="1">
                <a:solidFill>
                  <a:schemeClr val="tx1"/>
                </a:solidFill>
              </a:rPr>
              <a:t>syntasa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Homodimer</a:t>
            </a:r>
            <a:r>
              <a:rPr lang="cs-CZ" dirty="0" smtClean="0">
                <a:solidFill>
                  <a:schemeClr val="tx1"/>
                </a:solidFill>
              </a:rPr>
              <a:t> (savci)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podjednotky po 49 </a:t>
            </a:r>
            <a:r>
              <a:rPr lang="cs-CZ" dirty="0" err="1" smtClean="0">
                <a:solidFill>
                  <a:schemeClr val="tx1"/>
                </a:solidFill>
              </a:rPr>
              <a:t>kDa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z</a:t>
            </a:r>
            <a:r>
              <a:rPr lang="cs-CZ" dirty="0" smtClean="0">
                <a:solidFill>
                  <a:schemeClr val="tx1"/>
                </a:solidFill>
              </a:rPr>
              <a:t>měna konformace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2/20/2013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92711"/>
            <a:ext cx="6828112" cy="312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3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406</TotalTime>
  <Words>633</Words>
  <Application>Microsoft Office PowerPoint</Application>
  <PresentationFormat>Předvádění na obrazovce (4:3)</PresentationFormat>
  <Paragraphs>397</Paragraphs>
  <Slides>32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Exekutivní</vt:lpstr>
      <vt:lpstr>C3181 Biochemie I</vt:lpstr>
      <vt:lpstr>Obsah</vt:lpstr>
      <vt:lpstr>Citrátový cyklus</vt:lpstr>
      <vt:lpstr>Cyklický průběh</vt:lpstr>
      <vt:lpstr>Průběh TCA</vt:lpstr>
      <vt:lpstr>Prezentace aplikace PowerPoint</vt:lpstr>
      <vt:lpstr>Citrát syntasa</vt:lpstr>
      <vt:lpstr>Citrát syntasa</vt:lpstr>
      <vt:lpstr>Citrát syntasa</vt:lpstr>
      <vt:lpstr>Rovnováhy</vt:lpstr>
      <vt:lpstr>Rovnováhy</vt:lpstr>
      <vt:lpstr>Dílčí kroky TCA</vt:lpstr>
      <vt:lpstr>Akonitasa</vt:lpstr>
      <vt:lpstr>Isocitrát dehydrogenasa</vt:lpstr>
      <vt:lpstr>a – ketoglutarátdehydrogenasa</vt:lpstr>
      <vt:lpstr>SukcinylCoA syntetasa</vt:lpstr>
      <vt:lpstr>SukcinylCoA syntetasa</vt:lpstr>
      <vt:lpstr>Sukcinát dehydrogenasa</vt:lpstr>
      <vt:lpstr>Sukcinát dehydrogenasa</vt:lpstr>
      <vt:lpstr>Prezentace aplikace PowerPoint</vt:lpstr>
      <vt:lpstr>Fumarasa</vt:lpstr>
      <vt:lpstr>Prezentace aplikace PowerPoint</vt:lpstr>
      <vt:lpstr>Malát dehydrogenasa</vt:lpstr>
      <vt:lpstr>Malát dehydrogenasa</vt:lpstr>
      <vt:lpstr>Malát DH</vt:lpstr>
      <vt:lpstr>Bilance cyk      Bilance TCA</vt:lpstr>
      <vt:lpstr>Prezentace aplikace PowerPoint</vt:lpstr>
      <vt:lpstr>Metabolické vztahy</vt:lpstr>
      <vt:lpstr>Anabolický význam TCA</vt:lpstr>
      <vt:lpstr>Biosyntetické vztahy TCA</vt:lpstr>
      <vt:lpstr>Anaplerotické dráhy</vt:lpstr>
      <vt:lpstr>Glyoxylátová dráha (zkratka)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47</cp:revision>
  <dcterms:created xsi:type="dcterms:W3CDTF">2012-05-21T09:08:24Z</dcterms:created>
  <dcterms:modified xsi:type="dcterms:W3CDTF">2013-02-20T13:25:48Z</dcterms:modified>
</cp:coreProperties>
</file>