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80625" cy="7559675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-96" y="1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FCA40B8-30EF-443F-8834-827ADD627889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02783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782AFBA-81A4-41D6-92B8-338C1C901F4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90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0B48C4-BF98-4B21-AF7A-67DD54D457C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54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A4ED55-F0B4-46C5-898B-6506B9F326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822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881DC6-74DB-4A66-9472-2EFB735B6BE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281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9B36FE-CAA3-4642-A2C7-A42A56F882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67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AD4CB-ADC1-438E-97D5-A1C6ACBF8B4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14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CE4976-2E86-448E-89DD-8943A1C912C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348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80F848-DA34-46D8-A4CC-00EACEB75E1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273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3D9FE4-B660-45B7-9058-B6E2FC6249C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36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D98129-11BD-420D-B50E-608957A017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27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33A61A-75C6-4923-8A51-0660A1E09F9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490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993BDA-600F-47C6-95E7-AA8AB86CA1C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47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A60C915-E750-4725-BEEF-DCB54205E33D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cs-CZ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cs-CZ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Keramika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448000" y="1743839"/>
            <a:ext cx="5328000" cy="5240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Kamenina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8000" y="1296000"/>
            <a:ext cx="5832000" cy="42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480000" y="3024000"/>
            <a:ext cx="3359520" cy="42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Pórovina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49399" y="1417320"/>
            <a:ext cx="3342600" cy="3046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007999" y="4536000"/>
            <a:ext cx="3754079" cy="2835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616000" y="4536000"/>
            <a:ext cx="2925360" cy="295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5400000" y="1368000"/>
            <a:ext cx="3168000" cy="30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Porcelán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58599" y="1419480"/>
            <a:ext cx="8213400" cy="5708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Degradace keramiky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52528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Stárnutí</a:t>
            </a:r>
          </a:p>
          <a:p>
            <a:pPr lvl="1" rtl="0" hangingPunct="0"/>
            <a:r>
              <a:rPr lang="cs-CZ"/>
              <a:t>Vlhké prostředí</a:t>
            </a:r>
          </a:p>
          <a:p>
            <a:pPr lvl="1" rtl="0" hangingPunct="0"/>
            <a:r>
              <a:rPr lang="cs-CZ"/>
              <a:t>Nízká teplota výpalu</a:t>
            </a:r>
          </a:p>
          <a:p>
            <a:pPr lvl="1" rtl="0" hangingPunct="0"/>
            <a:r>
              <a:rPr lang="cs-CZ"/>
              <a:t>Neolitická keramika, dlažba</a:t>
            </a:r>
          </a:p>
          <a:p>
            <a:pPr lvl="0"/>
            <a:r>
              <a:rPr lang="cs-CZ"/>
              <a:t>Poškození mrazem</a:t>
            </a:r>
          </a:p>
          <a:p>
            <a:pPr lvl="1" rtl="0" hangingPunct="0"/>
            <a:r>
              <a:rPr lang="cs-CZ"/>
              <a:t>Nárust objemu vody</a:t>
            </a:r>
          </a:p>
          <a:p>
            <a:pPr lvl="0"/>
            <a:r>
              <a:rPr lang="cs-CZ"/>
              <a:t>Výkvěty</a:t>
            </a:r>
          </a:p>
          <a:p>
            <a:pPr lvl="1" rtl="0" hangingPunct="0"/>
            <a:r>
              <a:rPr lang="cs-CZ"/>
              <a:t>Vlhké prostředí</a:t>
            </a:r>
          </a:p>
          <a:p>
            <a:pPr lvl="1" rtl="0" hangingPunct="0"/>
            <a:r>
              <a:rPr lang="cs-CZ"/>
              <a:t>Ve vodě rozpuštěné soli</a:t>
            </a:r>
          </a:p>
          <a:p>
            <a:pPr lvl="1" rtl="0" hangingPunct="0"/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 txBox="1">
            <a:spLocks noGrp="1"/>
          </p:cNvSpPr>
          <p:nvPr>
            <p:ph type="body" idx="4294967295"/>
          </p:nvPr>
        </p:nvSpPr>
        <p:spPr>
          <a:xfrm>
            <a:off x="503999" y="432000"/>
            <a:ext cx="9071640" cy="68400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Kapalinová koroze</a:t>
            </a:r>
          </a:p>
          <a:p>
            <a:pPr lvl="1" rtl="0" hangingPunct="0"/>
            <a:r>
              <a:rPr lang="cs-CZ"/>
              <a:t>Působení roztoků alkalických kovů, kyseliny fluorovodíkové </a:t>
            </a:r>
            <a:r>
              <a:rPr lang="cs-CZ">
                <a:latin typeface="Arial" pitchFamily="32"/>
                <a:cs typeface="Arial" pitchFamily="32"/>
              </a:rPr>
              <a:t>→</a:t>
            </a:r>
            <a:r>
              <a:rPr lang="cs-CZ"/>
              <a:t> rozpuštění skelné fáze</a:t>
            </a:r>
          </a:p>
          <a:p>
            <a:pPr lvl="0"/>
            <a:r>
              <a:rPr lang="cs-CZ"/>
              <a:t>Koroze za vysokých teplot</a:t>
            </a:r>
          </a:p>
          <a:p>
            <a:pPr lvl="1" rtl="0" hangingPunct="0"/>
            <a:endParaRPr lang="cs-CZ"/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960000" y="3384000"/>
            <a:ext cx="5714640" cy="3981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Restaurování keramiky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Čištění</a:t>
            </a:r>
          </a:p>
          <a:p>
            <a:pPr lvl="0"/>
            <a:r>
              <a:rPr lang="cs-CZ"/>
              <a:t>Lepení</a:t>
            </a:r>
          </a:p>
          <a:p>
            <a:pPr lvl="0"/>
            <a:r>
              <a:rPr lang="cs-CZ"/>
              <a:t>Zpevňování</a:t>
            </a:r>
          </a:p>
          <a:p>
            <a:pPr lvl="0"/>
            <a:r>
              <a:rPr lang="cs-CZ"/>
              <a:t>Doplňování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Čištění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4320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Typy nečistot:</a:t>
            </a:r>
          </a:p>
          <a:p>
            <a:pPr lvl="1" rtl="0" hangingPunct="0"/>
            <a:r>
              <a:rPr lang="cs-CZ"/>
              <a:t>Solné nečistoty</a:t>
            </a:r>
          </a:p>
          <a:p>
            <a:pPr lvl="1" rtl="0" hangingPunct="0"/>
            <a:r>
              <a:rPr lang="cs-CZ"/>
              <a:t>Zbytky barev</a:t>
            </a:r>
          </a:p>
          <a:p>
            <a:pPr lvl="1" rtl="0" hangingPunct="0"/>
            <a:r>
              <a:rPr lang="cs-CZ"/>
              <a:t>Zbytky potravin</a:t>
            </a:r>
          </a:p>
          <a:p>
            <a:pPr lvl="1" rtl="0" hangingPunct="0"/>
            <a:r>
              <a:rPr lang="cs-CZ"/>
              <a:t>Pryskyřice</a:t>
            </a:r>
          </a:p>
          <a:p>
            <a:pPr lvl="1" rtl="0" hangingPunct="0"/>
            <a:r>
              <a:rPr lang="cs-CZ"/>
              <a:t>Zbytky po předchozím zásahu (zbytky lepidel)</a:t>
            </a:r>
          </a:p>
          <a:p>
            <a:pPr lvl="0"/>
            <a:r>
              <a:rPr lang="cs-CZ"/>
              <a:t>Odstranění:</a:t>
            </a:r>
          </a:p>
          <a:p>
            <a:pPr lvl="1" rtl="0" hangingPunct="0"/>
            <a:r>
              <a:rPr lang="cs-CZ"/>
              <a:t>Mechanicky (skalpel, kartáček)</a:t>
            </a:r>
          </a:p>
          <a:p>
            <a:pPr lvl="1" rtl="0" hangingPunct="0"/>
            <a:r>
              <a:rPr lang="cs-CZ"/>
              <a:t>Organická rozpouštědla (aceton, ethanol)</a:t>
            </a:r>
          </a:p>
          <a:p>
            <a:pPr lvl="1" rtl="0" hangingPunct="0"/>
            <a:r>
              <a:rPr lang="cs-CZ"/>
              <a:t>Omývací směsi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Lepení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glutinová lepidla</a:t>
            </a:r>
          </a:p>
          <a:p>
            <a:pPr lvl="0"/>
            <a:r>
              <a:rPr lang="cs-CZ"/>
              <a:t>šelakové laky  </a:t>
            </a:r>
          </a:p>
          <a:p>
            <a:pPr lvl="0"/>
            <a:r>
              <a:rPr lang="cs-CZ"/>
              <a:t>epoxidová lepidla</a:t>
            </a:r>
          </a:p>
          <a:p>
            <a:pPr lvl="1" rtl="0" hangingPunct="0"/>
            <a:r>
              <a:rPr lang="cs-CZ"/>
              <a:t>pevný lepný spoj</a:t>
            </a:r>
          </a:p>
          <a:p>
            <a:pPr lvl="0"/>
            <a:r>
              <a:rPr lang="cs-CZ"/>
              <a:t>kyanakrylátová (sekundová) lepidla</a:t>
            </a:r>
          </a:p>
          <a:p>
            <a:pPr lvl="1" rtl="0" hangingPunct="0"/>
            <a:r>
              <a:rPr lang="cs-CZ"/>
              <a:t>tenký lepný spoj, rychlost lepení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Zpevňování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Impregnační přípravky</a:t>
            </a:r>
          </a:p>
          <a:p>
            <a:pPr lvl="1" rtl="0" hangingPunct="0"/>
            <a:r>
              <a:rPr lang="cs-CZ"/>
              <a:t>roztok polyvinylbutyralu v ethanolu</a:t>
            </a:r>
          </a:p>
          <a:p>
            <a:pPr lvl="1" rtl="0" hangingPunct="0"/>
            <a:r>
              <a:rPr lang="cs-CZ"/>
              <a:t>roztok polybutylmethakrylátu v acetonu nebo toluenu</a:t>
            </a:r>
          </a:p>
          <a:p>
            <a:pPr lvl="0"/>
            <a:r>
              <a:rPr lang="cs-CZ"/>
              <a:t>Napuštění organokřemičitany</a:t>
            </a:r>
          </a:p>
          <a:p>
            <a:pPr lvl="0"/>
            <a:r>
              <a:rPr lang="cs-CZ"/>
              <a:t>Odsolení výrobku</a:t>
            </a:r>
          </a:p>
          <a:p>
            <a:pPr lvl="1" rtl="0" hangingPunct="0"/>
            <a:r>
              <a:rPr lang="cs-CZ"/>
              <a:t>zábaly s destilovanou vodou</a:t>
            </a:r>
          </a:p>
          <a:p>
            <a:pPr lvl="0">
              <a:buNone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Doplňování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Nejčastěji pomocí sádry</a:t>
            </a:r>
          </a:p>
          <a:p>
            <a:pPr lvl="0"/>
            <a:r>
              <a:rPr lang="cs-CZ"/>
              <a:t>Pro zvýšení pevnosti se přidává např. kyselina šťavelová, dusičná nebo borax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 txBox="1">
            <a:spLocks noGrp="1"/>
          </p:cNvSpPr>
          <p:nvPr>
            <p:ph type="body" idx="4294967295"/>
          </p:nvPr>
        </p:nvSpPr>
        <p:spPr>
          <a:xfrm>
            <a:off x="432000" y="1058760"/>
            <a:ext cx="9071640" cy="4989240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Anorganický nekovový materiál, ve vodě 	  		     nerozpustný, nejméně ze 30% krystalický</a:t>
            </a:r>
          </a:p>
          <a:p>
            <a:pPr lvl="0"/>
            <a:r>
              <a:rPr lang="cs-CZ"/>
              <a:t>Výrobky tvarovány za studena, poté zpevněny výpalem = typické vlastnosti</a:t>
            </a:r>
          </a:p>
          <a:p>
            <a:pPr lvl="0"/>
            <a:r>
              <a:rPr lang="cs-CZ"/>
              <a:t>Používá se zejména pro výrobu nádobí, sochařství a stavebnictví</a:t>
            </a:r>
          </a:p>
          <a:p>
            <a:pPr lvl="0">
              <a:buNone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Podmínky uložení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Teplota: 20°C</a:t>
            </a:r>
          </a:p>
          <a:p>
            <a:pPr lvl="0"/>
            <a:r>
              <a:rPr lang="cs-CZ"/>
              <a:t>Vlhkost: 40 - 60%</a:t>
            </a:r>
          </a:p>
          <a:p>
            <a:pPr lvl="0"/>
            <a:r>
              <a:rPr lang="cs-CZ"/>
              <a:t>Osvětlení: 50 - 250lux</a:t>
            </a:r>
          </a:p>
          <a:p>
            <a:pPr lvl="0"/>
            <a:r>
              <a:rPr lang="cs-CZ"/>
              <a:t>UV záření: pod 0,75Wm</a:t>
            </a:r>
            <a:r>
              <a:rPr lang="cs-CZ" baseline="33000"/>
              <a:t>-2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Suroviny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Plastické suroviny</a:t>
            </a:r>
          </a:p>
          <a:p>
            <a:pPr lvl="1" rtl="0" hangingPunct="0"/>
            <a:r>
              <a:rPr lang="cs-CZ"/>
              <a:t>Kaoliny</a:t>
            </a:r>
          </a:p>
          <a:p>
            <a:pPr lvl="1" rtl="0" hangingPunct="0"/>
            <a:r>
              <a:rPr lang="cs-CZ"/>
              <a:t>Jíly</a:t>
            </a:r>
          </a:p>
          <a:p>
            <a:pPr lvl="1" rtl="0" hangingPunct="0"/>
            <a:r>
              <a:rPr lang="cs-CZ"/>
              <a:t>Hlíny</a:t>
            </a:r>
          </a:p>
          <a:p>
            <a:pPr lvl="0"/>
            <a:r>
              <a:rPr lang="cs-CZ"/>
              <a:t>Neplastické suroviny</a:t>
            </a:r>
          </a:p>
          <a:p>
            <a:pPr lvl="1" rtl="0" hangingPunct="0"/>
            <a:r>
              <a:rPr lang="cs-CZ"/>
              <a:t>Taviva</a:t>
            </a:r>
          </a:p>
          <a:p>
            <a:pPr lvl="1" rtl="0" hangingPunct="0"/>
            <a:r>
              <a:rPr lang="cs-CZ"/>
              <a:t>Ostřiva</a:t>
            </a:r>
          </a:p>
          <a:p>
            <a:pPr lvl="1" rtl="0" hangingPunct="0"/>
            <a:r>
              <a:rPr lang="cs-CZ"/>
              <a:t>Lehčiva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Plastické suroviny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2542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Dělí se podle obsahu jíloviny</a:t>
            </a:r>
          </a:p>
          <a:p>
            <a:pPr lvl="1" rtl="0" hangingPunct="0"/>
            <a:r>
              <a:rPr lang="cs-CZ"/>
              <a:t>podle velikosti zrna rozlišujeme:</a:t>
            </a:r>
          </a:p>
          <a:p>
            <a:pPr lvl="2" rtl="0" hangingPunct="0"/>
            <a:r>
              <a:rPr lang="cs-CZ"/>
              <a:t>pískovinu 2mm - 50</a:t>
            </a:r>
            <a:r>
              <a:rPr lang="cs-CZ">
                <a:latin typeface="Arial" pitchFamily="32"/>
                <a:cs typeface="Arial" pitchFamily="32"/>
              </a:rPr>
              <a:t>μ</a:t>
            </a:r>
            <a:r>
              <a:rPr lang="cs-CZ">
                <a:cs typeface="Arial" pitchFamily="32"/>
              </a:rPr>
              <a:t>m</a:t>
            </a:r>
          </a:p>
          <a:p>
            <a:pPr lvl="2" rtl="0" hangingPunct="0"/>
            <a:r>
              <a:rPr lang="cs-CZ"/>
              <a:t>prachovinu 50 - 2 </a:t>
            </a:r>
            <a:r>
              <a:rPr lang="cs-CZ">
                <a:latin typeface="Arial" pitchFamily="32"/>
                <a:cs typeface="Arial" pitchFamily="32"/>
              </a:rPr>
              <a:t>μ</a:t>
            </a:r>
            <a:r>
              <a:rPr lang="cs-CZ"/>
              <a:t>m</a:t>
            </a:r>
          </a:p>
          <a:p>
            <a:pPr lvl="2" rtl="0" hangingPunct="0"/>
            <a:r>
              <a:rPr lang="cs-CZ"/>
              <a:t>jílovinu &lt; 2 </a:t>
            </a:r>
            <a:r>
              <a:rPr lang="cs-CZ">
                <a:latin typeface="Arial" pitchFamily="32"/>
                <a:cs typeface="Arial" pitchFamily="32"/>
              </a:rPr>
              <a:t>μ</a:t>
            </a:r>
            <a:r>
              <a:rPr lang="cs-CZ"/>
              <a:t>m  </a:t>
            </a:r>
          </a:p>
          <a:p>
            <a:pPr lvl="2" rtl="0" hangingPunct="0"/>
            <a:endParaRPr lang="cs-CZ"/>
          </a:p>
          <a:p>
            <a:pPr lvl="0"/>
            <a:r>
              <a:rPr lang="cs-CZ"/>
              <a:t>Kaoliny: jílovina </a:t>
            </a:r>
            <a:r>
              <a:rPr lang="cs-CZ">
                <a:latin typeface="Arial" pitchFamily="32"/>
                <a:cs typeface="Arial" pitchFamily="32"/>
              </a:rPr>
              <a:t>&gt;</a:t>
            </a:r>
            <a:r>
              <a:rPr lang="cs-CZ"/>
              <a:t> 50 %</a:t>
            </a:r>
          </a:p>
          <a:p>
            <a:pPr lvl="0"/>
            <a:r>
              <a:rPr lang="cs-CZ"/>
              <a:t>Jíly:  jílovina 20 - 50 % + prachovina, pískovina</a:t>
            </a:r>
          </a:p>
          <a:p>
            <a:pPr lvl="0"/>
            <a:r>
              <a:rPr lang="cs-CZ"/>
              <a:t>Hlíny:  jílovina 45 - 65 % + prachovina          </a:t>
            </a:r>
          </a:p>
          <a:p>
            <a:pPr lvl="1" rtl="0" hangingPunct="0">
              <a:buNone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Neplastické suroviny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639800"/>
            <a:ext cx="9071640" cy="5776199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Taviva</a:t>
            </a:r>
          </a:p>
          <a:p>
            <a:pPr lvl="1" rtl="0" hangingPunct="0"/>
            <a:r>
              <a:rPr lang="cs-CZ"/>
              <a:t>snižují teplotu výpalu, spojují jednotlivé složky střepu</a:t>
            </a:r>
          </a:p>
          <a:p>
            <a:pPr lvl="1" rtl="0" hangingPunct="0"/>
            <a:r>
              <a:rPr lang="cs-CZ"/>
              <a:t>živce – nejčastěji pegmatit a ortoklas</a:t>
            </a:r>
          </a:p>
          <a:p>
            <a:pPr lvl="0"/>
            <a:r>
              <a:rPr lang="cs-CZ"/>
              <a:t>Ostřiva</a:t>
            </a:r>
          </a:p>
          <a:p>
            <a:pPr lvl="1" rtl="0" hangingPunct="0"/>
            <a:r>
              <a:rPr lang="cs-CZ"/>
              <a:t>snižují smršťování během sušení</a:t>
            </a:r>
          </a:p>
          <a:p>
            <a:pPr lvl="1" rtl="0" hangingPunct="0"/>
            <a:r>
              <a:rPr lang="cs-CZ"/>
              <a:t>křemen, korund, vápenec</a:t>
            </a:r>
          </a:p>
          <a:p>
            <a:pPr lvl="0"/>
            <a:r>
              <a:rPr lang="cs-CZ"/>
              <a:t>Lehčiva</a:t>
            </a:r>
          </a:p>
          <a:p>
            <a:pPr lvl="1" rtl="0" hangingPunct="0"/>
            <a:r>
              <a:rPr lang="cs-CZ"/>
              <a:t>většinou organického původu po výpalu zanechávají dutiny </a:t>
            </a:r>
            <a:r>
              <a:rPr lang="cs-CZ">
                <a:latin typeface="Arial" pitchFamily="32"/>
                <a:cs typeface="Arial" pitchFamily="32"/>
              </a:rPr>
              <a:t>→ </a:t>
            </a:r>
            <a:r>
              <a:rPr lang="cs-CZ"/>
              <a:t>zlehčují střep</a:t>
            </a:r>
          </a:p>
          <a:p>
            <a:pPr lvl="1" rtl="0" hangingPunct="0"/>
            <a:r>
              <a:rPr lang="cs-CZ"/>
              <a:t>rašelina, korková drť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Výroba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Vytvoření výrobku</a:t>
            </a:r>
          </a:p>
          <a:p>
            <a:pPr lvl="1" rtl="0" hangingPunct="0"/>
            <a:r>
              <a:rPr lang="cs-CZ"/>
              <a:t>Z plastické hmoty</a:t>
            </a:r>
          </a:p>
          <a:p>
            <a:pPr lvl="1" rtl="0" hangingPunct="0"/>
            <a:r>
              <a:rPr lang="cs-CZ"/>
              <a:t>Litím</a:t>
            </a:r>
          </a:p>
          <a:p>
            <a:pPr lvl="1" rtl="0" hangingPunct="0"/>
            <a:r>
              <a:rPr lang="cs-CZ"/>
              <a:t>Lisováním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8000" y="3939839"/>
            <a:ext cx="5238360" cy="3476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840000" y="1968480"/>
            <a:ext cx="2466720" cy="1847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048000" y="4536000"/>
            <a:ext cx="3671640" cy="26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 txBox="1">
            <a:spLocks noGrp="1"/>
          </p:cNvSpPr>
          <p:nvPr>
            <p:ph type="body" idx="4294967295"/>
          </p:nvPr>
        </p:nvSpPr>
        <p:spPr>
          <a:xfrm>
            <a:off x="503999" y="576000"/>
            <a:ext cx="9071640" cy="618228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Sušení</a:t>
            </a:r>
          </a:p>
          <a:p>
            <a:pPr lvl="0"/>
            <a:r>
              <a:rPr lang="cs-CZ"/>
              <a:t>Vypalování</a:t>
            </a:r>
          </a:p>
          <a:p>
            <a:pPr lvl="1" rtl="0" hangingPunct="0"/>
            <a:r>
              <a:rPr lang="cs-CZ"/>
              <a:t>při teplotě 900 – 1400 °C</a:t>
            </a:r>
          </a:p>
          <a:p>
            <a:pPr lvl="1" rtl="0" hangingPunct="0"/>
            <a:r>
              <a:rPr lang="cs-CZ"/>
              <a:t>slinování </a:t>
            </a:r>
            <a:r>
              <a:rPr lang="cs-CZ">
                <a:latin typeface="Arial" pitchFamily="32"/>
                <a:cs typeface="Arial" pitchFamily="32"/>
              </a:rPr>
              <a:t>→ zpevnění a zhutnění střepu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Rozdělení keramiky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Hrubá</a:t>
            </a:r>
          </a:p>
          <a:p>
            <a:pPr lvl="1" rtl="0" hangingPunct="0"/>
            <a:r>
              <a:rPr lang="cs-CZ"/>
              <a:t>keramika se silnostěnným a hrubozrnným střepem</a:t>
            </a:r>
          </a:p>
          <a:p>
            <a:pPr lvl="1" rtl="0" hangingPunct="0"/>
            <a:r>
              <a:rPr lang="cs-CZ"/>
              <a:t>cihlářské výrobky, žáruvzdorná keramika</a:t>
            </a:r>
          </a:p>
          <a:p>
            <a:pPr lvl="0"/>
            <a:r>
              <a:rPr lang="cs-CZ"/>
              <a:t>Jemná</a:t>
            </a:r>
          </a:p>
          <a:p>
            <a:pPr lvl="1" rtl="0" hangingPunct="0"/>
            <a:r>
              <a:rPr lang="cs-CZ"/>
              <a:t>keramika s tenkým a jemnozrnným střepem</a:t>
            </a:r>
          </a:p>
          <a:p>
            <a:pPr lvl="1" rtl="0" hangingPunct="0"/>
            <a:r>
              <a:rPr lang="cs-CZ"/>
              <a:t>porcelán, kamenina, laboratorní, zdravotnická keramika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Podle složení a vlastností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6185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Cihlářské výrobky</a:t>
            </a:r>
          </a:p>
          <a:p>
            <a:pPr lvl="0"/>
            <a:r>
              <a:rPr lang="cs-CZ"/>
              <a:t>Kamenina</a:t>
            </a:r>
          </a:p>
          <a:p>
            <a:pPr lvl="0"/>
            <a:r>
              <a:rPr lang="cs-CZ"/>
              <a:t>Pórovina</a:t>
            </a:r>
          </a:p>
          <a:p>
            <a:pPr lvl="1" rtl="0" hangingPunct="0"/>
            <a:r>
              <a:rPr lang="cs-CZ"/>
              <a:t>Fajáns</a:t>
            </a:r>
          </a:p>
          <a:p>
            <a:pPr lvl="1" rtl="0" hangingPunct="0"/>
            <a:r>
              <a:rPr lang="cs-CZ"/>
              <a:t>Majolika</a:t>
            </a:r>
          </a:p>
          <a:p>
            <a:pPr lvl="1" rtl="0" hangingPunct="0"/>
            <a:r>
              <a:rPr lang="cs-CZ"/>
              <a:t>Bělnina</a:t>
            </a:r>
          </a:p>
          <a:p>
            <a:pPr lvl="1" rtl="0" hangingPunct="0"/>
            <a:r>
              <a:rPr lang="cs-CZ"/>
              <a:t>Terakota</a:t>
            </a:r>
          </a:p>
          <a:p>
            <a:pPr lvl="0"/>
            <a:r>
              <a:rPr lang="cs-CZ"/>
              <a:t>Porcelán</a:t>
            </a:r>
          </a:p>
          <a:p>
            <a:pPr lvl="1" rtl="0" hangingPunct="0"/>
            <a:r>
              <a:rPr lang="cs-CZ"/>
              <a:t>Měkký porcelán</a:t>
            </a:r>
          </a:p>
          <a:p>
            <a:pPr lvl="1" rtl="0" hangingPunct="0"/>
            <a:r>
              <a:rPr lang="cs-CZ"/>
              <a:t>Tvrdý porcelán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346</Words>
  <Application>Microsoft Office PowerPoint</Application>
  <PresentationFormat>Předvádění na obrazovce (4:3)</PresentationFormat>
  <Paragraphs>114</Paragraphs>
  <Slides>20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Výchozí</vt:lpstr>
      <vt:lpstr>Keramika</vt:lpstr>
      <vt:lpstr>Prezentace aplikace PowerPoint</vt:lpstr>
      <vt:lpstr>Suroviny</vt:lpstr>
      <vt:lpstr>Plastické suroviny</vt:lpstr>
      <vt:lpstr>Neplastické suroviny</vt:lpstr>
      <vt:lpstr>Výroba</vt:lpstr>
      <vt:lpstr>Prezentace aplikace PowerPoint</vt:lpstr>
      <vt:lpstr>Rozdělení keramiky</vt:lpstr>
      <vt:lpstr>Podle složení a vlastností</vt:lpstr>
      <vt:lpstr>Kamenina</vt:lpstr>
      <vt:lpstr>Pórovina</vt:lpstr>
      <vt:lpstr>Porcelán</vt:lpstr>
      <vt:lpstr>Degradace keramiky</vt:lpstr>
      <vt:lpstr>Prezentace aplikace PowerPoint</vt:lpstr>
      <vt:lpstr>Restaurování keramiky</vt:lpstr>
      <vt:lpstr>Čištění</vt:lpstr>
      <vt:lpstr>Lepení</vt:lpstr>
      <vt:lpstr>Zpevňování</vt:lpstr>
      <vt:lpstr>Doplňování</vt:lpstr>
      <vt:lpstr>Podmínky uložení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Keramika</dc:title>
  <dc:creator>Šárka Bazalová</dc:creator>
  <cp:lastModifiedBy>Bacovska</cp:lastModifiedBy>
  <cp:revision>7</cp:revision>
  <dcterms:created xsi:type="dcterms:W3CDTF">2015-11-05T23:03:05Z</dcterms:created>
  <dcterms:modified xsi:type="dcterms:W3CDTF">2015-11-26T07:28:36Z</dcterms:modified>
</cp:coreProperties>
</file>