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6" d="100"/>
          <a:sy n="106" d="100"/>
        </p:scale>
        <p:origin x="-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EA033A3-6D02-4715-A4F7-C522831C3B50}" type="datetimeFigureOut">
              <a:rPr lang="cs-CZ" smtClean="0"/>
              <a:pPr/>
              <a:t>7. 12. 2015</a:t>
            </a:fld>
            <a:endParaRPr lang="cs-CZ"/>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cs-CZ"/>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BC77367-6AD1-44A1-B2A9-3FC1ED14712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A033A3-6D02-4715-A4F7-C522831C3B50}" type="datetimeFigureOut">
              <a:rPr lang="cs-CZ" smtClean="0"/>
              <a:pPr/>
              <a:t>7. 12. 2015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BC77367-6AD1-44A1-B2A9-3FC1ED14712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AEA033A3-6D02-4715-A4F7-C522831C3B50}" type="datetimeFigureOut">
              <a:rPr lang="cs-CZ" smtClean="0"/>
              <a:pPr/>
              <a:t>7. 12. 2015</a:t>
            </a:fld>
            <a:endParaRPr lang="cs-CZ"/>
          </a:p>
        </p:txBody>
      </p:sp>
      <p:sp>
        <p:nvSpPr>
          <p:cNvPr id="5" name="Footer Placeholder 4"/>
          <p:cNvSpPr>
            <a:spLocks noGrp="1"/>
          </p:cNvSpPr>
          <p:nvPr>
            <p:ph type="ftr" sz="quarter" idx="11"/>
          </p:nvPr>
        </p:nvSpPr>
        <p:spPr>
          <a:xfrm>
            <a:off x="457201" y="6248207"/>
            <a:ext cx="5573483" cy="365125"/>
          </a:xfrm>
        </p:spPr>
        <p:txBody>
          <a:bodyPr/>
          <a:lstStyle/>
          <a:p>
            <a:endParaRPr lang="cs-CZ"/>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9BC77367-6AD1-44A1-B2A9-3FC1ED14712F}"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EA033A3-6D02-4715-A4F7-C522831C3B50}" type="datetimeFigureOut">
              <a:rPr lang="cs-CZ" smtClean="0"/>
              <a:pPr/>
              <a:t>7. 12. 2015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BC77367-6AD1-44A1-B2A9-3FC1ED14712F}" type="slidenum">
              <a:rPr lang="cs-CZ" smtClean="0"/>
              <a:pPr/>
              <a:t>‹#›</a:t>
            </a:fld>
            <a:endParaRPr lang="cs-CZ"/>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EA033A3-6D02-4715-A4F7-C522831C3B50}" type="datetimeFigureOut">
              <a:rPr lang="cs-CZ" smtClean="0"/>
              <a:pPr/>
              <a:t>7. 12. 2015</a:t>
            </a:fld>
            <a:endParaRPr lang="cs-CZ"/>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BC77367-6AD1-44A1-B2A9-3FC1ED14712F}" type="slidenum">
              <a:rPr lang="cs-CZ" smtClean="0"/>
              <a:pPr/>
              <a:t>‹#›</a:t>
            </a:fld>
            <a:endParaRPr lang="cs-CZ"/>
          </a:p>
        </p:txBody>
      </p:sp>
      <p:sp>
        <p:nvSpPr>
          <p:cNvPr id="14" name="Footer Placeholder 13"/>
          <p:cNvSpPr>
            <a:spLocks noGrp="1"/>
          </p:cNvSpPr>
          <p:nvPr>
            <p:ph type="ftr" sz="quarter" idx="12"/>
          </p:nvPr>
        </p:nvSpPr>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AEA033A3-6D02-4715-A4F7-C522831C3B50}" type="datetimeFigureOut">
              <a:rPr lang="cs-CZ" smtClean="0"/>
              <a:pPr/>
              <a:t>7. 12. 2015</a:t>
            </a:fld>
            <a:endParaRPr lang="cs-CZ"/>
          </a:p>
        </p:txBody>
      </p:sp>
      <p:sp>
        <p:nvSpPr>
          <p:cNvPr id="10" name="Slide Number Placeholder 9"/>
          <p:cNvSpPr>
            <a:spLocks noGrp="1"/>
          </p:cNvSpPr>
          <p:nvPr>
            <p:ph type="sldNum" sz="quarter" idx="16"/>
          </p:nvPr>
        </p:nvSpPr>
        <p:spPr/>
        <p:txBody>
          <a:bodyPr rtlCol="0"/>
          <a:lstStyle/>
          <a:p>
            <a:fld id="{9BC77367-6AD1-44A1-B2A9-3FC1ED14712F}" type="slidenum">
              <a:rPr lang="cs-CZ" smtClean="0"/>
              <a:pPr/>
              <a:t>‹#›</a:t>
            </a:fld>
            <a:endParaRPr lang="cs-CZ"/>
          </a:p>
        </p:txBody>
      </p:sp>
      <p:sp>
        <p:nvSpPr>
          <p:cNvPr id="12" name="Footer Placeholder 11"/>
          <p:cNvSpPr>
            <a:spLocks noGrp="1"/>
          </p:cNvSpPr>
          <p:nvPr>
            <p:ph type="ftr" sz="quarter" idx="17"/>
          </p:nvPr>
        </p:nvSpPr>
        <p:spPr/>
        <p:txBody>
          <a:bodyPr rtlCol="0"/>
          <a:lstStyle/>
          <a:p>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AEA033A3-6D02-4715-A4F7-C522831C3B50}" type="datetimeFigureOut">
              <a:rPr lang="cs-CZ" smtClean="0"/>
              <a:pPr/>
              <a:t>7. 12. 2015</a:t>
            </a:fld>
            <a:endParaRPr lang="cs-CZ"/>
          </a:p>
        </p:txBody>
      </p:sp>
      <p:sp>
        <p:nvSpPr>
          <p:cNvPr id="12" name="Slide Number Placeholder 11"/>
          <p:cNvSpPr>
            <a:spLocks noGrp="1"/>
          </p:cNvSpPr>
          <p:nvPr>
            <p:ph type="sldNum" sz="quarter" idx="16"/>
          </p:nvPr>
        </p:nvSpPr>
        <p:spPr/>
        <p:txBody>
          <a:bodyPr rtlCol="0"/>
          <a:lstStyle/>
          <a:p>
            <a:fld id="{9BC77367-6AD1-44A1-B2A9-3FC1ED14712F}" type="slidenum">
              <a:rPr lang="cs-CZ" smtClean="0"/>
              <a:pPr/>
              <a:t>‹#›</a:t>
            </a:fld>
            <a:endParaRPr lang="cs-CZ"/>
          </a:p>
        </p:txBody>
      </p:sp>
      <p:sp>
        <p:nvSpPr>
          <p:cNvPr id="14" name="Footer Placeholder 13"/>
          <p:cNvSpPr>
            <a:spLocks noGrp="1"/>
          </p:cNvSpPr>
          <p:nvPr>
            <p:ph type="ftr" sz="quarter" idx="17"/>
          </p:nvPr>
        </p:nvSpPr>
        <p:spPr/>
        <p:txBody>
          <a:bodyPr rtlCol="0"/>
          <a:lstStyle/>
          <a:p>
            <a:endParaRPr lang="cs-CZ"/>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EA033A3-6D02-4715-A4F7-C522831C3B50}" type="datetimeFigureOut">
              <a:rPr lang="cs-CZ" smtClean="0"/>
              <a:pPr/>
              <a:t>7. 12. 2015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9BC77367-6AD1-44A1-B2A9-3FC1ED14712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A033A3-6D02-4715-A4F7-C522831C3B50}" type="datetimeFigureOut">
              <a:rPr lang="cs-CZ" smtClean="0"/>
              <a:pPr/>
              <a:t>7. 12. 2015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BC77367-6AD1-44A1-B2A9-3FC1ED14712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EA033A3-6D02-4715-A4F7-C522831C3B50}" type="datetimeFigureOut">
              <a:rPr lang="cs-CZ" smtClean="0"/>
              <a:pPr/>
              <a:t>7. 12. 2015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9BC77367-6AD1-44A1-B2A9-3FC1ED14712F}" type="slidenum">
              <a:rPr lang="cs-CZ" smtClean="0"/>
              <a:pPr/>
              <a:t>‹#›</a:t>
            </a:fld>
            <a:endParaRPr lang="cs-CZ"/>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AEA033A3-6D02-4715-A4F7-C522831C3B50}" type="datetimeFigureOut">
              <a:rPr lang="cs-CZ" smtClean="0"/>
              <a:pPr/>
              <a:t>7. 12. 2015</a:t>
            </a:fld>
            <a:endParaRPr lang="cs-CZ"/>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9BC77367-6AD1-44A1-B2A9-3FC1ED14712F}" type="slidenum">
              <a:rPr lang="cs-CZ" smtClean="0"/>
              <a:pPr/>
              <a:t>‹#›</a:t>
            </a:fld>
            <a:endParaRPr lang="cs-CZ"/>
          </a:p>
        </p:txBody>
      </p:sp>
      <p:sp>
        <p:nvSpPr>
          <p:cNvPr id="14" name="Footer Placeholder 13"/>
          <p:cNvSpPr>
            <a:spLocks noGrp="1"/>
          </p:cNvSpPr>
          <p:nvPr>
            <p:ph type="ftr" sz="quarter" idx="12"/>
          </p:nvPr>
        </p:nvSpPr>
        <p:spPr>
          <a:xfrm>
            <a:off x="1600200" y="6248206"/>
            <a:ext cx="4572000" cy="365125"/>
          </a:xfrm>
        </p:spPr>
        <p:txBody>
          <a:bodyPr rtlCol="0"/>
          <a:lstStyle/>
          <a:p>
            <a:endParaRPr lang="cs-CZ"/>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EA033A3-6D02-4715-A4F7-C522831C3B50}" type="datetimeFigureOut">
              <a:rPr lang="cs-CZ" smtClean="0"/>
              <a:pPr/>
              <a:t>7. 12. 2015</a:t>
            </a:fld>
            <a:endParaRPr lang="cs-CZ"/>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cs-CZ"/>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BC77367-6AD1-44A1-B2A9-3FC1ED14712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www.google.cz/url?sa=i&amp;rct=j&amp;q=&amp;esrc=s&amp;source=images&amp;cd=&amp;cad=rja&amp;uact=8&amp;ved=0ahUKEwiOtvPPvrHJAhXBORQKHR2VDaUQjRwIBw&amp;url=https://www.svetbot.cz/755-nizke-semisove-kozacky-bez-podpatku-1-25439-29-cervena.xhtml&amp;bvm=bv.108194040,d.d24&amp;psig=AFQjCNFqWoUkMvLSfoifb0nf0zOkEuOUbg&amp;ust=1448744089457344" TargetMode="External"/><Relationship Id="rId3" Type="http://schemas.openxmlformats.org/officeDocument/2006/relationships/image" Target="../media/image10.jpeg"/><Relationship Id="rId7" Type="http://schemas.openxmlformats.org/officeDocument/2006/relationships/image" Target="../media/image12.jpeg"/><Relationship Id="rId2" Type="http://schemas.openxmlformats.org/officeDocument/2006/relationships/hyperlink" Target="https://www.google.cz/url?sa=i&amp;rct=j&amp;q=&amp;esrc=s&amp;source=images&amp;cd=&amp;cad=rja&amp;uact=8&amp;ved=0ahUKEwiW3LrDvbHJAhUGvBQKHcyyBz0QjRwIBw&amp;url=https://cs.wikipedia.org/wiki/Pergamen&amp;psig=AFQjCNGa9r2DWbgJiDb0qXR0K_0XYEHyIQ&amp;ust=1448743805333652" TargetMode="External"/><Relationship Id="rId1" Type="http://schemas.openxmlformats.org/officeDocument/2006/relationships/slideLayout" Target="../slideLayouts/slideLayout2.xml"/><Relationship Id="rId6" Type="http://schemas.openxmlformats.org/officeDocument/2006/relationships/hyperlink" Target="https://www.google.cz/url?sa=i&amp;rct=j&amp;q=&amp;esrc=s&amp;source=images&amp;cd=&amp;cad=rja&amp;uact=8&amp;ved=0ahUKEwjrl_ijvrHJAhWBNBQKHUQSCgoQjRwIBw&amp;url=http://tkodyag.all.biz/cs/kotnikove-boty-z-kuze-juchta-g2026750&amp;bvm=bv.108194040,d.d24&amp;psig=AFQjCNEoXt-tnJcQIDFBQkSkEcCKQ5F1HA&amp;ust=1448744036460659" TargetMode="External"/><Relationship Id="rId5" Type="http://schemas.openxmlformats.org/officeDocument/2006/relationships/image" Target="../media/image11.jpeg"/><Relationship Id="rId4" Type="http://schemas.openxmlformats.org/officeDocument/2006/relationships/hyperlink" Target="https://www.google.cz/url?sa=i&amp;rct=j&amp;q=&amp;esrc=s&amp;source=images&amp;cd=&amp;cad=rja&amp;uact=8&amp;ved=0ahUKEwjU3d_0vbHJAhUBHhQKHfH-DTYQjRwIBw&amp;url=http://benzinaky.com/Dubsky.html&amp;bvm=bv.108194040,d.d24&amp;psig=AFQjCNGwPIky68eM4000mv8MhPNdxspnDg&amp;ust=1448743893805567" TargetMode="External"/><Relationship Id="rId9" Type="http://schemas.openxmlformats.org/officeDocument/2006/relationships/image" Target="../media/image13.jpeg"/></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s://www.google.cz/url?sa=i&amp;rct=j&amp;q=&amp;esrc=s&amp;source=images&amp;cd=&amp;cad=rja&amp;uact=8&amp;ved=0ahUKEwiIq5vbv7HJAhUDthQKHfYDCAIQjRwIBw&amp;url=http://www.oldgolfshop.cz/cenik/638-kozeny-grip-na-historicke-golfove-hole.html&amp;bvm=bv.108194040,d.d24&amp;psig=AFQjCNGVwh6ihiQedhmnBu3WxvjZOfC_zg&amp;ust=1448744422245143"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oogle.cz/url?sa=i&amp;rct=j&amp;q=&amp;esrc=s&amp;source=images&amp;cd=&amp;cad=rja&amp;uact=8&amp;ved=0ahUKEwjR36af7K7JAhWJ6xoKHdf-AvAQjRwIBw&amp;url=http://www.bezeckaskola.cz/clanek-150-co-je-to-kost-jak-se-tvori-a-jak-ji-nas-zivotni-styl-mori.html&amp;psig=AFQjCNGlKbGt4NG4dswRN3AQPEAQLAvtzA&amp;ust=144865322477604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s://www.google.cz/url?sa=i&amp;rct=j&amp;q=&amp;esrc=s&amp;source=images&amp;cd=&amp;cad=rja&amp;uact=8&amp;ved=0ahUKEwjW7tWZw7HJAhVJQhQKHdH_DOoQjRwIBw&amp;url=http://www.sashe.sk/DaryPrirody/detail/vcely-vosk&amp;bvm=bv.108194040,d.d24&amp;psig=AFQjCNEu0fYzblCmyAmlgmScUksV_YikxQ&amp;ust=1448745339553658"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npsumava.cz/gallery/22/6806-600-parohy_dvadvacateraka_foto_stepan_rosenkranz.jpg" TargetMode="External"/><Relationship Id="rId3" Type="http://schemas.openxmlformats.org/officeDocument/2006/relationships/image" Target="../media/image4.jpeg"/><Relationship Id="rId7" Type="http://schemas.openxmlformats.org/officeDocument/2006/relationships/image" Target="../media/image6.jpeg"/><Relationship Id="rId2" Type="http://schemas.openxmlformats.org/officeDocument/2006/relationships/hyperlink" Target="https://www.google.cz/url?sa=i&amp;rct=j&amp;q=&amp;esrc=s&amp;source=images&amp;cd=&amp;cad=rja&amp;uact=8&amp;ved=0ahUKEwii5bS27a7JAhXHPBoKHbXAB1QQjRwIBw&amp;url=http://www.tyden.cz/rubriky/zahranici/verte-neverte/kim-iii-pacha-dalsi-lumparny-rakety-pry-plati-viagrou-a-kly_304288.html&amp;bvm=bv.108194040,d.ZWU&amp;psig=AFQjCNFVFqGtD02h84RAq6t5qQiahHWuwg&amp;ust=1448653573053793" TargetMode="External"/><Relationship Id="rId1" Type="http://schemas.openxmlformats.org/officeDocument/2006/relationships/slideLayout" Target="../slideLayouts/slideLayout2.xml"/><Relationship Id="rId6" Type="http://schemas.openxmlformats.org/officeDocument/2006/relationships/hyperlink" Target="https://www.google.cz/url?sa=i&amp;rct=j&amp;q=&amp;esrc=s&amp;source=images&amp;cd=&amp;cad=rja&amp;uact=8&amp;ved=0ahUKEwipr7_-7a7JAhXG0xoKHbVvBRsQjRwIBw&amp;url=http://www.gamepark.cz/zelvy_39602.htm&amp;bvm=bv.108194040,d.ZWU&amp;psig=AFQjCNGEEza3WravQ8n5n-NZyav8yCpAvg&amp;ust=1448653763806157" TargetMode="External"/><Relationship Id="rId11" Type="http://schemas.openxmlformats.org/officeDocument/2006/relationships/image" Target="../media/image8.jpeg"/><Relationship Id="rId5" Type="http://schemas.openxmlformats.org/officeDocument/2006/relationships/image" Target="../media/image5.jpeg"/><Relationship Id="rId10" Type="http://schemas.openxmlformats.org/officeDocument/2006/relationships/hyperlink" Target="https://www.google.cz/url?sa=i&amp;rct=j&amp;q=&amp;esrc=s&amp;source=images&amp;cd=&amp;cad=rja&amp;uact=8&amp;ved=0ahUKEwiSzLrT7q7JAhXEOxoKHUrhBNEQjRwIBw&amp;url=http://plzen.idnes.cz/vlak-na-domazlicku-srazil-vzacneho-muflona-fke-/plzen-zpravy.aspx?c=A121004_094121_plzen-zpravy_pp&amp;psig=AFQjCNEiHf2HkMEz5RzHHqFDq9rpDwfl1g&amp;ust=1448653927529940" TargetMode="External"/><Relationship Id="rId4" Type="http://schemas.openxmlformats.org/officeDocument/2006/relationships/hyperlink" Target="https://www.google.cz/url?sa=i&amp;rct=j&amp;q=&amp;esrc=s&amp;source=images&amp;cd=&amp;cad=rja&amp;uact=8&amp;ved=0ahUKEwiqj5fY7a7JAhVGWRoKHZsRD3sQjRwIBw&amp;url=http://www.fler.cz/fotogalerie/f/50904&amp;bvm=bv.108194040,d.ZWU&amp;psig=AFQjCNEPSKE_z1BKdJ7zKEWwzcd6yKhn1A&amp;ust=1448653688386843" TargetMode="External"/><Relationship Id="rId9" Type="http://schemas.openxmlformats.org/officeDocument/2006/relationships/image" Target="../media/image7.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smtClean="0"/>
              <a:t>Kosti a kůže</a:t>
            </a:r>
            <a:endParaRPr lang="cs-CZ" dirty="0"/>
          </a:p>
        </p:txBody>
      </p:sp>
      <p:sp>
        <p:nvSpPr>
          <p:cNvPr id="3" name="Subtitle 2"/>
          <p:cNvSpPr>
            <a:spLocks noGrp="1"/>
          </p:cNvSpPr>
          <p:nvPr>
            <p:ph type="subTitle" idx="1"/>
          </p:nvPr>
        </p:nvSpPr>
        <p:spPr/>
        <p:txBody>
          <a:bodyPr/>
          <a:lstStyle/>
          <a:p>
            <a:r>
              <a:rPr lang="cs-CZ" dirty="0" smtClean="0"/>
              <a:t>Lucie Bušovová 451517</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Kapalné čistící prostředky</a:t>
            </a:r>
            <a:endParaRPr lang="cs-CZ" dirty="0"/>
          </a:p>
        </p:txBody>
      </p:sp>
      <p:sp>
        <p:nvSpPr>
          <p:cNvPr id="3" name="Content Placeholder 2"/>
          <p:cNvSpPr>
            <a:spLocks noGrp="1"/>
          </p:cNvSpPr>
          <p:nvPr>
            <p:ph sz="quarter" idx="1"/>
          </p:nvPr>
        </p:nvSpPr>
        <p:spPr>
          <a:xfrm>
            <a:off x="612648" y="1600200"/>
            <a:ext cx="8153400" cy="4205064"/>
          </a:xfrm>
        </p:spPr>
        <p:txBody>
          <a:bodyPr>
            <a:normAutofit fontScale="92500" lnSpcReduction="10000"/>
          </a:bodyPr>
          <a:lstStyle/>
          <a:p>
            <a:pPr marL="269875" indent="-269875">
              <a:lnSpc>
                <a:spcPct val="120000"/>
              </a:lnSpc>
            </a:pPr>
            <a:r>
              <a:rPr lang="cs-CZ" b="1" i="1" dirty="0" smtClean="0">
                <a:solidFill>
                  <a:schemeClr val="accent2"/>
                </a:solidFill>
              </a:rPr>
              <a:t>Neionogenní mycí prostředky</a:t>
            </a:r>
            <a:r>
              <a:rPr lang="cs-CZ" b="1" dirty="0" smtClean="0"/>
              <a:t> </a:t>
            </a:r>
          </a:p>
          <a:p>
            <a:pPr marL="269875" indent="-269875">
              <a:lnSpc>
                <a:spcPct val="120000"/>
              </a:lnSpc>
              <a:buFontTx/>
              <a:buChar char="•"/>
            </a:pPr>
            <a:r>
              <a:rPr lang="cs-CZ" dirty="0" smtClean="0"/>
              <a:t>polyoxyethylenové ethery mastných alkoholů</a:t>
            </a:r>
          </a:p>
          <a:p>
            <a:pPr marL="269875" indent="-269875">
              <a:lnSpc>
                <a:spcPct val="120000"/>
              </a:lnSpc>
              <a:buFontTx/>
              <a:buChar char="•"/>
            </a:pPr>
            <a:r>
              <a:rPr lang="cs-CZ" dirty="0" smtClean="0"/>
              <a:t>polyoxyethylenové ethery alkylfenolů </a:t>
            </a:r>
          </a:p>
          <a:p>
            <a:pPr marL="269875" indent="-269875">
              <a:lnSpc>
                <a:spcPct val="120000"/>
              </a:lnSpc>
              <a:buFontTx/>
              <a:buChar char="•"/>
            </a:pPr>
            <a:r>
              <a:rPr lang="cs-CZ" dirty="0" smtClean="0"/>
              <a:t>oxidy organických aminů (alkyldimethylaminoxid) aj.</a:t>
            </a:r>
          </a:p>
          <a:p>
            <a:pPr marL="269875" indent="-269875">
              <a:lnSpc>
                <a:spcPct val="120000"/>
              </a:lnSpc>
            </a:pPr>
            <a:endParaRPr lang="cs-CZ" sz="1200" dirty="0" smtClean="0"/>
          </a:p>
          <a:p>
            <a:pPr marL="269875" indent="-269875">
              <a:lnSpc>
                <a:spcPct val="120000"/>
              </a:lnSpc>
            </a:pPr>
            <a:r>
              <a:rPr lang="cs-CZ" b="1" i="1" dirty="0" smtClean="0">
                <a:solidFill>
                  <a:schemeClr val="accent2"/>
                </a:solidFill>
              </a:rPr>
              <a:t>Kationaktivní mycí prostředky</a:t>
            </a:r>
            <a:r>
              <a:rPr lang="cs-CZ" b="1" dirty="0" smtClean="0"/>
              <a:t> </a:t>
            </a:r>
          </a:p>
          <a:p>
            <a:pPr marL="269875" indent="-269875">
              <a:lnSpc>
                <a:spcPct val="120000"/>
              </a:lnSpc>
              <a:buFontTx/>
              <a:buChar char="•"/>
            </a:pPr>
            <a:r>
              <a:rPr lang="cs-CZ" dirty="0" smtClean="0"/>
              <a:t>vysokomolekulární organické aminy</a:t>
            </a:r>
            <a:r>
              <a:rPr lang="cs-CZ" i="1" dirty="0" smtClean="0"/>
              <a:t> -</a:t>
            </a:r>
            <a:r>
              <a:rPr lang="cs-CZ" dirty="0" smtClean="0"/>
              <a:t> vykazují také biologickou aktivitu a mají proto funkci antiseptik</a:t>
            </a:r>
          </a:p>
        </p:txBody>
      </p:sp>
      <p:pic>
        <p:nvPicPr>
          <p:cNvPr id="16386" name="Picture 2" descr="Kapky vody mají kulatý tvar díky povrchovému napětí."/>
          <p:cNvPicPr>
            <a:picLocks noChangeAspect="1" noChangeArrowheads="1"/>
          </p:cNvPicPr>
          <p:nvPr/>
        </p:nvPicPr>
        <p:blipFill>
          <a:blip r:embed="rId2" cstate="print"/>
          <a:srcRect/>
          <a:stretch>
            <a:fillRect/>
          </a:stretch>
        </p:blipFill>
        <p:spPr bwMode="auto">
          <a:xfrm>
            <a:off x="6732240" y="260648"/>
            <a:ext cx="1872208" cy="93610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Bělení kostí</a:t>
            </a:r>
            <a:endParaRPr lang="cs-CZ" dirty="0"/>
          </a:p>
        </p:txBody>
      </p:sp>
      <p:sp>
        <p:nvSpPr>
          <p:cNvPr id="3" name="Content Placeholder 2"/>
          <p:cNvSpPr>
            <a:spLocks noGrp="1"/>
          </p:cNvSpPr>
          <p:nvPr>
            <p:ph sz="quarter" idx="1"/>
          </p:nvPr>
        </p:nvSpPr>
        <p:spPr/>
        <p:txBody>
          <a:bodyPr>
            <a:normAutofit fontScale="77500" lnSpcReduction="20000"/>
          </a:bodyPr>
          <a:lstStyle/>
          <a:p>
            <a:pPr marL="354013" indent="-354013">
              <a:lnSpc>
                <a:spcPct val="110000"/>
              </a:lnSpc>
            </a:pPr>
            <a:r>
              <a:rPr lang="cs-CZ" dirty="0" smtClean="0"/>
              <a:t>různé druhy inkoustů a kapalné barvicí směsi hluboko pronikají do pórovité struktury kosti a její ošetření mycími roztoky vede pouze k zeslabení zbarvení na povrchu</a:t>
            </a:r>
          </a:p>
          <a:p>
            <a:pPr marL="354013" indent="-354013">
              <a:lnSpc>
                <a:spcPct val="110000"/>
              </a:lnSpc>
            </a:pPr>
            <a:r>
              <a:rPr lang="cs-CZ" dirty="0" smtClean="0"/>
              <a:t>pro odstranění skvrn od inkoustu se používá 96% ethanol, směs ethanolu s 5% roztokem kyseliny octové (1:1) nebo 5% roztok amoniaku</a:t>
            </a:r>
          </a:p>
          <a:p>
            <a:pPr marL="354013" indent="-354013">
              <a:lnSpc>
                <a:spcPct val="110000"/>
              </a:lnSpc>
            </a:pPr>
            <a:r>
              <a:rPr lang="cs-CZ" dirty="0" smtClean="0"/>
              <a:t>poměrně často se pro odstranění barevných skvrn z kosti používají oxidační činidla – 3-5 nebo 10% roztok peroxidu vodíku, chloramin B, chlorové vápno</a:t>
            </a:r>
          </a:p>
          <a:p>
            <a:pPr marL="354013" indent="-354013">
              <a:lnSpc>
                <a:spcPct val="110000"/>
              </a:lnSpc>
            </a:pPr>
            <a:r>
              <a:rPr lang="cs-CZ" dirty="0" smtClean="0"/>
              <a:t>roztoky těchto preparátů (nebo jejich kaše s vodou) se nanášejí na zbarvenou část kosti, nechají se působit několik hodin</a:t>
            </a:r>
          </a:p>
          <a:p>
            <a:pPr marL="354013" indent="-354013">
              <a:lnSpc>
                <a:spcPct val="110000"/>
              </a:lnSpc>
            </a:pPr>
            <a:r>
              <a:rPr lang="cs-CZ" dirty="0" smtClean="0"/>
              <a:t> pak se odstraňují tamponem, omyjí se vodou, osuší se alkoholem a vytřou do sucha </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Prostředky k bělení</a:t>
            </a:r>
            <a:endParaRPr lang="cs-CZ" dirty="0"/>
          </a:p>
        </p:txBody>
      </p:sp>
      <p:sp>
        <p:nvSpPr>
          <p:cNvPr id="3" name="Content Placeholder 2"/>
          <p:cNvSpPr>
            <a:spLocks noGrp="1"/>
          </p:cNvSpPr>
          <p:nvPr>
            <p:ph sz="quarter" idx="1"/>
          </p:nvPr>
        </p:nvSpPr>
        <p:spPr/>
        <p:txBody>
          <a:bodyPr>
            <a:normAutofit fontScale="77500" lnSpcReduction="20000"/>
          </a:bodyPr>
          <a:lstStyle/>
          <a:p>
            <a:pPr marL="269875" indent="-269875"/>
            <a:r>
              <a:rPr lang="cs-CZ" i="1" dirty="0" smtClean="0">
                <a:solidFill>
                  <a:schemeClr val="accent2"/>
                </a:solidFill>
              </a:rPr>
              <a:t>boritan sodný</a:t>
            </a:r>
            <a:r>
              <a:rPr lang="cs-CZ" i="1" dirty="0" smtClean="0"/>
              <a:t> </a:t>
            </a:r>
          </a:p>
          <a:p>
            <a:pPr marL="269875" indent="-269875"/>
            <a:endParaRPr lang="cs-CZ" sz="700" i="1" dirty="0" smtClean="0"/>
          </a:p>
          <a:p>
            <a:pPr marL="269875" indent="-269875">
              <a:buFontTx/>
              <a:buChar char="•"/>
            </a:pPr>
            <a:r>
              <a:rPr lang="cs-CZ" dirty="0" smtClean="0"/>
              <a:t>je energickým bělicím činidlem s obsahem 10,4 % aktivního kyslíku</a:t>
            </a:r>
            <a:endParaRPr lang="cs-CZ" i="1" dirty="0" smtClean="0"/>
          </a:p>
          <a:p>
            <a:pPr marL="269875" indent="-269875"/>
            <a:endParaRPr lang="cs-CZ" i="1" dirty="0" smtClean="0">
              <a:solidFill>
                <a:schemeClr val="accent2"/>
              </a:solidFill>
            </a:endParaRPr>
          </a:p>
          <a:p>
            <a:pPr marL="269875" indent="-269875"/>
            <a:r>
              <a:rPr lang="cs-CZ" i="1" dirty="0" smtClean="0">
                <a:solidFill>
                  <a:schemeClr val="accent2"/>
                </a:solidFill>
              </a:rPr>
              <a:t>peroxouhličitan sodný</a:t>
            </a:r>
          </a:p>
          <a:p>
            <a:pPr marL="269875" indent="-269875"/>
            <a:endParaRPr lang="cs-CZ" sz="700" i="1" dirty="0" smtClean="0">
              <a:solidFill>
                <a:schemeClr val="accent2"/>
              </a:solidFill>
            </a:endParaRPr>
          </a:p>
          <a:p>
            <a:pPr marL="269875" indent="-269875">
              <a:buFontTx/>
              <a:buChar char="•"/>
            </a:pPr>
            <a:r>
              <a:rPr lang="cs-CZ" dirty="0" smtClean="0"/>
              <a:t>obsahuje totéž množství aktivního kyslíku jako peroxoboritan</a:t>
            </a:r>
          </a:p>
          <a:p>
            <a:pPr marL="269875" indent="-269875">
              <a:buFontTx/>
              <a:buChar char="•"/>
            </a:pPr>
            <a:r>
              <a:rPr lang="cs-CZ" dirty="0" smtClean="0"/>
              <a:t>je třeba počítat s tím, že vytváří alkalické roztoky</a:t>
            </a:r>
            <a:endParaRPr lang="cs-CZ" i="1" dirty="0" smtClean="0"/>
          </a:p>
          <a:p>
            <a:pPr marL="269875" indent="-269875"/>
            <a:endParaRPr lang="cs-CZ" i="1" dirty="0" smtClean="0">
              <a:solidFill>
                <a:schemeClr val="accent2"/>
              </a:solidFill>
            </a:endParaRPr>
          </a:p>
          <a:p>
            <a:pPr marL="269875" indent="-269875"/>
            <a:r>
              <a:rPr lang="cs-CZ" i="1" dirty="0" smtClean="0">
                <a:solidFill>
                  <a:schemeClr val="accent2"/>
                </a:solidFill>
              </a:rPr>
              <a:t>peroxofosforečnan sodný</a:t>
            </a:r>
            <a:r>
              <a:rPr lang="cs-CZ" i="1" dirty="0" smtClean="0"/>
              <a:t> </a:t>
            </a:r>
          </a:p>
          <a:p>
            <a:pPr marL="269875" indent="-269875"/>
            <a:endParaRPr lang="cs-CZ" sz="700" i="1" dirty="0" smtClean="0"/>
          </a:p>
          <a:p>
            <a:pPr marL="269875" indent="-269875"/>
            <a:endParaRPr lang="cs-CZ" sz="700" i="1" dirty="0" smtClean="0"/>
          </a:p>
          <a:p>
            <a:pPr marL="269875" indent="-269875">
              <a:buFontTx/>
              <a:buChar char="•"/>
            </a:pPr>
            <a:r>
              <a:rPr lang="cs-CZ" dirty="0" smtClean="0"/>
              <a:t>chová se jako decentní oxidovadlo – to umožňuje snadno kontrolovat postup bělení kosti</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Sušící prostředky</a:t>
            </a:r>
            <a:endParaRPr lang="cs-CZ" dirty="0"/>
          </a:p>
        </p:txBody>
      </p:sp>
      <p:sp>
        <p:nvSpPr>
          <p:cNvPr id="3" name="Content Placeholder 2"/>
          <p:cNvSpPr>
            <a:spLocks noGrp="1"/>
          </p:cNvSpPr>
          <p:nvPr>
            <p:ph sz="quarter" idx="1"/>
          </p:nvPr>
        </p:nvSpPr>
        <p:spPr>
          <a:xfrm>
            <a:off x="612648" y="1600200"/>
            <a:ext cx="8153400" cy="4925144"/>
          </a:xfrm>
        </p:spPr>
        <p:txBody>
          <a:bodyPr>
            <a:normAutofit fontScale="62500" lnSpcReduction="20000"/>
          </a:bodyPr>
          <a:lstStyle/>
          <a:p>
            <a:pPr marL="269875" indent="-269875" algn="just">
              <a:lnSpc>
                <a:spcPct val="120000"/>
              </a:lnSpc>
            </a:pPr>
            <a:r>
              <a:rPr lang="cs-CZ" dirty="0" smtClean="0"/>
              <a:t>použití vodných roztoků vede k deformacím předmětů z kosti (krabacení, zvlnění, prohnutí apod.), to vede k rozpraskáním povrchu nebo rozštípnutím kosti</a:t>
            </a:r>
          </a:p>
          <a:p>
            <a:pPr marL="269875" indent="-269875" algn="just">
              <a:lnSpc>
                <a:spcPct val="120000"/>
              </a:lnSpc>
            </a:pPr>
            <a:r>
              <a:rPr lang="cs-CZ" dirty="0" smtClean="0"/>
              <a:t>zbytkovou vodu je třeba z kosti odstranit pomocí vytěsňovacích rozpouštědel:</a:t>
            </a:r>
          </a:p>
          <a:p>
            <a:pPr marL="269875" indent="-269875" algn="just">
              <a:lnSpc>
                <a:spcPct val="120000"/>
              </a:lnSpc>
            </a:pPr>
            <a:r>
              <a:rPr lang="cs-CZ" sz="2600" dirty="0" smtClean="0"/>
              <a:t>kost se ponoří do nádoby s 96% ethanolem a za 15-40 minut (podle struktury a tloušťky kosti) se předmět přenese do čistého bezvodého alkoholu</a:t>
            </a:r>
          </a:p>
          <a:p>
            <a:pPr marL="269875" indent="-269875" algn="just">
              <a:lnSpc>
                <a:spcPct val="120000"/>
              </a:lnSpc>
            </a:pPr>
            <a:r>
              <a:rPr lang="cs-CZ" sz="2600" dirty="0" smtClean="0"/>
              <a:t>alkohol je nutno vyměnit alespoň čtyřikrát</a:t>
            </a:r>
            <a:endParaRPr lang="cs-CZ" sz="1300" dirty="0" smtClean="0"/>
          </a:p>
          <a:p>
            <a:pPr marL="269875" indent="-269875" algn="just">
              <a:lnSpc>
                <a:spcPct val="120000"/>
              </a:lnSpc>
            </a:pPr>
            <a:r>
              <a:rPr lang="cs-CZ" sz="2600" dirty="0" smtClean="0"/>
              <a:t>nakonec se předmět osuší filtračním papírem a dále se dosušuje na volném vzduchu do úplného odpaření alkoholu</a:t>
            </a:r>
          </a:p>
          <a:p>
            <a:pPr marL="269875" indent="-269875" algn="just">
              <a:lnSpc>
                <a:spcPct val="120000"/>
              </a:lnSpc>
            </a:pPr>
            <a:r>
              <a:rPr lang="cs-CZ" sz="2600" dirty="0" smtClean="0"/>
              <a:t>sušení lze urychlit posledním ponořením do diethyletheru nebo acetonu</a:t>
            </a:r>
          </a:p>
          <a:p>
            <a:pPr marL="269875" indent="-269875" algn="just">
              <a:lnSpc>
                <a:spcPct val="120000"/>
              </a:lnSpc>
            </a:pPr>
            <a:endParaRPr lang="cs-CZ" sz="2200" dirty="0" smtClean="0"/>
          </a:p>
          <a:p>
            <a:pPr marL="269875" indent="-269875" algn="just">
              <a:lnSpc>
                <a:spcPct val="120000"/>
              </a:lnSpc>
            </a:pPr>
            <a:r>
              <a:rPr lang="cs-CZ" dirty="0" smtClean="0"/>
              <a:t>při všech operacích s organickými rozpouštědly je třeba chránit případné rytiny na povrchu kosti</a:t>
            </a:r>
          </a:p>
          <a:p>
            <a:pPr marL="269875" indent="-269875" algn="just">
              <a:lnSpc>
                <a:spcPct val="120000"/>
              </a:lnSpc>
            </a:pPr>
            <a:r>
              <a:rPr lang="cs-CZ" dirty="0" smtClean="0"/>
              <a:t>rytina se obvykle zatírá barvami, nejčastěji na voskovém základu </a:t>
            </a:r>
          </a:p>
          <a:p>
            <a:pPr marL="269875" indent="-269875" algn="just">
              <a:lnSpc>
                <a:spcPct val="120000"/>
              </a:lnSpc>
            </a:pPr>
            <a:r>
              <a:rPr lang="cs-CZ" dirty="0" smtClean="0"/>
              <a:t>je vhodné se před ošetřením předmětů s vyrytým motivem ubezpečit, že alkohol, ether nebo aceton ornament na kosti nepoškozují</a:t>
            </a:r>
          </a:p>
          <a:p>
            <a:pPr marL="269875" indent="-269875" algn="just">
              <a:lnSpc>
                <a:spcPct val="120000"/>
              </a:lnSpc>
            </a:pP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Lepení kostí</a:t>
            </a:r>
            <a:endParaRPr lang="cs-CZ" dirty="0"/>
          </a:p>
        </p:txBody>
      </p:sp>
      <p:sp>
        <p:nvSpPr>
          <p:cNvPr id="3" name="Content Placeholder 2"/>
          <p:cNvSpPr>
            <a:spLocks noGrp="1"/>
          </p:cNvSpPr>
          <p:nvPr>
            <p:ph sz="quarter" idx="1"/>
          </p:nvPr>
        </p:nvSpPr>
        <p:spPr>
          <a:xfrm>
            <a:off x="612648" y="1600200"/>
            <a:ext cx="8153400" cy="4853136"/>
          </a:xfrm>
        </p:spPr>
        <p:txBody>
          <a:bodyPr>
            <a:noAutofit/>
          </a:bodyPr>
          <a:lstStyle/>
          <a:p>
            <a:pPr marL="269875" indent="-269875">
              <a:lnSpc>
                <a:spcPct val="120000"/>
              </a:lnSpc>
            </a:pPr>
            <a:r>
              <a:rPr lang="cs-CZ" sz="2000" dirty="0" smtClean="0"/>
              <a:t>výběr lepidel je dán stupněm zachování samotného materiálu, nutností doplnit chybějící části nebo montáží rovinných ornamentů či objemných skulptur</a:t>
            </a:r>
          </a:p>
          <a:p>
            <a:pPr marL="269875" indent="-269875">
              <a:lnSpc>
                <a:spcPct val="120000"/>
              </a:lnSpc>
            </a:pPr>
            <a:r>
              <a:rPr lang="cs-CZ" sz="2000" dirty="0" smtClean="0"/>
              <a:t>epoxidové pryskyřice umožňují pevné lepení, avšak plastifikátor (dibutylftalát), který je v nich přítomen, časem z lepeného švu difunduje a tvoří v okolí zóny změnu barvy a průhlednosti kosti</a:t>
            </a:r>
          </a:p>
          <a:p>
            <a:pPr marL="269875" indent="-269875">
              <a:lnSpc>
                <a:spcPct val="120000"/>
              </a:lnSpc>
            </a:pPr>
            <a:r>
              <a:rPr lang="cs-CZ" sz="2000" dirty="0" smtClean="0"/>
              <a:t>kromě toho po vytvrzení není možné opakovat restaurování</a:t>
            </a:r>
          </a:p>
          <a:p>
            <a:pPr marL="269875" indent="-269875">
              <a:lnSpc>
                <a:spcPct val="120000"/>
              </a:lnSpc>
            </a:pPr>
            <a:r>
              <a:rPr lang="cs-CZ" sz="2000" dirty="0" smtClean="0"/>
              <a:t>pro lepení muzejních sbírkových předmětů z kosti se vedle tradičních klihů (rybí, jeseterový, stolařský) používají vodná lepidla na bázi polyvinylalkoholu  a polyvinylacetátové disperze, alkoholické roztoky polyvinylbutyralu, roztoky akrylových polymerů (PBMA) v ethylacetátu, acetonu nebo methylethylketonu</a:t>
            </a:r>
            <a:endParaRPr lang="cs-CZ"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Doplňování kostí</a:t>
            </a:r>
            <a:endParaRPr lang="cs-CZ" dirty="0"/>
          </a:p>
        </p:txBody>
      </p:sp>
      <p:sp>
        <p:nvSpPr>
          <p:cNvPr id="3" name="Content Placeholder 2"/>
          <p:cNvSpPr>
            <a:spLocks noGrp="1"/>
          </p:cNvSpPr>
          <p:nvPr>
            <p:ph sz="quarter" idx="1"/>
          </p:nvPr>
        </p:nvSpPr>
        <p:spPr>
          <a:xfrm>
            <a:off x="612648" y="1600200"/>
            <a:ext cx="8153400" cy="5069160"/>
          </a:xfrm>
        </p:spPr>
        <p:txBody>
          <a:bodyPr>
            <a:normAutofit fontScale="70000" lnSpcReduction="20000"/>
          </a:bodyPr>
          <a:lstStyle/>
          <a:p>
            <a:pPr marL="269875" indent="-269875">
              <a:lnSpc>
                <a:spcPct val="120000"/>
              </a:lnSpc>
            </a:pPr>
            <a:r>
              <a:rPr lang="cs-CZ" dirty="0" smtClean="0"/>
              <a:t>doplnění opakujících se detailů nepředstavuje potíže, protože je možné z opakujícího se dekorativního prvku zhotovit odlitek</a:t>
            </a:r>
            <a:endParaRPr lang="cs-CZ" sz="700" dirty="0" smtClean="0"/>
          </a:p>
          <a:p>
            <a:pPr marL="269875" indent="-269875">
              <a:lnSpc>
                <a:spcPct val="120000"/>
              </a:lnSpc>
            </a:pPr>
            <a:r>
              <a:rPr lang="cs-CZ" dirty="0" smtClean="0"/>
              <a:t>nejlepšími polymerními materiály pro dokončovací hmoty jsou polyestery kyseliny methakrylové</a:t>
            </a:r>
          </a:p>
          <a:p>
            <a:pPr marL="269875" indent="-269875">
              <a:lnSpc>
                <a:spcPct val="120000"/>
              </a:lnSpc>
            </a:pPr>
            <a:r>
              <a:rPr lang="cs-CZ" dirty="0" smtClean="0"/>
              <a:t>epoxidové, karbinolové, polyesterové pryskyřice, polystyren, PVAD jsou málo vhodné</a:t>
            </a:r>
          </a:p>
          <a:p>
            <a:pPr marL="269875" indent="-269875">
              <a:lnSpc>
                <a:spcPct val="120000"/>
              </a:lnSpc>
            </a:pPr>
            <a:r>
              <a:rPr lang="cs-CZ" dirty="0" smtClean="0"/>
              <a:t>dobré výsledky se dají také získat při použití průmyslově vyráběného preparátu </a:t>
            </a:r>
            <a:r>
              <a:rPr lang="cs-CZ" i="1" dirty="0" smtClean="0">
                <a:solidFill>
                  <a:schemeClr val="accent2"/>
                </a:solidFill>
              </a:rPr>
              <a:t>norakryl-65</a:t>
            </a:r>
            <a:r>
              <a:rPr lang="cs-CZ" dirty="0" smtClean="0"/>
              <a:t>, který obsahuje prášek polymethylmethakrylátu rozdělaný v monomeru</a:t>
            </a:r>
            <a:endParaRPr lang="cs-CZ" sz="2400" dirty="0" smtClean="0"/>
          </a:p>
          <a:p>
            <a:pPr marL="269875" indent="-269875">
              <a:lnSpc>
                <a:spcPct val="120000"/>
              </a:lnSpc>
            </a:pPr>
            <a:r>
              <a:rPr lang="cs-CZ" dirty="0" smtClean="0"/>
              <a:t>změnou množství monomeru je možné ovlivňovat dobu tvrdnutí od 5 do 50 minut</a:t>
            </a:r>
          </a:p>
          <a:p>
            <a:pPr marL="269875" indent="-269875">
              <a:lnSpc>
                <a:spcPct val="120000"/>
              </a:lnSpc>
            </a:pPr>
            <a:r>
              <a:rPr lang="cs-CZ" dirty="0" smtClean="0"/>
              <a:t>dokončovací hmoty na bázi norakrylu nebo karboplastu se skládají ze zinkové běloby (5-10 %), kostěné mouky (6-15 %) a polymeru (75-80 %)</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a:p>
        </p:txBody>
      </p:sp>
      <p:sp>
        <p:nvSpPr>
          <p:cNvPr id="3" name="Content Placeholder 2"/>
          <p:cNvSpPr>
            <a:spLocks noGrp="1"/>
          </p:cNvSpPr>
          <p:nvPr>
            <p:ph sz="quarter" idx="1"/>
          </p:nvPr>
        </p:nvSpPr>
        <p:spPr/>
        <p:txBody>
          <a:bodyPr>
            <a:normAutofit fontScale="70000" lnSpcReduction="20000"/>
          </a:bodyPr>
          <a:lstStyle/>
          <a:p>
            <a:pPr marL="269875" indent="-269875">
              <a:lnSpc>
                <a:spcPct val="120000"/>
              </a:lnSpc>
              <a:tabLst>
                <a:tab pos="625475" algn="l"/>
              </a:tabLst>
            </a:pPr>
            <a:r>
              <a:rPr lang="cs-CZ" dirty="0" smtClean="0"/>
              <a:t>formy ze zachovaného motivu reliéfu se zhotovují pomocí silikonového kaučuku (</a:t>
            </a:r>
            <a:r>
              <a:rPr lang="cs-CZ" i="1" dirty="0" smtClean="0">
                <a:solidFill>
                  <a:schemeClr val="accent2"/>
                </a:solidFill>
              </a:rPr>
              <a:t>viksint, sielplast</a:t>
            </a:r>
            <a:r>
              <a:rPr lang="cs-CZ" dirty="0" smtClean="0"/>
              <a:t> aj.), který se nesmršťuje, nepřilepuje se ke kosti </a:t>
            </a:r>
            <a:r>
              <a:rPr lang="cs-CZ" sz="2400" dirty="0" smtClean="0"/>
              <a:t>(má nulovou adhezi)</a:t>
            </a:r>
            <a:r>
              <a:rPr lang="cs-CZ" dirty="0" smtClean="0"/>
              <a:t> a je schopen reliéf kopírovat s velkou přesností</a:t>
            </a:r>
          </a:p>
          <a:p>
            <a:pPr marL="269875" indent="-269875">
              <a:lnSpc>
                <a:spcPct val="120000"/>
              </a:lnSpc>
              <a:tabLst>
                <a:tab pos="625475" algn="l"/>
              </a:tabLst>
            </a:pPr>
            <a:r>
              <a:rPr lang="cs-CZ" dirty="0" smtClean="0"/>
              <a:t>jestliže máme v úmyslu zhotovit doplněk z dokončovací hmoty či zkopírovat uměleckou řezbu do kosti, je vhodné postupovat tak, že se nejprve nanese do zhotovené formy tenká vrstva tekuté hmoty, aby se jí reliéf vyplnil, pak se teprve dolévá další hmota</a:t>
            </a:r>
          </a:p>
          <a:p>
            <a:pPr marL="269875" indent="-269875">
              <a:lnSpc>
                <a:spcPct val="120000"/>
              </a:lnSpc>
              <a:tabLst>
                <a:tab pos="625475" algn="l"/>
              </a:tabLst>
            </a:pPr>
            <a:r>
              <a:rPr lang="cs-CZ" dirty="0" smtClean="0"/>
              <a:t>kost, obzvláště archeologická, může mít různé odstíny zbarvení, a proto se dokončovací hmoty tónují přídavkem 1-2 % mikromletého talku </a:t>
            </a:r>
          </a:p>
          <a:p>
            <a:pPr marL="269875" indent="-269875">
              <a:lnSpc>
                <a:spcPct val="120000"/>
              </a:lnSpc>
              <a:tabLst>
                <a:tab pos="625475" algn="l"/>
              </a:tabLst>
            </a:pPr>
            <a:r>
              <a:rPr lang="cs-CZ" dirty="0" smtClean="0"/>
              <a:t>hotové doplňky se barví roztokem manganistanu draselného nebo barevnými laky</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cs-CZ" sz="4800" dirty="0" smtClean="0">
                <a:solidFill>
                  <a:srgbClr val="FFC000"/>
                </a:solidFill>
              </a:rPr>
              <a:t>Předměty z kůže</a:t>
            </a:r>
            <a:endParaRPr lang="cs-CZ" sz="4800" dirty="0">
              <a:solidFill>
                <a:srgbClr val="FFC000"/>
              </a:solidFill>
            </a:endParaRPr>
          </a:p>
        </p:txBody>
      </p:sp>
      <p:sp>
        <p:nvSpPr>
          <p:cNvPr id="3" name="Content Placeholder 2"/>
          <p:cNvSpPr>
            <a:spLocks noGrp="1"/>
          </p:cNvSpPr>
          <p:nvPr>
            <p:ph sz="quarter" idx="1"/>
          </p:nvPr>
        </p:nvSpPr>
        <p:spPr/>
        <p:txBody>
          <a:bodyPr>
            <a:normAutofit fontScale="77500" lnSpcReduction="20000"/>
          </a:bodyPr>
          <a:lstStyle/>
          <a:p>
            <a:pPr>
              <a:lnSpc>
                <a:spcPct val="120000"/>
              </a:lnSpc>
              <a:spcBef>
                <a:spcPct val="50000"/>
              </a:spcBef>
            </a:pPr>
            <a:r>
              <a:rPr lang="cs-CZ" b="1" i="1" dirty="0" smtClean="0">
                <a:solidFill>
                  <a:schemeClr val="accent2"/>
                </a:solidFill>
              </a:rPr>
              <a:t>šagrén </a:t>
            </a:r>
            <a:r>
              <a:rPr lang="cs-CZ" i="1" dirty="0" smtClean="0"/>
              <a:t>-</a:t>
            </a:r>
            <a:r>
              <a:rPr lang="cs-CZ" i="1" dirty="0" smtClean="0">
                <a:solidFill>
                  <a:schemeClr val="accent2"/>
                </a:solidFill>
              </a:rPr>
              <a:t> </a:t>
            </a:r>
            <a:r>
              <a:rPr lang="cs-CZ" dirty="0" smtClean="0"/>
              <a:t>brašnářská useň z různých druhů kůže,                                   vyznačující se ozdobným hrbolatým povrchem </a:t>
            </a:r>
            <a:endParaRPr lang="cs-CZ" i="1" dirty="0" smtClean="0">
              <a:solidFill>
                <a:schemeClr val="accent2"/>
              </a:solidFill>
            </a:endParaRPr>
          </a:p>
          <a:p>
            <a:pPr algn="just">
              <a:lnSpc>
                <a:spcPct val="120000"/>
              </a:lnSpc>
              <a:spcBef>
                <a:spcPct val="50000"/>
              </a:spcBef>
            </a:pPr>
            <a:r>
              <a:rPr lang="cs-CZ" b="1" i="1" dirty="0" smtClean="0">
                <a:solidFill>
                  <a:schemeClr val="accent2"/>
                </a:solidFill>
              </a:rPr>
              <a:t>pergamen </a:t>
            </a:r>
            <a:r>
              <a:rPr lang="cs-CZ" dirty="0" smtClean="0"/>
              <a:t>– nevydělaná, při napětí sušená a hlazená zvířecí kůže. Používá se kůže různých domácích zvířat, např. oslů, vepřů, koz, ovcí nebo hovězího dobytka, zpravidla mladších jedinců, jejichž kůže je jemnější</a:t>
            </a:r>
          </a:p>
          <a:p>
            <a:pPr>
              <a:lnSpc>
                <a:spcPct val="120000"/>
              </a:lnSpc>
              <a:spcBef>
                <a:spcPct val="50000"/>
              </a:spcBef>
            </a:pPr>
            <a:r>
              <a:rPr lang="cs-CZ" b="1" i="1" dirty="0" smtClean="0">
                <a:solidFill>
                  <a:schemeClr val="accent2"/>
                </a:solidFill>
              </a:rPr>
              <a:t>juchta</a:t>
            </a:r>
            <a:r>
              <a:rPr lang="cs-CZ" dirty="0" smtClean="0">
                <a:solidFill>
                  <a:schemeClr val="accent2"/>
                </a:solidFill>
              </a:rPr>
              <a:t> </a:t>
            </a:r>
            <a:r>
              <a:rPr lang="cs-CZ" dirty="0" smtClean="0"/>
              <a:t>- převážně hovězí kůže vyčiněná přírodními nebo chemickými prostředky a silně napuštěná oleji či jinými mastnými prostředky</a:t>
            </a:r>
            <a:r>
              <a:rPr lang="cs-CZ" i="1" dirty="0" smtClean="0">
                <a:solidFill>
                  <a:schemeClr val="accent2"/>
                </a:solidFill>
              </a:rPr>
              <a:t> </a:t>
            </a:r>
          </a:p>
          <a:p>
            <a:pPr>
              <a:lnSpc>
                <a:spcPct val="120000"/>
              </a:lnSpc>
              <a:spcBef>
                <a:spcPct val="50000"/>
              </a:spcBef>
            </a:pPr>
            <a:r>
              <a:rPr lang="cs-CZ" b="1" i="1" dirty="0" smtClean="0">
                <a:solidFill>
                  <a:schemeClr val="accent2"/>
                </a:solidFill>
              </a:rPr>
              <a:t>semiš</a:t>
            </a:r>
            <a:r>
              <a:rPr lang="cs-CZ" b="1" dirty="0" smtClean="0"/>
              <a:t> </a:t>
            </a:r>
            <a:r>
              <a:rPr lang="cs-CZ" dirty="0" smtClean="0"/>
              <a:t>- broušená kůže, většinou hovězí, je-li broušená                                 z líce nazývá se nubuk, pokud z rubu (od masa) - velur </a:t>
            </a:r>
          </a:p>
          <a:p>
            <a:endParaRPr lang="cs-CZ" dirty="0"/>
          </a:p>
        </p:txBody>
      </p:sp>
      <p:pic>
        <p:nvPicPr>
          <p:cNvPr id="1026" name="Picture 2" descr="https://upload.wikimedia.org/wikipedia/commons/thumb/f/ff/Parchment_from_goatskin.jpg/180px-Parchment_from_goatskin.jpg">
            <a:hlinkClick r:id="rId2"/>
          </p:cNvPr>
          <p:cNvPicPr>
            <a:picLocks noChangeAspect="1" noChangeArrowheads="1"/>
          </p:cNvPicPr>
          <p:nvPr/>
        </p:nvPicPr>
        <p:blipFill>
          <a:blip r:embed="rId3" cstate="print"/>
          <a:srcRect/>
          <a:stretch>
            <a:fillRect/>
          </a:stretch>
        </p:blipFill>
        <p:spPr bwMode="auto">
          <a:xfrm>
            <a:off x="3491880" y="5517232"/>
            <a:ext cx="1224136" cy="1165845"/>
          </a:xfrm>
          <a:prstGeom prst="rect">
            <a:avLst/>
          </a:prstGeom>
          <a:noFill/>
        </p:spPr>
      </p:pic>
      <p:pic>
        <p:nvPicPr>
          <p:cNvPr id="1030" name="Picture 6" descr="http://benzinaky.com/Dubsky_files/IMGP5787.jpg">
            <a:hlinkClick r:id="rId4"/>
          </p:cNvPr>
          <p:cNvPicPr>
            <a:picLocks noChangeAspect="1" noChangeArrowheads="1"/>
          </p:cNvPicPr>
          <p:nvPr/>
        </p:nvPicPr>
        <p:blipFill>
          <a:blip r:embed="rId5" cstate="print"/>
          <a:srcRect/>
          <a:stretch>
            <a:fillRect/>
          </a:stretch>
        </p:blipFill>
        <p:spPr bwMode="auto">
          <a:xfrm>
            <a:off x="1547664" y="5517232"/>
            <a:ext cx="1152128" cy="1152128"/>
          </a:xfrm>
          <a:prstGeom prst="rect">
            <a:avLst/>
          </a:prstGeom>
          <a:noFill/>
        </p:spPr>
      </p:pic>
      <p:pic>
        <p:nvPicPr>
          <p:cNvPr id="1032" name="Picture 8" descr="http://www.ua.all.biz/img/ua/catalog/more/small/52179_berczy_yuftevye_kirzovye.jpeg">
            <a:hlinkClick r:id="rId6"/>
          </p:cNvPr>
          <p:cNvPicPr>
            <a:picLocks noChangeAspect="1" noChangeArrowheads="1"/>
          </p:cNvPicPr>
          <p:nvPr/>
        </p:nvPicPr>
        <p:blipFill>
          <a:blip r:embed="rId7" cstate="print"/>
          <a:srcRect/>
          <a:stretch>
            <a:fillRect/>
          </a:stretch>
        </p:blipFill>
        <p:spPr bwMode="auto">
          <a:xfrm>
            <a:off x="5364088" y="5589240"/>
            <a:ext cx="1143000" cy="1038225"/>
          </a:xfrm>
          <a:prstGeom prst="rect">
            <a:avLst/>
          </a:prstGeom>
          <a:noFill/>
        </p:spPr>
      </p:pic>
      <p:sp>
        <p:nvSpPr>
          <p:cNvPr id="1034" name="AutoShape 10" descr="Výsledek obrázku pro semišové kozačky"/>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1036" name="AutoShape 12" descr="Výsledek obrázku pro semišové kozačky"/>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1038" name="AutoShape 14" descr="Výsledek obrázku pro semišové kozačky"/>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1040" name="AutoShape 16" descr="Výsledek obrázku pro semišové kozačky"/>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1042" name="AutoShape 18" descr="Výsledek obrázku pro semišové kozačky"/>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1044" name="Picture 20" descr="https://www.svetbot.cz/public/img/produkty/3094.jpg">
            <a:hlinkClick r:id="rId8"/>
          </p:cNvPr>
          <p:cNvPicPr>
            <a:picLocks noChangeAspect="1" noChangeArrowheads="1"/>
          </p:cNvPicPr>
          <p:nvPr/>
        </p:nvPicPr>
        <p:blipFill>
          <a:blip r:embed="rId9" cstate="print"/>
          <a:srcRect/>
          <a:stretch>
            <a:fillRect/>
          </a:stretch>
        </p:blipFill>
        <p:spPr bwMode="auto">
          <a:xfrm>
            <a:off x="7223787" y="5229200"/>
            <a:ext cx="1920213" cy="144016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Uchovávání kůže</a:t>
            </a:r>
            <a:endParaRPr lang="cs-CZ" dirty="0"/>
          </a:p>
        </p:txBody>
      </p:sp>
      <p:sp>
        <p:nvSpPr>
          <p:cNvPr id="3" name="Content Placeholder 2"/>
          <p:cNvSpPr>
            <a:spLocks noGrp="1"/>
          </p:cNvSpPr>
          <p:nvPr>
            <p:ph sz="quarter" idx="1"/>
          </p:nvPr>
        </p:nvSpPr>
        <p:spPr/>
        <p:txBody>
          <a:bodyPr>
            <a:normAutofit/>
          </a:bodyPr>
          <a:lstStyle/>
          <a:p>
            <a:r>
              <a:rPr lang="cs-CZ" dirty="0" smtClean="0"/>
              <a:t>Kůže je jedním z člověkem nejdéle používaných materiálů</a:t>
            </a:r>
          </a:p>
          <a:p>
            <a:r>
              <a:rPr lang="cs-CZ" dirty="0" smtClean="0"/>
              <a:t>syrová kůže se špatně uchovává, protože snadno podléhá biologickému poškození </a:t>
            </a:r>
          </a:p>
          <a:p>
            <a:r>
              <a:rPr lang="cs-CZ" dirty="0" smtClean="0"/>
              <a:t>předměty a výrobky z kůže se dostávají do muzeí ve značně špatném stavu - kůže ztratila své původní vlastnosti, tj. ohebnost, pevnost, barvu a odolnost vůči působení atmosférických vlivů</a:t>
            </a:r>
          </a:p>
          <a:p>
            <a:endParaRPr lang="cs-CZ" dirty="0"/>
          </a:p>
        </p:txBody>
      </p:sp>
      <p:pic>
        <p:nvPicPr>
          <p:cNvPr id="31746" name="Picture 2" descr="http://www.oldgolfshop.cz/uploads/zbozi/1338069184.jpg">
            <a:hlinkClick r:id="rId2"/>
          </p:cNvPr>
          <p:cNvPicPr>
            <a:picLocks noChangeAspect="1" noChangeArrowheads="1"/>
          </p:cNvPicPr>
          <p:nvPr/>
        </p:nvPicPr>
        <p:blipFill>
          <a:blip r:embed="rId3" cstate="print"/>
          <a:srcRect/>
          <a:stretch>
            <a:fillRect/>
          </a:stretch>
        </p:blipFill>
        <p:spPr bwMode="auto">
          <a:xfrm>
            <a:off x="6588224" y="188640"/>
            <a:ext cx="1656184" cy="1104123"/>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Čištění</a:t>
            </a:r>
            <a:endParaRPr lang="cs-CZ" dirty="0"/>
          </a:p>
        </p:txBody>
      </p:sp>
      <p:sp>
        <p:nvSpPr>
          <p:cNvPr id="3" name="Content Placeholder 2"/>
          <p:cNvSpPr>
            <a:spLocks noGrp="1"/>
          </p:cNvSpPr>
          <p:nvPr>
            <p:ph sz="quarter" idx="1"/>
          </p:nvPr>
        </p:nvSpPr>
        <p:spPr/>
        <p:txBody>
          <a:bodyPr>
            <a:normAutofit lnSpcReduction="10000"/>
          </a:bodyPr>
          <a:lstStyle/>
          <a:p>
            <a:pPr marL="269875" indent="-269875">
              <a:lnSpc>
                <a:spcPct val="120000"/>
              </a:lnSpc>
            </a:pPr>
            <a:r>
              <a:rPr lang="cs-CZ" dirty="0" smtClean="0"/>
              <a:t>výběr způsobu očištění kůže závisí na stupni jejího zachování a na druhu a charakteru poškození </a:t>
            </a:r>
          </a:p>
          <a:p>
            <a:pPr marL="269875" indent="-269875">
              <a:lnSpc>
                <a:spcPct val="120000"/>
              </a:lnSpc>
            </a:pPr>
            <a:r>
              <a:rPr lang="cs-CZ" dirty="0" smtClean="0"/>
              <a:t>suchá kůže se po mechanickém očištění od prachu a nečistot otírá tamponem smočeným vodou, slabým roztokem uhličitanu sodného nebo mýdlovou pěnou, poté se kůže vytře ovlhčeným tamponem </a:t>
            </a:r>
          </a:p>
          <a:p>
            <a:pPr marL="269875" indent="-269875">
              <a:lnSpc>
                <a:spcPct val="120000"/>
              </a:lnSpc>
            </a:pPr>
            <a:r>
              <a:rPr lang="cs-CZ" dirty="0" smtClean="0"/>
              <a:t>mohou se používat i vodné roztoky, které obsahují povrchově aktivní látky a organická rozpouštědla</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Kost</a:t>
            </a:r>
            <a:endParaRPr lang="cs-CZ" dirty="0"/>
          </a:p>
        </p:txBody>
      </p:sp>
      <p:sp>
        <p:nvSpPr>
          <p:cNvPr id="3" name="Content Placeholder 2"/>
          <p:cNvSpPr>
            <a:spLocks noGrp="1"/>
          </p:cNvSpPr>
          <p:nvPr>
            <p:ph sz="quarter" idx="1"/>
          </p:nvPr>
        </p:nvSpPr>
        <p:spPr/>
        <p:txBody>
          <a:bodyPr/>
          <a:lstStyle/>
          <a:p>
            <a:r>
              <a:rPr lang="cs-CZ" dirty="0" smtClean="0"/>
              <a:t>Je to organicko-minerální materiál, tvořený vápenatými solemi a osseinem</a:t>
            </a:r>
          </a:p>
          <a:p>
            <a:r>
              <a:rPr lang="cs-CZ" dirty="0" smtClean="0"/>
              <a:t>Mají komplikovanou strukturu s kapilárami a póry, to se projevuje anizotropií kostěných výrobků</a:t>
            </a:r>
          </a:p>
          <a:p>
            <a:endParaRPr lang="cs-CZ" dirty="0"/>
          </a:p>
        </p:txBody>
      </p:sp>
      <p:pic>
        <p:nvPicPr>
          <p:cNvPr id="1026" name="Picture 2" descr="http://www.bezeckaskola.cz/files/580-Vb8-stavba-kosti.jpg">
            <a:hlinkClick r:id="rId2"/>
          </p:cNvPr>
          <p:cNvPicPr>
            <a:picLocks noChangeAspect="1" noChangeArrowheads="1"/>
          </p:cNvPicPr>
          <p:nvPr/>
        </p:nvPicPr>
        <p:blipFill>
          <a:blip r:embed="rId3" cstate="print"/>
          <a:srcRect/>
          <a:stretch>
            <a:fillRect/>
          </a:stretch>
        </p:blipFill>
        <p:spPr bwMode="auto">
          <a:xfrm>
            <a:off x="2006216" y="3777546"/>
            <a:ext cx="4953000" cy="28575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Čištění</a:t>
            </a:r>
            <a:endParaRPr lang="cs-CZ" dirty="0"/>
          </a:p>
        </p:txBody>
      </p:sp>
      <p:sp>
        <p:nvSpPr>
          <p:cNvPr id="3" name="Content Placeholder 2"/>
          <p:cNvSpPr>
            <a:spLocks noGrp="1"/>
          </p:cNvSpPr>
          <p:nvPr>
            <p:ph sz="quarter" idx="1"/>
          </p:nvPr>
        </p:nvSpPr>
        <p:spPr>
          <a:xfrm>
            <a:off x="612648" y="1600200"/>
            <a:ext cx="8153400" cy="5069160"/>
          </a:xfrm>
        </p:spPr>
        <p:txBody>
          <a:bodyPr>
            <a:normAutofit fontScale="47500" lnSpcReduction="20000"/>
          </a:bodyPr>
          <a:lstStyle/>
          <a:p>
            <a:pPr marL="265113" indent="-265113">
              <a:buFontTx/>
              <a:buNone/>
            </a:pPr>
            <a:r>
              <a:rPr lang="cs-CZ" sz="3200" b="1" i="1" dirty="0" smtClean="0">
                <a:solidFill>
                  <a:schemeClr val="accent2"/>
                </a:solidFill>
              </a:rPr>
              <a:t>Čištění tmavých kůží</a:t>
            </a:r>
          </a:p>
          <a:p>
            <a:pPr marL="265113" indent="-265113">
              <a:buFontTx/>
              <a:buNone/>
            </a:pPr>
            <a:endParaRPr lang="cs-CZ" sz="700" b="1" i="1" dirty="0" smtClean="0">
              <a:solidFill>
                <a:schemeClr val="accent2"/>
              </a:solidFill>
            </a:endParaRPr>
          </a:p>
          <a:p>
            <a:pPr marL="265113" indent="-265113"/>
            <a:r>
              <a:rPr lang="cs-CZ" sz="3200" dirty="0" smtClean="0"/>
              <a:t>používá se směs obsahující býčí žluč, ethanol a vodu 1:1:1</a:t>
            </a:r>
          </a:p>
          <a:p>
            <a:pPr marL="265113" indent="-265113">
              <a:buFontTx/>
              <a:buNone/>
            </a:pPr>
            <a:r>
              <a:rPr lang="cs-CZ" sz="3200" b="1" i="1" dirty="0" smtClean="0">
                <a:solidFill>
                  <a:schemeClr val="accent2"/>
                </a:solidFill>
              </a:rPr>
              <a:t>Čištění světlých kůží</a:t>
            </a:r>
          </a:p>
          <a:p>
            <a:pPr marL="265113" indent="-265113">
              <a:buFontTx/>
              <a:buNone/>
            </a:pPr>
            <a:endParaRPr lang="cs-CZ" sz="700" b="1" i="1" dirty="0" smtClean="0">
              <a:solidFill>
                <a:schemeClr val="accent2"/>
              </a:solidFill>
            </a:endParaRPr>
          </a:p>
          <a:p>
            <a:pPr marL="265113" indent="-265113"/>
            <a:r>
              <a:rPr lang="cs-CZ" sz="3200" i="1" dirty="0" smtClean="0"/>
              <a:t>čisticí pasta</a:t>
            </a:r>
            <a:r>
              <a:rPr lang="cs-CZ" sz="3200" dirty="0" smtClean="0"/>
              <a:t> má následující složení:</a:t>
            </a:r>
          </a:p>
          <a:p>
            <a:pPr marL="265113" indent="-265113">
              <a:buFontTx/>
              <a:buNone/>
            </a:pPr>
            <a:r>
              <a:rPr lang="cs-CZ" sz="3200" dirty="0" smtClean="0"/>
              <a:t>	dětské mýdlo		15 g</a:t>
            </a:r>
          </a:p>
          <a:p>
            <a:pPr marL="265113" indent="-265113">
              <a:buFontTx/>
              <a:buNone/>
            </a:pPr>
            <a:r>
              <a:rPr lang="cs-CZ" sz="3200" dirty="0" smtClean="0"/>
              <a:t>	borax			5 g</a:t>
            </a:r>
          </a:p>
          <a:p>
            <a:pPr marL="265113" indent="-265113">
              <a:buFontTx/>
              <a:buNone/>
            </a:pPr>
            <a:r>
              <a:rPr lang="cs-CZ" sz="3200" dirty="0" smtClean="0"/>
              <a:t>	10% roztok amoniaku	80 ml</a:t>
            </a:r>
          </a:p>
          <a:p>
            <a:pPr marL="265113" indent="-265113">
              <a:buFontTx/>
              <a:buNone/>
            </a:pPr>
            <a:r>
              <a:rPr lang="cs-CZ" sz="3200" dirty="0" smtClean="0"/>
              <a:t>	96% ethanol		6,2 ml</a:t>
            </a:r>
          </a:p>
          <a:p>
            <a:pPr marL="265113" indent="-265113">
              <a:buFontTx/>
              <a:buNone/>
            </a:pPr>
            <a:r>
              <a:rPr lang="cs-CZ" sz="3200" dirty="0" smtClean="0"/>
              <a:t>	destilovaná voda	120 ml</a:t>
            </a:r>
          </a:p>
          <a:p>
            <a:pPr marL="265113" indent="-265113">
              <a:buFontTx/>
              <a:buNone/>
            </a:pPr>
            <a:r>
              <a:rPr lang="cs-CZ" sz="3200" dirty="0" smtClean="0"/>
              <a:t>Po ošetření se kůže vytře vlhkým tamponem.</a:t>
            </a:r>
          </a:p>
          <a:p>
            <a:pPr marL="265113" indent="-265113">
              <a:buFontTx/>
              <a:buNone/>
            </a:pPr>
            <a:r>
              <a:rPr lang="cs-CZ" sz="3200" b="1" i="1" dirty="0" smtClean="0">
                <a:solidFill>
                  <a:schemeClr val="accent2"/>
                </a:solidFill>
              </a:rPr>
              <a:t>Ošetření mokré kůže</a:t>
            </a:r>
          </a:p>
          <a:p>
            <a:pPr marL="265113" indent="-265113">
              <a:buFontTx/>
              <a:buNone/>
            </a:pPr>
            <a:endParaRPr lang="cs-CZ" sz="700" b="1" i="1" dirty="0" smtClean="0">
              <a:solidFill>
                <a:schemeClr val="accent2"/>
              </a:solidFill>
            </a:endParaRPr>
          </a:p>
          <a:p>
            <a:pPr marL="265113" indent="-265113">
              <a:lnSpc>
                <a:spcPct val="120000"/>
              </a:lnSpc>
            </a:pPr>
            <a:r>
              <a:rPr lang="cs-CZ" sz="3200" dirty="0" smtClean="0"/>
              <a:t>provádí se lázní, která povinně obsahuje antiseptikum, např. ethanol-voda</a:t>
            </a:r>
          </a:p>
          <a:p>
            <a:pPr marL="265113" indent="-265113">
              <a:lnSpc>
                <a:spcPct val="120000"/>
              </a:lnSpc>
              <a:buFontTx/>
              <a:buNone/>
            </a:pPr>
            <a:r>
              <a:rPr lang="cs-CZ" sz="3200" dirty="0" smtClean="0"/>
              <a:t>	-glycerin-thymol</a:t>
            </a:r>
          </a:p>
          <a:p>
            <a:pPr marL="265113" indent="-265113">
              <a:lnSpc>
                <a:spcPct val="120000"/>
              </a:lnSpc>
            </a:pPr>
            <a:r>
              <a:rPr lang="cs-CZ" sz="3200" dirty="0" smtClean="0"/>
              <a:t>přídavek neutrálních mycích prostředků (OP-7, OP-10 a sintaloly) a nízkomolekulárních polyethylenglykolů zlepšuje vyčištění kůže</a:t>
            </a:r>
          </a:p>
          <a:p>
            <a:pPr marL="265113" indent="-265113"/>
            <a:endParaRPr lang="cs-CZ" sz="3200" b="1" i="1" dirty="0" smtClean="0">
              <a:solidFill>
                <a:schemeClr val="accent2"/>
              </a:solidFill>
            </a:endParaRPr>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Očištění antiseptikem</a:t>
            </a:r>
            <a:endParaRPr lang="cs-CZ" dirty="0"/>
          </a:p>
        </p:txBody>
      </p:sp>
      <p:sp>
        <p:nvSpPr>
          <p:cNvPr id="3" name="Content Placeholder 2"/>
          <p:cNvSpPr>
            <a:spLocks noGrp="1"/>
          </p:cNvSpPr>
          <p:nvPr>
            <p:ph sz="quarter" idx="1"/>
          </p:nvPr>
        </p:nvSpPr>
        <p:spPr/>
        <p:txBody>
          <a:bodyPr>
            <a:normAutofit fontScale="70000" lnSpcReduction="20000"/>
          </a:bodyPr>
          <a:lstStyle/>
          <a:p>
            <a:pPr marL="265113" indent="-265113" algn="just">
              <a:lnSpc>
                <a:spcPct val="120000"/>
              </a:lnSpc>
            </a:pPr>
            <a:r>
              <a:rPr lang="cs-CZ" dirty="0" smtClean="0"/>
              <a:t>archeologické výrobky z kůže vyžadují ihned po svém nálezu antiseptické ošetření </a:t>
            </a:r>
          </a:p>
          <a:p>
            <a:pPr marL="265113" indent="-265113" algn="just">
              <a:lnSpc>
                <a:spcPct val="120000"/>
              </a:lnSpc>
            </a:pPr>
            <a:r>
              <a:rPr lang="cs-CZ" dirty="0" smtClean="0"/>
              <a:t>předměty deponované v muzeu se ošetřují antiseptiky při konzervování nebo restaurování, zcela určitě v případě objevení biologické nákazy (kolonie bakterií, plíseň, výskyt kožojedů, molů)</a:t>
            </a:r>
          </a:p>
          <a:p>
            <a:pPr marL="265113" indent="-265113" algn="just">
              <a:lnSpc>
                <a:spcPct val="120000"/>
              </a:lnSpc>
            </a:pPr>
            <a:r>
              <a:rPr lang="cs-CZ" dirty="0" smtClean="0"/>
              <a:t>v závislosti na stavu kožených předmětů a snášení se s jinými materiály se používají: </a:t>
            </a:r>
            <a:r>
              <a:rPr lang="cs-CZ" i="1" dirty="0" smtClean="0"/>
              <a:t>p</a:t>
            </a:r>
            <a:r>
              <a:rPr lang="cs-CZ" dirty="0" smtClean="0"/>
              <a:t>-dichlorbenzen, hexafluorokřemičitan sodný, neopinamin, gudron, podfenfos, foxim (preparát aeroantimol), </a:t>
            </a:r>
            <a:r>
              <a:rPr lang="cs-CZ" i="1" dirty="0" smtClean="0"/>
              <a:t>p</a:t>
            </a:r>
            <a:r>
              <a:rPr lang="cs-CZ" dirty="0" smtClean="0"/>
              <a:t>-chlor-</a:t>
            </a:r>
            <a:r>
              <a:rPr lang="cs-CZ" i="1" dirty="0" smtClean="0"/>
              <a:t>m</a:t>
            </a:r>
            <a:r>
              <a:rPr lang="cs-CZ" dirty="0" smtClean="0"/>
              <a:t>-kresol, 2-hydroxydifenyl, salicylanilid, 4,5,6- trichlorbenzoxazolin-2-on </a:t>
            </a:r>
          </a:p>
          <a:p>
            <a:pPr marL="265113" indent="-265113" algn="just">
              <a:lnSpc>
                <a:spcPct val="120000"/>
              </a:lnSpc>
            </a:pPr>
            <a:r>
              <a:rPr lang="cs-CZ" dirty="0" smtClean="0"/>
              <a:t>archeologická kůže se dezinfikuje a konzervuje tak, že se nejprve ošetří roztokem formalinu, mýdlovým roztokem a potom kompozicí tukových látek s přídavkem 0,8 % antiseptika (např. </a:t>
            </a:r>
            <a:r>
              <a:rPr lang="cs-CZ" i="1" dirty="0" smtClean="0"/>
              <a:t>p</a:t>
            </a:r>
            <a:r>
              <a:rPr lang="cs-CZ" dirty="0" smtClean="0"/>
              <a:t>-chlor-</a:t>
            </a:r>
            <a:r>
              <a:rPr lang="cs-CZ" i="1" dirty="0" smtClean="0"/>
              <a:t>m</a:t>
            </a:r>
            <a:r>
              <a:rPr lang="cs-CZ" dirty="0" smtClean="0"/>
              <a:t>-xylenol nebo </a:t>
            </a:r>
            <a:r>
              <a:rPr lang="cs-CZ" i="1" dirty="0" smtClean="0"/>
              <a:t>p</a:t>
            </a:r>
            <a:r>
              <a:rPr lang="cs-CZ" dirty="0" smtClean="0"/>
              <a:t>-nitrofenol)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smtClean="0"/>
              <a:t>Odstraňování skvrn</a:t>
            </a:r>
            <a:endParaRPr lang="cs-CZ" dirty="0"/>
          </a:p>
        </p:txBody>
      </p:sp>
      <p:sp>
        <p:nvSpPr>
          <p:cNvPr id="3" name="Content Placeholder 2"/>
          <p:cNvSpPr>
            <a:spLocks noGrp="1"/>
          </p:cNvSpPr>
          <p:nvPr>
            <p:ph sz="quarter" idx="1"/>
          </p:nvPr>
        </p:nvSpPr>
        <p:spPr/>
        <p:txBody>
          <a:bodyPr>
            <a:normAutofit fontScale="85000" lnSpcReduction="10000"/>
          </a:bodyPr>
          <a:lstStyle/>
          <a:p>
            <a:pPr marL="177800" indent="-177800">
              <a:lnSpc>
                <a:spcPct val="120000"/>
              </a:lnSpc>
            </a:pPr>
            <a:r>
              <a:rPr lang="cs-CZ" b="1" i="1" dirty="0" smtClean="0">
                <a:solidFill>
                  <a:schemeClr val="accent2"/>
                </a:solidFill>
              </a:rPr>
              <a:t>Skvrny po napadení houbou</a:t>
            </a:r>
            <a:r>
              <a:rPr lang="cs-CZ" b="1" dirty="0" smtClean="0"/>
              <a:t> </a:t>
            </a:r>
            <a:r>
              <a:rPr lang="cs-CZ" sz="2400" b="1" dirty="0" smtClean="0"/>
              <a:t>včetně barevných</a:t>
            </a:r>
          </a:p>
          <a:p>
            <a:pPr marL="177800" indent="-177800">
              <a:lnSpc>
                <a:spcPct val="120000"/>
              </a:lnSpc>
            </a:pPr>
            <a:endParaRPr lang="cs-CZ" sz="700" dirty="0" smtClean="0"/>
          </a:p>
          <a:p>
            <a:pPr marL="177800" indent="-177800">
              <a:lnSpc>
                <a:spcPct val="120000"/>
              </a:lnSpc>
              <a:buFontTx/>
              <a:buChar char="•"/>
            </a:pPr>
            <a:r>
              <a:rPr lang="cs-CZ" dirty="0" smtClean="0"/>
              <a:t>lze odstranit nebo zeslabit ošetřením kůže peroxidem vodíku, do kterého se přidá 2% roztok amoniaku</a:t>
            </a:r>
          </a:p>
          <a:p>
            <a:pPr marL="177800" indent="-177800">
              <a:lnSpc>
                <a:spcPct val="120000"/>
              </a:lnSpc>
            </a:pPr>
            <a:endParaRPr lang="cs-CZ" dirty="0" smtClean="0"/>
          </a:p>
          <a:p>
            <a:pPr marL="177800" indent="-177800">
              <a:lnSpc>
                <a:spcPct val="120000"/>
              </a:lnSpc>
            </a:pPr>
            <a:r>
              <a:rPr lang="cs-CZ" b="1" i="1" dirty="0" smtClean="0">
                <a:solidFill>
                  <a:schemeClr val="accent2"/>
                </a:solidFill>
              </a:rPr>
              <a:t>Skvrny od produktů koroze</a:t>
            </a:r>
            <a:r>
              <a:rPr lang="cs-CZ" b="1" dirty="0" smtClean="0"/>
              <a:t> </a:t>
            </a:r>
            <a:r>
              <a:rPr lang="cs-CZ" sz="2400" b="1" dirty="0" smtClean="0"/>
              <a:t>(sloučeniny železa, mědi)</a:t>
            </a:r>
            <a:r>
              <a:rPr lang="cs-CZ" b="1" dirty="0" smtClean="0"/>
              <a:t> </a:t>
            </a:r>
          </a:p>
          <a:p>
            <a:pPr marL="177800" indent="-177800">
              <a:lnSpc>
                <a:spcPct val="120000"/>
              </a:lnSpc>
            </a:pPr>
            <a:endParaRPr lang="cs-CZ" sz="700" b="1" dirty="0" smtClean="0"/>
          </a:p>
          <a:p>
            <a:pPr marL="177800" indent="-177800">
              <a:lnSpc>
                <a:spcPct val="120000"/>
              </a:lnSpc>
              <a:buFontTx/>
              <a:buChar char="•"/>
            </a:pPr>
            <a:r>
              <a:rPr lang="cs-CZ" dirty="0" smtClean="0"/>
              <a:t>odstraňují se roztoky kyseliny šťavelové nebo Chelatonem III</a:t>
            </a:r>
          </a:p>
          <a:p>
            <a:pPr marL="177800" indent="-177800">
              <a:lnSpc>
                <a:spcPct val="120000"/>
              </a:lnSpc>
              <a:buFontTx/>
              <a:buChar char="•"/>
            </a:pPr>
            <a:r>
              <a:rPr lang="cs-CZ" dirty="0" smtClean="0"/>
              <a:t>je třeba uvážit, že společně s produkty koroze se odstraňují i tukové a vyčiňovací prostředky, které je pak nutno doplnit</a:t>
            </a:r>
          </a:p>
          <a:p>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Činění kůže</a:t>
            </a:r>
            <a:endParaRPr lang="cs-CZ" dirty="0"/>
          </a:p>
        </p:txBody>
      </p:sp>
      <p:sp>
        <p:nvSpPr>
          <p:cNvPr id="3" name="Content Placeholder 2"/>
          <p:cNvSpPr>
            <a:spLocks noGrp="1"/>
          </p:cNvSpPr>
          <p:nvPr>
            <p:ph sz="quarter" idx="1"/>
          </p:nvPr>
        </p:nvSpPr>
        <p:spPr>
          <a:xfrm>
            <a:off x="612648" y="1600200"/>
            <a:ext cx="8153400" cy="5257800"/>
          </a:xfrm>
        </p:spPr>
        <p:txBody>
          <a:bodyPr>
            <a:normAutofit fontScale="62500" lnSpcReduction="20000"/>
          </a:bodyPr>
          <a:lstStyle/>
          <a:p>
            <a:pPr marL="265113" indent="-265113" algn="just">
              <a:lnSpc>
                <a:spcPct val="120000"/>
              </a:lnSpc>
            </a:pPr>
            <a:r>
              <a:rPr lang="cs-CZ" sz="3200" dirty="0" smtClean="0"/>
              <a:t>při činění kůže dochází k dalšímu formování materiálu, zlepšují se její fyzikálně-mechanické vlastnosti, zpevňuje se lícová strana kůže</a:t>
            </a:r>
          </a:p>
          <a:p>
            <a:pPr marL="265113" indent="-265113" algn="just">
              <a:lnSpc>
                <a:spcPct val="120000"/>
              </a:lnSpc>
            </a:pPr>
            <a:r>
              <a:rPr lang="cs-CZ" sz="3200" dirty="0" smtClean="0"/>
              <a:t>k </a:t>
            </a:r>
            <a:r>
              <a:rPr lang="cs-CZ" sz="3200" i="1" dirty="0" smtClean="0">
                <a:solidFill>
                  <a:schemeClr val="accent2"/>
                </a:solidFill>
              </a:rPr>
              <a:t>minerálním činicím prostředkům</a:t>
            </a:r>
            <a:r>
              <a:rPr lang="cs-CZ" sz="3200" dirty="0" smtClean="0"/>
              <a:t> patří sloučeniny chromu, hliníku a zirkonia, kaolin, polymery kyselin křemičité a fosforečné, k </a:t>
            </a:r>
            <a:r>
              <a:rPr lang="cs-CZ" sz="3200" i="1" dirty="0" smtClean="0">
                <a:solidFill>
                  <a:schemeClr val="accent2"/>
                </a:solidFill>
              </a:rPr>
              <a:t>organickým</a:t>
            </a:r>
            <a:r>
              <a:rPr lang="cs-CZ" sz="3200" dirty="0" smtClean="0"/>
              <a:t> pak přírodní (rostlinné) nebo syntetické vyčiňovací prostředky (fenolformaldehydové pryskyřice, glutaraldehyd)</a:t>
            </a:r>
          </a:p>
          <a:p>
            <a:pPr marL="265113" indent="-265113" algn="just">
              <a:lnSpc>
                <a:spcPct val="120000"/>
              </a:lnSpc>
            </a:pPr>
            <a:r>
              <a:rPr lang="cs-CZ" sz="3200" dirty="0" smtClean="0"/>
              <a:t>v konzervátorské a restaurátorské praxi se nejvíce používají </a:t>
            </a:r>
            <a:r>
              <a:rPr lang="cs-CZ" sz="3200" i="1" dirty="0" smtClean="0">
                <a:solidFill>
                  <a:schemeClr val="accent2"/>
                </a:solidFill>
              </a:rPr>
              <a:t>organická činicí činidla</a:t>
            </a:r>
            <a:r>
              <a:rPr lang="cs-CZ" sz="3200" dirty="0" smtClean="0"/>
              <a:t> - jejich důležitou vlastností je, že při jejich použití je možno zachovat a fixovat obrázek, vytlačený na lícové straně kůže </a:t>
            </a:r>
          </a:p>
          <a:p>
            <a:pPr marL="265113" indent="-265113" algn="just">
              <a:lnSpc>
                <a:spcPct val="120000"/>
              </a:lnSpc>
            </a:pPr>
            <a:r>
              <a:rPr lang="cs-CZ" sz="3200" dirty="0" smtClean="0"/>
              <a:t>z </a:t>
            </a:r>
            <a:r>
              <a:rPr lang="cs-CZ" sz="3200" i="1" dirty="0" smtClean="0">
                <a:solidFill>
                  <a:schemeClr val="accent2"/>
                </a:solidFill>
              </a:rPr>
              <a:t>rostlinných vyčiňovacích prostředků</a:t>
            </a:r>
            <a:r>
              <a:rPr lang="cs-CZ" sz="3200" dirty="0" smtClean="0"/>
              <a:t> se nejčastěji používají třísloviny z jívy, mimózy, dubu, kaštanu aj.</a:t>
            </a:r>
          </a:p>
          <a:p>
            <a:pPr marL="265113" indent="-265113" algn="just">
              <a:lnSpc>
                <a:spcPct val="120000"/>
              </a:lnSpc>
            </a:pPr>
            <a:r>
              <a:rPr lang="cs-CZ" sz="3200" i="1" dirty="0" smtClean="0">
                <a:solidFill>
                  <a:schemeClr val="accent2"/>
                </a:solidFill>
              </a:rPr>
              <a:t>syntetická vyčiňovací činidla</a:t>
            </a:r>
            <a:r>
              <a:rPr lang="cs-CZ" sz="3200" dirty="0" smtClean="0"/>
              <a:t> se vyrábějí průmyslově pod různými názvy</a:t>
            </a:r>
          </a:p>
          <a:p>
            <a:pPr marL="265113" indent="-265113" algn="just">
              <a:lnSpc>
                <a:spcPct val="120000"/>
              </a:lnSpc>
            </a:pPr>
            <a:r>
              <a:rPr lang="cs-CZ" sz="3200" dirty="0" smtClean="0"/>
              <a:t>aby se získala měkká, plastická kůže, doporučují se polyfunkční vyčiňovací činidla, které jsou produktem reakce alkylsulfochloridu s močovino- formaldehydovou pryskyřicí</a:t>
            </a:r>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Měkčení a promazávání/tukování</a:t>
            </a:r>
            <a:endParaRPr lang="cs-CZ" dirty="0"/>
          </a:p>
        </p:txBody>
      </p:sp>
      <p:sp>
        <p:nvSpPr>
          <p:cNvPr id="3" name="Content Placeholder 2"/>
          <p:cNvSpPr>
            <a:spLocks noGrp="1"/>
          </p:cNvSpPr>
          <p:nvPr>
            <p:ph sz="quarter" idx="1"/>
          </p:nvPr>
        </p:nvSpPr>
        <p:spPr/>
        <p:txBody>
          <a:bodyPr>
            <a:normAutofit fontScale="85000" lnSpcReduction="20000"/>
          </a:bodyPr>
          <a:lstStyle/>
          <a:p>
            <a:pPr marL="265113" indent="-265113"/>
            <a:r>
              <a:rPr lang="cs-CZ" dirty="0" smtClean="0"/>
              <a:t>výrobky z kůže (včetně pergamenu) procházejí při dlouhodobém uložení zřetelnými změnami, zvláště při nepříznivých podmínkách (archeologická kůže) </a:t>
            </a:r>
          </a:p>
          <a:p>
            <a:pPr marL="265113" indent="-265113"/>
            <a:r>
              <a:rPr lang="cs-CZ" dirty="0" smtClean="0"/>
              <a:t>dochází k hluboké destrukci kolagenu a jiných bílkovin, tuky difundují na povrch a oxidují se</a:t>
            </a:r>
          </a:p>
          <a:p>
            <a:pPr marL="265113" indent="-265113"/>
            <a:r>
              <a:rPr lang="cs-CZ" dirty="0" smtClean="0"/>
              <a:t>výsledkem je tuhá a lomivá kůže, která se při delším působení vody deformuje a poškozuje</a:t>
            </a:r>
          </a:p>
          <a:p>
            <a:pPr marL="265113" indent="-265113"/>
            <a:r>
              <a:rPr lang="cs-CZ" dirty="0" smtClean="0"/>
              <a:t>kromě toho se kůže stává málo smáčivou pro vodu </a:t>
            </a:r>
          </a:p>
          <a:p>
            <a:pPr marL="265113" indent="-265113"/>
            <a:r>
              <a:rPr lang="cs-CZ" dirty="0" smtClean="0"/>
              <a:t>optimální obsah tuků v kůži se pohybuje v rozmezí 10-20 % </a:t>
            </a:r>
          </a:p>
          <a:p>
            <a:pPr marL="265113" indent="-265113"/>
            <a:r>
              <a:rPr lang="cs-CZ" dirty="0" smtClean="0"/>
              <a:t>protože kolagenová vlákna během skladování do značné míry vysychají, často společně s dodáním tuků se do kůže dodávají látky, které regulují obsah vody</a:t>
            </a:r>
          </a:p>
          <a:p>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Stadia restaurování</a:t>
            </a:r>
            <a:endParaRPr lang="cs-CZ" dirty="0"/>
          </a:p>
        </p:txBody>
      </p:sp>
      <p:sp>
        <p:nvSpPr>
          <p:cNvPr id="3" name="Content Placeholder 2"/>
          <p:cNvSpPr>
            <a:spLocks noGrp="1"/>
          </p:cNvSpPr>
          <p:nvPr>
            <p:ph sz="quarter" idx="1"/>
          </p:nvPr>
        </p:nvSpPr>
        <p:spPr/>
        <p:txBody>
          <a:bodyPr>
            <a:normAutofit lnSpcReduction="10000"/>
          </a:bodyPr>
          <a:lstStyle/>
          <a:p>
            <a:pPr marL="265113" indent="-265113">
              <a:lnSpc>
                <a:spcPct val="120000"/>
              </a:lnSpc>
            </a:pPr>
            <a:r>
              <a:rPr lang="cs-CZ" dirty="0" smtClean="0"/>
              <a:t>po povinné dezinfekci následuje ošetření tukovými látkami, které dodají kůži elasticitu, měkkost a pevnost </a:t>
            </a:r>
          </a:p>
          <a:p>
            <a:pPr marL="265113" indent="-265113">
              <a:lnSpc>
                <a:spcPct val="120000"/>
              </a:lnSpc>
            </a:pPr>
            <a:r>
              <a:rPr lang="cs-CZ" dirty="0" smtClean="0"/>
              <a:t>tuky se adsorbují strukturními elementy kůže nestejnoměrně </a:t>
            </a:r>
          </a:p>
          <a:p>
            <a:pPr marL="265113" indent="-265113">
              <a:lnSpc>
                <a:spcPct val="120000"/>
              </a:lnSpc>
            </a:pPr>
            <a:r>
              <a:rPr lang="cs-CZ" dirty="0" smtClean="0"/>
              <a:t>vede to k zesílení vzájemného klouzání elementů</a:t>
            </a:r>
          </a:p>
          <a:p>
            <a:pPr marL="265113" indent="-265113">
              <a:lnSpc>
                <a:spcPct val="120000"/>
              </a:lnSpc>
            </a:pPr>
            <a:r>
              <a:rPr lang="cs-CZ" dirty="0" smtClean="0"/>
              <a:t>jednotlivá vlákna se vhodně orientují, což ve svém důsledku vede ke zvýšení  pevnosti a plasticity kůže</a:t>
            </a:r>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Dělení tukových materiálů</a:t>
            </a:r>
            <a:endParaRPr lang="cs-CZ" dirty="0"/>
          </a:p>
        </p:txBody>
      </p:sp>
      <p:sp>
        <p:nvSpPr>
          <p:cNvPr id="3" name="Content Placeholder 2"/>
          <p:cNvSpPr>
            <a:spLocks noGrp="1"/>
          </p:cNvSpPr>
          <p:nvPr>
            <p:ph sz="quarter" idx="1"/>
          </p:nvPr>
        </p:nvSpPr>
        <p:spPr>
          <a:xfrm>
            <a:off x="612648" y="1600200"/>
            <a:ext cx="8153400" cy="5257800"/>
          </a:xfrm>
        </p:spPr>
        <p:txBody>
          <a:bodyPr>
            <a:normAutofit fontScale="55000" lnSpcReduction="20000"/>
          </a:bodyPr>
          <a:lstStyle/>
          <a:p>
            <a:pPr marL="265113" indent="-265113">
              <a:lnSpc>
                <a:spcPct val="120000"/>
              </a:lnSpc>
            </a:pPr>
            <a:r>
              <a:rPr lang="cs-CZ" i="1" dirty="0" smtClean="0">
                <a:solidFill>
                  <a:schemeClr val="accent2"/>
                </a:solidFill>
              </a:rPr>
              <a:t>oleje, tuky a vosky živočišného nebo rostlinného původu</a:t>
            </a:r>
            <a:r>
              <a:rPr lang="cs-CZ" i="1" dirty="0" smtClean="0"/>
              <a:t> </a:t>
            </a:r>
            <a:r>
              <a:rPr lang="cs-CZ" dirty="0" smtClean="0"/>
              <a:t> </a:t>
            </a:r>
          </a:p>
          <a:p>
            <a:pPr marL="265113" indent="-265113">
              <a:lnSpc>
                <a:spcPct val="120000"/>
              </a:lnSpc>
              <a:buFontTx/>
              <a:buChar char="•"/>
            </a:pPr>
            <a:r>
              <a:rPr lang="cs-CZ" dirty="0" smtClean="0"/>
              <a:t>používají se jako emulze, roztoky v organických rozpouštědlech </a:t>
            </a:r>
          </a:p>
          <a:p>
            <a:pPr marL="265113" indent="-265113">
              <a:lnSpc>
                <a:spcPct val="120000"/>
              </a:lnSpc>
              <a:buFontTx/>
              <a:buChar char="•"/>
            </a:pPr>
            <a:r>
              <a:rPr lang="cs-CZ" dirty="0" smtClean="0"/>
              <a:t>patří sem rybí tuk, tuk z vorvaně, různé oleje (kostní, paznehtový, slunečnicový, sojový, ricinový, řepkový, kokosový, lněný, vorvaňový) a palmový tuk</a:t>
            </a:r>
          </a:p>
          <a:p>
            <a:pPr marL="265113" indent="-265113">
              <a:lnSpc>
                <a:spcPct val="120000"/>
              </a:lnSpc>
            </a:pPr>
            <a:endParaRPr lang="cs-CZ" sz="1400" dirty="0" smtClean="0"/>
          </a:p>
          <a:p>
            <a:pPr marL="265113" indent="-265113">
              <a:lnSpc>
                <a:spcPct val="120000"/>
              </a:lnSpc>
            </a:pPr>
            <a:r>
              <a:rPr lang="cs-CZ" i="1" dirty="0" smtClean="0">
                <a:solidFill>
                  <a:schemeClr val="accent2"/>
                </a:solidFill>
              </a:rPr>
              <a:t>produkty zpracování živočišných a rostlinných tuků</a:t>
            </a:r>
            <a:r>
              <a:rPr lang="cs-CZ" dirty="0" smtClean="0"/>
              <a:t> </a:t>
            </a:r>
          </a:p>
          <a:p>
            <a:pPr marL="265113" indent="-265113">
              <a:lnSpc>
                <a:spcPct val="120000"/>
              </a:lnSpc>
              <a:buFontTx/>
              <a:buChar char="•"/>
            </a:pPr>
            <a:r>
              <a:rPr lang="cs-CZ" dirty="0" smtClean="0"/>
              <a:t>mýdla, sulfonované oleje (alizarinový olej), sulfonované tukové alkoholy, </a:t>
            </a:r>
          </a:p>
          <a:p>
            <a:pPr marL="265113" indent="-265113">
              <a:lnSpc>
                <a:spcPct val="120000"/>
              </a:lnSpc>
              <a:buFontTx/>
              <a:buChar char="•"/>
            </a:pPr>
            <a:r>
              <a:rPr lang="cs-CZ" dirty="0" smtClean="0"/>
              <a:t>produkty štěpení tuků (kyselina olejová, stearin, glycerin), </a:t>
            </a:r>
          </a:p>
          <a:p>
            <a:pPr marL="265113" indent="-265113">
              <a:lnSpc>
                <a:spcPct val="120000"/>
              </a:lnSpc>
              <a:buFontTx/>
              <a:buChar char="•"/>
            </a:pPr>
            <a:r>
              <a:rPr lang="cs-CZ" dirty="0" smtClean="0"/>
              <a:t>produkty kondenzace mastných kyselin a ztužování tuků  (polymerní oleje)</a:t>
            </a:r>
          </a:p>
          <a:p>
            <a:pPr marL="265113" indent="-265113">
              <a:lnSpc>
                <a:spcPct val="120000"/>
              </a:lnSpc>
            </a:pPr>
            <a:endParaRPr lang="cs-CZ" sz="1400" dirty="0" smtClean="0"/>
          </a:p>
          <a:p>
            <a:pPr marL="265113" indent="-265113">
              <a:lnSpc>
                <a:spcPct val="120000"/>
              </a:lnSpc>
            </a:pPr>
            <a:r>
              <a:rPr lang="cs-CZ" i="1" dirty="0" smtClean="0">
                <a:solidFill>
                  <a:schemeClr val="accent2"/>
                </a:solidFill>
              </a:rPr>
              <a:t>petrochemické produkty</a:t>
            </a:r>
            <a:r>
              <a:rPr lang="cs-CZ" i="1" dirty="0" smtClean="0"/>
              <a:t> </a:t>
            </a:r>
          </a:p>
          <a:p>
            <a:pPr marL="265113" indent="-265113">
              <a:lnSpc>
                <a:spcPct val="120000"/>
              </a:lnSpc>
              <a:buFontTx/>
              <a:buChar char="•"/>
            </a:pPr>
            <a:r>
              <a:rPr lang="cs-CZ" dirty="0" smtClean="0"/>
              <a:t>minerální oleje, vazelíny, naftenové kyseliny aj.</a:t>
            </a:r>
          </a:p>
          <a:p>
            <a:pPr marL="265113" indent="-265113">
              <a:lnSpc>
                <a:spcPct val="120000"/>
              </a:lnSpc>
            </a:pPr>
            <a:endParaRPr lang="cs-CZ" sz="1400" i="1" dirty="0" smtClean="0"/>
          </a:p>
          <a:p>
            <a:pPr marL="265113" indent="-265113">
              <a:lnSpc>
                <a:spcPct val="120000"/>
              </a:lnSpc>
            </a:pPr>
            <a:r>
              <a:rPr lang="cs-CZ" i="1" dirty="0" smtClean="0">
                <a:solidFill>
                  <a:schemeClr val="accent2"/>
                </a:solidFill>
              </a:rPr>
              <a:t>tuhé materiály</a:t>
            </a:r>
            <a:r>
              <a:rPr lang="cs-CZ" dirty="0" smtClean="0"/>
              <a:t> </a:t>
            </a:r>
          </a:p>
          <a:p>
            <a:pPr marL="265113" indent="-265113">
              <a:lnSpc>
                <a:spcPct val="120000"/>
              </a:lnSpc>
              <a:buFontTx/>
              <a:buChar char="•"/>
            </a:pPr>
            <a:r>
              <a:rPr lang="cs-CZ" dirty="0" smtClean="0"/>
              <a:t>polyglykoly, mazlavé povrchově aktivní látky</a:t>
            </a:r>
          </a:p>
          <a:p>
            <a:pPr marL="265113" indent="-265113">
              <a:lnSpc>
                <a:spcPct val="120000"/>
              </a:lnSpc>
              <a:buFontTx/>
              <a:buChar char="•"/>
            </a:pPr>
            <a:r>
              <a:rPr lang="cs-CZ" dirty="0" smtClean="0"/>
              <a:t>syntetické tuky a mastné kyseliny</a:t>
            </a:r>
          </a:p>
          <a:p>
            <a:pPr marL="265113" indent="-265113">
              <a:lnSpc>
                <a:spcPct val="120000"/>
              </a:lnSpc>
              <a:buFontTx/>
              <a:buChar char="•"/>
            </a:pPr>
            <a:r>
              <a:rPr lang="cs-CZ" dirty="0" smtClean="0"/>
              <a:t>organokřemičité sloučeniny a další</a:t>
            </a:r>
          </a:p>
          <a:p>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Kozervace</a:t>
            </a:r>
            <a:endParaRPr lang="cs-CZ" dirty="0"/>
          </a:p>
        </p:txBody>
      </p:sp>
      <p:sp>
        <p:nvSpPr>
          <p:cNvPr id="3" name="Content Placeholder 2"/>
          <p:cNvSpPr>
            <a:spLocks noGrp="1"/>
          </p:cNvSpPr>
          <p:nvPr>
            <p:ph sz="quarter" idx="1"/>
          </p:nvPr>
        </p:nvSpPr>
        <p:spPr/>
        <p:txBody>
          <a:bodyPr>
            <a:normAutofit fontScale="77500" lnSpcReduction="20000"/>
          </a:bodyPr>
          <a:lstStyle/>
          <a:p>
            <a:pPr marL="265113" indent="-265113">
              <a:lnSpc>
                <a:spcPct val="120000"/>
              </a:lnSpc>
              <a:spcBef>
                <a:spcPct val="50000"/>
              </a:spcBef>
              <a:buFontTx/>
              <a:buChar char="•"/>
            </a:pPr>
            <a:r>
              <a:rPr lang="cs-CZ" dirty="0" smtClean="0"/>
              <a:t>pro konzervování archeologické kůže se používají směsi na bázi glycerinu - vlhká kůže se ošetří 5-10 % roztokem PVAlk s přídavkem glycerinu</a:t>
            </a:r>
          </a:p>
          <a:p>
            <a:pPr marL="265113" indent="-265113">
              <a:lnSpc>
                <a:spcPct val="120000"/>
              </a:lnSpc>
              <a:spcBef>
                <a:spcPct val="50000"/>
              </a:spcBef>
              <a:buFontTx/>
              <a:buChar char="•"/>
            </a:pPr>
            <a:r>
              <a:rPr lang="cs-CZ" dirty="0" smtClean="0"/>
              <a:t>nejlepší výsledky dává směs, která je tvořena </a:t>
            </a:r>
            <a:r>
              <a:rPr lang="cs-CZ" i="1" dirty="0" smtClean="0"/>
              <a:t>terc</a:t>
            </a:r>
            <a:r>
              <a:rPr lang="cs-CZ" dirty="0" smtClean="0"/>
              <a:t>-butanolem, paznehtovým olejem a cetylalkoholem </a:t>
            </a:r>
          </a:p>
          <a:p>
            <a:pPr marL="265113" indent="-265113">
              <a:lnSpc>
                <a:spcPct val="120000"/>
              </a:lnSpc>
              <a:spcBef>
                <a:spcPct val="50000"/>
              </a:spcBef>
              <a:buFontTx/>
              <a:buChar char="•"/>
            </a:pPr>
            <a:r>
              <a:rPr lang="cs-CZ" dirty="0" smtClean="0"/>
              <a:t>je možné také použít emulzi, která obsahuje spermacet, paznehtový olej, lanolin a včelí vosk </a:t>
            </a:r>
          </a:p>
          <a:p>
            <a:pPr marL="265113" indent="-265113">
              <a:lnSpc>
                <a:spcPct val="120000"/>
              </a:lnSpc>
              <a:spcBef>
                <a:spcPct val="50000"/>
              </a:spcBef>
              <a:buFontTx/>
              <a:buChar char="•"/>
            </a:pPr>
            <a:r>
              <a:rPr lang="cs-CZ" dirty="0" smtClean="0"/>
              <a:t>emulgace směsi se dociluje přídavkem želatiny, stearanem sodný a chloridem uhličitým </a:t>
            </a:r>
          </a:p>
          <a:p>
            <a:pPr marL="265113" indent="-265113">
              <a:lnSpc>
                <a:spcPct val="120000"/>
              </a:lnSpc>
              <a:spcBef>
                <a:spcPct val="50000"/>
              </a:spcBef>
              <a:buFontTx/>
              <a:buChar char="•"/>
            </a:pPr>
            <a:r>
              <a:rPr lang="cs-CZ" dirty="0" smtClean="0"/>
              <a:t>jako antiseptikum slouží alkoholový roztok thymolu</a:t>
            </a:r>
          </a:p>
          <a:p>
            <a:endParaRPr lang="cs-CZ" dirty="0"/>
          </a:p>
        </p:txBody>
      </p:sp>
      <p:pic>
        <p:nvPicPr>
          <p:cNvPr id="32770" name="Picture 2" descr="http://static.sashe.sk/photos/c/2/2/0/1/c-2201104_e00635dceb.jpg">
            <a:hlinkClick r:id="rId2"/>
          </p:cNvPr>
          <p:cNvPicPr>
            <a:picLocks noChangeAspect="1" noChangeArrowheads="1"/>
          </p:cNvPicPr>
          <p:nvPr/>
        </p:nvPicPr>
        <p:blipFill>
          <a:blip r:embed="rId3" cstate="print"/>
          <a:srcRect/>
          <a:stretch>
            <a:fillRect/>
          </a:stretch>
        </p:blipFill>
        <p:spPr bwMode="auto">
          <a:xfrm>
            <a:off x="6948264" y="5229200"/>
            <a:ext cx="1872208" cy="1246242"/>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a:p>
        </p:txBody>
      </p:sp>
      <p:sp>
        <p:nvSpPr>
          <p:cNvPr id="3" name="Content Placeholder 2"/>
          <p:cNvSpPr>
            <a:spLocks noGrp="1"/>
          </p:cNvSpPr>
          <p:nvPr>
            <p:ph sz="quarter" idx="1"/>
          </p:nvPr>
        </p:nvSpPr>
        <p:spPr>
          <a:xfrm>
            <a:off x="612648" y="1600200"/>
            <a:ext cx="8153400" cy="4781128"/>
          </a:xfrm>
        </p:spPr>
        <p:txBody>
          <a:bodyPr>
            <a:normAutofit/>
          </a:bodyPr>
          <a:lstStyle/>
          <a:p>
            <a:pPr>
              <a:lnSpc>
                <a:spcPct val="120000"/>
              </a:lnSpc>
            </a:pPr>
            <a:r>
              <a:rPr lang="cs-CZ" sz="2000" b="1" dirty="0" smtClean="0">
                <a:solidFill>
                  <a:schemeClr val="accent2"/>
                </a:solidFill>
              </a:rPr>
              <a:t>Měkčení a promazávání předmětů z tlusté, tmavé a suché kůže</a:t>
            </a:r>
            <a:r>
              <a:rPr lang="cs-CZ" sz="2000" b="1" dirty="0" smtClean="0"/>
              <a:t> </a:t>
            </a:r>
            <a:r>
              <a:rPr lang="cs-CZ" sz="2000" dirty="0" smtClean="0"/>
              <a:t>provádí se plastifikovaným mazadlem, které vznikne roztavením 25 g jantaru ve 100 ml paznehtového oleje</a:t>
            </a:r>
            <a:r>
              <a:rPr lang="cs-CZ" sz="2000" b="1" dirty="0" smtClean="0"/>
              <a:t> </a:t>
            </a:r>
          </a:p>
          <a:p>
            <a:pPr>
              <a:lnSpc>
                <a:spcPct val="120000"/>
              </a:lnSpc>
            </a:pPr>
            <a:r>
              <a:rPr lang="cs-CZ" sz="2000" b="1" dirty="0" smtClean="0">
                <a:solidFill>
                  <a:schemeClr val="accent2"/>
                </a:solidFill>
              </a:rPr>
              <a:t>měkčení starých a poškozených kůží</a:t>
            </a:r>
            <a:r>
              <a:rPr lang="cs-CZ" sz="2000" dirty="0" smtClean="0"/>
              <a:t> ponoření do roztoku, který obsahuje v 1 litru destilované vody 40 g PEG-400 a 125 g PEG-1500</a:t>
            </a:r>
            <a:endParaRPr lang="cs-CZ" sz="2000" b="1" dirty="0" smtClean="0"/>
          </a:p>
          <a:p>
            <a:pPr fontAlgn="base"/>
            <a:r>
              <a:rPr lang="cs-CZ" sz="2000" b="1" dirty="0" smtClean="0">
                <a:solidFill>
                  <a:schemeClr val="accent2"/>
                </a:solidFill>
              </a:rPr>
              <a:t>Pro čištění a měkčení světlých kůží a vázaného pergamenu se používá lanolinová emulze:</a:t>
            </a:r>
          </a:p>
          <a:p>
            <a:pPr fontAlgn="base"/>
            <a:r>
              <a:rPr lang="cs-CZ" sz="2000" dirty="0" smtClean="0"/>
              <a:t>ethanol, 96 %   62 ml</a:t>
            </a:r>
          </a:p>
          <a:p>
            <a:pPr fontAlgn="base"/>
            <a:r>
              <a:rPr lang="cs-CZ" sz="2000" dirty="0" smtClean="0"/>
              <a:t>glycerin   8 ml</a:t>
            </a:r>
          </a:p>
          <a:p>
            <a:pPr fontAlgn="base"/>
            <a:r>
              <a:rPr lang="cs-CZ" sz="2000" dirty="0" smtClean="0"/>
              <a:t>lanolin   5 ml</a:t>
            </a:r>
          </a:p>
          <a:p>
            <a:pPr fontAlgn="base"/>
            <a:r>
              <a:rPr lang="cs-CZ" sz="2000" dirty="0" smtClean="0"/>
              <a:t>neutrální mýdlo   2 g</a:t>
            </a:r>
          </a:p>
          <a:p>
            <a:pPr fontAlgn="base"/>
            <a:r>
              <a:rPr lang="cs-CZ" sz="2000" dirty="0" smtClean="0"/>
              <a:t>destilovaná voda    100 ml</a:t>
            </a:r>
          </a:p>
          <a:p>
            <a:pPr>
              <a:lnSpc>
                <a:spcPct val="120000"/>
              </a:lnSpc>
            </a:pPr>
            <a:endParaRPr lang="cs-CZ"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Lepení a lepidla</a:t>
            </a:r>
            <a:endParaRPr lang="cs-CZ" dirty="0"/>
          </a:p>
        </p:txBody>
      </p:sp>
      <p:sp>
        <p:nvSpPr>
          <p:cNvPr id="3" name="Content Placeholder 2"/>
          <p:cNvSpPr>
            <a:spLocks noGrp="1"/>
          </p:cNvSpPr>
          <p:nvPr>
            <p:ph sz="quarter" idx="1"/>
          </p:nvPr>
        </p:nvSpPr>
        <p:spPr>
          <a:xfrm>
            <a:off x="612648" y="1600200"/>
            <a:ext cx="8153400" cy="4709120"/>
          </a:xfrm>
        </p:spPr>
        <p:txBody>
          <a:bodyPr>
            <a:normAutofit fontScale="70000" lnSpcReduction="20000"/>
          </a:bodyPr>
          <a:lstStyle/>
          <a:p>
            <a:pPr marL="176213" indent="-176213" algn="just">
              <a:lnSpc>
                <a:spcPct val="120000"/>
              </a:lnSpc>
            </a:pPr>
            <a:r>
              <a:rPr lang="cs-CZ" dirty="0" smtClean="0"/>
              <a:t>Během konzervování nebo restaurování předmětů z kůže je občas nutné: </a:t>
            </a:r>
            <a:endParaRPr lang="cs-CZ" sz="1400" dirty="0" smtClean="0"/>
          </a:p>
          <a:p>
            <a:pPr marL="176213" indent="-176213" algn="just">
              <a:lnSpc>
                <a:spcPct val="120000"/>
              </a:lnSpc>
              <a:buFontTx/>
              <a:buChar char="•"/>
            </a:pPr>
            <a:r>
              <a:rPr lang="cs-CZ" dirty="0" smtClean="0">
                <a:solidFill>
                  <a:schemeClr val="accent2"/>
                </a:solidFill>
              </a:rPr>
              <a:t>spojit roztržené díly </a:t>
            </a:r>
          </a:p>
          <a:p>
            <a:pPr marL="176213" indent="-176213" algn="just">
              <a:lnSpc>
                <a:spcPct val="120000"/>
              </a:lnSpc>
              <a:buFontTx/>
              <a:buChar char="•"/>
            </a:pPr>
            <a:r>
              <a:rPr lang="cs-CZ" dirty="0" smtClean="0">
                <a:solidFill>
                  <a:schemeClr val="accent2"/>
                </a:solidFill>
              </a:rPr>
              <a:t>podlepit záplatu nebo </a:t>
            </a:r>
          </a:p>
          <a:p>
            <a:pPr marL="176213" indent="-176213" algn="just">
              <a:lnSpc>
                <a:spcPct val="120000"/>
              </a:lnSpc>
              <a:buFontTx/>
              <a:buChar char="•"/>
            </a:pPr>
            <a:r>
              <a:rPr lang="cs-CZ" dirty="0" smtClean="0">
                <a:solidFill>
                  <a:schemeClr val="accent2"/>
                </a:solidFill>
              </a:rPr>
              <a:t>podložit kůži pevným elastickým podkladem</a:t>
            </a:r>
            <a:r>
              <a:rPr lang="cs-CZ" dirty="0" smtClean="0"/>
              <a:t> </a:t>
            </a:r>
          </a:p>
          <a:p>
            <a:pPr marL="176213" indent="-176213" algn="just">
              <a:lnSpc>
                <a:spcPct val="120000"/>
              </a:lnSpc>
            </a:pPr>
            <a:r>
              <a:rPr lang="cs-CZ" dirty="0" smtClean="0"/>
              <a:t>lepení se provádí živočišnými klihy (mízdrový nebo jeseterový) </a:t>
            </a:r>
          </a:p>
          <a:p>
            <a:pPr marL="176213" indent="-176213" algn="just">
              <a:lnSpc>
                <a:spcPct val="120000"/>
              </a:lnSpc>
            </a:pPr>
            <a:r>
              <a:rPr lang="cs-CZ" dirty="0" smtClean="0"/>
              <a:t>tyto klihy však pronikají hluboko do tkáně kůže, která pak tuhne nebo tvrdne a nelze ji derestaurovat </a:t>
            </a:r>
          </a:p>
          <a:p>
            <a:pPr marL="176213" indent="-176213" algn="just">
              <a:lnSpc>
                <a:spcPct val="120000"/>
              </a:lnSpc>
            </a:pPr>
            <a:r>
              <a:rPr lang="cs-CZ" dirty="0" smtClean="0"/>
              <a:t>lepší výsledky dávají lepidla na bázi polyakrylamidu, Na-karboxymethyl-celulózy, methylcelulózy, polyvinylalkoholu, polybutylmethakrylátu, akrylových kopolymerů, polyvinylbutarylu, polyvinylacetátu a vodných polyvinylacetátových disperzí </a:t>
            </a:r>
          </a:p>
          <a:p>
            <a:pPr marL="176213" indent="-176213" algn="just">
              <a:lnSpc>
                <a:spcPct val="120000"/>
              </a:lnSpc>
            </a:pPr>
            <a:r>
              <a:rPr lang="cs-CZ" dirty="0" smtClean="0"/>
              <a:t>nejpevnější jsou spoje vytvořené pomocí polyvinylacetátových disperzí, nejméně pevné dávají 10% roztoky methylcelulózy</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Kostní materiály</a:t>
            </a:r>
            <a:endParaRPr lang="cs-CZ" dirty="0"/>
          </a:p>
        </p:txBody>
      </p:sp>
      <p:sp>
        <p:nvSpPr>
          <p:cNvPr id="3" name="Content Placeholder 2"/>
          <p:cNvSpPr>
            <a:spLocks noGrp="1"/>
          </p:cNvSpPr>
          <p:nvPr>
            <p:ph sz="quarter" idx="1"/>
          </p:nvPr>
        </p:nvSpPr>
        <p:spPr/>
        <p:txBody>
          <a:bodyPr/>
          <a:lstStyle/>
          <a:p>
            <a:r>
              <a:rPr lang="cs-CZ" dirty="0" smtClean="0"/>
              <a:t>Kly </a:t>
            </a:r>
          </a:p>
          <a:p>
            <a:r>
              <a:rPr lang="cs-CZ" dirty="0" smtClean="0"/>
              <a:t>Zuby</a:t>
            </a:r>
          </a:p>
          <a:p>
            <a:r>
              <a:rPr lang="cs-CZ" dirty="0" smtClean="0"/>
              <a:t>Krunýře</a:t>
            </a:r>
          </a:p>
          <a:p>
            <a:r>
              <a:rPr lang="cs-CZ" dirty="0" smtClean="0"/>
              <a:t>Parohy</a:t>
            </a:r>
          </a:p>
          <a:p>
            <a:r>
              <a:rPr lang="cs-CZ" dirty="0" smtClean="0"/>
              <a:t>Rohy</a:t>
            </a:r>
          </a:p>
        </p:txBody>
      </p:sp>
      <p:pic>
        <p:nvPicPr>
          <p:cNvPr id="15362" name="Picture 2" descr="http://www.tyden.cz/obrazek/201404/534d19b05f7cd/shutterstock-123350116-534d1cdf2ef6c.jpg">
            <a:hlinkClick r:id="rId2"/>
          </p:cNvPr>
          <p:cNvPicPr>
            <a:picLocks noChangeAspect="1" noChangeArrowheads="1"/>
          </p:cNvPicPr>
          <p:nvPr/>
        </p:nvPicPr>
        <p:blipFill>
          <a:blip r:embed="rId3" cstate="print"/>
          <a:srcRect/>
          <a:stretch>
            <a:fillRect/>
          </a:stretch>
        </p:blipFill>
        <p:spPr bwMode="auto">
          <a:xfrm>
            <a:off x="5868144" y="1700808"/>
            <a:ext cx="3096344" cy="2009184"/>
          </a:xfrm>
          <a:prstGeom prst="rect">
            <a:avLst/>
          </a:prstGeom>
          <a:noFill/>
        </p:spPr>
      </p:pic>
      <p:pic>
        <p:nvPicPr>
          <p:cNvPr id="15364" name="Picture 4" descr="http://img.fler.cz/g/d1/5/7/57524/5/50904/full_2f645700786bee5.jpg">
            <a:hlinkClick r:id="rId4"/>
          </p:cNvPr>
          <p:cNvPicPr>
            <a:picLocks noChangeAspect="1" noChangeArrowheads="1"/>
          </p:cNvPicPr>
          <p:nvPr/>
        </p:nvPicPr>
        <p:blipFill>
          <a:blip r:embed="rId5" cstate="print"/>
          <a:srcRect/>
          <a:stretch>
            <a:fillRect/>
          </a:stretch>
        </p:blipFill>
        <p:spPr bwMode="auto">
          <a:xfrm>
            <a:off x="2771801" y="1700809"/>
            <a:ext cx="2952328" cy="2016223"/>
          </a:xfrm>
          <a:prstGeom prst="rect">
            <a:avLst/>
          </a:prstGeom>
          <a:noFill/>
        </p:spPr>
      </p:pic>
      <p:pic>
        <p:nvPicPr>
          <p:cNvPr id="15366" name="Picture 6" descr="http://www.sci.muni.cz/botany/salicornia/CITES/ZOF.JPG">
            <a:hlinkClick r:id="rId6"/>
          </p:cNvPr>
          <p:cNvPicPr>
            <a:picLocks noChangeAspect="1" noChangeArrowheads="1"/>
          </p:cNvPicPr>
          <p:nvPr/>
        </p:nvPicPr>
        <p:blipFill>
          <a:blip r:embed="rId7" cstate="print"/>
          <a:srcRect/>
          <a:stretch>
            <a:fillRect/>
          </a:stretch>
        </p:blipFill>
        <p:spPr bwMode="auto">
          <a:xfrm>
            <a:off x="2771800" y="3861048"/>
            <a:ext cx="2232248" cy="2805663"/>
          </a:xfrm>
          <a:prstGeom prst="rect">
            <a:avLst/>
          </a:prstGeom>
          <a:noFill/>
        </p:spPr>
      </p:pic>
      <p:pic>
        <p:nvPicPr>
          <p:cNvPr id="15368" name="Picture 8" descr="autor-stepan-rosenkranz">
            <a:hlinkClick r:id="rId8" tooltip="autor-stepan-rosenkranz"/>
          </p:cNvPr>
          <p:cNvPicPr>
            <a:picLocks noChangeAspect="1" noChangeArrowheads="1"/>
          </p:cNvPicPr>
          <p:nvPr/>
        </p:nvPicPr>
        <p:blipFill>
          <a:blip r:embed="rId9" cstate="print"/>
          <a:srcRect/>
          <a:stretch>
            <a:fillRect/>
          </a:stretch>
        </p:blipFill>
        <p:spPr bwMode="auto">
          <a:xfrm>
            <a:off x="539552" y="4869160"/>
            <a:ext cx="2088232" cy="1381447"/>
          </a:xfrm>
          <a:prstGeom prst="rect">
            <a:avLst/>
          </a:prstGeom>
          <a:noFill/>
        </p:spPr>
      </p:pic>
      <p:pic>
        <p:nvPicPr>
          <p:cNvPr id="15370" name="Picture 10" descr="http://i.idnes.cz/12/032/cl6/TOM41d7e3_IMG_0038.JPG">
            <a:hlinkClick r:id="rId10"/>
          </p:cNvPr>
          <p:cNvPicPr>
            <a:picLocks noChangeAspect="1" noChangeArrowheads="1"/>
          </p:cNvPicPr>
          <p:nvPr/>
        </p:nvPicPr>
        <p:blipFill>
          <a:blip r:embed="rId11" cstate="print"/>
          <a:srcRect/>
          <a:stretch>
            <a:fillRect/>
          </a:stretch>
        </p:blipFill>
        <p:spPr bwMode="auto">
          <a:xfrm>
            <a:off x="5148064" y="4005064"/>
            <a:ext cx="3851920" cy="2592288"/>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Tavná lepidla</a:t>
            </a:r>
            <a:endParaRPr lang="cs-CZ" dirty="0"/>
          </a:p>
        </p:txBody>
      </p:sp>
      <p:sp>
        <p:nvSpPr>
          <p:cNvPr id="3" name="Content Placeholder 2"/>
          <p:cNvSpPr>
            <a:spLocks noGrp="1"/>
          </p:cNvSpPr>
          <p:nvPr>
            <p:ph sz="quarter" idx="1"/>
          </p:nvPr>
        </p:nvSpPr>
        <p:spPr/>
        <p:txBody>
          <a:bodyPr>
            <a:normAutofit fontScale="70000" lnSpcReduction="20000"/>
          </a:bodyPr>
          <a:lstStyle/>
          <a:p>
            <a:pPr marL="265113" indent="-265113">
              <a:lnSpc>
                <a:spcPct val="120000"/>
              </a:lnSpc>
              <a:spcBef>
                <a:spcPct val="50000"/>
              </a:spcBef>
            </a:pPr>
            <a:r>
              <a:rPr lang="cs-CZ" dirty="0" smtClean="0"/>
              <a:t>obarvené nebo světlé kůže prakticky nesnesou nanášení vody nebo organických rozpouštědel, protože se na nich objevují skvrny </a:t>
            </a:r>
          </a:p>
          <a:p>
            <a:pPr marL="265113" indent="-265113">
              <a:lnSpc>
                <a:spcPct val="120000"/>
              </a:lnSpc>
              <a:spcBef>
                <a:spcPct val="50000"/>
              </a:spcBef>
            </a:pPr>
            <a:r>
              <a:rPr lang="cs-CZ" dirty="0" smtClean="0"/>
              <a:t>proto se pro lepení takovýchto kůží používají </a:t>
            </a:r>
            <a:r>
              <a:rPr lang="cs-CZ" dirty="0" smtClean="0">
                <a:solidFill>
                  <a:schemeClr val="accent2"/>
                </a:solidFill>
              </a:rPr>
              <a:t>tavná lepidla</a:t>
            </a:r>
            <a:r>
              <a:rPr lang="cs-CZ" dirty="0" smtClean="0"/>
              <a:t> </a:t>
            </a:r>
          </a:p>
          <a:p>
            <a:pPr marL="265113" indent="-265113">
              <a:lnSpc>
                <a:spcPct val="120000"/>
              </a:lnSpc>
              <a:spcBef>
                <a:spcPct val="50000"/>
              </a:spcBef>
            </a:pPr>
            <a:r>
              <a:rPr lang="cs-CZ" dirty="0" smtClean="0"/>
              <a:t>mají vysokou adhezi, nanášejí se na lepené povrchy nikoliv v souvislé vrstvě, ale jako řídká síť teček </a:t>
            </a:r>
          </a:p>
          <a:p>
            <a:pPr marL="265113" indent="-265113">
              <a:lnSpc>
                <a:spcPct val="120000"/>
              </a:lnSpc>
              <a:spcBef>
                <a:spcPct val="50000"/>
              </a:spcBef>
            </a:pPr>
            <a:r>
              <a:rPr lang="cs-CZ" dirty="0" smtClean="0"/>
              <a:t>materiál se pak spojuje zahřátím </a:t>
            </a:r>
          </a:p>
          <a:p>
            <a:pPr marL="265113" indent="-265113">
              <a:lnSpc>
                <a:spcPct val="120000"/>
              </a:lnSpc>
              <a:spcBef>
                <a:spcPct val="50000"/>
              </a:spcBef>
            </a:pPr>
            <a:r>
              <a:rPr lang="cs-CZ" dirty="0" smtClean="0"/>
              <a:t>uvolnění takto lepených švů se dosahuje lokálním zahřátím </a:t>
            </a:r>
          </a:p>
          <a:p>
            <a:pPr marL="265113" indent="-265113">
              <a:lnSpc>
                <a:spcPct val="120000"/>
              </a:lnSpc>
              <a:spcBef>
                <a:spcPct val="50000"/>
              </a:spcBef>
            </a:pPr>
            <a:r>
              <a:rPr lang="cs-CZ" dirty="0" smtClean="0"/>
              <a:t>příkladem tavného lepidla,  používaného v restaurátorské praxi, je polybutylmethakrylát s obsahem 10 % kalafuny a 5 % ricinového oleje </a:t>
            </a:r>
          </a:p>
          <a:p>
            <a:pPr marL="265113" indent="-265113">
              <a:lnSpc>
                <a:spcPct val="120000"/>
              </a:lnSpc>
              <a:spcBef>
                <a:spcPct val="50000"/>
              </a:spcBef>
            </a:pPr>
            <a:r>
              <a:rPr lang="cs-CZ" dirty="0" smtClean="0"/>
              <a:t>teplota tání této směsi je 85-90 °C a lepené švy jsou vysoce elastické </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smtClean="0"/>
              <a:t>Postup</a:t>
            </a:r>
            <a:endParaRPr lang="cs-CZ" dirty="0"/>
          </a:p>
        </p:txBody>
      </p:sp>
      <p:sp>
        <p:nvSpPr>
          <p:cNvPr id="3" name="Content Placeholder 2"/>
          <p:cNvSpPr>
            <a:spLocks noGrp="1"/>
          </p:cNvSpPr>
          <p:nvPr>
            <p:ph sz="quarter" idx="1"/>
          </p:nvPr>
        </p:nvSpPr>
        <p:spPr/>
        <p:txBody>
          <a:bodyPr/>
          <a:lstStyle/>
          <a:p>
            <a:r>
              <a:rPr lang="cs-CZ" dirty="0" smtClean="0"/>
              <a:t>Je-li zachované chemické složení kosti a nejsou tu známky houbové nákazy, skvrny od tuku nebo oxidů kovů, pak stačí pouze očištění a zpevnění</a:t>
            </a:r>
          </a:p>
          <a:p>
            <a:r>
              <a:rPr lang="cs-CZ" dirty="0" smtClean="0"/>
              <a:t>U předmětů v horším stavu konzervace a restaurování závisí na záměru jak bude s předmětem naloženo:</a:t>
            </a:r>
          </a:p>
          <a:p>
            <a:r>
              <a:rPr lang="cs-CZ" sz="2400" dirty="0" smtClean="0"/>
              <a:t>Výstava</a:t>
            </a:r>
          </a:p>
          <a:p>
            <a:r>
              <a:rPr lang="cs-CZ" sz="2400" dirty="0" smtClean="0"/>
              <a:t>Depozitář v muzeu</a:t>
            </a:r>
          </a:p>
          <a:p>
            <a:r>
              <a:rPr lang="cs-CZ" sz="2400" dirty="0" smtClean="0"/>
              <a:t>Studijní účely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Poškození kostí</a:t>
            </a:r>
            <a:endParaRPr lang="cs-CZ" dirty="0"/>
          </a:p>
        </p:txBody>
      </p:sp>
      <p:sp>
        <p:nvSpPr>
          <p:cNvPr id="3" name="Content Placeholder 2"/>
          <p:cNvSpPr>
            <a:spLocks noGrp="1"/>
          </p:cNvSpPr>
          <p:nvPr>
            <p:ph sz="quarter" idx="1"/>
          </p:nvPr>
        </p:nvSpPr>
        <p:spPr>
          <a:xfrm>
            <a:off x="612648" y="1600200"/>
            <a:ext cx="8531352" cy="4495800"/>
          </a:xfrm>
        </p:spPr>
        <p:txBody>
          <a:bodyPr>
            <a:normAutofit fontScale="85000" lnSpcReduction="20000"/>
          </a:bodyPr>
          <a:lstStyle/>
          <a:p>
            <a:r>
              <a:rPr lang="cs-CZ" sz="2800" dirty="0" smtClean="0"/>
              <a:t>Sbírkové kostěné předměty se zněčištěním, poškozením, destrukcí nebo skvrnami vyžadují očištění, zpevnění, odstranění skvrn, doplnění chybějícíh částí, tónování atp.</a:t>
            </a:r>
          </a:p>
          <a:p>
            <a:r>
              <a:rPr lang="cs-CZ" sz="2800" dirty="0" smtClean="0"/>
              <a:t>Je třeba dát pozor na vlhkost, která může napomoct rozvoji houbového napadení</a:t>
            </a:r>
          </a:p>
          <a:p>
            <a:r>
              <a:rPr lang="cs-CZ" sz="2800" dirty="0" smtClean="0"/>
              <a:t>Tukové, voskové a pryskyřičné nečistoty se při zvýšení teploty mohou šířit podélně i do hloubky kosti</a:t>
            </a:r>
          </a:p>
          <a:p>
            <a:r>
              <a:rPr lang="cs-CZ" sz="2800" dirty="0" smtClean="0"/>
              <a:t>Nebezpečné jsou oxido-solné nečistoty mědi a železa</a:t>
            </a:r>
          </a:p>
          <a:p>
            <a:r>
              <a:rPr lang="cs-CZ" sz="2800" dirty="0" smtClean="0"/>
              <a:t>Povrchové nečistoty na kostech dobře drží</a:t>
            </a:r>
          </a:p>
          <a:p>
            <a:r>
              <a:rPr lang="cs-CZ" sz="2800" dirty="0" smtClean="0"/>
              <a:t>Ve vlhkém prostředí s oxidy dusíku a síry (tyto oxidy mj. adsorbuje prach) se tvoří ve vodě snadno rozpustné soli, které mohou  reagovat s anorganickou částí kosti tak, že dochází k uvolňování vápníku z kostní tkáně</a:t>
            </a:r>
          </a:p>
          <a:p>
            <a:endParaRPr lang="cs-CZ" sz="28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Poškození kostí</a:t>
            </a:r>
            <a:endParaRPr lang="cs-CZ" dirty="0"/>
          </a:p>
        </p:txBody>
      </p:sp>
      <p:sp>
        <p:nvSpPr>
          <p:cNvPr id="3" name="Content Placeholder 2"/>
          <p:cNvSpPr>
            <a:spLocks noGrp="1"/>
          </p:cNvSpPr>
          <p:nvPr>
            <p:ph sz="quarter" idx="1"/>
          </p:nvPr>
        </p:nvSpPr>
        <p:spPr>
          <a:xfrm>
            <a:off x="612648" y="1600200"/>
            <a:ext cx="8153400" cy="4853136"/>
          </a:xfrm>
        </p:spPr>
        <p:txBody>
          <a:bodyPr>
            <a:normAutofit fontScale="85000" lnSpcReduction="20000"/>
          </a:bodyPr>
          <a:lstStyle/>
          <a:p>
            <a:r>
              <a:rPr lang="cs-CZ" dirty="0" smtClean="0"/>
              <a:t>Fyzikálně chemické složení kosti ovlivňují také i skvrny od lepidel, plasteliny, tuků a org. nečistot</a:t>
            </a:r>
          </a:p>
          <a:p>
            <a:r>
              <a:rPr lang="cs-CZ" dirty="0" smtClean="0"/>
              <a:t>na uměleckých dílech z kosti se setkáváme se skvrnami od inkoustu, kapkami a cákanci od barev nebo potravin, s lepidly, vosky, stopami od much apod. tyto nečistoty procházejí s postupujícím časem složitými procesy stárnutí, ucpávají póry prachovými částicemi, které se trvale zachycují na povrchu a v pórech kosti, s materiálem kosti reagují a postupně jej narušují </a:t>
            </a:r>
          </a:p>
          <a:p>
            <a:r>
              <a:rPr lang="cs-CZ" dirty="0" smtClean="0"/>
              <a:t>pot např. obsahuje močovinu, fosforečnany, sírany, kyselinu mléčnou, které při rozkladu tvoří amoniak </a:t>
            </a:r>
          </a:p>
          <a:p>
            <a:r>
              <a:rPr lang="cs-CZ" dirty="0" smtClean="0"/>
              <a:t>všechny tyto látky mohou interagovat jak s minerální, tak i organickou částí kosti </a:t>
            </a:r>
          </a:p>
          <a:p>
            <a:r>
              <a:rPr lang="cs-CZ" dirty="0" smtClean="0"/>
              <a:t>konečným výsledkem tohoto působení je destrukce kosti</a:t>
            </a:r>
          </a:p>
          <a:p>
            <a:endParaRPr lang="cs-CZ" dirty="0" smtClean="0"/>
          </a:p>
          <a:p>
            <a:endParaRPr lang="cs-CZ" dirty="0" smtClean="0"/>
          </a:p>
          <a:p>
            <a:endParaRPr lang="cs-CZ" dirty="0" smtClean="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Vliv tuků a mazadel</a:t>
            </a:r>
            <a:endParaRPr lang="cs-CZ" dirty="0"/>
          </a:p>
        </p:txBody>
      </p:sp>
      <p:sp>
        <p:nvSpPr>
          <p:cNvPr id="3" name="Content Placeholder 2"/>
          <p:cNvSpPr>
            <a:spLocks noGrp="1"/>
          </p:cNvSpPr>
          <p:nvPr>
            <p:ph sz="quarter" idx="1"/>
          </p:nvPr>
        </p:nvSpPr>
        <p:spPr/>
        <p:txBody>
          <a:bodyPr>
            <a:normAutofit/>
          </a:bodyPr>
          <a:lstStyle/>
          <a:p>
            <a:pPr marL="269875" indent="-269875"/>
            <a:r>
              <a:rPr lang="cs-CZ" dirty="0" smtClean="0"/>
              <a:t>tuky a mazací materiály se účinkem vody a kyslíku ve vzduchu hydrolyzují, tvoří se přitom volné mastné kyseliny, které se oxidují</a:t>
            </a:r>
          </a:p>
          <a:p>
            <a:pPr marL="269875" indent="-269875"/>
            <a:r>
              <a:rPr lang="cs-CZ" dirty="0" smtClean="0"/>
              <a:t>tuky a mazadla mají schopnost hluboko pronikat do kosti </a:t>
            </a:r>
          </a:p>
          <a:p>
            <a:pPr marL="269875" indent="-269875"/>
            <a:r>
              <a:rPr lang="cs-CZ" dirty="0" smtClean="0"/>
              <a:t>při reakci s kostním materiálem se objevují na povrchu zbarvené produkty</a:t>
            </a:r>
          </a:p>
          <a:p>
            <a:pPr marL="269875" indent="-269875"/>
            <a:r>
              <a:rPr lang="cs-CZ" dirty="0" smtClean="0"/>
              <a:t>jejich rozložení v hloubce vede ke vzniku neodstranitelných žlutých skvrn</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Vliv biologických škůdců</a:t>
            </a:r>
            <a:endParaRPr lang="cs-CZ" dirty="0"/>
          </a:p>
        </p:txBody>
      </p:sp>
      <p:sp>
        <p:nvSpPr>
          <p:cNvPr id="3" name="Content Placeholder 2"/>
          <p:cNvSpPr>
            <a:spLocks noGrp="1"/>
          </p:cNvSpPr>
          <p:nvPr>
            <p:ph sz="quarter" idx="1"/>
          </p:nvPr>
        </p:nvSpPr>
        <p:spPr/>
        <p:txBody>
          <a:bodyPr>
            <a:normAutofit lnSpcReduction="10000"/>
          </a:bodyPr>
          <a:lstStyle/>
          <a:p>
            <a:pPr marL="269875" indent="-269875"/>
            <a:r>
              <a:rPr lang="cs-CZ" dirty="0" smtClean="0"/>
              <a:t>společně s prachovými nečistotami se dostávají do kosti také spory bakterií a hub </a:t>
            </a:r>
          </a:p>
          <a:p>
            <a:pPr marL="269875" indent="-269875"/>
            <a:r>
              <a:rPr lang="cs-CZ" dirty="0" smtClean="0"/>
              <a:t>některé bakterie vyvolávají hnití bílkovinné části kosti </a:t>
            </a:r>
          </a:p>
          <a:p>
            <a:pPr marL="269875" indent="-269875"/>
            <a:r>
              <a:rPr lang="cs-CZ" dirty="0" smtClean="0"/>
              <a:t>v případě napadení houbami (zpravidla jde o plísně) se objevují zbarvující látky a organické kyseliny </a:t>
            </a:r>
          </a:p>
          <a:p>
            <a:pPr marL="269875" indent="-269875"/>
            <a:r>
              <a:rPr lang="cs-CZ" dirty="0" smtClean="0"/>
              <a:t>povrchové nečistoty, které absorbují vodu ze vzduchu, podporují rozmnožování biologických škůdců</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Čištění kosti</a:t>
            </a:r>
            <a:endParaRPr lang="cs-CZ" dirty="0"/>
          </a:p>
        </p:txBody>
      </p:sp>
      <p:sp>
        <p:nvSpPr>
          <p:cNvPr id="3" name="Content Placeholder 2"/>
          <p:cNvSpPr>
            <a:spLocks noGrp="1"/>
          </p:cNvSpPr>
          <p:nvPr>
            <p:ph sz="quarter" idx="1"/>
          </p:nvPr>
        </p:nvSpPr>
        <p:spPr/>
        <p:txBody>
          <a:bodyPr/>
          <a:lstStyle/>
          <a:p>
            <a:r>
              <a:rPr lang="cs-CZ" dirty="0" smtClean="0"/>
              <a:t>nejprve se očistí předmět z kosti </a:t>
            </a:r>
            <a:r>
              <a:rPr lang="cs-CZ" b="1" dirty="0" smtClean="0">
                <a:solidFill>
                  <a:schemeClr val="accent2"/>
                </a:solidFill>
              </a:rPr>
              <a:t>„na sucho“</a:t>
            </a:r>
            <a:r>
              <a:rPr lang="cs-CZ" dirty="0" smtClean="0"/>
              <a:t>, tj. za použití různých štětců a štětečků různé tvrdosti vlasu</a:t>
            </a:r>
          </a:p>
          <a:p>
            <a:r>
              <a:rPr lang="cs-CZ" dirty="0" smtClean="0"/>
              <a:t>následuje etapa </a:t>
            </a:r>
            <a:r>
              <a:rPr lang="cs-CZ" b="1" dirty="0" smtClean="0">
                <a:solidFill>
                  <a:schemeClr val="accent2"/>
                </a:solidFill>
              </a:rPr>
              <a:t>„na mokro“</a:t>
            </a:r>
            <a:r>
              <a:rPr lang="cs-CZ" dirty="0" smtClean="0"/>
              <a:t> kdy se  k očištění používá voda, alkohol nebo vodně-alkoholické roztoky mycích prostředků</a:t>
            </a:r>
          </a:p>
          <a:p>
            <a:r>
              <a:rPr lang="cs-CZ" dirty="0" smtClean="0"/>
              <a:t>při použití vodných roztoků je třeba počítat s tím, že anizotropie kostí vyžaduje velmi opatrný přístup - deformace kosti při pohlcování vody nelze vždy napravit </a:t>
            </a:r>
          </a:p>
          <a:p>
            <a:endParaRPr lang="cs-CZ"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142</TotalTime>
  <Words>953</Words>
  <Application>Microsoft Office PowerPoint</Application>
  <PresentationFormat>Předvádění na obrazovce (4:3)</PresentationFormat>
  <Paragraphs>213</Paragraphs>
  <Slides>30</Slides>
  <Notes>0</Notes>
  <HiddenSlides>0</HiddenSlides>
  <MMClips>0</MMClips>
  <ScaleCrop>false</ScaleCrop>
  <HeadingPairs>
    <vt:vector size="4" baseType="variant">
      <vt:variant>
        <vt:lpstr>Motiv</vt:lpstr>
      </vt:variant>
      <vt:variant>
        <vt:i4>1</vt:i4>
      </vt:variant>
      <vt:variant>
        <vt:lpstr>Nadpisy snímků</vt:lpstr>
      </vt:variant>
      <vt:variant>
        <vt:i4>30</vt:i4>
      </vt:variant>
    </vt:vector>
  </HeadingPairs>
  <TitlesOfParts>
    <vt:vector size="31" baseType="lpstr">
      <vt:lpstr>Median</vt:lpstr>
      <vt:lpstr>Kosti a kůže</vt:lpstr>
      <vt:lpstr>Kost</vt:lpstr>
      <vt:lpstr>Kostní materiály</vt:lpstr>
      <vt:lpstr>Postup</vt:lpstr>
      <vt:lpstr>Poškození kostí</vt:lpstr>
      <vt:lpstr>Poškození kostí</vt:lpstr>
      <vt:lpstr>Vliv tuků a mazadel</vt:lpstr>
      <vt:lpstr>Vliv biologických škůdců</vt:lpstr>
      <vt:lpstr>Čištění kosti</vt:lpstr>
      <vt:lpstr>Kapalné čistící prostředky</vt:lpstr>
      <vt:lpstr>Bělení kostí</vt:lpstr>
      <vt:lpstr>Prostředky k bělení</vt:lpstr>
      <vt:lpstr>Sušící prostředky</vt:lpstr>
      <vt:lpstr>Lepení kostí</vt:lpstr>
      <vt:lpstr>Doplňování kostí</vt:lpstr>
      <vt:lpstr>Prezentace aplikace PowerPoint</vt:lpstr>
      <vt:lpstr>Předměty z kůže</vt:lpstr>
      <vt:lpstr>Uchovávání kůže</vt:lpstr>
      <vt:lpstr>Čištění</vt:lpstr>
      <vt:lpstr>Čištění</vt:lpstr>
      <vt:lpstr>Očištění antiseptikem</vt:lpstr>
      <vt:lpstr>Odstraňování skvrn</vt:lpstr>
      <vt:lpstr>Činění kůže</vt:lpstr>
      <vt:lpstr>Měkčení a promazávání/tukování</vt:lpstr>
      <vt:lpstr>Stadia restaurování</vt:lpstr>
      <vt:lpstr>Dělení tukových materiálů</vt:lpstr>
      <vt:lpstr>Kozervace</vt:lpstr>
      <vt:lpstr>Prezentace aplikace PowerPoint</vt:lpstr>
      <vt:lpstr>Lepení a lepidla</vt:lpstr>
      <vt:lpstr>Tavná lepidla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Kosti a kůže</dc:title>
  <dc:creator>Lucie Bušovová</dc:creator>
  <cp:lastModifiedBy>Bacovska</cp:lastModifiedBy>
  <cp:revision>16</cp:revision>
  <dcterms:created xsi:type="dcterms:W3CDTF">2015-11-26T19:29:30Z</dcterms:created>
  <dcterms:modified xsi:type="dcterms:W3CDTF">2015-12-07T13:27:55Z</dcterms:modified>
</cp:coreProperties>
</file>