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72" r:id="rId7"/>
    <p:sldId id="273" r:id="rId8"/>
    <p:sldId id="263" r:id="rId9"/>
    <p:sldId id="264" r:id="rId10"/>
    <p:sldId id="267" r:id="rId11"/>
    <p:sldId id="270" r:id="rId12"/>
    <p:sldId id="275" r:id="rId13"/>
    <p:sldId id="274" r:id="rId14"/>
    <p:sldId id="259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>
        <p:scale>
          <a:sx n="107" d="100"/>
          <a:sy n="107" d="100"/>
        </p:scale>
        <p:origin x="-7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1A4E-B71C-4A4D-AE64-2A0730D1C53D}" type="datetimeFigureOut">
              <a:rPr lang="cs-CZ" smtClean="0"/>
              <a:pPr/>
              <a:t>26. 11. 2015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5A81-805B-4C7C-B893-15B062B08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taurovanikovu.cz/" TargetMode="External"/><Relationship Id="rId2" Type="http://schemas.openxmlformats.org/officeDocument/2006/relationships/hyperlink" Target="http://www.restaurovanibittner.cz/zlaceni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world.cz/neziva-priroda/drahe-kovy-ve-staroveku-jak-se-cistilo-falsovalo-a-odhalovalo-77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ackgrounds-for-powerpoint-05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2564904"/>
            <a:ext cx="7412360" cy="1224136"/>
          </a:xfrm>
        </p:spPr>
        <p:txBody>
          <a:bodyPr>
            <a:normAutofit/>
          </a:bodyPr>
          <a:lstStyle/>
          <a:p>
            <a:r>
              <a:rPr lang="cs-CZ" sz="6000" dirty="0" smtClean="0">
                <a:latin typeface="Monotype Corsiva" pitchFamily="66" charset="0"/>
              </a:rPr>
              <a:t>Z</a:t>
            </a:r>
            <a:r>
              <a:rPr lang="cs-CZ" sz="6000" dirty="0">
                <a:latin typeface="Monotype Corsiva" pitchFamily="66" charset="0"/>
              </a:rPr>
              <a:t>lato</a:t>
            </a:r>
            <a:r>
              <a:rPr lang="cs-CZ" sz="6000" dirty="0" smtClean="0">
                <a:latin typeface="Monotype Corsiva" pitchFamily="66" charset="0"/>
              </a:rPr>
              <a:t>, Stříbro</a:t>
            </a:r>
            <a:endParaRPr lang="cs-CZ" sz="6000" dirty="0"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24128" y="6021288"/>
            <a:ext cx="3056384" cy="838944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Kristýna </a:t>
            </a:r>
            <a:r>
              <a:rPr lang="cs-CZ" sz="2400" dirty="0" err="1" smtClean="0">
                <a:solidFill>
                  <a:schemeClr val="tx1"/>
                </a:solidFill>
                <a:latin typeface="Monotype Corsiva" pitchFamily="66" charset="0"/>
              </a:rPr>
              <a:t>Jánešová</a:t>
            </a:r>
            <a:endParaRPr lang="cs-CZ" sz="2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Obor: CHKR</a:t>
            </a:r>
            <a:endParaRPr lang="cs-CZ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err="1" smtClean="0">
                <a:latin typeface="Monotype Corsiva" pitchFamily="66" charset="0"/>
              </a:rPr>
              <a:t>Niello</a:t>
            </a:r>
            <a:r>
              <a:rPr lang="cs-CZ" sz="4000" dirty="0" smtClean="0">
                <a:latin typeface="Monotype Corsiva" pitchFamily="66" charset="0"/>
              </a:rPr>
              <a:t> / </a:t>
            </a:r>
            <a:r>
              <a:rPr lang="cs-CZ" sz="4000" dirty="0" err="1" smtClean="0">
                <a:latin typeface="Monotype Corsiva" pitchFamily="66" charset="0"/>
              </a:rPr>
              <a:t>Tulla</a:t>
            </a:r>
            <a:endParaRPr lang="cs-CZ" sz="4000" dirty="0"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Inkrustační technika</a:t>
            </a:r>
          </a:p>
          <a:p>
            <a:r>
              <a:rPr lang="cs-CZ" sz="2400" b="1" dirty="0" smtClean="0"/>
              <a:t>Využívá optického kontrastu </a:t>
            </a:r>
            <a:r>
              <a:rPr lang="cs-CZ" sz="2400" dirty="0" smtClean="0"/>
              <a:t>mezi černou barvou </a:t>
            </a:r>
            <a:r>
              <a:rPr lang="cs-CZ" sz="2400" dirty="0" err="1" smtClean="0"/>
              <a:t>niella</a:t>
            </a:r>
            <a:r>
              <a:rPr lang="cs-CZ" sz="2400" dirty="0" smtClean="0"/>
              <a:t> a drahého kovu, nejčastěji stříbra</a:t>
            </a:r>
          </a:p>
          <a:p>
            <a:r>
              <a:rPr lang="cs-CZ" sz="2400" b="1" dirty="0" err="1" smtClean="0"/>
              <a:t>Niello</a:t>
            </a:r>
            <a:r>
              <a:rPr lang="cs-CZ" sz="2400" b="1" dirty="0" smtClean="0"/>
              <a:t> = </a:t>
            </a:r>
            <a:r>
              <a:rPr lang="cs-CZ" sz="2400" b="1" dirty="0" err="1" smtClean="0"/>
              <a:t>Ag</a:t>
            </a:r>
            <a:r>
              <a:rPr lang="cs-CZ" sz="2400" b="1" dirty="0" smtClean="0"/>
              <a:t>:</a:t>
            </a:r>
            <a:r>
              <a:rPr lang="cs-CZ" sz="2400" b="1" dirty="0" err="1" smtClean="0"/>
              <a:t>Cu</a:t>
            </a:r>
            <a:r>
              <a:rPr lang="cs-CZ" sz="2400" b="1" dirty="0" smtClean="0"/>
              <a:t>:</a:t>
            </a:r>
            <a:r>
              <a:rPr lang="cs-CZ" sz="2400" b="1" dirty="0" err="1" smtClean="0"/>
              <a:t>Pb</a:t>
            </a:r>
            <a:r>
              <a:rPr lang="cs-CZ" sz="2400" b="1" dirty="0" smtClean="0"/>
              <a:t>:S (1:2:3:9) + Na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B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7</a:t>
            </a:r>
            <a:r>
              <a:rPr lang="cs-CZ" sz="2400" b="1" dirty="0" smtClean="0"/>
              <a:t> + NH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Cl</a:t>
            </a:r>
          </a:p>
          <a:p>
            <a:r>
              <a:rPr lang="cs-CZ" sz="2400" dirty="0" smtClean="0"/>
              <a:t>Do zlata a jeho slitin se čerň nevkládá</a:t>
            </a:r>
            <a:endParaRPr lang="cs-CZ" sz="2400" dirty="0"/>
          </a:p>
        </p:txBody>
      </p:sp>
      <p:pic>
        <p:nvPicPr>
          <p:cNvPr id="4" name="Obrázek 3" descr="silverkindjal2_1-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933056"/>
            <a:ext cx="3240360" cy="2433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ve0004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2016223" cy="151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6156176" y="5661248"/>
            <a:ext cx="29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podkladová vrstva stříbra / průřez rýh tvaru vlaštovčího ocasu</a:t>
            </a:r>
            <a:endParaRPr lang="cs-CZ" sz="2000" dirty="0"/>
          </a:p>
        </p:txBody>
      </p:sp>
      <p:cxnSp>
        <p:nvCxnSpPr>
          <p:cNvPr id="8" name="Přímá spojovací šipka 7"/>
          <p:cNvCxnSpPr/>
          <p:nvPr/>
        </p:nvCxnSpPr>
        <p:spPr>
          <a:xfrm flipH="1" flipV="1">
            <a:off x="6300192" y="5229200"/>
            <a:ext cx="288032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Monotype Corsiva" pitchFamily="66" charset="0"/>
              </a:rPr>
              <a:t>Zlacení, stříbření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 smtClean="0"/>
              <a:t>Povrchová úprava materiálu – estetický a antikorozní účel</a:t>
            </a:r>
          </a:p>
          <a:p>
            <a:r>
              <a:rPr lang="cs-CZ" sz="2400" dirty="0" smtClean="0"/>
              <a:t>Kovy mohou být v podobě plátků či prášku</a:t>
            </a:r>
          </a:p>
          <a:p>
            <a:pPr marL="457200" indent="-457200">
              <a:buNone/>
            </a:pPr>
            <a:endParaRPr lang="cs-CZ" sz="2400" dirty="0" smtClean="0"/>
          </a:p>
          <a:p>
            <a:pPr marL="457200" indent="-457200">
              <a:buNone/>
            </a:pPr>
            <a:endParaRPr lang="cs-CZ" sz="2400" b="1" dirty="0" smtClean="0"/>
          </a:p>
          <a:p>
            <a:pPr marL="457200" indent="-457200">
              <a:buNone/>
            </a:pPr>
            <a:endParaRPr lang="cs-CZ" sz="2400" b="1" dirty="0" smtClean="0"/>
          </a:p>
          <a:p>
            <a:pPr marL="457200" indent="-457200">
              <a:buNone/>
            </a:pPr>
            <a:endParaRPr lang="cs-CZ" sz="2400" b="1" dirty="0" smtClean="0"/>
          </a:p>
          <a:p>
            <a:pPr marL="457200" indent="-457200">
              <a:buNone/>
            </a:pPr>
            <a:endParaRPr lang="cs-CZ" sz="2400" b="1" dirty="0" smtClean="0"/>
          </a:p>
          <a:p>
            <a:pPr marL="457200" indent="-457200">
              <a:buNone/>
            </a:pPr>
            <a:endParaRPr lang="cs-CZ" sz="2400" dirty="0" smtClean="0"/>
          </a:p>
          <a:p>
            <a:pPr marL="457200" indent="-457200">
              <a:buNone/>
            </a:pPr>
            <a:endParaRPr lang="cs-CZ" sz="2400" dirty="0" smtClean="0"/>
          </a:p>
          <a:p>
            <a:pPr marL="457200" indent="-457200"/>
            <a:r>
              <a:rPr lang="cs-CZ" sz="2400" dirty="0" smtClean="0"/>
              <a:t>Můžeme provést i elektrochemicky nebo pomocí žárového pokovování</a:t>
            </a:r>
            <a:endParaRPr lang="cs-CZ" sz="2400" dirty="0"/>
          </a:p>
        </p:txBody>
      </p:sp>
      <p:pic>
        <p:nvPicPr>
          <p:cNvPr id="4" name="Obrázek 3" descr="mm_max_vyzlacene_pismo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36912"/>
            <a:ext cx="3137925" cy="235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115616" y="2780928"/>
            <a:ext cx="360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Příprava povrchu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Nanesení podkladu </a:t>
            </a:r>
          </a:p>
          <a:p>
            <a:pPr marL="857250" lvl="1" indent="-457200"/>
            <a:r>
              <a:rPr lang="cs-CZ" sz="2400" dirty="0" smtClean="0"/>
              <a:t>        </a:t>
            </a:r>
            <a:r>
              <a:rPr lang="cs-CZ" sz="2400" dirty="0" err="1" smtClean="0"/>
              <a:t>poliment</a:t>
            </a:r>
            <a:r>
              <a:rPr lang="cs-CZ" sz="2400" dirty="0" smtClean="0"/>
              <a:t>, </a:t>
            </a:r>
            <a:r>
              <a:rPr lang="cs-CZ" sz="2400" dirty="0" err="1" smtClean="0"/>
              <a:t>mixtion</a:t>
            </a: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Položení  zlata/stříbra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Závěrečná úprava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Monotype Corsiva" pitchFamily="66" charset="0"/>
              </a:rPr>
              <a:t>Konzervace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</p:spPr>
        <p:txBody>
          <a:bodyPr/>
          <a:lstStyle/>
          <a:p>
            <a:pPr algn="ctr"/>
            <a:r>
              <a:rPr lang="cs-CZ" dirty="0" smtClean="0"/>
              <a:t>Zlato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3561258"/>
          </a:xfrm>
        </p:spPr>
        <p:txBody>
          <a:bodyPr>
            <a:normAutofit/>
          </a:bodyPr>
          <a:lstStyle/>
          <a:p>
            <a:r>
              <a:rPr lang="cs-CZ" i="1" u="sng" dirty="0" smtClean="0"/>
              <a:t>Konzervace:</a:t>
            </a:r>
          </a:p>
          <a:p>
            <a:pPr lvl="1"/>
            <a:r>
              <a:rPr lang="cs-CZ" sz="2400" dirty="0" err="1" smtClean="0"/>
              <a:t>Paraloid</a:t>
            </a:r>
            <a:r>
              <a:rPr lang="cs-CZ" sz="2400" dirty="0" smtClean="0"/>
              <a:t> + BTA v </a:t>
            </a:r>
            <a:r>
              <a:rPr lang="cs-CZ" sz="2400" dirty="0" err="1" smtClean="0"/>
              <a:t>ethanolu</a:t>
            </a:r>
            <a:r>
              <a:rPr lang="cs-CZ" sz="2400" dirty="0" smtClean="0"/>
              <a:t> </a:t>
            </a:r>
            <a:r>
              <a:rPr lang="cs-CZ" sz="2400" dirty="0" smtClean="0">
                <a:sym typeface="Wingdings" pitchFamily="2" charset="2"/>
              </a:rPr>
              <a:t> </a:t>
            </a:r>
            <a:r>
              <a:rPr lang="cs-CZ" sz="2400" dirty="0" err="1" smtClean="0">
                <a:sym typeface="Wingdings" pitchFamily="2" charset="2"/>
              </a:rPr>
              <a:t>benzotriazol</a:t>
            </a:r>
            <a:endParaRPr lang="cs-CZ" sz="24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4041775" cy="639762"/>
          </a:xfrm>
        </p:spPr>
        <p:txBody>
          <a:bodyPr/>
          <a:lstStyle/>
          <a:p>
            <a:pPr algn="ctr"/>
            <a:r>
              <a:rPr lang="cs-CZ" dirty="0" smtClean="0"/>
              <a:t>Stříbro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860032" y="2564904"/>
            <a:ext cx="4041775" cy="3561259"/>
          </a:xfrm>
        </p:spPr>
        <p:txBody>
          <a:bodyPr>
            <a:normAutofit/>
          </a:bodyPr>
          <a:lstStyle/>
          <a:p>
            <a:r>
              <a:rPr lang="cs-CZ" i="1" u="sng" dirty="0" smtClean="0"/>
              <a:t>Pasivace:</a:t>
            </a:r>
          </a:p>
          <a:p>
            <a:pPr lvl="1"/>
            <a:r>
              <a:rPr lang="cs-CZ" sz="2400" dirty="0" smtClean="0"/>
              <a:t>Ponořování do dusitanu sodného po dobu 30 min</a:t>
            </a:r>
          </a:p>
          <a:p>
            <a:r>
              <a:rPr lang="cs-CZ" i="1" u="sng" dirty="0" smtClean="0"/>
              <a:t>Konzervace:</a:t>
            </a:r>
          </a:p>
          <a:p>
            <a:pPr lvl="1"/>
            <a:r>
              <a:rPr lang="cs-CZ" sz="2400" dirty="0" err="1" smtClean="0"/>
              <a:t>Paraloid</a:t>
            </a:r>
            <a:endParaRPr lang="cs-CZ" sz="2400" dirty="0" smtClean="0"/>
          </a:p>
          <a:p>
            <a:pPr lvl="1"/>
            <a:r>
              <a:rPr lang="cs-CZ" sz="2400" dirty="0" smtClean="0"/>
              <a:t>Včelí vosk</a:t>
            </a:r>
            <a:endParaRPr lang="cs-CZ" sz="2400" dirty="0"/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467544" y="2492896"/>
            <a:ext cx="84249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stCxn id="13" idx="0"/>
          </p:cNvCxnSpPr>
          <p:nvPr/>
        </p:nvCxnSpPr>
        <p:spPr>
          <a:xfrm>
            <a:off x="4680012" y="1700808"/>
            <a:ext cx="36004" cy="41044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67544" y="1700808"/>
            <a:ext cx="8424936" cy="41044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Monotype Corsiva" pitchFamily="66" charset="0"/>
              </a:rPr>
              <a:t>Doporučené uložení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Stabilní klima</a:t>
            </a:r>
          </a:p>
          <a:p>
            <a:r>
              <a:rPr lang="cs-CZ" sz="2400" b="1" dirty="0" smtClean="0"/>
              <a:t>Osvětlení do 300 </a:t>
            </a:r>
            <a:r>
              <a:rPr lang="cs-CZ" sz="2400" b="1" dirty="0" err="1" smtClean="0"/>
              <a:t>lx</a:t>
            </a:r>
            <a:endParaRPr lang="cs-CZ" sz="2400" b="1" dirty="0" smtClean="0"/>
          </a:p>
          <a:p>
            <a:r>
              <a:rPr lang="cs-CZ" sz="2400" b="1" dirty="0" smtClean="0"/>
              <a:t>Optimální intenzita UV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i="1" u="sng" dirty="0" smtClean="0"/>
              <a:t>Rizikové faktory:</a:t>
            </a:r>
            <a:endParaRPr lang="cs-CZ" sz="2400" dirty="0" smtClean="0"/>
          </a:p>
          <a:p>
            <a:pPr lvl="1"/>
            <a:r>
              <a:rPr lang="cs-CZ" sz="2400" b="1" i="1" dirty="0" smtClean="0"/>
              <a:t>Au:</a:t>
            </a:r>
            <a:r>
              <a:rPr lang="cs-CZ" sz="2400" b="1" dirty="0" smtClean="0"/>
              <a:t> </a:t>
            </a:r>
            <a:r>
              <a:rPr lang="cs-CZ" sz="2400" dirty="0" smtClean="0"/>
              <a:t>rtuť a kyanidy </a:t>
            </a:r>
            <a:r>
              <a:rPr lang="cs-CZ" sz="2400" dirty="0" smtClean="0">
                <a:sym typeface="Wingdings" pitchFamily="2" charset="2"/>
              </a:rPr>
              <a:t> </a:t>
            </a:r>
            <a:r>
              <a:rPr lang="cs-CZ" sz="2400" i="1" dirty="0" smtClean="0">
                <a:sym typeface="Wingdings" pitchFamily="2" charset="2"/>
              </a:rPr>
              <a:t>rozpouštění</a:t>
            </a:r>
          </a:p>
          <a:p>
            <a:pPr lvl="1"/>
            <a:r>
              <a:rPr lang="cs-CZ" sz="2400" b="1" i="1" dirty="0" err="1" smtClean="0">
                <a:sym typeface="Wingdings" pitchFamily="2" charset="2"/>
              </a:rPr>
              <a:t>Ag</a:t>
            </a:r>
            <a:r>
              <a:rPr lang="cs-CZ" sz="2400" b="1" i="1" dirty="0" smtClean="0">
                <a:sym typeface="Wingdings" pitchFamily="2" charset="2"/>
              </a:rPr>
              <a:t>: </a:t>
            </a:r>
            <a:r>
              <a:rPr lang="cs-CZ" sz="2400" dirty="0" smtClean="0">
                <a:sym typeface="Wingdings" pitchFamily="2" charset="2"/>
              </a:rPr>
              <a:t>sírany, chloridy, pot  </a:t>
            </a:r>
            <a:r>
              <a:rPr lang="cs-CZ" sz="2400" i="1" dirty="0" smtClean="0">
                <a:sym typeface="Wingdings" pitchFamily="2" charset="2"/>
              </a:rPr>
              <a:t>černání</a:t>
            </a:r>
          </a:p>
          <a:p>
            <a:pPr lvl="1">
              <a:buNone/>
            </a:pPr>
            <a:r>
              <a:rPr lang="cs-CZ" sz="2400" dirty="0" smtClean="0">
                <a:sym typeface="Wingdings" pitchFamily="2" charset="2"/>
              </a:rPr>
              <a:t>           vlna, tkanina, latex</a:t>
            </a:r>
            <a:endParaRPr lang="cs-CZ" sz="2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>
                <a:latin typeface="Monotype Corsiva" pitchFamily="66" charset="0"/>
              </a:rPr>
              <a:t>Seznam zdrojů</a:t>
            </a:r>
            <a:endParaRPr lang="cs-CZ" sz="3200" dirty="0"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NIKITIN, </a:t>
            </a:r>
            <a:r>
              <a:rPr lang="cs-CZ" sz="2400" dirty="0" err="1" smtClean="0"/>
              <a:t>Michail</a:t>
            </a:r>
            <a:r>
              <a:rPr lang="cs-CZ" sz="2400" dirty="0" smtClean="0"/>
              <a:t> </a:t>
            </a:r>
            <a:r>
              <a:rPr lang="cs-CZ" sz="2400" dirty="0" err="1" smtClean="0"/>
              <a:t>Kapitonovič</a:t>
            </a:r>
            <a:r>
              <a:rPr lang="cs-CZ" sz="2400" dirty="0" smtClean="0"/>
              <a:t> a Jelena </a:t>
            </a:r>
            <a:r>
              <a:rPr lang="cs-CZ" sz="2400" dirty="0" err="1" smtClean="0"/>
              <a:t>Petrovna</a:t>
            </a:r>
            <a:r>
              <a:rPr lang="cs-CZ" sz="2400" dirty="0" smtClean="0"/>
              <a:t> MEL'NIKOVA. </a:t>
            </a:r>
            <a:r>
              <a:rPr lang="cs-CZ" sz="2400" i="1" dirty="0" smtClean="0"/>
              <a:t>Chemie v konzervátorské a restaurátorské praxi</a:t>
            </a:r>
            <a:r>
              <a:rPr lang="cs-CZ" sz="2400" dirty="0" smtClean="0"/>
              <a:t>. </a:t>
            </a:r>
            <a:r>
              <a:rPr lang="cs-CZ" sz="2400" dirty="0" err="1" smtClean="0"/>
              <a:t>Translated</a:t>
            </a:r>
            <a:r>
              <a:rPr lang="cs-CZ" sz="2400" dirty="0" smtClean="0"/>
              <a:t> by Jiří Příhoda. Brno: Masarykova univerzita, 2003. 231 s. ISBN 80-210-3062-3.</a:t>
            </a:r>
          </a:p>
          <a:p>
            <a:r>
              <a:rPr lang="cs-CZ" sz="2400" dirty="0" err="1" smtClean="0"/>
              <a:t>Toužín</a:t>
            </a:r>
            <a:r>
              <a:rPr lang="cs-CZ" sz="2400" dirty="0" smtClean="0"/>
              <a:t>, Jiří - Stručný přehled chemie prvků, Brno 2000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restaurovanibittner.cz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r>
              <a:rPr lang="cs-CZ" sz="2400" dirty="0" smtClean="0">
                <a:hlinkClick r:id="rId3"/>
              </a:rPr>
              <a:t>http://www.</a:t>
            </a:r>
            <a:r>
              <a:rPr lang="cs-CZ" sz="2400" dirty="0" err="1" smtClean="0">
                <a:hlinkClick r:id="rId3"/>
              </a:rPr>
              <a:t>restaurovanikovu.cz</a:t>
            </a:r>
            <a:r>
              <a:rPr lang="cs-CZ" sz="2400" dirty="0" smtClean="0">
                <a:hlinkClick r:id="rId3"/>
              </a:rPr>
              <a:t>/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>
                <a:latin typeface="Monotype Corsiva" pitchFamily="66" charset="0"/>
              </a:rPr>
              <a:t>Zajímavé články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scienceworld.cz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neziva</a:t>
            </a:r>
            <a:r>
              <a:rPr lang="cs-CZ" sz="2400" dirty="0" smtClean="0">
                <a:hlinkClick r:id="rId2"/>
              </a:rPr>
              <a:t>-</a:t>
            </a:r>
            <a:r>
              <a:rPr lang="cs-CZ" sz="2400" dirty="0" err="1" smtClean="0">
                <a:hlinkClick r:id="rId2"/>
              </a:rPr>
              <a:t>priroda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drahe</a:t>
            </a:r>
            <a:r>
              <a:rPr lang="cs-CZ" sz="2400" dirty="0" smtClean="0">
                <a:hlinkClick r:id="rId2"/>
              </a:rPr>
              <a:t>-kovy-ve-</a:t>
            </a:r>
            <a:r>
              <a:rPr lang="cs-CZ" sz="2400" dirty="0" err="1" smtClean="0">
                <a:hlinkClick r:id="rId2"/>
              </a:rPr>
              <a:t>staroveku</a:t>
            </a:r>
            <a:r>
              <a:rPr lang="cs-CZ" sz="2400" dirty="0" smtClean="0">
                <a:hlinkClick r:id="rId2"/>
              </a:rPr>
              <a:t>-jak-se-</a:t>
            </a:r>
            <a:r>
              <a:rPr lang="cs-CZ" sz="2400" dirty="0" err="1" smtClean="0">
                <a:hlinkClick r:id="rId2"/>
              </a:rPr>
              <a:t>cistilo</a:t>
            </a:r>
            <a:r>
              <a:rPr lang="cs-CZ" sz="2400" dirty="0" smtClean="0">
                <a:hlinkClick r:id="rId2"/>
              </a:rPr>
              <a:t>-</a:t>
            </a:r>
            <a:r>
              <a:rPr lang="cs-CZ" sz="2400" dirty="0" err="1" smtClean="0">
                <a:hlinkClick r:id="rId2"/>
              </a:rPr>
              <a:t>falsovalo</a:t>
            </a:r>
            <a:r>
              <a:rPr lang="cs-CZ" sz="2400" dirty="0" smtClean="0">
                <a:hlinkClick r:id="rId2"/>
              </a:rPr>
              <a:t>-a-odhalovalo-778/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Drahé kovy, mincovní kovy</a:t>
            </a:r>
          </a:p>
          <a:p>
            <a:r>
              <a:rPr lang="cs-CZ" sz="2400" dirty="0" smtClean="0"/>
              <a:t>Ryzí forma, ojediněle sloučeniny</a:t>
            </a:r>
          </a:p>
          <a:p>
            <a:r>
              <a:rPr lang="cs-CZ" sz="2400" b="1" dirty="0" smtClean="0"/>
              <a:t>Základní kovy v klenotnictví a užitém umění</a:t>
            </a:r>
          </a:p>
          <a:p>
            <a:r>
              <a:rPr lang="cs-CZ" sz="2400" b="1" dirty="0" smtClean="0"/>
              <a:t>Zpravidla slitiny – karáty/loty, zlomky</a:t>
            </a:r>
          </a:p>
          <a:p>
            <a:r>
              <a:rPr lang="cs-CZ" sz="2400" dirty="0" smtClean="0"/>
              <a:t>Plastické vlastnosti, neměnné, chemicky stabilní</a:t>
            </a:r>
          </a:p>
          <a:p>
            <a:r>
              <a:rPr lang="cs-CZ" sz="2400" dirty="0" smtClean="0"/>
              <a:t>Vhodné pro pokovování </a:t>
            </a:r>
          </a:p>
        </p:txBody>
      </p:sp>
      <p:pic>
        <p:nvPicPr>
          <p:cNvPr id="4" name="Obrázek 3" descr="sperky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645024"/>
            <a:ext cx="3419872" cy="254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433467"/>
          </a:xfrm>
        </p:spPr>
        <p:txBody>
          <a:bodyPr>
            <a:normAutofit/>
          </a:bodyPr>
          <a:lstStyle/>
          <a:p>
            <a:r>
              <a:rPr lang="cs-CZ" sz="2400" i="1" dirty="0" smtClean="0"/>
              <a:t>Karát (</a:t>
            </a:r>
            <a:r>
              <a:rPr lang="cs-CZ" sz="2400" i="1" dirty="0" err="1" smtClean="0"/>
              <a:t>Kt</a:t>
            </a:r>
            <a:r>
              <a:rPr lang="cs-CZ" sz="2400" i="1" dirty="0" smtClean="0"/>
              <a:t>)</a:t>
            </a:r>
          </a:p>
          <a:p>
            <a:pPr lvl="1"/>
            <a:r>
              <a:rPr lang="cs-CZ" sz="2400" dirty="0" smtClean="0"/>
              <a:t>Jednotka ryzosti slitin zlata</a:t>
            </a:r>
          </a:p>
          <a:p>
            <a:pPr lvl="1"/>
            <a:r>
              <a:rPr lang="cs-CZ" sz="2400" b="1" dirty="0" smtClean="0"/>
              <a:t>Ryzost čistého zlata = 24 </a:t>
            </a:r>
            <a:r>
              <a:rPr lang="cs-CZ" sz="2400" b="1" dirty="0" err="1" smtClean="0"/>
              <a:t>Kt</a:t>
            </a:r>
            <a:endParaRPr lang="cs-CZ" sz="2400" b="1" dirty="0" smtClean="0"/>
          </a:p>
          <a:p>
            <a:pPr lvl="1"/>
            <a:r>
              <a:rPr lang="cs-CZ" sz="2400" b="1" dirty="0" smtClean="0"/>
              <a:t>Běžné zlato = 14 </a:t>
            </a:r>
            <a:r>
              <a:rPr lang="cs-CZ" sz="2400" b="1" dirty="0" err="1" smtClean="0"/>
              <a:t>Kt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it-IT" sz="2400" dirty="0" smtClean="0"/>
              <a:t>58,5 % zlata a 32 % stříbra</a:t>
            </a:r>
            <a:r>
              <a:rPr lang="cs-CZ" sz="2400" dirty="0" smtClean="0"/>
              <a:t>)</a:t>
            </a:r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pPr lvl="1"/>
            <a:endParaRPr lang="cs-CZ" sz="1500" dirty="0" smtClean="0"/>
          </a:p>
          <a:p>
            <a:pPr lvl="1">
              <a:buNone/>
            </a:pPr>
            <a:endParaRPr lang="cs-CZ" sz="1500" dirty="0" smtClean="0"/>
          </a:p>
          <a:p>
            <a:r>
              <a:rPr lang="cs-CZ" sz="2400" i="1" dirty="0" smtClean="0"/>
              <a:t>Lot</a:t>
            </a:r>
          </a:p>
          <a:p>
            <a:pPr lvl="1"/>
            <a:r>
              <a:rPr lang="cs-CZ" sz="2400" dirty="0" smtClean="0"/>
              <a:t>Stará jednotka ryzosti slitin stříbra</a:t>
            </a:r>
          </a:p>
          <a:p>
            <a:pPr lvl="1"/>
            <a:r>
              <a:rPr lang="cs-CZ" sz="2400" dirty="0" smtClean="0"/>
              <a:t>Ryzost čistého stříbra = 16 lotů</a:t>
            </a:r>
            <a:endParaRPr lang="it-IT" sz="2400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908720"/>
            <a:ext cx="2880320" cy="819945"/>
          </a:xfrm>
          <a:prstGeom prst="rect">
            <a:avLst/>
          </a:prstGeom>
          <a:noFill/>
        </p:spPr>
      </p:pic>
      <p:pic>
        <p:nvPicPr>
          <p:cNvPr id="8" name="Obrázek 7" descr="karáty a ryzost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35696" y="2708920"/>
            <a:ext cx="558812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Monotype Corsiva" pitchFamily="66" charset="0"/>
              </a:rPr>
              <a:t>Zlato</a:t>
            </a:r>
            <a:endParaRPr lang="cs-CZ" sz="4000" dirty="0"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Měkký, kujný materiál</a:t>
            </a:r>
          </a:p>
          <a:p>
            <a:r>
              <a:rPr lang="cs-CZ" sz="2400" dirty="0" smtClean="0"/>
              <a:t>Žlutá barva, silný kovový lesk</a:t>
            </a:r>
          </a:p>
          <a:p>
            <a:r>
              <a:rPr lang="cs-CZ" sz="2400" dirty="0" smtClean="0"/>
              <a:t>Snadno válcovatelný a tažný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i="1" u="sng" dirty="0" smtClean="0"/>
              <a:t>Využití:</a:t>
            </a:r>
          </a:p>
          <a:p>
            <a:pPr lvl="1"/>
            <a:r>
              <a:rPr lang="cs-CZ" sz="2400" dirty="0" smtClean="0"/>
              <a:t>Bankovnictví</a:t>
            </a:r>
          </a:p>
          <a:p>
            <a:pPr lvl="1"/>
            <a:r>
              <a:rPr lang="cs-CZ" sz="2400" dirty="0" smtClean="0"/>
              <a:t>Zubní lékařství</a:t>
            </a:r>
          </a:p>
          <a:p>
            <a:pPr lvl="1"/>
            <a:r>
              <a:rPr lang="cs-CZ" sz="2400" dirty="0" smtClean="0"/>
              <a:t>Průmysl</a:t>
            </a:r>
          </a:p>
          <a:p>
            <a:pPr lvl="1"/>
            <a:r>
              <a:rPr lang="cs-CZ" sz="2400" dirty="0" smtClean="0"/>
              <a:t>Zlatnictví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6" name="Obrázek 5" descr="zl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16832"/>
            <a:ext cx="2569650" cy="329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latin typeface="Monotype Corsiva" pitchFamily="66" charset="0"/>
              </a:rPr>
              <a:t>Stříbro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Měkký a kujný materiál</a:t>
            </a:r>
          </a:p>
          <a:p>
            <a:r>
              <a:rPr lang="cs-CZ" sz="2400" dirty="0" smtClean="0"/>
              <a:t>Bílá barva, stříbřitý lesk</a:t>
            </a:r>
          </a:p>
          <a:p>
            <a:r>
              <a:rPr lang="cs-CZ" sz="2400" dirty="0" smtClean="0"/>
              <a:t>Leštitelné a válcovatelné</a:t>
            </a:r>
          </a:p>
          <a:p>
            <a:r>
              <a:rPr lang="cs-CZ" sz="2400" dirty="0" smtClean="0"/>
              <a:t>Pokrývá se vrstvou oxidu, sulfidu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i="1" u="sng" dirty="0" smtClean="0"/>
              <a:t>Využití:</a:t>
            </a:r>
          </a:p>
          <a:p>
            <a:pPr lvl="1"/>
            <a:r>
              <a:rPr lang="cs-CZ" sz="2400" dirty="0" smtClean="0"/>
              <a:t>Průmysl</a:t>
            </a:r>
          </a:p>
          <a:p>
            <a:pPr lvl="1"/>
            <a:r>
              <a:rPr lang="cs-CZ" sz="2400" dirty="0" smtClean="0"/>
              <a:t>Zubní lékařství</a:t>
            </a:r>
          </a:p>
          <a:p>
            <a:pPr lvl="1"/>
            <a:r>
              <a:rPr lang="cs-CZ" sz="2400" dirty="0" smtClean="0"/>
              <a:t>Šperkařství,...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endParaRPr lang="cs-CZ" sz="2400" dirty="0"/>
          </a:p>
        </p:txBody>
      </p:sp>
      <p:pic>
        <p:nvPicPr>
          <p:cNvPr id="4" name="Obrázek 3" descr="zl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988840"/>
            <a:ext cx="2569424" cy="329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Monotype Corsiva" pitchFamily="66" charset="0"/>
              </a:rPr>
              <a:t>Když se nám předmět dostane do rukou… Zlato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Průzkum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Očištění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Restaurátorské zásahy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Leštění a konzervace</a:t>
            </a:r>
            <a:endParaRPr lang="cs-CZ" sz="2400" b="1" dirty="0"/>
          </a:p>
        </p:txBody>
      </p:sp>
      <p:pic>
        <p:nvPicPr>
          <p:cNvPr id="4" name="Obrázek 3" descr="3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Monotype Corsiva" pitchFamily="66" charset="0"/>
              </a:rPr>
              <a:t>Když se nám předmět dostane do rukou…Stříbro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Průzkum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Očištění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Restaurátorské zásahy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Pasivace a konzervace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Obrázek 3" descr="38a0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501008"/>
            <a:ext cx="456962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4000" dirty="0" smtClean="0">
                <a:latin typeface="Monotype Corsiva" pitchFamily="66" charset="0"/>
              </a:rPr>
              <a:t>Čištění povrchu zlata a stříbra</a:t>
            </a:r>
            <a:endParaRPr lang="cs-CZ" sz="4000" dirty="0"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Drahé kovy jen </a:t>
            </a:r>
            <a:r>
              <a:rPr lang="cs-CZ" sz="2400" b="1" dirty="0" smtClean="0"/>
              <a:t>málo podléhají korozi</a:t>
            </a:r>
          </a:p>
          <a:p>
            <a:r>
              <a:rPr lang="cs-CZ" sz="2400" dirty="0" smtClean="0"/>
              <a:t>V dnešní době podléhají korozi rychleji než dříve </a:t>
            </a:r>
            <a:r>
              <a:rPr lang="cs-CZ" sz="2400" i="1" dirty="0" smtClean="0"/>
              <a:t>(atmosféra)</a:t>
            </a:r>
          </a:p>
          <a:p>
            <a:pPr>
              <a:buNone/>
            </a:pPr>
            <a:endParaRPr lang="cs-CZ" sz="2400" i="1" dirty="0" smtClean="0"/>
          </a:p>
          <a:p>
            <a:r>
              <a:rPr lang="cs-CZ" sz="2400" b="1" i="1" dirty="0" smtClean="0"/>
              <a:t>Au: </a:t>
            </a:r>
            <a:r>
              <a:rPr lang="cs-CZ" sz="2400" i="1" dirty="0" smtClean="0"/>
              <a:t>	</a:t>
            </a:r>
            <a:r>
              <a:rPr lang="cs-CZ" sz="2400" dirty="0" smtClean="0"/>
              <a:t>10 – 20% roztok kyseliny citrónové nebo 5% roztok </a:t>
            </a:r>
            <a:r>
              <a:rPr lang="cs-CZ" sz="2400" dirty="0" err="1" smtClean="0"/>
              <a:t>Chelatonu</a:t>
            </a:r>
            <a:r>
              <a:rPr lang="cs-CZ" sz="2400" dirty="0" smtClean="0"/>
              <a:t> III                 </a:t>
            </a:r>
            <a:r>
              <a:rPr lang="cs-CZ" sz="2400" i="1" dirty="0" smtClean="0"/>
              <a:t>OPLÁCHOVAT DESTILOVANOU VODOU!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b="1" i="1" dirty="0" err="1" smtClean="0"/>
              <a:t>Ag</a:t>
            </a:r>
            <a:r>
              <a:rPr lang="cs-CZ" sz="2400" b="1" i="1" dirty="0" smtClean="0"/>
              <a:t>: </a:t>
            </a:r>
          </a:p>
          <a:p>
            <a:pPr lvl="1"/>
            <a:r>
              <a:rPr lang="cs-CZ" sz="2400" i="1" u="sng" dirty="0" smtClean="0"/>
              <a:t>Mechanicko-chemické:</a:t>
            </a:r>
            <a:r>
              <a:rPr lang="cs-CZ" sz="2400" dirty="0" smtClean="0"/>
              <a:t> srážená křída se </a:t>
            </a:r>
            <a:r>
              <a:rPr lang="cs-CZ" sz="2400" dirty="0" err="1" smtClean="0"/>
              <a:t>čpavkou</a:t>
            </a:r>
            <a:r>
              <a:rPr lang="cs-CZ" sz="2400" dirty="0" smtClean="0"/>
              <a:t> vodou </a:t>
            </a:r>
            <a:r>
              <a:rPr lang="cs-CZ" sz="2400" dirty="0" smtClean="0">
                <a:solidFill>
                  <a:srgbClr val="FF0000"/>
                </a:solidFill>
              </a:rPr>
              <a:t>!!!</a:t>
            </a:r>
          </a:p>
          <a:p>
            <a:pPr lvl="1"/>
            <a:r>
              <a:rPr lang="cs-CZ" sz="2400" i="1" u="sng" dirty="0" smtClean="0"/>
              <a:t>Chemické:</a:t>
            </a:r>
            <a:r>
              <a:rPr lang="cs-CZ" sz="2400" dirty="0" smtClean="0"/>
              <a:t> 5 – 10% roztok </a:t>
            </a:r>
            <a:r>
              <a:rPr lang="cs-CZ" sz="2400" dirty="0" err="1" smtClean="0"/>
              <a:t>Chelatonu</a:t>
            </a:r>
            <a:r>
              <a:rPr lang="cs-CZ" sz="2400" dirty="0" smtClean="0"/>
              <a:t> III</a:t>
            </a:r>
          </a:p>
          <a:p>
            <a:pPr lvl="1">
              <a:buNone/>
            </a:pPr>
            <a:r>
              <a:rPr lang="cs-CZ" sz="2400" i="1" dirty="0" smtClean="0"/>
              <a:t>                                      OPLÁCHOVAT DESTILOVANOU VODOU!</a:t>
            </a:r>
          </a:p>
          <a:p>
            <a:pPr lvl="1">
              <a:buNone/>
            </a:pPr>
            <a:endParaRPr lang="cs-CZ" sz="2400" dirty="0" smtClean="0"/>
          </a:p>
          <a:p>
            <a:pPr lvl="1"/>
            <a:endParaRPr lang="cs-CZ" sz="2000" dirty="0" smtClean="0"/>
          </a:p>
          <a:p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Monotype Corsiva" pitchFamily="66" charset="0"/>
              </a:rPr>
              <a:t>Pájení stříbra a zlata</a:t>
            </a:r>
            <a:endParaRPr lang="cs-CZ" sz="4000" dirty="0"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Způsob </a:t>
            </a:r>
            <a:r>
              <a:rPr lang="cs-CZ" sz="2400" b="1" dirty="0" smtClean="0"/>
              <a:t>spojování fragmentů</a:t>
            </a:r>
          </a:p>
          <a:p>
            <a:pPr lvl="1"/>
            <a:r>
              <a:rPr lang="cs-CZ" sz="2400" b="1" dirty="0" smtClean="0"/>
              <a:t>Pro zlato se využívají pájky žluté a bílé barvy</a:t>
            </a:r>
          </a:p>
          <a:p>
            <a:r>
              <a:rPr lang="cs-CZ" sz="2400" dirty="0" smtClean="0"/>
              <a:t>Dříve – přes amalgám odpovídajícího kovu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i="1" u="sng" dirty="0" smtClean="0"/>
              <a:t>Pro konzervátorské účely jsou vhodné:</a:t>
            </a:r>
          </a:p>
          <a:p>
            <a:pPr lvl="1"/>
            <a:r>
              <a:rPr lang="cs-CZ" sz="2400" dirty="0" smtClean="0"/>
              <a:t>Nízkoteplotní pájky na bázi </a:t>
            </a:r>
            <a:r>
              <a:rPr lang="cs-CZ" sz="2400" dirty="0" err="1" smtClean="0"/>
              <a:t>gallia</a:t>
            </a:r>
            <a:endParaRPr lang="cs-CZ" sz="2400" dirty="0" smtClean="0"/>
          </a:p>
          <a:p>
            <a:pPr lvl="1"/>
            <a:r>
              <a:rPr lang="cs-CZ" sz="2400" dirty="0" err="1" smtClean="0"/>
              <a:t>Termoaktivní</a:t>
            </a:r>
            <a:r>
              <a:rPr lang="cs-CZ" sz="2400" dirty="0" smtClean="0"/>
              <a:t> pájky</a:t>
            </a:r>
          </a:p>
          <a:p>
            <a:pPr lvl="1">
              <a:buNone/>
            </a:pPr>
            <a:endParaRPr lang="cs-CZ" sz="2400" dirty="0" smtClean="0"/>
          </a:p>
          <a:p>
            <a:r>
              <a:rPr lang="cs-CZ" sz="2400" i="1" u="sng" dirty="0" smtClean="0"/>
              <a:t>Používaná tavidla:</a:t>
            </a:r>
          </a:p>
          <a:p>
            <a:pPr lvl="1"/>
            <a:r>
              <a:rPr lang="cs-CZ" sz="2400" dirty="0" smtClean="0"/>
              <a:t>borax : kyselina boritá (1:1)</a:t>
            </a:r>
          </a:p>
        </p:txBody>
      </p:sp>
      <p:pic>
        <p:nvPicPr>
          <p:cNvPr id="4" name="Obrázek 3" descr="letovani-prstenu.jpg"/>
          <p:cNvPicPr>
            <a:picLocks noChangeAspect="1"/>
          </p:cNvPicPr>
          <p:nvPr/>
        </p:nvPicPr>
        <p:blipFill>
          <a:blip r:embed="rId2" cstate="print"/>
          <a:srcRect l="19752" t="17450" r="29474" b="32150"/>
          <a:stretch>
            <a:fillRect/>
          </a:stretch>
        </p:blipFill>
        <p:spPr>
          <a:xfrm>
            <a:off x="5940152" y="3645024"/>
            <a:ext cx="2664296" cy="272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373</Words>
  <Application>Microsoft Office PowerPoint</Application>
  <PresentationFormat>Předvádění na obrazovce 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Zlato, Stříbro</vt:lpstr>
      <vt:lpstr>Prezentace aplikace PowerPoint</vt:lpstr>
      <vt:lpstr>Prezentace aplikace PowerPoint</vt:lpstr>
      <vt:lpstr>Zlato</vt:lpstr>
      <vt:lpstr>Stříbro</vt:lpstr>
      <vt:lpstr>Když se nám předmět dostane do rukou… Zlato</vt:lpstr>
      <vt:lpstr>Když se nám předmět dostane do rukou…Stříbro</vt:lpstr>
      <vt:lpstr>Čištění povrchu zlata a stříbra</vt:lpstr>
      <vt:lpstr>Pájení stříbra a zlata</vt:lpstr>
      <vt:lpstr>Niello / Tulla</vt:lpstr>
      <vt:lpstr>Zlacení, stříbření</vt:lpstr>
      <vt:lpstr>Konzervace</vt:lpstr>
      <vt:lpstr>Doporučené uložení</vt:lpstr>
      <vt:lpstr>Seznam zdrojů</vt:lpstr>
      <vt:lpstr>Zajímavé články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Zlato, Stříbro</dc:title>
  <dc:creator>Kristýna Jánešová</dc:creator>
  <cp:lastModifiedBy>Bacovska</cp:lastModifiedBy>
  <cp:revision>22</cp:revision>
  <dcterms:created xsi:type="dcterms:W3CDTF">2015-10-03T12:51:16Z</dcterms:created>
  <dcterms:modified xsi:type="dcterms:W3CDTF">2015-11-26T07:30:20Z</dcterms:modified>
</cp:coreProperties>
</file>