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397" r:id="rId3"/>
    <p:sldId id="552" r:id="rId4"/>
    <p:sldId id="551" r:id="rId5"/>
    <p:sldId id="554" r:id="rId6"/>
    <p:sldId id="556" r:id="rId7"/>
    <p:sldId id="558" r:id="rId8"/>
    <p:sldId id="559" r:id="rId9"/>
    <p:sldId id="560" r:id="rId10"/>
    <p:sldId id="561" r:id="rId11"/>
    <p:sldId id="567" r:id="rId12"/>
    <p:sldId id="568" r:id="rId13"/>
    <p:sldId id="570" r:id="rId14"/>
    <p:sldId id="599" r:id="rId15"/>
    <p:sldId id="600" r:id="rId16"/>
    <p:sldId id="572" r:id="rId17"/>
    <p:sldId id="603" r:id="rId18"/>
    <p:sldId id="604" r:id="rId19"/>
    <p:sldId id="602" r:id="rId20"/>
    <p:sldId id="573" r:id="rId21"/>
    <p:sldId id="601" r:id="rId22"/>
    <p:sldId id="615" r:id="rId23"/>
    <p:sldId id="605" r:id="rId24"/>
    <p:sldId id="606" r:id="rId25"/>
    <p:sldId id="607" r:id="rId26"/>
    <p:sldId id="608" r:id="rId27"/>
    <p:sldId id="613" r:id="rId28"/>
    <p:sldId id="610" r:id="rId29"/>
    <p:sldId id="611" r:id="rId30"/>
    <p:sldId id="612" r:id="rId31"/>
    <p:sldId id="614" r:id="rId32"/>
    <p:sldId id="630" r:id="rId33"/>
    <p:sldId id="616" r:id="rId34"/>
    <p:sldId id="617" r:id="rId35"/>
    <p:sldId id="618" r:id="rId36"/>
    <p:sldId id="609" r:id="rId37"/>
    <p:sldId id="619" r:id="rId38"/>
    <p:sldId id="620" r:id="rId39"/>
    <p:sldId id="562" r:id="rId40"/>
    <p:sldId id="635" r:id="rId41"/>
    <p:sldId id="565" r:id="rId42"/>
    <p:sldId id="621" r:id="rId43"/>
    <p:sldId id="563" r:id="rId44"/>
    <p:sldId id="564" r:id="rId45"/>
    <p:sldId id="566" r:id="rId46"/>
    <p:sldId id="557" r:id="rId47"/>
    <p:sldId id="569" r:id="rId48"/>
    <p:sldId id="594" r:id="rId49"/>
    <p:sldId id="553" r:id="rId50"/>
    <p:sldId id="571" r:id="rId51"/>
    <p:sldId id="574" r:id="rId52"/>
    <p:sldId id="598" r:id="rId53"/>
    <p:sldId id="597" r:id="rId54"/>
    <p:sldId id="575" r:id="rId55"/>
    <p:sldId id="576" r:id="rId56"/>
    <p:sldId id="622" r:id="rId57"/>
    <p:sldId id="628" r:id="rId58"/>
    <p:sldId id="623" r:id="rId59"/>
    <p:sldId id="626" r:id="rId60"/>
    <p:sldId id="624" r:id="rId61"/>
    <p:sldId id="629" r:id="rId62"/>
    <p:sldId id="625" r:id="rId63"/>
    <p:sldId id="627" r:id="rId64"/>
    <p:sldId id="577" r:id="rId65"/>
    <p:sldId id="634" r:id="rId66"/>
    <p:sldId id="636" r:id="rId67"/>
    <p:sldId id="632" r:id="rId68"/>
    <p:sldId id="578" r:id="rId69"/>
    <p:sldId id="579" r:id="rId70"/>
    <p:sldId id="580" r:id="rId71"/>
    <p:sldId id="581" r:id="rId72"/>
    <p:sldId id="582" r:id="rId73"/>
    <p:sldId id="584" r:id="rId74"/>
    <p:sldId id="583" r:id="rId75"/>
    <p:sldId id="585" r:id="rId76"/>
    <p:sldId id="586" r:id="rId77"/>
    <p:sldId id="587" r:id="rId78"/>
    <p:sldId id="588" r:id="rId79"/>
    <p:sldId id="589" r:id="rId80"/>
    <p:sldId id="590" r:id="rId81"/>
    <p:sldId id="631" r:id="rId82"/>
    <p:sldId id="633" r:id="rId83"/>
    <p:sldId id="592" r:id="rId84"/>
    <p:sldId id="595" r:id="rId85"/>
    <p:sldId id="591" r:id="rId86"/>
    <p:sldId id="593" r:id="rId8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Tex_(jednotka)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ex_(jednotka)" TargetMode="External"/><Relationship Id="rId2" Type="http://schemas.openxmlformats.org/officeDocument/2006/relationships/hyperlink" Target="http://cs.wikipedia.org/wiki/New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isk%C3%B3zov%C3%A1_vl%C3%A1kna" TargetMode="External"/><Relationship Id="rId5" Type="http://schemas.openxmlformats.org/officeDocument/2006/relationships/hyperlink" Target="http://cs.wikipedia.org/wiki/Polyesterov%C3%A1_vl%C3%A1kna" TargetMode="External"/><Relationship Id="rId4" Type="http://schemas.openxmlformats.org/officeDocument/2006/relationships/hyperlink" Target="http://cs.wikipedia.org/wiki/Procento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alchov%C3%A1n%C3%AD" TargetMode="External"/><Relationship Id="rId3" Type="http://schemas.openxmlformats.org/officeDocument/2006/relationships/hyperlink" Target="http://cs.wikipedia.org/wiki/Ov%C4%8D%C3%AD_vlna" TargetMode="External"/><Relationship Id="rId7" Type="http://schemas.openxmlformats.org/officeDocument/2006/relationships/hyperlink" Target="http://cs.wikipedia.org/wiki/Rouno" TargetMode="External"/><Relationship Id="rId2" Type="http://schemas.openxmlformats.org/officeDocument/2006/relationships/hyperlink" Target="http://cs.wikipedia.org/wiki/Textil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Pletenina" TargetMode="External"/><Relationship Id="rId5" Type="http://schemas.openxmlformats.org/officeDocument/2006/relationships/hyperlink" Target="http://cs.wikipedia.org/wiki/Tkanina" TargetMode="External"/><Relationship Id="rId4" Type="http://schemas.openxmlformats.org/officeDocument/2006/relationships/hyperlink" Target="http://cs.wikipedia.org/wiki/Netkan%C3%A9_textilie" TargetMode="External"/><Relationship Id="rId9" Type="http://schemas.openxmlformats.org/officeDocument/2006/relationships/hyperlink" Target="http://cs.wikipedia.org/w/index.php?title=Tlu%C4%8Den%C3%AD&amp;action=edit&amp;redlink=1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lst" TargetMode="External"/><Relationship Id="rId2" Type="http://schemas.openxmlformats.org/officeDocument/2006/relationships/hyperlink" Target="http://cs.wikipedia.org/wiki/Texti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cs.wikipedia.org/wiki/Um%C4%9Bl%C3%A1_textiln%C3%AD_vl%C3%A1kna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avouci" TargetMode="External"/><Relationship Id="rId2" Type="http://schemas.openxmlformats.org/officeDocument/2006/relationships/hyperlink" Target="http://cs.wikipedia.org/wiki/B%C3%ADlkovin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/index.php?title=Nephila&amp;action=edit&amp;redlink=1" TargetMode="External"/><Relationship Id="rId4" Type="http://schemas.openxmlformats.org/officeDocument/2006/relationships/hyperlink" Target="http://cs.wikipedia.org/w/index.php?title=Argiope&amp;action=edit&amp;redlink=1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cs.wikipedia.org/wiki/Bourec_moru%C5%A1ov%C3%B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lyesterov%C3%A1_vl%C3%A1kna" TargetMode="External"/><Relationship Id="rId2" Type="http://schemas.openxmlformats.org/officeDocument/2006/relationships/hyperlink" Target="http://cs.wikipedia.org/wiki/Polyamidov%C3%A1_vl%C3%A1kn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Tex_(jednotka)" TargetMode="External"/><Relationship Id="rId4" Type="http://schemas.openxmlformats.org/officeDocument/2006/relationships/hyperlink" Target="http://cs.wikipedia.org/wiki/Visk%C3%B3zov%C3%A1_vl%C3%A1kna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ericin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84976" cy="468052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Bílkovinná vlákna II 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KERATIN &amp; </a:t>
            </a:r>
            <a:r>
              <a:rPr lang="cs-CZ" sz="5400" b="1" kern="1200" dirty="0" smtClean="0">
                <a:solidFill>
                  <a:srgbClr val="0000FF"/>
                </a:solidFill>
                <a:latin typeface="Arial Black" pitchFamily="34" charset="0"/>
              </a:rPr>
              <a:t>LANOLIN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</a:rPr>
              <a:t>FIBROIN </a:t>
            </a:r>
            <a:r>
              <a:rPr lang="cs-CZ" sz="6600" b="1" kern="1200" dirty="0" smtClean="0"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cs-CZ" sz="6600" b="1" kern="1200" dirty="0" smtClean="0">
                <a:solidFill>
                  <a:srgbClr val="008000"/>
                </a:solidFill>
                <a:latin typeface="Arial Black" pitchFamily="34" charset="0"/>
              </a:rPr>
            </a:b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41168"/>
            <a:ext cx="6400800" cy="1296144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10. 11. 2014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5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9" name="Obrázek 8" descr="img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25590" y="306658"/>
            <a:ext cx="5276596" cy="633670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732240" y="836712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Složení KERATINU  je tedy různé pro různé útvary  I PRO RŮZNÉ ŽIVOČICHY (NENÍ V TÉTO TABULCE)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3933056"/>
            <a:ext cx="58326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6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b="1" dirty="0" smtClean="0"/>
              <a:t>Schopnost vytvářet propojení mezi vlákny chemickou vazbou &gt; obdoba síťování KAUČUK &gt; PRYŽ  nebo KŮŽE &gt; USEŇ</a:t>
            </a:r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11" name="Obrázek 10" descr="440px-Disulfide-bond two cystein molecules form CISTIN SULFUR BRI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29" y="2786062"/>
            <a:ext cx="8432206" cy="258715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55576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smtClean="0">
                <a:solidFill>
                  <a:srgbClr val="C00000"/>
                </a:solidFill>
                <a:latin typeface="Arial Black" pitchFamily="34" charset="0"/>
              </a:rPr>
              <a:t>Dva cysteiny </a:t>
            </a:r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&gt; jeden CISTIN</a:t>
            </a:r>
            <a:endParaRPr lang="cs-CZ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7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10" name="Obrázek 9" descr="468px-Disulfide_Bridges_(SCHEMATIC)_V_1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600400" cy="4615898"/>
          </a:xfrm>
          <a:prstGeom prst="rect">
            <a:avLst/>
          </a:prstGeom>
        </p:spPr>
      </p:pic>
      <p:pic>
        <p:nvPicPr>
          <p:cNvPr id="13" name="Obrázek 12" descr="350px-Proinsuline_schematic_topological_diagram_svg two cystein molecules form CISTIN SULFUR BRID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1294" y="980728"/>
            <a:ext cx="504056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2160240" cy="200223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8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img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4956"/>
            <a:ext cx="6525648" cy="622518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2780928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KERATIN  </a:t>
            </a:r>
            <a:r>
              <a:rPr lang="cs-CZ" sz="3200" b="1" dirty="0" smtClean="0">
                <a:solidFill>
                  <a:srgbClr val="0000FF"/>
                </a:solidFill>
                <a:latin typeface="+mn-lt"/>
              </a:rPr>
              <a:t>je tedy chemicky značně reaktivní vlákno</a:t>
            </a:r>
            <a:endParaRPr lang="cs-CZ" sz="32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57606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9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9" name="Obrázek 8" descr="skupinové rozdělení AMK v kerati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42063" y="-581826"/>
            <a:ext cx="5587870" cy="828092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7544" y="3573016"/>
            <a:ext cx="806489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10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764705"/>
          <a:ext cx="7704856" cy="548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248472"/>
              </a:tblGrid>
              <a:tr h="471825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AMINOKYSELINA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VZOREC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87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Cistein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3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Cistin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Vzniká  až reakcí dvou molekul </a:t>
                      </a:r>
                      <a:r>
                        <a:rPr lang="cs-CZ" sz="1400" b="1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cisteinu</a:t>
                      </a:r>
                      <a:r>
                        <a:rPr lang="cs-CZ" sz="14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intermolekulárně nebo intramolekulárně</a:t>
                      </a:r>
                      <a:endParaRPr lang="cs-CZ" sz="1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94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Methionin</a:t>
                      </a:r>
                      <a:endParaRPr lang="cs-CZ" sz="28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27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Kyselina </a:t>
                      </a:r>
                      <a:r>
                        <a:rPr lang="cs-CZ" sz="2400" b="1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cysteinsulfonová</a:t>
                      </a:r>
                      <a:endParaRPr lang="cs-CZ" sz="24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Vzniká  až reakcí (OXIDACÍ) 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–S-S- můstku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(vazby) v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cistinu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77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Lanthionin</a:t>
                      </a:r>
                      <a:endParaRPr lang="cs-CZ" sz="2400" b="1" dirty="0" smtClean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(dva </a:t>
                      </a:r>
                      <a:r>
                        <a:rPr lang="cs-CZ" sz="2400" b="1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ALANINY vázané přes –S- )</a:t>
                      </a:r>
                      <a:endParaRPr lang="cs-CZ" sz="24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Obrázek 14" descr="115px-Amminoacido_metionina_form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924944"/>
            <a:ext cx="2658511" cy="1178992"/>
          </a:xfrm>
          <a:prstGeom prst="rect">
            <a:avLst/>
          </a:prstGeom>
        </p:spPr>
      </p:pic>
      <p:pic>
        <p:nvPicPr>
          <p:cNvPr id="16" name="Obrázek 15" descr="95px-Amminoacido_ciste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268760"/>
            <a:ext cx="1665475" cy="1086942"/>
          </a:xfrm>
          <a:prstGeom prst="rect">
            <a:avLst/>
          </a:prstGeom>
        </p:spPr>
      </p:pic>
      <p:pic>
        <p:nvPicPr>
          <p:cNvPr id="17" name="Obrázek 16" descr="800px-Lanthion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5013176"/>
            <a:ext cx="3051993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Biosyntéza  CYSTEINU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13" name="Obrázek 12" descr="Biosyntéza CYSTEIN  na CYS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82324" y="-562043"/>
            <a:ext cx="4968553" cy="8198112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 flipH="1">
            <a:off x="4427984" y="1988840"/>
            <a:ext cx="3744416" cy="136815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6444208" y="2564904"/>
            <a:ext cx="1296144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Přeměny disulfidického můstku v KERATINU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inter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&gt; INTRA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13" name="Obrázek 12" descr="přeměna INTER -S-S- vazby na IN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3948" y="-2511660"/>
            <a:ext cx="864096" cy="8136904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8388424" y="1484784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HYDRATAČNÍ A SOLVATAČNÍ TEPLA KERATI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01193" y="576324"/>
            <a:ext cx="2685632" cy="820891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5536" y="249289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8000"/>
                </a:solidFill>
                <a:latin typeface="Arial Black" pitchFamily="34" charset="0"/>
              </a:rPr>
              <a:t>Proč mokrá vlna asi hřeje?</a:t>
            </a:r>
            <a:endParaRPr lang="cs-CZ" sz="4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Sorpční vlastnosti KERATINU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0" name="Obrázek 9" descr="KERATIN  a sorpce kyselin a zá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09979" y="-549739"/>
            <a:ext cx="5040560" cy="8101494"/>
          </a:xfrm>
          <a:prstGeom prst="rect">
            <a:avLst/>
          </a:prstGeom>
        </p:spPr>
      </p:pic>
      <p:cxnSp>
        <p:nvCxnSpPr>
          <p:cNvPr id="12" name="Přímá spojovací čára 11"/>
          <p:cNvCxnSpPr/>
          <p:nvPr/>
        </p:nvCxnSpPr>
        <p:spPr>
          <a:xfrm>
            <a:off x="1835696" y="2852936"/>
            <a:ext cx="54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H="1" flipV="1">
            <a:off x="4211960" y="1124744"/>
            <a:ext cx="72008" cy="3600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Reaktivita KERATINU 1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Je založena na reakcích  CYSTEINU</a:t>
            </a:r>
          </a:p>
          <a:p>
            <a:pPr>
              <a:buNone/>
            </a:pPr>
            <a:endParaRPr lang="cs-CZ" sz="28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0" name="Obrázek 9" descr="img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39752" y="-603448"/>
            <a:ext cx="4392488" cy="813690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55576" y="55892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Dva cysteiny &gt; jeden CISTIN</a:t>
            </a:r>
            <a:endParaRPr lang="cs-CZ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>
                <a:solidFill>
                  <a:srgbClr val="C00000"/>
                </a:solidFill>
              </a:rPr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</a:t>
            </a:r>
            <a:r>
              <a:rPr lang="cs-CZ" sz="2400" dirty="0" err="1" smtClean="0"/>
              <a:t>Zelinger</a:t>
            </a:r>
            <a:r>
              <a:rPr lang="cs-CZ" sz="2400" dirty="0" smtClean="0"/>
              <a:t>, V. </a:t>
            </a:r>
            <a:r>
              <a:rPr lang="cs-CZ" sz="2400" dirty="0" err="1" smtClean="0"/>
              <a:t>Heidingsfeld</a:t>
            </a:r>
            <a:r>
              <a:rPr lang="cs-CZ" sz="2400" dirty="0" smtClean="0"/>
              <a:t>, P. Kotlík, E. Šimůnková: </a:t>
            </a:r>
            <a:r>
              <a:rPr lang="cs-CZ" sz="2400" b="1" dirty="0" smtClean="0">
                <a:solidFill>
                  <a:srgbClr val="0000FF"/>
                </a:solidFill>
              </a:rPr>
              <a:t>Chemie v práci konzervátora a restaurátora</a:t>
            </a:r>
            <a:r>
              <a:rPr lang="cs-CZ" sz="2400" dirty="0" smtClean="0"/>
              <a:t>, ACADEMIA Praha 1987,  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>
                <a:solidFill>
                  <a:srgbClr val="C00000"/>
                </a:solidFill>
              </a:rPr>
              <a:t>Prírodné</a:t>
            </a:r>
            <a:r>
              <a:rPr lang="cs-CZ" sz="2400" b="1" dirty="0" smtClean="0">
                <a:solidFill>
                  <a:srgbClr val="C00000"/>
                </a:solidFill>
              </a:rPr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/>
              <a:t>A. Blažej a kol.:</a:t>
            </a:r>
            <a:br>
              <a:rPr lang="cs-CZ" sz="2400" dirty="0" smtClean="0"/>
            </a:br>
            <a:r>
              <a:rPr lang="cs-CZ" sz="2400" b="1" dirty="0" err="1" smtClean="0">
                <a:solidFill>
                  <a:srgbClr val="C00000"/>
                </a:solidFill>
              </a:rPr>
              <a:t>Štruktúra</a:t>
            </a:r>
            <a:r>
              <a:rPr lang="cs-CZ" sz="2400" b="1" dirty="0" smtClean="0">
                <a:solidFill>
                  <a:srgbClr val="C00000"/>
                </a:solidFill>
              </a:rPr>
              <a:t> a vlastnosti vláknitých </a:t>
            </a:r>
            <a:r>
              <a:rPr lang="cs-CZ" sz="2400" b="1" dirty="0" err="1" smtClean="0">
                <a:solidFill>
                  <a:srgbClr val="C00000"/>
                </a:solidFill>
              </a:rPr>
              <a:t>bielkovín</a:t>
            </a:r>
            <a:r>
              <a:rPr lang="cs-CZ" sz="2400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cs-CZ" sz="2400" dirty="0" smtClean="0"/>
              <a:t>A. Blažej a kol.:</a:t>
            </a:r>
            <a:br>
              <a:rPr lang="cs-CZ" sz="2400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Technologie kůže a kožešin</a:t>
            </a:r>
          </a:p>
          <a:p>
            <a:r>
              <a:rPr lang="cs-CZ" sz="2400" dirty="0" smtClean="0"/>
              <a:t>V. Hladík a kol.:</a:t>
            </a:r>
            <a:br>
              <a:rPr lang="cs-CZ" sz="2400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Textilní vlákna, SNTL Praha 1967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Reaktivita KERATINU 2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008000"/>
                </a:solidFill>
              </a:rPr>
              <a:t>PROBÍHÁ HLAVNĚ NA DISULFIDICKÉM MŮSTKU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Hydrolýza disulfidické vazby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Oxidace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Redukce 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Reaktivita KERATINU 3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13" name="Obrázek 12" descr="Oxidace  CISTINU na KYS. CYSTEINSULFONOV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11759" y="-27383"/>
            <a:ext cx="4320482" cy="8208912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7668344" y="5085184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95536" y="9807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cs-CZ" sz="2800" b="1" dirty="0" smtClean="0">
                <a:solidFill>
                  <a:srgbClr val="008000"/>
                </a:solidFill>
              </a:rPr>
              <a:t>Kyselina </a:t>
            </a:r>
            <a:r>
              <a:rPr lang="cs-CZ" sz="2800" b="1" dirty="0" err="1" smtClean="0">
                <a:solidFill>
                  <a:srgbClr val="008000"/>
                </a:solidFill>
              </a:rPr>
              <a:t>cysteinsulfonová</a:t>
            </a:r>
            <a:r>
              <a:rPr lang="cs-CZ" sz="2800" b="1" dirty="0" smtClean="0">
                <a:solidFill>
                  <a:srgbClr val="008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vzniká  až reakcí (OXIDACÍ) –S-S- můstku (vazby) v </a:t>
            </a:r>
            <a:r>
              <a:rPr lang="cs-CZ" sz="2800" b="1" dirty="0" err="1" smtClean="0">
                <a:solidFill>
                  <a:srgbClr val="0000FF"/>
                </a:solidFill>
              </a:rPr>
              <a:t>cistinu</a:t>
            </a:r>
            <a:endParaRPr lang="cs-CZ" sz="2800" dirty="0">
              <a:solidFill>
                <a:srgbClr val="0000FF"/>
              </a:solidFill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4716016" y="1340768"/>
            <a:ext cx="1512168" cy="396044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8100392" y="5517232"/>
            <a:ext cx="216024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8028384" y="5517232"/>
            <a:ext cx="432048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Čtyři frakce v KERATINU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8" name="Obrázek 7" descr="4 frakce keratinu a jeho síťov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90161" y="-593004"/>
            <a:ext cx="5235690" cy="828092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5229200"/>
            <a:ext cx="80648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1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008000"/>
                </a:solidFill>
              </a:rPr>
              <a:t>Síťovací činidla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8" name="Obrázek 7" descr="síťovací činidla na kera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53678" y="-597293"/>
            <a:ext cx="2736305" cy="77645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2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0" name="Obrázek 9" descr="síťování keratin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35693" y="-459432"/>
            <a:ext cx="5400602" cy="79928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3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8" name="Obrázek 7" descr="síťování keratin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37456" y="-721230"/>
            <a:ext cx="5309049" cy="84249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4 - FORMALDEHYDEM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9" name="Obrázek 8" descr="síťování keratinu formaldehy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67407" y="-587783"/>
            <a:ext cx="4536504" cy="82495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Reakce KERATINU – roubování jiných monomerů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9" name="Obrázek 8" descr="ROUBOVÁNÍ keratinu etylendisulfi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515061" y="-706749"/>
            <a:ext cx="4104456" cy="80554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- CHINONY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8" name="Obrázek 7" descr="síťování keratinu benzochinon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70602" y="-1322331"/>
            <a:ext cx="3816424" cy="85665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– polyfunkční alkylační činidla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9" name="Obrázek 8" descr="síťování keratinu alkylačními činid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16778" y="-580474"/>
            <a:ext cx="4582452" cy="8424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Keratin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Lanolin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Fibroin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Síťování KERATINU –polyfunkční alkylační činidla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8" name="Obrázek 7" descr="síťování keratinu přes dibrome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57754" y="-317278"/>
            <a:ext cx="4608512" cy="82126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Fázové přeměny KERATINU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Keratin popis fázových přemě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44561" y="1494700"/>
            <a:ext cx="1977380" cy="7430155"/>
          </a:xfrm>
          <a:prstGeom prst="rect">
            <a:avLst/>
          </a:prstGeom>
        </p:spPr>
      </p:pic>
      <p:pic>
        <p:nvPicPr>
          <p:cNvPr id="10" name="Obrázek 9" descr="DTA, DTG, TG KERATINU na vzduc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71191" y="417041"/>
            <a:ext cx="3495675" cy="4191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716016" y="306896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Odsušení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vody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2195736" y="3429000"/>
            <a:ext cx="2592288" cy="43204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627784" y="5517232"/>
            <a:ext cx="583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1331640" y="5805264"/>
            <a:ext cx="4536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2555776" y="2852936"/>
            <a:ext cx="648072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427984" y="155679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 (</a:t>
            </a:r>
            <a:r>
              <a:rPr lang="cs-CZ" sz="2800" b="1" u="sng" dirty="0" smtClean="0">
                <a:solidFill>
                  <a:srgbClr val="008000"/>
                </a:solidFill>
                <a:latin typeface="+mn-lt"/>
              </a:rPr>
              <a:t>spirála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) &gt; 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 (</a:t>
            </a:r>
            <a:r>
              <a:rPr lang="cs-CZ" sz="2800" b="1" i="1" dirty="0" smtClean="0">
                <a:solidFill>
                  <a:srgbClr val="008000"/>
                </a:solidFill>
                <a:latin typeface="+mn-lt"/>
              </a:rPr>
              <a:t>skládaný list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)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H="1">
            <a:off x="3131840" y="2132856"/>
            <a:ext cx="1368152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Fázové přeměny KERATINU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 dirty="0"/>
          </a:p>
        </p:txBody>
      </p:sp>
      <p:pic>
        <p:nvPicPr>
          <p:cNvPr id="10" name="Obrázek 9" descr="DTA, DTG, TG KERATINU na vzduc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27175" y="417042"/>
            <a:ext cx="3495675" cy="4191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544522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Odsušení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vody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323528" y="3861048"/>
            <a:ext cx="1512168" cy="165618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23528" y="436510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 (</a:t>
            </a:r>
            <a:r>
              <a:rPr lang="cs-CZ" sz="2800" b="1" u="sng" dirty="0" smtClean="0">
                <a:solidFill>
                  <a:srgbClr val="008000"/>
                </a:solidFill>
                <a:latin typeface="+mn-lt"/>
              </a:rPr>
              <a:t>spirála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) &gt; 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 (</a:t>
            </a:r>
            <a:r>
              <a:rPr lang="cs-CZ" sz="2800" b="1" i="1" dirty="0" smtClean="0">
                <a:solidFill>
                  <a:srgbClr val="008000"/>
                </a:solidFill>
                <a:latin typeface="+mn-lt"/>
              </a:rPr>
              <a:t>skládaný list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)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131840" y="2852936"/>
            <a:ext cx="648072" cy="165618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355976" y="8367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NA VZDUCHU &gt; OXIDACE &gt; SPALOVÁNÍ UŽ PŘI cca. 230 °C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>
            <a:stCxn id="22" idx="1"/>
          </p:cNvCxnSpPr>
          <p:nvPr/>
        </p:nvCxnSpPr>
        <p:spPr>
          <a:xfrm flipH="1">
            <a:off x="3419872" y="1159878"/>
            <a:ext cx="936104" cy="2125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DTA keratinu X fibroinu obráz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75604" y="677124"/>
            <a:ext cx="3254967" cy="4726272"/>
          </a:xfrm>
          <a:prstGeom prst="rect">
            <a:avLst/>
          </a:prstGeom>
        </p:spPr>
      </p:pic>
      <p:pic>
        <p:nvPicPr>
          <p:cNvPr id="30" name="Obrázek 29" descr="DTA keratinu X fibroinu popis obráz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77064" y="3424136"/>
            <a:ext cx="1187580" cy="3645580"/>
          </a:xfrm>
          <a:prstGeom prst="rect">
            <a:avLst/>
          </a:prstGeom>
        </p:spPr>
      </p:pic>
      <p:sp>
        <p:nvSpPr>
          <p:cNvPr id="31" name="Obdélník 30"/>
          <p:cNvSpPr/>
          <p:nvPr/>
        </p:nvSpPr>
        <p:spPr>
          <a:xfrm>
            <a:off x="7020272" y="5229200"/>
            <a:ext cx="18002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/>
          <p:nvPr/>
        </p:nvCxnSpPr>
        <p:spPr>
          <a:xfrm flipV="1">
            <a:off x="3563888" y="3717032"/>
            <a:ext cx="2016224" cy="18722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995936" y="5733256"/>
            <a:ext cx="460851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Rozklad v DUSÍKU je až u vyšších teplot a je pomalejší  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40" name="Přímá spojovací šipka 39"/>
          <p:cNvCxnSpPr/>
          <p:nvPr/>
        </p:nvCxnSpPr>
        <p:spPr>
          <a:xfrm flipV="1">
            <a:off x="4932040" y="2636912"/>
            <a:ext cx="2088232" cy="3096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7308304" y="2708920"/>
            <a:ext cx="1728192" cy="2031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FIBROIN je teplotně stabilnější než KERATIN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u="sng" dirty="0" smtClean="0">
                <a:solidFill>
                  <a:srgbClr val="C00000"/>
                </a:solidFill>
              </a:rPr>
              <a:t>TEPLOTA FÁZOVÉ PŘEMĚNY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>
          <a:xfrm flipH="1">
            <a:off x="6732240" y="3501008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10" name="Obrázek 9" descr="Síťování přes Cr a barvení keratin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188640"/>
            <a:ext cx="8568952" cy="596580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7" name="Obrázek 6" descr="Zjasňovače a barvení keratin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640960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8" name="Obrázek 7" descr="barvení keratin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1052736"/>
            <a:ext cx="8568952" cy="52292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544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Barvení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keratinu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3568" y="4077072"/>
            <a:ext cx="799288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Reaktivní barviva na KERATIN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8" name="Obrázek 7" descr="Reaktivní barvivo dichlortriazin a kera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01802" y="-881522"/>
            <a:ext cx="4104457" cy="76849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Ochrana keratinu proti molům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Obrázek 10" descr="Ochrana keratinu proti molů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92198"/>
            <a:ext cx="8424936" cy="541712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39552" y="980728"/>
            <a:ext cx="784887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Ochrana keratinu proti molům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Obrázek 7" descr="MITIN FF PROTI MOLŮM ChemIndex_action_1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3600400" cy="318435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MITIN FF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44008" y="105273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PARAMI INSEKTICIDŮ (např. </a:t>
            </a:r>
            <a:r>
              <a:rPr lang="cs-CZ" dirty="0" err="1" smtClean="0"/>
              <a:t>naftalén</a:t>
            </a:r>
            <a:r>
              <a:rPr lang="cs-CZ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Povrchová apretura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Reaktivní insekticidy &gt; </a:t>
            </a:r>
            <a:r>
              <a:rPr lang="cs-CZ" dirty="0" smtClean="0">
                <a:latin typeface="Arial Black" pitchFamily="34" charset="0"/>
              </a:rPr>
              <a:t>MITIN FF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spirálová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8" name="Obrázek 7" descr="img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20559" y="-588311"/>
            <a:ext cx="5430874" cy="8280920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>
            <a:off x="2627784" y="5301208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4499992" y="5301208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899592" y="4005064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9" name="Obrázek 8" descr="img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033116"/>
            <a:ext cx="8424936" cy="505219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203848" y="5733256"/>
            <a:ext cx="4248472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spirálová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9" name="Obrázek 8" descr="img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75" y="908720"/>
            <a:ext cx="8454613" cy="3600400"/>
          </a:xfrm>
          <a:prstGeom prst="rect">
            <a:avLst/>
          </a:prstGeom>
        </p:spPr>
      </p:pic>
      <p:cxnSp>
        <p:nvCxnSpPr>
          <p:cNvPr id="12" name="Přímá spojovací čára 11"/>
          <p:cNvCxnSpPr/>
          <p:nvPr/>
        </p:nvCxnSpPr>
        <p:spPr>
          <a:xfrm>
            <a:off x="3995936" y="4365104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5076056" y="1052736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7452320" y="1268760"/>
            <a:ext cx="648072" cy="576064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3491880" y="4005064"/>
            <a:ext cx="27363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6084168" y="1844824"/>
            <a:ext cx="936104" cy="0"/>
          </a:xfrm>
          <a:prstGeom prst="line">
            <a:avLst/>
          </a:prstGeom>
          <a:ln w="381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– morfologie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Vnější část = KUTIKULA  </a:t>
            </a:r>
            <a:r>
              <a:rPr lang="cs-CZ" sz="2800" b="1" dirty="0" smtClean="0"/>
              <a:t>= BLÁNA tvoří šupinkovitý povrch vlákna orientace hrotů š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Vnitřní část = CORTEX </a:t>
            </a:r>
            <a:r>
              <a:rPr lang="cs-CZ" sz="2800" b="1" dirty="0" smtClean="0"/>
              <a:t>= KŮROVÁ ČÁST tvoří vlákna orientace ve směru vlákna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Dřeň = MEDULA </a:t>
            </a:r>
            <a:r>
              <a:rPr lang="cs-CZ" sz="2800" b="1" dirty="0" smtClean="0"/>
              <a:t>= tvoří vnitřek vlákna a je rozdělena uzavřené vzduchové bubliny &gt;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vlastní tepelně izolační část vlny</a:t>
            </a:r>
            <a:r>
              <a:rPr lang="cs-CZ" sz="2800" b="1" dirty="0" smtClean="0"/>
              <a:t> </a:t>
            </a:r>
          </a:p>
          <a:p>
            <a:endParaRPr lang="cs-CZ" sz="2800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7" name="Obrázek 6" descr="technický význam konstituce vl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57655" y="-157456"/>
            <a:ext cx="5932545" cy="691276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2448272" cy="26642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plošná 1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skládaný list</a:t>
            </a:r>
            <a:b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keratinu</a:t>
            </a:r>
            <a:endParaRPr lang="cs-CZ" sz="2800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9" name="Obrázek 8" descr="img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2" y="260648"/>
            <a:ext cx="6435028" cy="590776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2376264" cy="273630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 struktura plošná 2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skládaný list</a:t>
            </a:r>
            <a:b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keratinu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8" name="Obrázek 7" descr="220px-Beta_sheet_bonding_antiparallel-color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168352" cy="4941168"/>
          </a:xfrm>
          <a:prstGeom prst="rect">
            <a:avLst/>
          </a:prstGeom>
        </p:spPr>
      </p:pic>
      <p:pic>
        <p:nvPicPr>
          <p:cNvPr id="10" name="Obrázek 9" descr="220px-Beta_sheet_bonding_parallel-color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88640"/>
            <a:ext cx="3024336" cy="525658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411760" y="5373216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ANTIPARALELNÍ</a:t>
            </a:r>
            <a:r>
              <a:rPr lang="cs-CZ" b="1" dirty="0" smtClean="0">
                <a:solidFill>
                  <a:srgbClr val="0000FF"/>
                </a:solidFill>
              </a:rPr>
              <a:t> uspořádání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55172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PARALELNÍ uspořádání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KERATINOVÉ ČÁSTI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Může být ve dvou strukturách řetězce:</a:t>
            </a:r>
            <a:endParaRPr lang="cs-CZ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 marL="342900" lvl="1" indent="-342900">
              <a:buFont typeface="Wingdings" pitchFamily="2" charset="2"/>
              <a:buChar char="v"/>
            </a:pPr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 se při protažení za tepla (cca. 85 °C) mění na </a:t>
            </a: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 marL="342900" lvl="1" indent="-342900">
              <a:buFont typeface="Wingdings" pitchFamily="2" charset="2"/>
              <a:buChar char="v"/>
            </a:pP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tvoří </a:t>
            </a:r>
            <a:r>
              <a:rPr lang="cs-CZ" b="1" cap="all" dirty="0" err="1" smtClean="0">
                <a:solidFill>
                  <a:srgbClr val="008000"/>
                </a:solidFill>
              </a:rPr>
              <a:t>mezivláknovou</a:t>
            </a:r>
            <a:r>
              <a:rPr lang="cs-CZ" b="1" cap="all" dirty="0" smtClean="0">
                <a:solidFill>
                  <a:srgbClr val="008000"/>
                </a:solidFill>
              </a:rPr>
              <a:t> složku </a:t>
            </a:r>
            <a:r>
              <a:rPr lang="cs-CZ" b="1" dirty="0" smtClean="0">
                <a:solidFill>
                  <a:srgbClr val="008000"/>
                </a:solidFill>
              </a:rPr>
              <a:t>mezi </a:t>
            </a:r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0000FF"/>
                </a:solidFill>
              </a:rPr>
              <a:t> spirálami, jejichž soubor tvoří </a:t>
            </a:r>
            <a:r>
              <a:rPr lang="cs-CZ" b="1" dirty="0" smtClean="0">
                <a:solidFill>
                  <a:srgbClr val="C00000"/>
                </a:solidFill>
              </a:rPr>
              <a:t>makroskopické vlákno vlny</a:t>
            </a:r>
          </a:p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VLÁKNO VLNY JE TEDY kompozitní útvar, kde je </a:t>
            </a:r>
            <a:r>
              <a:rPr lang="cs-CZ" b="1" u="sng" dirty="0" smtClean="0">
                <a:solidFill>
                  <a:srgbClr val="C00000"/>
                </a:solidFill>
              </a:rPr>
              <a:t>několik složek </a:t>
            </a:r>
            <a:r>
              <a:rPr lang="cs-CZ" b="1" dirty="0" smtClean="0">
                <a:solidFill>
                  <a:srgbClr val="C00000"/>
                </a:solidFill>
              </a:rPr>
              <a:t>a </a:t>
            </a:r>
            <a:r>
              <a:rPr lang="cs-CZ" b="1" u="sng" dirty="0" smtClean="0">
                <a:solidFill>
                  <a:srgbClr val="C00000"/>
                </a:solidFill>
              </a:rPr>
              <a:t>příčná konstrukce</a:t>
            </a:r>
          </a:p>
          <a:p>
            <a:pPr marL="342900" lvl="1" indent="-342900">
              <a:buFontTx/>
              <a:buChar char="•"/>
            </a:pPr>
            <a:endParaRPr lang="cs-CZ" b="1" dirty="0" smtClean="0">
              <a:solidFill>
                <a:srgbClr val="008000"/>
              </a:solidFill>
            </a:endParaRPr>
          </a:p>
          <a:p>
            <a:pPr marL="342900" lvl="1" indent="-342900">
              <a:buFontTx/>
              <a:buChar char="•"/>
            </a:pPr>
            <a:endParaRPr lang="cs-CZ" b="1" dirty="0" smtClean="0">
              <a:solidFill>
                <a:srgbClr val="0000FF"/>
              </a:solidFill>
            </a:endParaRPr>
          </a:p>
          <a:p>
            <a:endParaRPr lang="cs-CZ" b="1" dirty="0" smtClean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Ovčí vlna - složení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908718"/>
          <a:ext cx="8229600" cy="46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443608"/>
                <a:gridCol w="4042792"/>
              </a:tblGrid>
              <a:tr h="3600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Složka 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% hmot.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Poznámka 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cap="all" baseline="0" dirty="0" smtClean="0">
                          <a:solidFill>
                            <a:srgbClr val="0000FF"/>
                          </a:solidFill>
                        </a:rPr>
                        <a:t>Vlastní vlákno (keratin)</a:t>
                      </a:r>
                      <a:endParaRPr lang="cs-CZ" b="1" cap="all" baseline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ZBYTEK DO 100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cap="all" baseline="0" dirty="0" smtClean="0">
                          <a:solidFill>
                            <a:srgbClr val="C00000"/>
                          </a:solidFill>
                        </a:rPr>
                        <a:t>Ovčí tuk (LANOLÍN)</a:t>
                      </a:r>
                      <a:endParaRPr lang="cs-CZ" b="1" cap="all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5 – 15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Směs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kyselin (udáváno až 36) s alkoholy (udáváno 23 alifatických), sterolů (hlavně cholesterol)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NEČISTOTY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– 20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ROSTLINNÉ ZBYTKY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– 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VLHKOST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8 - 12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Šupinkovitá struktura ovčí vlny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5" name="Obrázek 4" descr="naturalwoolfiber-clos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13253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6" name="Obrázek 5" descr="img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313976" y="214415"/>
            <a:ext cx="6048672" cy="599712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16530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1029" name="Obrázek 5" descr="img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905125" cy="3409950"/>
          </a:xfrm>
          <a:prstGeom prst="rect">
            <a:avLst/>
          </a:prstGeom>
          <a:noFill/>
        </p:spPr>
      </p:pic>
      <p:pic>
        <p:nvPicPr>
          <p:cNvPr id="1028" name="Obrázek 6" descr="img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3038475" cy="3552825"/>
          </a:xfrm>
          <a:prstGeom prst="rect">
            <a:avLst/>
          </a:prstGeom>
          <a:noFill/>
        </p:spPr>
      </p:pic>
      <p:pic>
        <p:nvPicPr>
          <p:cNvPr id="1027" name="Obrázek 7" descr="img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981325" cy="34861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347864" y="18864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Vnitřní struktura ovčí vlny a dalších chlupů zvířat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35730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Ovce valaška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419872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Králík domácí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732240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Kočka divoká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084168" y="1556792"/>
            <a:ext cx="1544012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KUTIKULA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7" name="Přímá spojovací šipka 26"/>
          <p:cNvCxnSpPr/>
          <p:nvPr/>
        </p:nvCxnSpPr>
        <p:spPr>
          <a:xfrm>
            <a:off x="6084168" y="1916832"/>
            <a:ext cx="648072" cy="14401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668344" y="1988840"/>
            <a:ext cx="1296144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CORTEX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32" name="Přímá spojovací šipka 31"/>
          <p:cNvCxnSpPr/>
          <p:nvPr/>
        </p:nvCxnSpPr>
        <p:spPr>
          <a:xfrm flipH="1">
            <a:off x="8532440" y="2348880"/>
            <a:ext cx="432048" cy="8640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436096" y="6309320"/>
            <a:ext cx="1368152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MEDULA</a:t>
            </a:r>
            <a:endParaRPr lang="cs-CZ" dirty="0"/>
          </a:p>
        </p:txBody>
      </p:sp>
      <p:cxnSp>
        <p:nvCxnSpPr>
          <p:cNvPr id="35" name="Přímá spojovací šipka 34"/>
          <p:cNvCxnSpPr/>
          <p:nvPr/>
        </p:nvCxnSpPr>
        <p:spPr>
          <a:xfrm flipV="1">
            <a:off x="6516216" y="5229200"/>
            <a:ext cx="216024" cy="10801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flipH="1" flipV="1">
            <a:off x="2051720" y="1556792"/>
            <a:ext cx="3672408" cy="475252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H="1" flipV="1">
            <a:off x="4436368" y="3581400"/>
            <a:ext cx="1503784" cy="272792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936104"/>
          </a:xfrm>
        </p:spPr>
        <p:txBody>
          <a:bodyPr/>
          <a:lstStyle/>
          <a:p>
            <a:pPr marL="742950" indent="-742950" algn="ctr">
              <a:buFont typeface="+mj-lt"/>
              <a:buAutoNum type="arabicPeriod" startAt="2"/>
            </a:pPr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Keratin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Hlavní zdroje KERATINOVÉHO vlákna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Ovce</a:t>
            </a:r>
          </a:p>
          <a:p>
            <a:r>
              <a:rPr lang="cs-CZ" sz="3600" b="1" dirty="0" smtClean="0">
                <a:solidFill>
                  <a:srgbClr val="008000"/>
                </a:solidFill>
              </a:rPr>
              <a:t>Vikuňa</a:t>
            </a:r>
            <a:r>
              <a:rPr lang="cs-CZ" sz="3600" dirty="0" smtClean="0"/>
              <a:t>, nebo </a:t>
            </a:r>
            <a:r>
              <a:rPr lang="cs-CZ" sz="3600" b="1" i="1" dirty="0" smtClean="0"/>
              <a:t>lama vikuňa</a:t>
            </a:r>
            <a:r>
              <a:rPr lang="cs-CZ" sz="3600" b="1" dirty="0" smtClean="0"/>
              <a:t> </a:t>
            </a:r>
            <a:r>
              <a:rPr lang="cs-CZ" sz="3600" dirty="0" smtClean="0"/>
              <a:t>(</a:t>
            </a:r>
            <a:r>
              <a:rPr lang="cs-CZ" sz="3600" b="1" i="1" dirty="0" err="1" smtClean="0"/>
              <a:t>Vicugna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vicugna</a:t>
            </a:r>
            <a:r>
              <a:rPr lang="cs-CZ" sz="3600" dirty="0" smtClean="0"/>
              <a:t>) je divoký druh lamy</a:t>
            </a:r>
            <a:endParaRPr lang="cs-CZ" sz="3600" b="1" i="1" dirty="0" smtClean="0"/>
          </a:p>
          <a:p>
            <a:r>
              <a:rPr lang="cs-CZ" sz="3600" b="1" i="1" dirty="0" smtClean="0">
                <a:solidFill>
                  <a:srgbClr val="0000FF"/>
                </a:solidFill>
              </a:rPr>
              <a:t>Lama </a:t>
            </a:r>
            <a:r>
              <a:rPr lang="cs-CZ" sz="3600" b="1" i="1" dirty="0" err="1" smtClean="0">
                <a:solidFill>
                  <a:srgbClr val="0000FF"/>
                </a:solidFill>
              </a:rPr>
              <a:t>pacos</a:t>
            </a:r>
            <a:r>
              <a:rPr lang="cs-CZ" sz="3600" dirty="0" smtClean="0"/>
              <a:t>, neboli </a:t>
            </a:r>
            <a:r>
              <a:rPr lang="cs-CZ" sz="3600" b="1" dirty="0" smtClean="0"/>
              <a:t>alpaka</a:t>
            </a:r>
            <a:r>
              <a:rPr lang="cs-CZ" sz="3600" dirty="0" smtClean="0"/>
              <a:t> je domestikovaná lama</a:t>
            </a:r>
            <a:r>
              <a:rPr lang="cs-CZ" sz="3600" b="1" dirty="0" smtClean="0"/>
              <a:t> </a:t>
            </a:r>
          </a:p>
          <a:p>
            <a:r>
              <a:rPr lang="cs-CZ" sz="3600" b="1" dirty="0" smtClean="0">
                <a:solidFill>
                  <a:srgbClr val="C00000"/>
                </a:solidFill>
              </a:rPr>
              <a:t>Mohér</a:t>
            </a:r>
            <a:r>
              <a:rPr lang="cs-CZ" sz="3600" dirty="0" smtClean="0"/>
              <a:t> z angorské kozy</a:t>
            </a:r>
            <a:endParaRPr lang="cs-CZ" sz="3600" b="1" dirty="0" smtClean="0"/>
          </a:p>
          <a:p>
            <a:r>
              <a:rPr lang="cs-CZ" sz="3600" b="1" dirty="0" smtClean="0">
                <a:solidFill>
                  <a:srgbClr val="FFC000"/>
                </a:solidFill>
              </a:rPr>
              <a:t>Králík angorský</a:t>
            </a:r>
          </a:p>
          <a:p>
            <a:r>
              <a:rPr lang="cs-CZ" sz="3600" b="1" dirty="0" smtClean="0"/>
              <a:t>………………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OD OVČÍ VLNY K PLSTI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NETKANÁ TEXTILIE </a:t>
            </a:r>
          </a:p>
          <a:p>
            <a:r>
              <a:rPr lang="cs-CZ" sz="2800" b="1" dirty="0" smtClean="0"/>
              <a:t>valchováním (plstěním za mokra)</a:t>
            </a:r>
          </a:p>
          <a:p>
            <a:r>
              <a:rPr lang="cs-CZ" sz="2800" dirty="0" smtClean="0"/>
              <a:t>vpichováním (suchým plstěním)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Vhodná je ovčí vlna, protože má šupinkovatou KUTIKULU 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Tloušťka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2" tooltip="Tex (jednotka)"/>
              </a:rPr>
              <a:t>dtex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dtex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NENÍ ŽÁDNÁ TLOUŠŤKA!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dtex</a:t>
            </a:r>
            <a:r>
              <a:rPr lang="cs-CZ" sz="2800" dirty="0" smtClean="0">
                <a:solidFill>
                  <a:srgbClr val="FF0000"/>
                </a:solidFill>
              </a:rPr>
              <a:t> je hmotnost 10 km vlákna vyjádřená v gramech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V anglických jednotkách tomu odpovídá jednotka </a:t>
            </a:r>
            <a:r>
              <a:rPr lang="cs-CZ" sz="2800" b="1" i="1" dirty="0" smtClean="0">
                <a:solidFill>
                  <a:srgbClr val="0000FF"/>
                </a:solidFill>
              </a:rPr>
              <a:t>denier</a:t>
            </a:r>
            <a:r>
              <a:rPr lang="cs-CZ" sz="2800" dirty="0" smtClean="0">
                <a:solidFill>
                  <a:srgbClr val="0000FF"/>
                </a:solidFill>
              </a:rPr>
              <a:t>, což je hmotnost 10 000 yardů(cca. 9000 m) vlákna vyjádřená v gramech</a:t>
            </a:r>
          </a:p>
          <a:p>
            <a:r>
              <a:rPr lang="cs-CZ" sz="2800" dirty="0" smtClean="0">
                <a:solidFill>
                  <a:srgbClr val="008000"/>
                </a:solidFill>
              </a:rPr>
              <a:t>Jednotky </a:t>
            </a:r>
            <a:r>
              <a:rPr lang="cs-CZ" sz="2800" b="1" dirty="0" err="1" smtClean="0">
                <a:solidFill>
                  <a:srgbClr val="008000"/>
                </a:solidFill>
              </a:rPr>
              <a:t>dtex</a:t>
            </a:r>
            <a:r>
              <a:rPr lang="cs-CZ" sz="2800" dirty="0" smtClean="0">
                <a:solidFill>
                  <a:srgbClr val="008000"/>
                </a:solidFill>
              </a:rPr>
              <a:t> a </a:t>
            </a:r>
            <a:r>
              <a:rPr lang="cs-CZ" sz="2800" b="1" dirty="0" smtClean="0">
                <a:solidFill>
                  <a:srgbClr val="008000"/>
                </a:solidFill>
              </a:rPr>
              <a:t>denier</a:t>
            </a:r>
            <a:r>
              <a:rPr lang="cs-CZ" sz="2800" dirty="0" smtClean="0">
                <a:solidFill>
                  <a:srgbClr val="008000"/>
                </a:solidFill>
              </a:rPr>
              <a:t> se pak používají k vyjádření pevnosti textilních vláken, jejichž pevnost se měří jako síla (N), nikoli mechanické napětí (N/m</a:t>
            </a:r>
            <a:r>
              <a:rPr lang="cs-CZ" sz="2800" baseline="30000" dirty="0" smtClean="0">
                <a:solidFill>
                  <a:srgbClr val="008000"/>
                </a:solidFill>
              </a:rPr>
              <a:t>2</a:t>
            </a:r>
            <a:r>
              <a:rPr lang="cs-CZ" sz="28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smtClean="0">
                <a:solidFill>
                  <a:srgbClr val="C00000"/>
                </a:solidFill>
              </a:rPr>
              <a:t>Textilní pevnost</a:t>
            </a:r>
            <a:r>
              <a:rPr lang="cs-CZ" sz="2800" dirty="0" smtClean="0">
                <a:solidFill>
                  <a:srgbClr val="C00000"/>
                </a:solidFill>
              </a:rPr>
              <a:t>“ je pak </a:t>
            </a:r>
            <a:r>
              <a:rPr lang="cs-CZ" sz="2800" b="1" dirty="0" err="1" smtClean="0">
                <a:solidFill>
                  <a:srgbClr val="C00000"/>
                </a:solidFill>
              </a:rPr>
              <a:t>cN</a:t>
            </a:r>
            <a:r>
              <a:rPr lang="cs-CZ" sz="2800" b="1" dirty="0" smtClean="0">
                <a:solidFill>
                  <a:srgbClr val="C00000"/>
                </a:solidFill>
              </a:rPr>
              <a:t>/</a:t>
            </a:r>
            <a:r>
              <a:rPr lang="cs-CZ" sz="2800" b="1" dirty="0" err="1" smtClean="0">
                <a:solidFill>
                  <a:srgbClr val="C00000"/>
                </a:solidFill>
              </a:rPr>
              <a:t>dte</a:t>
            </a:r>
            <a:r>
              <a:rPr lang="cs-CZ" sz="2800" dirty="0" err="1" smtClean="0">
                <a:solidFill>
                  <a:srgbClr val="C00000"/>
                </a:solidFill>
              </a:rPr>
              <a:t>x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b="1" i="1" dirty="0" err="1" smtClean="0">
                <a:solidFill>
                  <a:srgbClr val="C00000"/>
                </a:solidFill>
              </a:rPr>
              <a:t>cN</a:t>
            </a:r>
            <a:r>
              <a:rPr lang="cs-CZ" sz="2800" b="1" i="1" dirty="0" smtClean="0">
                <a:solidFill>
                  <a:srgbClr val="C00000"/>
                </a:solidFill>
              </a:rPr>
              <a:t>/denier</a:t>
            </a:r>
            <a:r>
              <a:rPr lang="cs-CZ" sz="2800" dirty="0" smtClean="0">
                <a:solidFill>
                  <a:srgbClr val="C00000"/>
                </a:solidFill>
              </a:rPr>
              <a:t>) 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Pevnost OVČÍ VLNY</a:t>
            </a:r>
            <a:endParaRPr lang="cs-CZ" sz="28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Vlákno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Pevnost</a:t>
                      </a:r>
                      <a:br>
                        <a:rPr lang="cs-CZ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 tahu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  <a:hlinkClick r:id="rId2" tooltip="Newton"/>
                        </a:rPr>
                        <a:t>N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  <a:hlinkClick r:id="rId3" tooltip="Tex (jednotka)"/>
                        </a:rPr>
                        <a:t>tex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Tažnost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4" tooltip="Procento"/>
                        </a:rPr>
                        <a:t>%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E-modul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2" tooltip="Newton"/>
                        </a:rPr>
                        <a:t>N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  <a:hlinkClick r:id="rId3" tooltip="Tex (jednotka)"/>
                        </a:rPr>
                        <a:t>tex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Navlhavost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cs-CZ" dirty="0">
                          <a:solidFill>
                            <a:srgbClr val="FF0000"/>
                          </a:solidFill>
                        </a:rPr>
                      </a:br>
                      <a:r>
                        <a:rPr lang="cs-CZ" dirty="0">
                          <a:solidFill>
                            <a:srgbClr val="FF0000"/>
                          </a:solidFill>
                          <a:hlinkClick r:id="rId4" tooltip="Procento"/>
                        </a:rPr>
                        <a:t>%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vlna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0,90–2,18</a:t>
                      </a:r>
                      <a:endParaRPr lang="cs-CZ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25–35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0,34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16–18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5" tooltip="Polyesterová vlákna"/>
                        </a:rPr>
                        <a:t>polyester</a:t>
                      </a:r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4,00–6,50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15–40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9–11,5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0,5–0,8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>
                          <a:hlinkClick r:id="rId6" tooltip="Viskózová vlákna"/>
                        </a:rPr>
                        <a:t>viskóza</a:t>
                      </a:r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1,80–3,50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15–30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26–28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335699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Zdroj neudává, zda se jedná o měření „za sucha“ nebo „za mokra“.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PATRNĚ TO BUDE „za sucha“ 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Hodnoty „za mokra“ bývají NIŽŠÍ než „za sucha“ 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Black" pitchFamily="34" charset="0"/>
              </a:rPr>
              <a:t>Mohér</a:t>
            </a:r>
            <a:r>
              <a:rPr lang="cs-CZ" sz="3600" dirty="0" smtClean="0">
                <a:latin typeface="Arial Black" pitchFamily="34" charset="0"/>
              </a:rPr>
              <a:t> z angorské kozy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NA ROZDÍL OD OVČÍ VLNY </a:t>
            </a:r>
            <a:r>
              <a:rPr lang="cs-CZ" sz="2800" b="1" dirty="0" smtClean="0">
                <a:solidFill>
                  <a:srgbClr val="008000"/>
                </a:solidFill>
              </a:rPr>
              <a:t>není kutikula šupinkovitá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Udává se, že je BAKTERICIDNÍ, tj. že např. ponožky nepáchnou ani po několika dnech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Na čem je založena ona BAKTERICIDITA?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Moc se mi zjistit nepodařilo 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PRÝ je toto založeno na přítomnosti POLYSACHARIDU LENTHINANU, který má tvořit pojivo mezi keratinovými vlákny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Že je tvrzení pravdivé lze věřit, ale PROČ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POLYSACHARID LENTHINAN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pic>
        <p:nvPicPr>
          <p:cNvPr id="10" name="Obrázek 9" descr="300px-Lentina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33" y="2060848"/>
            <a:ext cx="800088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Úpravy OVČÍ VLNY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u="sng" dirty="0" smtClean="0">
                <a:solidFill>
                  <a:srgbClr val="008000"/>
                </a:solidFill>
              </a:rPr>
              <a:t>Karbonizace</a:t>
            </a:r>
            <a:r>
              <a:rPr lang="cs-CZ" b="1" dirty="0" smtClean="0">
                <a:solidFill>
                  <a:srgbClr val="008000"/>
                </a:solidFill>
              </a:rPr>
              <a:t> – odstranění nečistot z vlny pomocí </a:t>
            </a:r>
            <a:r>
              <a:rPr lang="cs-CZ" b="1" dirty="0" err="1" smtClean="0">
                <a:solidFill>
                  <a:srgbClr val="008000"/>
                </a:solidFill>
              </a:rPr>
              <a:t>konc</a:t>
            </a:r>
            <a:r>
              <a:rPr lang="cs-CZ" b="1" dirty="0" smtClean="0">
                <a:solidFill>
                  <a:srgbClr val="008000"/>
                </a:solidFill>
              </a:rPr>
              <a:t>. H</a:t>
            </a:r>
            <a:r>
              <a:rPr lang="cs-CZ" b="1" baseline="-25000" dirty="0" smtClean="0">
                <a:solidFill>
                  <a:srgbClr val="008000"/>
                </a:solidFill>
              </a:rPr>
              <a:t>2</a:t>
            </a:r>
            <a:r>
              <a:rPr lang="cs-CZ" b="1" dirty="0" smtClean="0">
                <a:solidFill>
                  <a:srgbClr val="008000"/>
                </a:solidFill>
              </a:rPr>
              <a:t>SO</a:t>
            </a:r>
            <a:r>
              <a:rPr lang="cs-CZ" b="1" baseline="-25000" dirty="0" smtClean="0">
                <a:solidFill>
                  <a:srgbClr val="008000"/>
                </a:solidFill>
              </a:rPr>
              <a:t>4</a:t>
            </a:r>
          </a:p>
          <a:p>
            <a:r>
              <a:rPr lang="cs-CZ" b="1" u="sng" dirty="0" smtClean="0">
                <a:solidFill>
                  <a:srgbClr val="C00000"/>
                </a:solidFill>
              </a:rPr>
              <a:t>Úprava proti </a:t>
            </a:r>
            <a:r>
              <a:rPr lang="cs-CZ" b="1" u="sng" dirty="0" err="1" smtClean="0">
                <a:solidFill>
                  <a:srgbClr val="C00000"/>
                </a:solidFill>
              </a:rPr>
              <a:t>plstnatění</a:t>
            </a:r>
            <a:r>
              <a:rPr lang="cs-CZ" b="1" u="sng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(odstranění povrchových šupinek oxidací a mechanickým odloučením)</a:t>
            </a:r>
          </a:p>
          <a:p>
            <a:r>
              <a:rPr lang="cs-CZ" b="1" dirty="0" smtClean="0"/>
              <a:t>…………….</a:t>
            </a:r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sp>
        <p:nvSpPr>
          <p:cNvPr id="9" name="Obdélník 8"/>
          <p:cNvSpPr/>
          <p:nvPr/>
        </p:nvSpPr>
        <p:spPr>
          <a:xfrm>
            <a:off x="395536" y="54868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Karbonizace vlny je chemický proces, jehož účelem je odstranit z ovčí vlny veškeré nečistoty rostlinného původu</a:t>
            </a:r>
          </a:p>
          <a:p>
            <a:r>
              <a:rPr lang="pl-PL" dirty="0" smtClean="0"/>
              <a:t>jako stébla rostlin, listy, trávu apod. Karbonizovat můžeme za mokra i za sucha.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Mokrý proces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K mokrému způsobu používáme nejčastěji silnou anorganickou kyselinu (H</a:t>
            </a:r>
            <a:r>
              <a:rPr lang="cs-CZ" baseline="-25000" dirty="0" smtClean="0">
                <a:solidFill>
                  <a:srgbClr val="0000FF"/>
                </a:solidFill>
              </a:rPr>
              <a:t>2</a:t>
            </a:r>
            <a:r>
              <a:rPr lang="cs-CZ" dirty="0" smtClean="0">
                <a:solidFill>
                  <a:srgbClr val="0000FF"/>
                </a:solidFill>
              </a:rPr>
              <a:t>SO</a:t>
            </a:r>
            <a:r>
              <a:rPr lang="cs-CZ" baseline="-25000" dirty="0" smtClean="0">
                <a:solidFill>
                  <a:srgbClr val="0000FF"/>
                </a:solidFill>
              </a:rPr>
              <a:t>4</a:t>
            </a:r>
            <a:r>
              <a:rPr lang="cs-CZ" dirty="0" smtClean="0">
                <a:solidFill>
                  <a:srgbClr val="0000FF"/>
                </a:solidFill>
              </a:rPr>
              <a:t> – sírovou nebo </a:t>
            </a:r>
            <a:r>
              <a:rPr lang="cs-CZ" dirty="0" err="1" smtClean="0">
                <a:solidFill>
                  <a:srgbClr val="0000FF"/>
                </a:solidFill>
              </a:rPr>
              <a:t>HCl</a:t>
            </a:r>
            <a:r>
              <a:rPr lang="cs-CZ" dirty="0" smtClean="0">
                <a:solidFill>
                  <a:srgbClr val="0000FF"/>
                </a:solidFill>
              </a:rPr>
              <a:t> – chlorovodíkovou) nebo sůl reagující kysele (např. (NH</a:t>
            </a:r>
            <a:r>
              <a:rPr lang="cs-CZ" baseline="-25000" dirty="0" smtClean="0">
                <a:solidFill>
                  <a:srgbClr val="0000FF"/>
                </a:solidFill>
              </a:rPr>
              <a:t>4</a:t>
            </a:r>
            <a:r>
              <a:rPr lang="cs-CZ" dirty="0" smtClean="0">
                <a:solidFill>
                  <a:srgbClr val="0000FF"/>
                </a:solidFill>
              </a:rPr>
              <a:t>)</a:t>
            </a:r>
            <a:r>
              <a:rPr lang="cs-CZ" baseline="-25000" dirty="0" smtClean="0">
                <a:solidFill>
                  <a:srgbClr val="0000FF"/>
                </a:solidFill>
              </a:rPr>
              <a:t>2</a:t>
            </a:r>
            <a:r>
              <a:rPr lang="cs-CZ" dirty="0" smtClean="0">
                <a:solidFill>
                  <a:srgbClr val="0000FF"/>
                </a:solidFill>
              </a:rPr>
              <a:t>SO</a:t>
            </a:r>
            <a:r>
              <a:rPr lang="cs-CZ" baseline="-25000" dirty="0" smtClean="0">
                <a:solidFill>
                  <a:srgbClr val="0000FF"/>
                </a:solidFill>
              </a:rPr>
              <a:t>4</a:t>
            </a:r>
            <a:r>
              <a:rPr lang="cs-CZ" dirty="0" smtClean="0">
                <a:solidFill>
                  <a:srgbClr val="0000FF"/>
                </a:solidFill>
              </a:rPr>
              <a:t> – síran amonný). Vlna vydrží krátkodobě účinek kyseliny i při vyšší potřebné teplotě – cca 15 min při 90 až 110 °C, zatímco rostlinné příměsi celulózového původu zuhelnatí, zkřehnou. Vzniká tzv. </a:t>
            </a:r>
            <a:r>
              <a:rPr lang="cs-CZ" dirty="0" err="1" smtClean="0">
                <a:solidFill>
                  <a:srgbClr val="0000FF"/>
                </a:solidFill>
              </a:rPr>
              <a:t>hydrocelulóza</a:t>
            </a:r>
            <a:r>
              <a:rPr lang="cs-CZ" dirty="0" smtClean="0">
                <a:solidFill>
                  <a:srgbClr val="0000FF"/>
                </a:solidFill>
              </a:rPr>
              <a:t>, která se snadno rozdrtí a vyklepe. Nejčastěji karbonizujeme vločku nebo i hotové textilie.</a:t>
            </a:r>
          </a:p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Suchý proces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K suché karbonizaci používáme páry chlorovodíku, které získáme odpařováním kyseliny chlorovodíkové – </a:t>
            </a:r>
            <a:r>
              <a:rPr lang="cs-CZ" dirty="0" err="1" smtClean="0">
                <a:solidFill>
                  <a:srgbClr val="008000"/>
                </a:solidFill>
              </a:rPr>
              <a:t>HCl</a:t>
            </a:r>
            <a:r>
              <a:rPr lang="cs-CZ" dirty="0" smtClean="0">
                <a:solidFill>
                  <a:srgbClr val="008000"/>
                </a:solidFill>
              </a:rPr>
              <a:t>. Ty pak ventilátor žene do rotujícího bubnu s materiálem. Tento způsob se používá méně, i když je účinný a rychlý.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Strojní zařízení je drahé, plynný chlorovodík je značně agresivní, je třeba zvýšení bezpečnosti.</a:t>
            </a:r>
            <a:endParaRPr lang="cs-CZ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Úpravy TKANIN  z OVČÍ VLNY 1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Krabování a dekatování vlněných tkanin a pletenin </a:t>
            </a:r>
          </a:p>
          <a:p>
            <a:pPr>
              <a:buNone/>
            </a:pPr>
            <a:r>
              <a:rPr lang="cs-CZ" sz="2000" dirty="0" smtClean="0"/>
              <a:t>Obě operace slouží pro zajištění rozměrové stability vlněných tkanin a pletenin. </a:t>
            </a:r>
          </a:p>
          <a:p>
            <a:r>
              <a:rPr lang="cs-CZ" sz="2000" b="1" i="1" dirty="0" smtClean="0">
                <a:solidFill>
                  <a:srgbClr val="008000"/>
                </a:solidFill>
              </a:rPr>
              <a:t>Krabování </a:t>
            </a:r>
            <a:r>
              <a:rPr lang="cs-CZ" sz="2000" dirty="0" smtClean="0">
                <a:solidFill>
                  <a:srgbClr val="008000"/>
                </a:solidFill>
              </a:rPr>
              <a:t>– má za účel ustálit polohu zboží, vyrovnat jeho povrch a vnitřní pnutí, má změkčit a zjemnit zboží, omezit jeho sráživost a plstivost, předcházet možnosti vzniku lomů a záhybů, případně již vzniklé odstraňovat. Při krabování působí na vlněnou plošnou textilii teplo, přiměřené napnutí a chemikálie cca 20 až 40 minut. Za tuto dobu popraskají stávající příčné vazby a vytvoří se nové, pevnější. </a:t>
            </a:r>
          </a:p>
          <a:p>
            <a:r>
              <a:rPr lang="cs-CZ" sz="2000" b="1" i="1" dirty="0" smtClean="0">
                <a:solidFill>
                  <a:srgbClr val="0000FF"/>
                </a:solidFill>
              </a:rPr>
              <a:t>Dekatování</a:t>
            </a:r>
            <a:r>
              <a:rPr lang="cs-CZ" sz="2000" i="1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– má podobný účel jako krabování, navíc zajistí požadovaný lesk, který je stálý vůči vlhku. Při dekatování působíme na zboží teplem a tlakem cca 30 až 60 minut. Dělíme je na dekatování mokré a suché. Při mokrém dekatování prochází zbožím navinutým na perforovaném válci 80 až 90°C teplá voda oběma směry, nakonec se zboží ochladí studenou vodou a provede odsátí vody teplým nebo studeným vzduchem.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pic>
        <p:nvPicPr>
          <p:cNvPr id="7" name="Obrázek 6" descr="stroj na dekantaci vl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6048672" cy="49397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1560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Kontinuální </a:t>
            </a:r>
            <a:r>
              <a:rPr lang="cs-CZ" b="1" dirty="0" err="1" smtClean="0"/>
              <a:t>dekatovací</a:t>
            </a:r>
            <a:r>
              <a:rPr lang="cs-CZ" b="1" dirty="0" smtClean="0"/>
              <a:t> stroj pro tkaniny i pleteniny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1</a:t>
            </a:r>
            <a:r>
              <a:rPr lang="cs-CZ" dirty="0" smtClean="0"/>
              <a:t> — plošná textilie, </a:t>
            </a:r>
            <a:r>
              <a:rPr lang="cs-CZ" b="1" dirty="0" smtClean="0"/>
              <a:t>2</a:t>
            </a:r>
            <a:r>
              <a:rPr lang="cs-CZ" dirty="0" smtClean="0"/>
              <a:t> — nekonečný běhoun, </a:t>
            </a:r>
            <a:r>
              <a:rPr lang="cs-CZ" b="1" dirty="0" smtClean="0"/>
              <a:t>3</a:t>
            </a:r>
            <a:r>
              <a:rPr lang="cs-CZ" dirty="0" smtClean="0"/>
              <a:t> — </a:t>
            </a:r>
            <a:r>
              <a:rPr lang="cs-CZ" dirty="0" err="1" smtClean="0"/>
              <a:t>dekatovací</a:t>
            </a:r>
            <a:r>
              <a:rPr lang="cs-CZ" dirty="0" smtClean="0"/>
              <a:t> válec, </a:t>
            </a:r>
            <a:r>
              <a:rPr lang="cs-CZ" b="1" dirty="0" smtClean="0"/>
              <a:t>4</a:t>
            </a:r>
            <a:r>
              <a:rPr lang="cs-CZ" dirty="0" smtClean="0"/>
              <a:t> — přítlačný válec ovlivňující lesk a omak, </a:t>
            </a:r>
            <a:r>
              <a:rPr lang="cs-CZ" b="1" dirty="0" smtClean="0"/>
              <a:t>5</a:t>
            </a:r>
            <a:r>
              <a:rPr lang="cs-CZ" dirty="0" smtClean="0"/>
              <a:t> — chladící válec, </a:t>
            </a:r>
            <a:r>
              <a:rPr lang="cs-CZ" b="1" dirty="0" smtClean="0"/>
              <a:t>6</a:t>
            </a:r>
            <a:r>
              <a:rPr lang="cs-CZ" dirty="0" smtClean="0"/>
              <a:t> — vodící válečky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Kde se vyskytuje KERATIN?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ÚTVARY NA KŮŽI -  </a:t>
            </a:r>
            <a:r>
              <a:rPr lang="cs-CZ" dirty="0" smtClean="0">
                <a:solidFill>
                  <a:srgbClr val="FF0000"/>
                </a:solidFill>
              </a:rPr>
              <a:t>chlupy, vlasy, peří, srst, štětiny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ZAKONČENÍ PRSTŮ A KONČETIN – nehty, kopyta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ÚTVARY Z ROHOVINY – rohy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VRCHNÍ VRSTVA KŮŽE- pokožka (rohovinová vrstva)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Úpravy TKANIN  z OVČÍ VLNY 2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cs-CZ" sz="1600" b="1" dirty="0" smtClean="0">
                <a:solidFill>
                  <a:srgbClr val="FF0000"/>
                </a:solidFill>
                <a:latin typeface="Arial Black" pitchFamily="34" charset="0"/>
              </a:rPr>
              <a:t>Valchování a plstění vlny </a:t>
            </a:r>
            <a:endParaRPr lang="cs-CZ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1600" dirty="0" smtClean="0"/>
              <a:t>Valchování je mechanické zpracování vlněných, příp. polovlněných tkanin a pletenin za účelem zpevnění, zhutnění a </a:t>
            </a:r>
            <a:r>
              <a:rPr lang="cs-CZ" sz="1600" dirty="0" err="1" smtClean="0"/>
              <a:t>zestejnoměrnění</a:t>
            </a:r>
            <a:r>
              <a:rPr lang="cs-CZ" sz="1600" dirty="0" smtClean="0"/>
              <a:t> povrchu výrobku. Dá se považovat za jistý druh praní, protože vždy také dochází k částečnému odstranění nečistot. Mezi hlavní příčiny valchovacích a zplsťovacích vlastností vlny můžeme považovat zejména: morfologickou stavbu vlákna, jeho šupinkovitý povrch, bobtnavost, pružnost, schopnost měnit polohu při mechanickém zpracování, na potažení vláken apod. Během valchování či plstění dochází k provázání svislých řetězců vlny dalšímu příčnými vazbami – tzv. můstky, které mohou být solné, cystinové a vodíkové. </a:t>
            </a:r>
          </a:p>
          <a:p>
            <a:r>
              <a:rPr lang="cs-CZ" sz="1600" dirty="0" smtClean="0"/>
              <a:t>Valchovací proces významně podpoří mírně alkalické prostředí – pH 8,5, teplota 50 až 65°C, nadbytek vlhkosti, mechanické namáhání, doba 40 až 60 minut a v neposlední řadě i zvolený typ stroje. </a:t>
            </a:r>
          </a:p>
          <a:p>
            <a:pPr algn="ctr">
              <a:buNone/>
            </a:pPr>
            <a:r>
              <a:rPr lang="cs-CZ" sz="1600" b="1" dirty="0" smtClean="0">
                <a:solidFill>
                  <a:srgbClr val="FF0000"/>
                </a:solidFill>
                <a:latin typeface="Arial Black" pitchFamily="34" charset="0"/>
              </a:rPr>
              <a:t>Strojní zařízení pro valchování </a:t>
            </a:r>
            <a:endParaRPr lang="cs-CZ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1600" dirty="0" smtClean="0"/>
              <a:t>Valchování vlněné tkaniny či pleteniny probíhá pouze ve formě provazce nebo hadice a to pouze způsobem diskontinuálním. Valchovací stroje můžeme rozdělit na valchy kladivové a válcové , a ty ještě mohou být klasické, tandemové, </a:t>
            </a:r>
            <a:r>
              <a:rPr lang="cs-CZ" sz="1600" dirty="0" err="1" smtClean="0"/>
              <a:t>několikaruletové</a:t>
            </a:r>
            <a:r>
              <a:rPr lang="cs-CZ" sz="1600" dirty="0" smtClean="0"/>
              <a:t>, speciální apod. </a:t>
            </a:r>
          </a:p>
          <a:p>
            <a:r>
              <a:rPr lang="cs-CZ" sz="1600" dirty="0" smtClean="0"/>
              <a:t>Zboží se namáhá (zplsťuje) tlakem a třením mezi válci i v pěchovacím kanálu. Spodní válec (tambur) je pevný a poháněný, horní válec (ruleta) je přítlačný, jejich otáčky jsou cca 120 za minutu. 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395536" y="260648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Plst</a:t>
            </a:r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 (</a:t>
            </a:r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filc</a:t>
            </a:r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cs-CZ" u="sng" dirty="0" smtClean="0"/>
              <a:t> </a:t>
            </a:r>
            <a:r>
              <a:rPr lang="cs-CZ" dirty="0" smtClean="0"/>
              <a:t>je plošná </a:t>
            </a:r>
            <a:r>
              <a:rPr lang="cs-CZ" dirty="0" smtClean="0">
                <a:hlinkClick r:id="rId2" tooltip="Textilie"/>
              </a:rPr>
              <a:t>textilie</a:t>
            </a:r>
            <a:r>
              <a:rPr lang="cs-CZ" dirty="0" smtClean="0"/>
              <a:t> ze vzájemně zaklesnutých vláken. Prolnutí a propojení vláken se dá dosáhnout: valchováním (plstěním za mokra) vpichováním (suchým plstěním) Pro svoji šupinatou strukturu a pružnost jsou k plstění nejvhodnější živočišná vlákna. Umělá vlákna se zplsťují ve směsi s </a:t>
            </a:r>
            <a:r>
              <a:rPr lang="cs-CZ" dirty="0" smtClean="0">
                <a:hlinkClick r:id="rId3" tooltip="Ovčí vlna"/>
              </a:rPr>
              <a:t>vlnou</a:t>
            </a:r>
            <a:r>
              <a:rPr lang="cs-CZ" dirty="0" smtClean="0"/>
              <a:t> nebo jen vpichováním. Plsti se vyrábějí z vlákenného rouna jako </a:t>
            </a:r>
            <a:r>
              <a:rPr lang="cs-CZ" dirty="0" smtClean="0">
                <a:hlinkClick r:id="rId4" tooltip="Netkané textilie"/>
              </a:rPr>
              <a:t>netkaná textilie</a:t>
            </a:r>
            <a:r>
              <a:rPr lang="cs-CZ" dirty="0" smtClean="0"/>
              <a:t> nebo zplstěním povrchu </a:t>
            </a:r>
            <a:r>
              <a:rPr lang="cs-CZ" dirty="0" smtClean="0">
                <a:hlinkClick r:id="rId5" tooltip="Tkanina"/>
              </a:rPr>
              <a:t>tkanin</a:t>
            </a:r>
            <a:r>
              <a:rPr lang="cs-CZ" dirty="0" smtClean="0"/>
              <a:t> a </a:t>
            </a:r>
            <a:r>
              <a:rPr lang="cs-CZ" dirty="0" smtClean="0">
                <a:hlinkClick r:id="rId6" tooltip="Pletenina"/>
              </a:rPr>
              <a:t>pletenin</a:t>
            </a:r>
            <a:r>
              <a:rPr lang="cs-CZ" dirty="0" smtClean="0"/>
              <a:t>.</a:t>
            </a:r>
          </a:p>
          <a:p>
            <a:r>
              <a:rPr lang="cs-CZ" dirty="0" smtClean="0"/>
              <a:t>Vlákenné </a:t>
            </a:r>
            <a:r>
              <a:rPr lang="cs-CZ" dirty="0" smtClean="0">
                <a:hlinkClick r:id="rId7" tooltip="Rouno"/>
              </a:rPr>
              <a:t>rouno</a:t>
            </a:r>
            <a:r>
              <a:rPr lang="cs-CZ" dirty="0" smtClean="0"/>
              <a:t> se napouští párou, aby získalo určitou vlhkost a teplotu a potom se plstí na válcovém nebo plotýnkovém stroji. Pracovní orgány působí na textilii tlakem a třením za současného přísunu páry. 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Po dosažení dostatečné hustoty se rouno 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  <a:hlinkClick r:id="rId8" tooltip="Valchování"/>
              </a:rPr>
              <a:t>valchuje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Vlastní valchování je zhušťování a zplsťování povrchu textilií tlakem, </a:t>
            </a:r>
            <a:r>
              <a:rPr lang="cs-CZ" b="1" dirty="0" smtClean="0">
                <a:solidFill>
                  <a:srgbClr val="008000"/>
                </a:solidFill>
                <a:hlinkClick r:id="rId9" tooltip="Tlučení (stránka neexistuje)"/>
              </a:rPr>
              <a:t>tlučením</a:t>
            </a:r>
            <a:r>
              <a:rPr lang="cs-CZ" b="1" dirty="0" smtClean="0">
                <a:solidFill>
                  <a:srgbClr val="008000"/>
                </a:solidFill>
              </a:rPr>
              <a:t>, vlhkostí a teplem na valchovacích strojích. </a:t>
            </a:r>
            <a:r>
              <a:rPr lang="cs-CZ" dirty="0" smtClean="0"/>
              <a:t>Známé jsou: </a:t>
            </a:r>
            <a:r>
              <a:rPr lang="cs-CZ" i="1" dirty="0" smtClean="0"/>
              <a:t>kladivové</a:t>
            </a:r>
            <a:r>
              <a:rPr lang="cs-CZ" dirty="0" smtClean="0"/>
              <a:t> a </a:t>
            </a:r>
            <a:r>
              <a:rPr lang="cs-CZ" i="1" dirty="0" smtClean="0"/>
              <a:t>válcové</a:t>
            </a:r>
            <a:r>
              <a:rPr lang="cs-CZ" dirty="0" smtClean="0"/>
              <a:t> valchy, pleteniny se valchují na </a:t>
            </a:r>
            <a:r>
              <a:rPr lang="cs-CZ" i="1" dirty="0" smtClean="0"/>
              <a:t>bubnových</a:t>
            </a:r>
            <a:r>
              <a:rPr lang="cs-CZ" dirty="0" smtClean="0"/>
              <a:t> strojích. Například na válcovém stroji probíhá zboží rychlostí 100-150 m/min. po dobu 60-90 minut. Způsoby valchování: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Neutrální valchování se provádí v alkalickém prostředí mýdlem a uhličitanem sodným.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Na kyselou valchu se používá kyselina mravenčí, octová nebo sírová. Tento postup je vhodný pro silné zplstění, které zcela zakryje strukturu vazby textilie.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Textilie se může valchováním srazit až o 40 %.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7" name="Obrázek 6" descr="STROJ NA VALCHOVÁNÍ VLNĚNÝCH TKAN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5"/>
            <a:ext cx="5544616" cy="44356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522920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Valcha válcová - 1— provazec, hadice, 2— vodící válečky, 3— pracovní – valchovací válce, 4— pěchovací kanál, 5— přítlačná deska, 6— vodící žebřík se zarážkou</a:t>
            </a: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548680"/>
            <a:ext cx="4320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Valcha KLADIVOVÁ – HISTORICKÁ VERZE ZE 17. STOLETÍ</a:t>
            </a:r>
            <a:endParaRPr lang="cs-CZ" b="1" dirty="0" smtClean="0"/>
          </a:p>
          <a:p>
            <a:r>
              <a:rPr lang="cs-CZ" sz="2000" b="1" dirty="0" smtClean="0"/>
              <a:t>je asi nejstarší valchovací stroj, jak dokazují např. kresby ze 17. století.</a:t>
            </a:r>
          </a:p>
          <a:p>
            <a:r>
              <a:rPr lang="cs-CZ" sz="2000" b="1" i="1" u="sng" dirty="0" smtClean="0">
                <a:solidFill>
                  <a:srgbClr val="0000FF"/>
                </a:solidFill>
              </a:rPr>
              <a:t>Funkce</a:t>
            </a:r>
            <a:r>
              <a:rPr lang="cs-CZ" sz="2000" b="1" dirty="0" smtClean="0"/>
              <a:t>: Těžké bloky dopadající na </a:t>
            </a:r>
            <a:r>
              <a:rPr lang="cs-CZ" sz="2000" b="1" dirty="0" smtClean="0">
                <a:hlinkClick r:id="rId2" tooltip="Textil"/>
              </a:rPr>
              <a:t>textilii</a:t>
            </a:r>
            <a:r>
              <a:rPr lang="cs-CZ" sz="2000" b="1" dirty="0" smtClean="0"/>
              <a:t> skládanou ve speciálně tvarované vaně vyvíjejí tlak potřebný k plstění. Materiál se zpracovává v plné šíři, valchují se především technické, velmi husté </a:t>
            </a:r>
            <a:r>
              <a:rPr lang="cs-CZ" sz="2000" b="1" dirty="0" smtClean="0">
                <a:hlinkClick r:id="rId3" tooltip="Plst"/>
              </a:rPr>
              <a:t>plsti</a:t>
            </a:r>
            <a:r>
              <a:rPr lang="cs-CZ" sz="2000" b="1" dirty="0" smtClean="0"/>
              <a:t> v kyselém prostředí. S kladivovým strojem se dají (oproti jiným valchám) valchovat i materiály s obsahem až 70 % </a:t>
            </a:r>
            <a:r>
              <a:rPr lang="cs-CZ" sz="2000" b="1" dirty="0" smtClean="0">
                <a:hlinkClick r:id="rId4" tooltip="Umělá textilní vlákna"/>
              </a:rPr>
              <a:t>umělých vláken</a:t>
            </a:r>
            <a:r>
              <a:rPr lang="cs-CZ" sz="2000" b="1" dirty="0" smtClean="0"/>
              <a:t>.</a:t>
            </a:r>
            <a:endParaRPr lang="cs-CZ" b="1" dirty="0"/>
          </a:p>
        </p:txBody>
      </p:sp>
      <p:pic>
        <p:nvPicPr>
          <p:cNvPr id="9" name="Obrázek 8" descr="kLADIVOVÁ VALCHA HISTORICK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76671"/>
            <a:ext cx="3960440" cy="571217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936104"/>
          </a:xfrm>
        </p:spPr>
        <p:txBody>
          <a:bodyPr/>
          <a:lstStyle/>
          <a:p>
            <a:pPr marL="742950" indent="-742950" algn="ctr">
              <a:buNone/>
            </a:pPr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2. LANOLÍN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marL="742950" indent="-742950" algn="ctr">
              <a:buNone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LANOLÍN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  <p:pic>
        <p:nvPicPr>
          <p:cNvPr id="8" name="Obrázek 7" descr="Lano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312368" cy="271133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393305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Na pohled nic zvláštního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3968" y="98072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Pro kosmetiku se dále čistí, aby byl BEZBARVÝ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27984" y="2708920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Surová vlna z jedné ovce (jedno stříhání) obsahuje 100 – 300 ml lanolínu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530120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C00000"/>
                </a:solidFill>
                <a:latin typeface="Arial Black" pitchFamily="34" charset="0"/>
              </a:rPr>
              <a:t>Není to glycerid!</a:t>
            </a:r>
            <a:endParaRPr lang="cs-CZ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179512" y="260648"/>
            <a:ext cx="85689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Lanolin</a:t>
            </a:r>
            <a:r>
              <a:rPr lang="cs-CZ" sz="2400" b="1" dirty="0" smtClean="0"/>
              <a:t> </a:t>
            </a:r>
            <a:r>
              <a:rPr lang="cs-CZ" sz="1400" b="1" dirty="0" smtClean="0"/>
              <a:t>(latinsky </a:t>
            </a:r>
            <a:r>
              <a:rPr lang="cs-CZ" sz="1400" b="1" i="1" dirty="0" err="1" smtClean="0"/>
              <a:t>Lanolinum</a:t>
            </a:r>
            <a:r>
              <a:rPr lang="cs-CZ" sz="1400" b="1" i="1" dirty="0" smtClean="0"/>
              <a:t>, původem z </a:t>
            </a:r>
            <a:r>
              <a:rPr lang="cs-CZ" sz="1400" b="1" i="1" dirty="0" err="1" smtClean="0"/>
              <a:t>lāna</a:t>
            </a:r>
            <a:r>
              <a:rPr lang="cs-CZ" sz="1400" b="1" i="1" dirty="0" smtClean="0"/>
              <a:t>, "vlna", a oleum, "olej"), též nazývaný </a:t>
            </a:r>
            <a:r>
              <a:rPr lang="cs-CZ" sz="1400" b="1" i="1" dirty="0" err="1" smtClean="0"/>
              <a:t>Adeps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Lanae</a:t>
            </a:r>
            <a:r>
              <a:rPr lang="cs-CZ" sz="1400" b="1" i="1" dirty="0" smtClean="0"/>
              <a:t>, je žlutá</a:t>
            </a:r>
          </a:p>
          <a:p>
            <a:r>
              <a:rPr lang="cs-CZ" sz="1600" dirty="0" smtClean="0"/>
              <a:t>mazlavá látka vylučovaná mazovými žlázami zvířat tvořících vlnu, převážná lidstvem používaná část pochází od ovce domácí. Chemicky je lanolin příbuzný s voskem, lze použít jako mast na kůži nebo jako vosk na ochranu proti vodě; též se využívá jako surovina při výrobě krémů na boty. Vodovzdorné vlastnosti lanolinu chrání ovce proti promočení jejich vlny. Některé druhy ovcí produkují velká množství lanolinu a ten pak lze získávat lisováním vlny mezi válci. Z vlny se při zpracování (na přízi nebo plst) odstraňuje většina nebo všechen lanolin.</a:t>
            </a:r>
          </a:p>
          <a:p>
            <a:r>
              <a:rPr lang="cs-CZ" sz="1600" b="1" dirty="0" smtClean="0"/>
              <a:t>Chemické složení</a:t>
            </a:r>
          </a:p>
          <a:p>
            <a:r>
              <a:rPr lang="cs-CZ" sz="1600" dirty="0" smtClean="0"/>
              <a:t>Chemicky je lanolin vosk, je směsí esterů mastných kyselin s alkoholy o velké molární hmotnosti. V lanolinu bylo identifikováno více než 180 různých kyselin a 80 alkoholů. Teplota tání je okolo 40 °C. Lanolin je nerozpustný ve vodě, může s ní však tvořit velmi stabilní emulze. V určité době byl název Lanolin používán jako ochranná známka pro přípravek z ovčího a vepřového tuku a vody. [1]</a:t>
            </a:r>
          </a:p>
          <a:p>
            <a:r>
              <a:rPr lang="cs-CZ" sz="1600" b="1" dirty="0" smtClean="0"/>
              <a:t>Použití</a:t>
            </a:r>
          </a:p>
          <a:p>
            <a:r>
              <a:rPr lang="cs-CZ" sz="1400" dirty="0" smtClean="0"/>
              <a:t>• </a:t>
            </a:r>
            <a:r>
              <a:rPr lang="cs-CZ" sz="2400" b="1" dirty="0" smtClean="0">
                <a:solidFill>
                  <a:srgbClr val="FF0000"/>
                </a:solidFill>
              </a:rPr>
              <a:t>Kosmetika (změkčuje a zjemňuje pokožku; různé krémy)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dirty="0" smtClean="0"/>
              <a:t>• </a:t>
            </a:r>
            <a:r>
              <a:rPr lang="cs-CZ" sz="1600" b="1" dirty="0" smtClean="0"/>
              <a:t>Textilní průmysl (změkčovadlo; přidává se do některých pracích prostředků)</a:t>
            </a:r>
          </a:p>
          <a:p>
            <a:r>
              <a:rPr lang="cs-CZ" sz="1600" b="1" dirty="0" smtClean="0"/>
              <a:t>• </a:t>
            </a:r>
            <a:r>
              <a:rPr lang="cs-CZ" sz="1600" b="1" dirty="0" smtClean="0">
                <a:solidFill>
                  <a:srgbClr val="008000"/>
                </a:solidFill>
              </a:rPr>
              <a:t>Kožedělný průmysl</a:t>
            </a:r>
          </a:p>
          <a:p>
            <a:r>
              <a:rPr lang="cs-CZ" sz="1600" b="1" dirty="0" smtClean="0"/>
              <a:t>• </a:t>
            </a:r>
            <a:r>
              <a:rPr lang="cs-CZ" sz="1600" b="1" dirty="0" smtClean="0">
                <a:solidFill>
                  <a:srgbClr val="0000FF"/>
                </a:solidFill>
              </a:rPr>
              <a:t>Lékařství a farmakologie (antibakteriální a </a:t>
            </a:r>
            <a:r>
              <a:rPr lang="cs-CZ" sz="1600" b="1" dirty="0" err="1" smtClean="0">
                <a:solidFill>
                  <a:srgbClr val="0000FF"/>
                </a:solidFill>
              </a:rPr>
              <a:t>hypoalergenní</a:t>
            </a:r>
            <a:r>
              <a:rPr lang="cs-CZ" sz="1600" b="1" dirty="0" smtClean="0">
                <a:solidFill>
                  <a:srgbClr val="0000FF"/>
                </a:solidFill>
              </a:rPr>
              <a:t>; podporuje hojení drobných popálenin; je použit pro</a:t>
            </a:r>
          </a:p>
          <a:p>
            <a:r>
              <a:rPr lang="cs-CZ" sz="1600" b="1" dirty="0" smtClean="0">
                <a:solidFill>
                  <a:srgbClr val="0000FF"/>
                </a:solidFill>
              </a:rPr>
              <a:t>výrobu vitamínu D3)</a:t>
            </a:r>
            <a:endParaRPr lang="cs-CZ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936104"/>
          </a:xfrm>
        </p:spPr>
        <p:txBody>
          <a:bodyPr/>
          <a:lstStyle/>
          <a:p>
            <a:pPr marL="742950" indent="-742950" algn="ctr">
              <a:buNone/>
            </a:pPr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3. FIBROIN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67</a:t>
            </a:fld>
            <a:endParaRPr lang="sk-SK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Kde se vyskytuje FIBROIN?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PŘÍRODNÍ HEDVÁBÍ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PAVOUČÍ SÍTĚ </a:t>
            </a:r>
            <a:r>
              <a:rPr lang="cs-CZ" b="1" dirty="0" smtClean="0"/>
              <a:t>Pavoučí hedvábí</a:t>
            </a:r>
            <a:r>
              <a:rPr lang="cs-CZ" dirty="0" smtClean="0"/>
              <a:t> je </a:t>
            </a:r>
            <a:r>
              <a:rPr lang="cs-CZ" dirty="0" smtClean="0">
                <a:hlinkClick r:id="rId2" tooltip="Bílkovina"/>
              </a:rPr>
              <a:t>proteinové</a:t>
            </a:r>
            <a:r>
              <a:rPr lang="cs-CZ" dirty="0" smtClean="0"/>
              <a:t> vlákno z výměšků </a:t>
            </a:r>
            <a:r>
              <a:rPr lang="cs-CZ" dirty="0" smtClean="0">
                <a:hlinkClick r:id="rId3" tooltip="Pavouci"/>
              </a:rPr>
              <a:t>pavouků</a:t>
            </a:r>
            <a:r>
              <a:rPr lang="cs-CZ" dirty="0" smtClean="0"/>
              <a:t> druhu </a:t>
            </a:r>
            <a:r>
              <a:rPr lang="cs-CZ" i="1" dirty="0" err="1" smtClean="0">
                <a:hlinkClick r:id="rId4" tooltip="Argiope (stránka neexistuje)"/>
              </a:rPr>
              <a:t>Argiope</a:t>
            </a:r>
            <a:r>
              <a:rPr lang="cs-CZ" dirty="0" smtClean="0"/>
              <a:t> a </a:t>
            </a:r>
            <a:r>
              <a:rPr lang="cs-CZ" i="1" dirty="0" err="1" smtClean="0">
                <a:hlinkClick r:id="rId5" tooltip="Nephila (stránka neexistuje)"/>
              </a:rPr>
              <a:t>Nephila</a:t>
            </a:r>
            <a:r>
              <a:rPr lang="cs-CZ" dirty="0" smtClean="0"/>
              <a:t>.</a:t>
            </a:r>
            <a:endParaRPr lang="cs-CZ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8000"/>
                </a:solidFill>
              </a:rPr>
              <a:t>SEKRET NOČNÍCH MOTÝLŮ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68</a:t>
            </a:fld>
            <a:endParaRPr lang="sk-SK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HEDVÁBÍ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69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dirty="0" smtClean="0"/>
              <a:t>Převážná část </a:t>
            </a:r>
            <a:r>
              <a:rPr lang="cs-CZ" sz="2800" b="1" dirty="0" smtClean="0"/>
              <a:t>přírodního hedvábí</a:t>
            </a:r>
            <a:r>
              <a:rPr lang="cs-CZ" sz="2800" dirty="0" smtClean="0"/>
              <a:t> se získává z výměšků housenky </a:t>
            </a:r>
            <a:r>
              <a:rPr lang="cs-CZ" sz="2800" dirty="0" smtClean="0">
                <a:hlinkClick r:id="rId2" tooltip="Bourec morušový"/>
              </a:rPr>
              <a:t>bource morušového</a:t>
            </a:r>
            <a:r>
              <a:rPr lang="cs-CZ" sz="2800" dirty="0" smtClean="0"/>
              <a:t>. Je to jediné „nekonečné“ přírodní textilní vlákno.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Tento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fibroin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 má typickou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primární strukturu</a:t>
            </a:r>
          </a:p>
          <a:p>
            <a:endParaRPr lang="cs-CZ" sz="2800" dirty="0"/>
          </a:p>
        </p:txBody>
      </p:sp>
      <p:pic>
        <p:nvPicPr>
          <p:cNvPr id="10" name="Obrázek 9" descr="800px-Silk_fibroin_primary_structur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762000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1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Bílkovinné řetězce jsou  SÍŤOVANÉ přes SULFIDICKÉ MŮSTKY  (-S–S-) vytvořené přes – SH skupiny  CYSTEINU </a:t>
            </a:r>
          </a:p>
          <a:p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0" name="Obrázek 9" descr="95px-Amminoacido_cisteina_form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4303058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70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1520" y="260648"/>
          <a:ext cx="8352925" cy="5760643"/>
        </p:xfrm>
        <a:graphic>
          <a:graphicData uri="http://schemas.openxmlformats.org/drawingml/2006/table">
            <a:tbl>
              <a:tblPr/>
              <a:tblGrid>
                <a:gridCol w="2592288"/>
                <a:gridCol w="1440160"/>
                <a:gridCol w="1512168"/>
                <a:gridCol w="1440160"/>
                <a:gridCol w="1368149"/>
              </a:tblGrid>
              <a:tr h="131259">
                <a:tc rowSpan="2">
                  <a:txBody>
                    <a:bodyPr/>
                    <a:lstStyle/>
                    <a:p>
                      <a:r>
                        <a:rPr lang="cs-CZ" sz="2400" b="1" dirty="0"/>
                        <a:t>Vlastnosti vláken</a:t>
                      </a:r>
                      <a:endParaRPr lang="cs-CZ" sz="2400" dirty="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700" b="1"/>
                        <a:t>Vlákna s neomezenou délkou</a:t>
                      </a:r>
                      <a:endParaRPr lang="cs-CZ" sz="70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126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Přírodní hedvábí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2" tooltip="Polyamidová vlákna"/>
                        </a:rPr>
                        <a:t>Polyamid</a:t>
                      </a:r>
                      <a:r>
                        <a:rPr lang="cs-CZ" sz="2400"/>
                        <a:t> (PA 6)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3" tooltip="Polyesterová vlákna"/>
                        </a:rPr>
                        <a:t>Polyester</a:t>
                      </a:r>
                      <a:r>
                        <a:rPr lang="cs-CZ" sz="2400"/>
                        <a:t> (PES)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hlinkClick r:id="rId4" tooltip="Viskózová vlákna"/>
                        </a:rPr>
                        <a:t>Viskoza</a:t>
                      </a:r>
                      <a:r>
                        <a:rPr lang="cs-CZ" sz="2400"/>
                        <a:t> (CV)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35">
                <a:tc>
                  <a:txBody>
                    <a:bodyPr/>
                    <a:lstStyle/>
                    <a:p>
                      <a:r>
                        <a:rPr lang="cs-CZ" sz="2400" dirty="0"/>
                        <a:t>Hustota g/cm³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1,25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1,14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1,33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1,52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09">
                <a:tc>
                  <a:txBody>
                    <a:bodyPr/>
                    <a:lstStyle/>
                    <a:p>
                      <a:r>
                        <a:rPr lang="cs-CZ" sz="2400" dirty="0"/>
                        <a:t>Tloušťka </a:t>
                      </a:r>
                      <a:r>
                        <a:rPr lang="cs-CZ" sz="2400" dirty="0" err="1">
                          <a:hlinkClick r:id="rId5" tooltip="Tex (jednotka)"/>
                        </a:rPr>
                        <a:t>dtex</a:t>
                      </a:r>
                      <a:endParaRPr lang="cs-CZ" sz="2400" dirty="0"/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1,17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1,1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Relat. pevnost cN/dtex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3-5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3-6-7,5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3,8-7,2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1,8-3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Pevnost za mokra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95-100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60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09">
                <a:tc>
                  <a:txBody>
                    <a:bodyPr/>
                    <a:lstStyle/>
                    <a:p>
                      <a:r>
                        <a:rPr lang="cs-CZ" sz="2400"/>
                        <a:t>Tažnost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23-55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50-70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15-30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3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Navlhavost (%)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3-4,5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0,3-0,4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24">
                <a:tc>
                  <a:txBody>
                    <a:bodyPr/>
                    <a:lstStyle/>
                    <a:p>
                      <a:r>
                        <a:rPr lang="cs-CZ" sz="2400"/>
                        <a:t>Svět. spotřeba (1000 t)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107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×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3.500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14.500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500</a:t>
                      </a:r>
                    </a:p>
                  </a:txBody>
                  <a:tcPr marL="7190" marR="7190" marT="7190" marB="71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Pravoúhlá spojovací čára 9"/>
          <p:cNvCxnSpPr/>
          <p:nvPr/>
        </p:nvCxnSpPr>
        <p:spPr>
          <a:xfrm rot="16200000" flipH="1">
            <a:off x="2087724" y="3104964"/>
            <a:ext cx="1224136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71</a:t>
            </a:fld>
            <a:endParaRPr lang="sk-SK"/>
          </a:p>
        </p:txBody>
      </p:sp>
      <p:pic>
        <p:nvPicPr>
          <p:cNvPr id="8" name="Obrázek 7" descr="img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72111" y="-983880"/>
            <a:ext cx="5328592" cy="839371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55576" y="2204864"/>
            <a:ext cx="770485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72</a:t>
            </a:fld>
            <a:endParaRPr lang="sk-SK"/>
          </a:p>
        </p:txBody>
      </p:sp>
      <p:pic>
        <p:nvPicPr>
          <p:cNvPr id="5" name="Obrázek 4" descr="P1020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840427" cy="2880320"/>
          </a:xfrm>
          <a:prstGeom prst="rect">
            <a:avLst/>
          </a:prstGeom>
        </p:spPr>
      </p:pic>
      <p:pic>
        <p:nvPicPr>
          <p:cNvPr id="6" name="Obrázek 5" descr="P1020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48980"/>
            <a:ext cx="3995936" cy="2996952"/>
          </a:xfrm>
          <a:prstGeom prst="rect">
            <a:avLst/>
          </a:prstGeom>
        </p:spPr>
      </p:pic>
      <p:pic>
        <p:nvPicPr>
          <p:cNvPr id="7" name="Obrázek 6" descr="P10208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531" y="188640"/>
            <a:ext cx="3936437" cy="2952328"/>
          </a:xfrm>
          <a:prstGeom prst="rect">
            <a:avLst/>
          </a:prstGeom>
        </p:spPr>
      </p:pic>
      <p:pic>
        <p:nvPicPr>
          <p:cNvPr id="8" name="Obrázek 7" descr="P1020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39598"/>
            <a:ext cx="3888432" cy="2916324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73</a:t>
            </a:fld>
            <a:endParaRPr lang="sk-SK"/>
          </a:p>
        </p:txBody>
      </p:sp>
      <p:pic>
        <p:nvPicPr>
          <p:cNvPr id="6" name="Obrázek 5" descr="Silk coco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7344816" cy="25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ulberry silk worms - Bombyx Mor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73448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74</a:t>
            </a:fld>
            <a:endParaRPr lang="sk-SK"/>
          </a:p>
        </p:txBody>
      </p:sp>
      <p:pic>
        <p:nvPicPr>
          <p:cNvPr id="5" name="Obrázek 4" descr="Silk production proce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75</a:t>
            </a:fld>
            <a:endParaRPr lang="sk-SK"/>
          </a:p>
        </p:txBody>
      </p:sp>
      <p:pic>
        <p:nvPicPr>
          <p:cNvPr id="6" name="Obrázek 5" descr="Degumming and stretch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6247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Preparing silk beddi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6992"/>
            <a:ext cx="6696744" cy="27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76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3789040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Extracting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Raw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cap="all" dirty="0" err="1" smtClean="0">
                <a:solidFill>
                  <a:srgbClr val="FF0000"/>
                </a:solidFill>
                <a:latin typeface="Arial Black" pitchFamily="34" charset="0"/>
              </a:rPr>
              <a:t>Silk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production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process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silk</a:t>
            </a:r>
            <a:r>
              <a:rPr lang="cs-CZ" sz="2800" dirty="0" smtClean="0"/>
              <a:t> </a:t>
            </a:r>
            <a:r>
              <a:rPr lang="cs-CZ" sz="2800" dirty="0" err="1" smtClean="0"/>
              <a:t>can</a:t>
            </a:r>
            <a:r>
              <a:rPr lang="cs-CZ" sz="2800" dirty="0" smtClean="0"/>
              <a:t> </a:t>
            </a:r>
            <a:r>
              <a:rPr lang="cs-CZ" sz="2800" dirty="0" err="1" smtClean="0"/>
              <a:t>seem</a:t>
            </a:r>
            <a:r>
              <a:rPr lang="cs-CZ" sz="2800" dirty="0" smtClean="0"/>
              <a:t> </a:t>
            </a:r>
            <a:r>
              <a:rPr lang="cs-CZ" sz="2800" dirty="0" err="1" smtClean="0"/>
              <a:t>deceptively</a:t>
            </a:r>
            <a:r>
              <a:rPr lang="cs-CZ" sz="2800" dirty="0" smtClean="0"/>
              <a:t> </a:t>
            </a:r>
            <a:r>
              <a:rPr lang="cs-CZ" sz="2800" dirty="0" err="1" smtClean="0"/>
              <a:t>simple</a:t>
            </a:r>
            <a:r>
              <a:rPr lang="cs-CZ" sz="2800" dirty="0" smtClean="0"/>
              <a:t> </a:t>
            </a:r>
            <a:r>
              <a:rPr lang="cs-CZ" sz="2800" dirty="0" err="1" smtClean="0"/>
              <a:t>but</a:t>
            </a:r>
            <a:r>
              <a:rPr lang="cs-CZ" sz="2800" dirty="0" smtClean="0"/>
              <a:t> </a:t>
            </a:r>
            <a:r>
              <a:rPr lang="cs-CZ" sz="2800" dirty="0" err="1" smtClean="0"/>
              <a:t>indeed</a:t>
            </a:r>
            <a:r>
              <a:rPr lang="cs-CZ" sz="2800" dirty="0" smtClean="0"/>
              <a:t> </a:t>
            </a:r>
            <a:r>
              <a:rPr lang="cs-CZ" sz="2800" b="1" dirty="0" smtClean="0"/>
              <a:t>has </a:t>
            </a:r>
            <a:r>
              <a:rPr lang="cs-CZ" sz="2800" b="1" dirty="0" err="1" smtClean="0"/>
              <a:t>several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steps</a:t>
            </a:r>
            <a:r>
              <a:rPr lang="cs-CZ" sz="2800" dirty="0" smtClean="0"/>
              <a:t>. In </a:t>
            </a:r>
            <a:r>
              <a:rPr lang="cs-CZ" sz="2800" dirty="0" err="1" smtClean="0"/>
              <a:t>fact</a:t>
            </a:r>
            <a:r>
              <a:rPr lang="cs-CZ" sz="2800" dirty="0" smtClean="0"/>
              <a:t>,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process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creating</a:t>
            </a:r>
            <a:r>
              <a:rPr lang="cs-CZ" sz="2800" dirty="0" smtClean="0"/>
              <a:t> </a:t>
            </a:r>
            <a:r>
              <a:rPr lang="cs-CZ" sz="2800" dirty="0" err="1" smtClean="0"/>
              <a:t>silk</a:t>
            </a:r>
            <a:r>
              <a:rPr lang="cs-CZ" sz="2800" dirty="0" smtClean="0"/>
              <a:t> </a:t>
            </a:r>
            <a:r>
              <a:rPr lang="cs-CZ" sz="2800" dirty="0" err="1" smtClean="0"/>
              <a:t>fibres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highest</a:t>
            </a:r>
            <a:r>
              <a:rPr lang="cs-CZ" sz="2800" dirty="0" smtClean="0"/>
              <a:t> </a:t>
            </a:r>
            <a:r>
              <a:rPr lang="cs-CZ" sz="2800" dirty="0" err="1" smtClean="0"/>
              <a:t>quality</a:t>
            </a:r>
            <a:r>
              <a:rPr lang="cs-CZ" sz="2800" dirty="0" smtClean="0"/>
              <a:t> </a:t>
            </a:r>
            <a:r>
              <a:rPr lang="cs-CZ" sz="2800" dirty="0" err="1" smtClean="0"/>
              <a:t>take</a:t>
            </a:r>
            <a:r>
              <a:rPr lang="cs-CZ" sz="2800" dirty="0" smtClean="0"/>
              <a:t> a </a:t>
            </a:r>
            <a:r>
              <a:rPr lang="cs-CZ" sz="2800" dirty="0" err="1" smtClean="0"/>
              <a:t>few</a:t>
            </a:r>
            <a:r>
              <a:rPr lang="cs-CZ" sz="2800" dirty="0" smtClean="0"/>
              <a:t> </a:t>
            </a:r>
            <a:r>
              <a:rPr lang="cs-CZ" sz="2800" dirty="0" err="1" smtClean="0"/>
              <a:t>weeks</a:t>
            </a:r>
            <a:r>
              <a:rPr lang="cs-CZ" sz="2800" dirty="0" smtClean="0"/>
              <a:t> to </a:t>
            </a:r>
            <a:r>
              <a:rPr lang="cs-CZ" sz="2800" dirty="0" err="1" smtClean="0"/>
              <a:t>complete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251520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/>
              <a:t>Silk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fibres</a:t>
            </a:r>
            <a:r>
              <a:rPr lang="cs-CZ" sz="2400" b="1" dirty="0" smtClean="0"/>
              <a:t> are a </a:t>
            </a:r>
            <a:r>
              <a:rPr lang="cs-CZ" sz="2400" b="1" dirty="0" err="1" smtClean="0"/>
              <a:t>continuous</a:t>
            </a:r>
            <a:r>
              <a:rPr lang="cs-CZ" sz="2400" b="1" dirty="0" smtClean="0"/>
              <a:t> protein </a:t>
            </a:r>
            <a:r>
              <a:rPr lang="cs-CZ" sz="2400" b="1" dirty="0" err="1" smtClean="0"/>
              <a:t>fibre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created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natural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processes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extracted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cocoons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means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these </a:t>
            </a:r>
            <a:r>
              <a:rPr lang="cs-CZ" sz="2400" dirty="0" err="1" smtClean="0"/>
              <a:t>fibres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retain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properties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are </a:t>
            </a:r>
            <a:r>
              <a:rPr lang="cs-CZ" sz="2400" dirty="0" err="1" smtClean="0"/>
              <a:t>associated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chemicals</a:t>
            </a:r>
            <a:r>
              <a:rPr lang="cs-CZ" sz="2400" dirty="0" smtClean="0"/>
              <a:t> </a:t>
            </a:r>
            <a:r>
              <a:rPr lang="cs-CZ" sz="2400" dirty="0" err="1" smtClean="0"/>
              <a:t>produced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silkworm</a:t>
            </a:r>
            <a:r>
              <a:rPr lang="cs-CZ" sz="2400" dirty="0" smtClean="0"/>
              <a:t>. </a:t>
            </a:r>
            <a:r>
              <a:rPr lang="cs-CZ" sz="2400" dirty="0" err="1" smtClean="0"/>
              <a:t>When</a:t>
            </a:r>
            <a:r>
              <a:rPr lang="cs-CZ" sz="2400" dirty="0" smtClean="0"/>
              <a:t> </a:t>
            </a:r>
            <a:r>
              <a:rPr lang="cs-CZ" sz="2400" dirty="0" err="1" smtClean="0"/>
              <a:t>secreted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silkworm</a:t>
            </a:r>
            <a:r>
              <a:rPr lang="cs-CZ" sz="2400" dirty="0" smtClean="0"/>
              <a:t>,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fibre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a single </a:t>
            </a:r>
            <a:r>
              <a:rPr lang="cs-CZ" sz="2400" dirty="0" err="1" smtClean="0"/>
              <a:t>silk</a:t>
            </a:r>
            <a:r>
              <a:rPr lang="cs-CZ" sz="2400" dirty="0" smtClean="0"/>
              <a:t> </a:t>
            </a:r>
            <a:r>
              <a:rPr lang="cs-CZ" sz="2400" dirty="0" err="1" smtClean="0"/>
              <a:t>thread</a:t>
            </a:r>
            <a:r>
              <a:rPr lang="cs-CZ" sz="2400" dirty="0" smtClean="0"/>
              <a:t> </a:t>
            </a:r>
            <a:r>
              <a:rPr lang="cs-CZ" sz="2400" dirty="0" err="1" smtClean="0"/>
              <a:t>made</a:t>
            </a:r>
            <a:r>
              <a:rPr lang="cs-CZ" sz="2400" dirty="0" smtClean="0"/>
              <a:t> </a:t>
            </a:r>
            <a:r>
              <a:rPr lang="cs-CZ" sz="2400" dirty="0" err="1" smtClean="0"/>
              <a:t>up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a double </a:t>
            </a:r>
            <a:r>
              <a:rPr lang="cs-CZ" sz="2400" dirty="0" err="1" smtClean="0"/>
              <a:t>filament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protein </a:t>
            </a:r>
            <a:r>
              <a:rPr lang="cs-CZ" sz="2400" dirty="0" err="1" smtClean="0"/>
              <a:t>material</a:t>
            </a:r>
            <a:r>
              <a:rPr lang="cs-CZ" sz="2400" dirty="0" smtClean="0"/>
              <a:t> (fibroin) </a:t>
            </a:r>
            <a:r>
              <a:rPr lang="cs-CZ" sz="2400" dirty="0" err="1" smtClean="0"/>
              <a:t>glued</a:t>
            </a:r>
            <a:r>
              <a:rPr lang="cs-CZ" sz="2400" dirty="0" smtClean="0"/>
              <a:t> </a:t>
            </a:r>
            <a:r>
              <a:rPr lang="cs-CZ" sz="2400" dirty="0" err="1" smtClean="0"/>
              <a:t>together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u="sng" dirty="0" smtClean="0">
                <a:hlinkClick r:id="rId2" tooltip="Wikipedia: Sericin"/>
              </a:rPr>
              <a:t>sericin</a:t>
            </a:r>
            <a:r>
              <a:rPr lang="cs-CZ" sz="2400" dirty="0" smtClean="0"/>
              <a:t>,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allergenic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gummy</a:t>
            </a:r>
            <a:r>
              <a:rPr lang="cs-CZ" sz="2400" dirty="0" smtClean="0"/>
              <a:t> substance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normally</a:t>
            </a:r>
            <a:r>
              <a:rPr lang="cs-CZ" sz="2400" dirty="0" smtClean="0"/>
              <a:t> </a:t>
            </a:r>
            <a:r>
              <a:rPr lang="cs-CZ" sz="2400" dirty="0" err="1" smtClean="0"/>
              <a:t>extracted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silk</a:t>
            </a:r>
            <a:r>
              <a:rPr lang="cs-CZ" sz="2400" dirty="0" smtClean="0"/>
              <a:t> </a:t>
            </a:r>
            <a:r>
              <a:rPr lang="cs-CZ" sz="2400" dirty="0" err="1" smtClean="0"/>
              <a:t>threads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77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251520" y="117693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First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new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born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larvae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silkworms</a:t>
            </a:r>
            <a:r>
              <a:rPr lang="cs-CZ" sz="2400" b="1" dirty="0" smtClean="0">
                <a:solidFill>
                  <a:srgbClr val="FF0000"/>
                </a:solidFill>
              </a:rPr>
              <a:t> are </a:t>
            </a:r>
            <a:r>
              <a:rPr lang="cs-CZ" sz="2400" b="1" dirty="0" err="1" smtClean="0">
                <a:solidFill>
                  <a:srgbClr val="FF0000"/>
                </a:solidFill>
              </a:rPr>
              <a:t>kept</a:t>
            </a:r>
            <a:r>
              <a:rPr lang="cs-CZ" sz="2400" b="1" dirty="0" smtClean="0">
                <a:solidFill>
                  <a:srgbClr val="FF0000"/>
                </a:solidFill>
              </a:rPr>
              <a:t> in a </a:t>
            </a:r>
            <a:r>
              <a:rPr lang="cs-CZ" sz="2400" b="1" dirty="0" err="1" smtClean="0">
                <a:solidFill>
                  <a:srgbClr val="FF0000"/>
                </a:solidFill>
              </a:rPr>
              <a:t>warm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and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stable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environment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and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given</a:t>
            </a:r>
            <a:r>
              <a:rPr lang="cs-CZ" sz="2400" dirty="0" smtClean="0">
                <a:solidFill>
                  <a:srgbClr val="FF0000"/>
                </a:solidFill>
              </a:rPr>
              <a:t> plenty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mulberry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leaves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their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favourite</a:t>
            </a:r>
            <a:r>
              <a:rPr lang="cs-CZ" sz="2400" dirty="0" smtClean="0">
                <a:solidFill>
                  <a:srgbClr val="FF0000"/>
                </a:solidFill>
              </a:rPr>
              <a:t> diet.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silkworms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naturally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produce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b="1" dirty="0" err="1" smtClean="0">
                <a:solidFill>
                  <a:srgbClr val="0000FF"/>
                </a:solidFill>
              </a:rPr>
              <a:t>cocoons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around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themselves</a:t>
            </a:r>
            <a:r>
              <a:rPr lang="cs-CZ" sz="2400" dirty="0" smtClean="0">
                <a:solidFill>
                  <a:srgbClr val="0000FF"/>
                </a:solidFill>
              </a:rPr>
              <a:t> to </a:t>
            </a:r>
            <a:r>
              <a:rPr lang="cs-CZ" sz="2400" dirty="0" err="1" smtClean="0">
                <a:solidFill>
                  <a:srgbClr val="0000FF"/>
                </a:solidFill>
              </a:rPr>
              <a:t>pupate</a:t>
            </a:r>
            <a:r>
              <a:rPr lang="cs-CZ" sz="2400" dirty="0" smtClean="0">
                <a:solidFill>
                  <a:srgbClr val="0000FF"/>
                </a:solidFill>
              </a:rPr>
              <a:t>. </a:t>
            </a:r>
            <a:r>
              <a:rPr lang="cs-CZ" sz="2400" dirty="0" err="1" smtClean="0">
                <a:solidFill>
                  <a:srgbClr val="0000FF"/>
                </a:solidFill>
              </a:rPr>
              <a:t>This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process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is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done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through</a:t>
            </a:r>
            <a:r>
              <a:rPr lang="cs-CZ" sz="2400" dirty="0" smtClean="0">
                <a:solidFill>
                  <a:srgbClr val="0000FF"/>
                </a:solidFill>
              </a:rPr>
              <a:t> “spinning”: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worm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secretes</a:t>
            </a:r>
            <a:r>
              <a:rPr lang="cs-CZ" sz="2400" dirty="0" smtClean="0">
                <a:solidFill>
                  <a:srgbClr val="0000FF"/>
                </a:solidFill>
              </a:rPr>
              <a:t> a </a:t>
            </a:r>
            <a:r>
              <a:rPr lang="cs-CZ" sz="2400" dirty="0" err="1" smtClean="0">
                <a:solidFill>
                  <a:srgbClr val="0000FF"/>
                </a:solidFill>
              </a:rPr>
              <a:t>dense</a:t>
            </a:r>
            <a:r>
              <a:rPr lang="cs-CZ" sz="2400" dirty="0" smtClean="0">
                <a:solidFill>
                  <a:srgbClr val="0000FF"/>
                </a:solidFill>
              </a:rPr>
              <a:t> fluid </a:t>
            </a:r>
            <a:r>
              <a:rPr lang="cs-CZ" sz="2400" dirty="0" err="1" smtClean="0">
                <a:solidFill>
                  <a:srgbClr val="0000FF"/>
                </a:solidFill>
              </a:rPr>
              <a:t>from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its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gland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structural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glands</a:t>
            </a:r>
            <a:r>
              <a:rPr lang="cs-CZ" sz="2400" dirty="0" smtClean="0">
                <a:solidFill>
                  <a:srgbClr val="0000FF"/>
                </a:solidFill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</a:rPr>
              <a:t>resulting</a:t>
            </a:r>
            <a:r>
              <a:rPr lang="cs-CZ" sz="2400" dirty="0" smtClean="0">
                <a:solidFill>
                  <a:srgbClr val="0000FF"/>
                </a:solidFill>
              </a:rPr>
              <a:t> in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fibre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of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the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cocoon</a:t>
            </a:r>
            <a:r>
              <a:rPr lang="cs-CZ" sz="2400" dirty="0" smtClean="0">
                <a:solidFill>
                  <a:srgbClr val="0000FF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008000"/>
                </a:solidFill>
              </a:rPr>
              <a:t>The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b="1" dirty="0" err="1" smtClean="0">
                <a:solidFill>
                  <a:srgbClr val="008000"/>
                </a:solidFill>
              </a:rPr>
              <a:t>cocoons</a:t>
            </a:r>
            <a:r>
              <a:rPr lang="cs-CZ" sz="2400" b="1" dirty="0" smtClean="0">
                <a:solidFill>
                  <a:srgbClr val="008000"/>
                </a:solidFill>
              </a:rPr>
              <a:t> are </a:t>
            </a:r>
            <a:r>
              <a:rPr lang="cs-CZ" sz="2400" b="1" dirty="0" err="1" smtClean="0">
                <a:solidFill>
                  <a:srgbClr val="008000"/>
                </a:solidFill>
              </a:rPr>
              <a:t>sorted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carefully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according</a:t>
            </a:r>
            <a:r>
              <a:rPr lang="cs-CZ" sz="2400" dirty="0" smtClean="0">
                <a:solidFill>
                  <a:srgbClr val="008000"/>
                </a:solidFill>
              </a:rPr>
              <a:t> to </a:t>
            </a:r>
            <a:r>
              <a:rPr lang="cs-CZ" sz="2400" dirty="0" err="1" smtClean="0">
                <a:solidFill>
                  <a:srgbClr val="008000"/>
                </a:solidFill>
              </a:rPr>
              <a:t>size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and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quality</a:t>
            </a:r>
            <a:r>
              <a:rPr lang="cs-CZ" sz="2400" dirty="0" smtClean="0">
                <a:solidFill>
                  <a:srgbClr val="0080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C00000"/>
                </a:solidFill>
              </a:rPr>
              <a:t>Boiling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water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with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soap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used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unravel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silk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fibres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from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the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cocoon</a:t>
            </a:r>
            <a:r>
              <a:rPr lang="cs-CZ" sz="2400" dirty="0" smtClean="0">
                <a:solidFill>
                  <a:srgbClr val="C00000"/>
                </a:solidFill>
              </a:rPr>
              <a:t>. </a:t>
            </a:r>
            <a:r>
              <a:rPr lang="cs-CZ" sz="2400" dirty="0" err="1" smtClean="0">
                <a:solidFill>
                  <a:srgbClr val="C00000"/>
                </a:solidFill>
              </a:rPr>
              <a:t>This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known</a:t>
            </a:r>
            <a:r>
              <a:rPr lang="cs-CZ" sz="2400" dirty="0" smtClean="0">
                <a:solidFill>
                  <a:srgbClr val="C00000"/>
                </a:solidFill>
              </a:rPr>
              <a:t> as </a:t>
            </a:r>
            <a:r>
              <a:rPr lang="cs-CZ" sz="2400" dirty="0" err="1" smtClean="0">
                <a:solidFill>
                  <a:srgbClr val="C00000"/>
                </a:solidFill>
              </a:rPr>
              <a:t>the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degumming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process</a:t>
            </a:r>
            <a:r>
              <a:rPr lang="cs-CZ" sz="2400" dirty="0" smtClean="0">
                <a:solidFill>
                  <a:srgbClr val="C00000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rgbClr val="7030A0"/>
                </a:solidFill>
              </a:rPr>
              <a:t>The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outer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shell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of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the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cocoon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fed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into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into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the</a:t>
            </a:r>
            <a:r>
              <a:rPr lang="cs-CZ" sz="2400" b="1" dirty="0" smtClean="0">
                <a:solidFill>
                  <a:srgbClr val="7030A0"/>
                </a:solidFill>
              </a:rPr>
              <a:t> spinning </a:t>
            </a:r>
            <a:r>
              <a:rPr lang="cs-CZ" sz="2400" b="1" dirty="0" err="1" smtClean="0">
                <a:solidFill>
                  <a:srgbClr val="7030A0"/>
                </a:solidFill>
              </a:rPr>
              <a:t>reel</a:t>
            </a:r>
            <a:r>
              <a:rPr lang="cs-CZ" sz="2400" dirty="0" smtClean="0">
                <a:solidFill>
                  <a:srgbClr val="7030A0"/>
                </a:solidFill>
              </a:rPr>
              <a:t>, </a:t>
            </a:r>
            <a:r>
              <a:rPr lang="cs-CZ" sz="2400" dirty="0" err="1" smtClean="0">
                <a:solidFill>
                  <a:srgbClr val="7030A0"/>
                </a:solidFill>
              </a:rPr>
              <a:t>which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is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still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often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operated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manually</a:t>
            </a:r>
            <a:endParaRPr lang="cs-CZ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long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fibre</a:t>
            </a:r>
            <a:r>
              <a:rPr lang="cs-CZ" sz="2400" dirty="0" smtClean="0"/>
              <a:t> </a:t>
            </a:r>
            <a:r>
              <a:rPr lang="cs-CZ" sz="2400" dirty="0" err="1" smtClean="0"/>
              <a:t>thread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are </a:t>
            </a:r>
            <a:r>
              <a:rPr lang="cs-CZ" sz="2400" dirty="0" err="1" smtClean="0"/>
              <a:t>extracted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cocoon</a:t>
            </a:r>
            <a:r>
              <a:rPr lang="cs-CZ" sz="2400" dirty="0" smtClean="0"/>
              <a:t> </a:t>
            </a:r>
            <a:r>
              <a:rPr lang="cs-CZ" sz="2400" b="1" dirty="0" smtClean="0"/>
              <a:t>are </a:t>
            </a:r>
            <a:r>
              <a:rPr lang="cs-CZ" sz="2400" b="1" dirty="0" err="1" smtClean="0"/>
              <a:t>then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cleaned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stripped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any</a:t>
            </a:r>
            <a:r>
              <a:rPr lang="cs-CZ" sz="2400" dirty="0" smtClean="0"/>
              <a:t> </a:t>
            </a:r>
            <a:r>
              <a:rPr lang="cs-CZ" sz="2400" dirty="0" err="1" smtClean="0"/>
              <a:t>deficiencies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The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degumming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</a:rPr>
              <a:t>process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dirty="0" smtClean="0"/>
              <a:t>V KOKONU je vlákno propojeno  SERICINEM, což je ROZPUSTNÝ GLYKOPROTEIN chránící vlákna FIBROINU</a:t>
            </a:r>
          </a:p>
          <a:p>
            <a:r>
              <a:rPr lang="cs-CZ" b="1" dirty="0" smtClean="0"/>
              <a:t>SERICIN  se rozpustí ve vroucí vodě a tak se uvolní vlákno</a:t>
            </a:r>
          </a:p>
          <a:p>
            <a:r>
              <a:rPr lang="cs-CZ" b="1" dirty="0" smtClean="0"/>
              <a:t>ROZPUSTÍ SE I TUKY &amp; VOSKY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Ve vlákně zbude jen cca. 1 % popelovin (anorganika), jinak jen  PROTEIN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78</a:t>
            </a:fld>
            <a:endParaRPr lang="sk-SK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HEDVÁBÍ 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TERCIÁRNÍ STRUKTURA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8000"/>
                </a:solidFill>
              </a:rPr>
              <a:t> skládaný list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79</a:t>
            </a:fld>
            <a:endParaRPr lang="sk-SK"/>
          </a:p>
        </p:txBody>
      </p:sp>
      <p:pic>
        <p:nvPicPr>
          <p:cNvPr id="12" name="Obrázek 11" descr="img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74750"/>
            <a:ext cx="5112568" cy="4693663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20138"/>
            <a:ext cx="3672408" cy="37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2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POMĚR (přibližný) TŘÍ AMONIKYSELIN</a:t>
            </a:r>
            <a:endParaRPr lang="cs-CZ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83568" y="1196752"/>
          <a:ext cx="7704856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224136"/>
                <a:gridCol w="3600400"/>
              </a:tblGrid>
              <a:tr h="74528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AMINOKYSELINA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PODÍL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</a:rPr>
                        <a:t>VZOREC</a:t>
                      </a:r>
                      <a:endParaRPr lang="cs-CZ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HISTIDIN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LYZIN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756"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ARGININ</a:t>
                      </a:r>
                      <a:endParaRPr lang="cs-CZ" sz="4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Amminoacido_lisina_form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56992"/>
            <a:ext cx="3436247" cy="1346448"/>
          </a:xfrm>
          <a:prstGeom prst="rect">
            <a:avLst/>
          </a:prstGeom>
        </p:spPr>
      </p:pic>
      <p:pic>
        <p:nvPicPr>
          <p:cNvPr id="13" name="Obrázek 12" descr="Amminoacido_argin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526" y="4869160"/>
            <a:ext cx="3624190" cy="1274440"/>
          </a:xfrm>
          <a:prstGeom prst="rect">
            <a:avLst/>
          </a:prstGeom>
        </p:spPr>
      </p:pic>
      <p:pic>
        <p:nvPicPr>
          <p:cNvPr id="14" name="Obrázek 13" descr="Amminoacido_istidina_formu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3" y="1988840"/>
            <a:ext cx="2460873" cy="132206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I VLÁKNO PŘÍRODNÍHO HEDVÁBÍ JE SLOŽITÝ ÚTVAR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80</a:t>
            </a:fld>
            <a:endParaRPr lang="sk-SK"/>
          </a:p>
        </p:txBody>
      </p:sp>
      <p:pic>
        <p:nvPicPr>
          <p:cNvPr id="6" name="Obrázek 5" descr="img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5" y="-531441"/>
            <a:ext cx="5184576" cy="83529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536" y="2492896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Je to tzv. DVOJVLÁKNO  spojené </a:t>
            </a:r>
            <a:r>
              <a:rPr lang="cs-CZ" sz="2000" b="1" i="1" u="sng" dirty="0" smtClean="0">
                <a:solidFill>
                  <a:srgbClr val="0000FF"/>
                </a:solidFill>
              </a:rPr>
              <a:t>sericinem</a:t>
            </a:r>
            <a:r>
              <a:rPr lang="cs-CZ" sz="2000" b="1" dirty="0" smtClean="0">
                <a:solidFill>
                  <a:srgbClr val="0000FF"/>
                </a:solidFill>
              </a:rPr>
              <a:t> (tzv. </a:t>
            </a:r>
            <a:r>
              <a:rPr lang="cs-CZ" sz="2000" b="1" i="1" u="sng" dirty="0" smtClean="0">
                <a:solidFill>
                  <a:srgbClr val="0000FF"/>
                </a:solidFill>
              </a:rPr>
              <a:t>HEDVÁDNÝ KLIH</a:t>
            </a:r>
            <a:r>
              <a:rPr lang="cs-CZ" sz="2000" b="1" dirty="0" smtClean="0">
                <a:solidFill>
                  <a:srgbClr val="0000FF"/>
                </a:solidFill>
              </a:rPr>
              <a:t>) o délce 3000 – 4000 m</a:t>
            </a:r>
            <a:endParaRPr lang="cs-CZ" sz="2000" b="1" dirty="0">
              <a:solidFill>
                <a:srgbClr val="0000FF"/>
              </a:solidFill>
            </a:endParaRPr>
          </a:p>
        </p:txBody>
      </p:sp>
      <p:pic>
        <p:nvPicPr>
          <p:cNvPr id="8" name="Obrázek 7" descr="Vodíkový můstek ve fibroi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596336" y="2276872"/>
            <a:ext cx="576064" cy="2016224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>
            <a:off x="5508104" y="5013176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499992" y="32849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 můstek fibroinu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ovací šipka 12"/>
          <p:cNvCxnSpPr>
            <a:stCxn id="11" idx="3"/>
          </p:cNvCxnSpPr>
          <p:nvPr/>
        </p:nvCxnSpPr>
        <p:spPr>
          <a:xfrm>
            <a:off x="6660232" y="3469650"/>
            <a:ext cx="432048" cy="313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932040" y="3645024"/>
            <a:ext cx="720080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467544" y="1124744"/>
            <a:ext cx="2664296" cy="3693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PRIMÁRNÍ VLÁKNA</a:t>
            </a:r>
            <a:endParaRPr lang="cs-CZ" b="1" dirty="0">
              <a:solidFill>
                <a:srgbClr val="008000"/>
              </a:solidFill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3131840" y="1484784"/>
            <a:ext cx="3240360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907704" y="2132856"/>
            <a:ext cx="3024336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SEKUNDÁRNÍ VLÁKNA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4932040" y="2020198"/>
            <a:ext cx="1080120" cy="2566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5004048" y="2132856"/>
            <a:ext cx="1944216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21" idx="3"/>
          </p:cNvCxnSpPr>
          <p:nvPr/>
        </p:nvCxnSpPr>
        <p:spPr>
          <a:xfrm flipV="1">
            <a:off x="4932040" y="1700808"/>
            <a:ext cx="1368152" cy="6167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Fázové přeměny KERATINU  versus FIBROINU 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81</a:t>
            </a:fld>
            <a:endParaRPr lang="sk-SK" dirty="0"/>
          </a:p>
        </p:txBody>
      </p:sp>
      <p:pic>
        <p:nvPicPr>
          <p:cNvPr id="10" name="Obrázek 9" descr="DTA, DTG, TG KERATINU na vzduc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6031" y="562437"/>
            <a:ext cx="3363430" cy="403245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544522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Odsušení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vody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539552" y="3861048"/>
            <a:ext cx="1296144" cy="172819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23528" y="436510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 (</a:t>
            </a:r>
            <a:r>
              <a:rPr lang="cs-CZ" sz="2800" b="1" u="sng" dirty="0" smtClean="0">
                <a:solidFill>
                  <a:srgbClr val="008000"/>
                </a:solidFill>
                <a:latin typeface="+mn-lt"/>
              </a:rPr>
              <a:t>spirála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) &gt; 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keratin (</a:t>
            </a:r>
            <a:r>
              <a:rPr lang="cs-CZ" sz="2800" b="1" i="1" dirty="0" smtClean="0">
                <a:solidFill>
                  <a:srgbClr val="008000"/>
                </a:solidFill>
                <a:latin typeface="+mn-lt"/>
              </a:rPr>
              <a:t>skládaný list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)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059832" y="2924944"/>
            <a:ext cx="720080" cy="158417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355976" y="8367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NA VZDUCHU &gt; OXIDACE &gt; SPALOVÁNÍ UŽ PŘI cca. 230 °C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>
            <a:stCxn id="22" idx="1"/>
          </p:cNvCxnSpPr>
          <p:nvPr/>
        </p:nvCxnSpPr>
        <p:spPr>
          <a:xfrm flipH="1">
            <a:off x="3419872" y="1159878"/>
            <a:ext cx="936104" cy="2125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DTA keratinu X fibroinu obráz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97204" y="798726"/>
            <a:ext cx="3155783" cy="4582256"/>
          </a:xfrm>
          <a:prstGeom prst="rect">
            <a:avLst/>
          </a:prstGeom>
        </p:spPr>
      </p:pic>
      <p:pic>
        <p:nvPicPr>
          <p:cNvPr id="30" name="Obrázek 29" descr="DTA keratinu X fibroinu popis obráz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77064" y="3424136"/>
            <a:ext cx="1187580" cy="3645580"/>
          </a:xfrm>
          <a:prstGeom prst="rect">
            <a:avLst/>
          </a:prstGeom>
        </p:spPr>
      </p:pic>
      <p:sp>
        <p:nvSpPr>
          <p:cNvPr id="31" name="Obdélník 30"/>
          <p:cNvSpPr/>
          <p:nvPr/>
        </p:nvSpPr>
        <p:spPr>
          <a:xfrm>
            <a:off x="7020272" y="5229200"/>
            <a:ext cx="18002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/>
          <p:nvPr/>
        </p:nvCxnSpPr>
        <p:spPr>
          <a:xfrm flipV="1">
            <a:off x="3635896" y="3717032"/>
            <a:ext cx="1944216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995936" y="5733256"/>
            <a:ext cx="460851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Rozklad v DUSÍKU je až u vyšších teplot a je pomalejší  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40" name="Přímá spojovací šipka 39"/>
          <p:cNvCxnSpPr/>
          <p:nvPr/>
        </p:nvCxnSpPr>
        <p:spPr>
          <a:xfrm flipV="1">
            <a:off x="5076056" y="2636912"/>
            <a:ext cx="2088232" cy="3096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7308304" y="2708920"/>
            <a:ext cx="1728192" cy="2031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FIBROIN je teplotně stabilnější než KERATIN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u="sng" dirty="0" smtClean="0">
                <a:solidFill>
                  <a:srgbClr val="C00000"/>
                </a:solidFill>
              </a:rPr>
              <a:t>TEPLOTA FÁZOVÉ PŘEMĚNY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>
          <a:xfrm flipH="1">
            <a:off x="6732240" y="3501008"/>
            <a:ext cx="57606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CHEMICKÉ REAKCE A ROZPUSTNOST FIBROINU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82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400" dirty="0" smtClean="0"/>
              <a:t>ROZKLAD KYSELINAMI A ZÁSADAMI</a:t>
            </a:r>
          </a:p>
          <a:p>
            <a:r>
              <a:rPr lang="cs-CZ" sz="2400" dirty="0" smtClean="0"/>
              <a:t>OXIDACE</a:t>
            </a:r>
          </a:p>
          <a:p>
            <a:r>
              <a:rPr lang="cs-CZ" sz="2400" dirty="0" smtClean="0"/>
              <a:t>CHLÓR, ACETANHYDRID</a:t>
            </a:r>
            <a:r>
              <a:rPr lang="cs-CZ" sz="2400" smtClean="0"/>
              <a:t>, SOLI </a:t>
            </a:r>
            <a:r>
              <a:rPr lang="cs-CZ" sz="2400" dirty="0" smtClean="0"/>
              <a:t>ALKALICKÝCH KOVŮ A ZEMIN</a:t>
            </a:r>
          </a:p>
          <a:p>
            <a:r>
              <a:rPr lang="cs-CZ" sz="2400" dirty="0" smtClean="0"/>
              <a:t>SOLI TĚŽKÝCH KOVŮ, HLAVNĚ CÍNU &gt; bere až 100 % &gt; </a:t>
            </a:r>
            <a:r>
              <a:rPr lang="cs-CZ" sz="2400" dirty="0" smtClean="0">
                <a:latin typeface="Arial Black" pitchFamily="34" charset="0"/>
              </a:rPr>
              <a:t>ZATĚŽKÁVÁNÍ BOURCOVÉHO HEDVÁBÍ</a:t>
            </a:r>
          </a:p>
          <a:p>
            <a:r>
              <a:rPr lang="cs-CZ" sz="2400" dirty="0" smtClean="0">
                <a:latin typeface="Arial Black" pitchFamily="34" charset="0"/>
              </a:rPr>
              <a:t>TVORBA PŘÍČNÝCH VAZEB</a:t>
            </a:r>
          </a:p>
          <a:p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VŠE DOPLNIT PODLE HLADÍKA</a:t>
            </a:r>
            <a:endParaRPr lang="cs-CZ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PŘÍRODNÍHO HEDVÁBÍ 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pod mikroskopem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83</a:t>
            </a:fld>
            <a:endParaRPr lang="sk-SK"/>
          </a:p>
        </p:txBody>
      </p:sp>
      <p:pic>
        <p:nvPicPr>
          <p:cNvPr id="8" name="Obrázek 7" descr="img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95600" y="848816"/>
            <a:ext cx="5256584" cy="5520408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84</a:t>
            </a:fld>
            <a:endParaRPr lang="sk-SK"/>
          </a:p>
        </p:txBody>
      </p:sp>
      <p:pic>
        <p:nvPicPr>
          <p:cNvPr id="6" name="Obrázek 5" descr="img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80667" y="-1440507"/>
            <a:ext cx="3024336" cy="6282630"/>
          </a:xfrm>
          <a:prstGeom prst="rect">
            <a:avLst/>
          </a:prstGeom>
        </p:spPr>
      </p:pic>
      <p:pic>
        <p:nvPicPr>
          <p:cNvPr id="7" name="Obrázek 6" descr="img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79540" y="1786065"/>
            <a:ext cx="2970644" cy="582446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3501008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Tloušťky vláken vlny a hedvábí při stejném zvětšení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SUROVINOVÝ VÝZNAM PŘÍRODNÍHO HEDVÁBÍ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HEDVÁBÍ  je exkluzivní surovina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Roční světová produkce je jen cca. 300 000 t/rok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Hlavní producent je Čína</a:t>
            </a:r>
          </a:p>
          <a:p>
            <a:r>
              <a:rPr lang="cs-CZ" b="1" i="1" dirty="0" smtClean="0">
                <a:solidFill>
                  <a:srgbClr val="7030A0"/>
                </a:solidFill>
              </a:rPr>
              <a:t>Pokusy o pěstování bource morušového v tuzemsku skončily krachem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85</a:t>
            </a:fld>
            <a:endParaRPr lang="sk-SK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Bílkovinná textilní vlákna a konzervátor - restaurátor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cs-CZ" sz="2500" b="1" dirty="0" smtClean="0">
                <a:solidFill>
                  <a:srgbClr val="7030A0"/>
                </a:solidFill>
                <a:latin typeface="Arial Black" pitchFamily="34" charset="0"/>
              </a:rPr>
              <a:t>Vlna i hedvábí jsou napadány moly</a:t>
            </a:r>
          </a:p>
          <a:p>
            <a:r>
              <a:rPr lang="cs-CZ" sz="2500" b="1" dirty="0" smtClean="0">
                <a:solidFill>
                  <a:srgbClr val="C00000"/>
                </a:solidFill>
              </a:rPr>
              <a:t>Vlna i hedvábí mají v řetězcích reaktivní skupiny a proto by měly být dobře barvitelné</a:t>
            </a:r>
          </a:p>
          <a:p>
            <a:r>
              <a:rPr lang="cs-CZ" sz="2500" b="1" dirty="0" smtClean="0">
                <a:solidFill>
                  <a:srgbClr val="FF0000"/>
                </a:solidFill>
                <a:latin typeface="Arial Black" pitchFamily="34" charset="0"/>
              </a:rPr>
              <a:t>Krachem textilního průmyslu v tuzemsku mizejí i odborníci na textilní i chemické zpracování vlny i hedvábí</a:t>
            </a:r>
          </a:p>
          <a:p>
            <a:r>
              <a:rPr lang="cs-CZ" sz="2500" b="1" dirty="0" smtClean="0"/>
              <a:t>To může způsobit potíže při restaurování textilií v vlny a hedvábí</a:t>
            </a:r>
          </a:p>
          <a:p>
            <a:r>
              <a:rPr lang="cs-CZ" sz="2500" b="1" dirty="0" smtClean="0">
                <a:solidFill>
                  <a:srgbClr val="008000"/>
                </a:solidFill>
              </a:rPr>
              <a:t>Hedvábí by SNAD  bylo možno imitovat polyesterem</a:t>
            </a:r>
          </a:p>
          <a:p>
            <a:r>
              <a:rPr lang="cs-CZ" sz="2500" b="1" dirty="0" smtClean="0">
                <a:solidFill>
                  <a:srgbClr val="0000FF"/>
                </a:solidFill>
              </a:rPr>
              <a:t>U imitace vlny je problém šupinatého povrchu vlákna</a:t>
            </a:r>
          </a:p>
          <a:p>
            <a:endParaRPr lang="cs-CZ" sz="2500" b="1" dirty="0" smtClean="0"/>
          </a:p>
          <a:p>
            <a:endParaRPr lang="cs-CZ" sz="25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Čím se vyznačuje KERATIN 4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NEROZPUTNÝ VE VODĚ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ODOLÁVÁ ZŘEDĚNÝM KYSELINÁM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NEODOLÁVÁ LOUHŮM &gt; čištění štětců v louhu sodném vyžaduje opatrnost, používat jen na syntetické vlasce!</a:t>
            </a:r>
          </a:p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Nejdůležitějším keratinovým vláknem je OVČÍ VLNA	</a:t>
            </a:r>
            <a:endParaRPr lang="cs-CZ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2015 BÍLKOVINNÁ VLÁKNA II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3995</Words>
  <Application>Microsoft Office PowerPoint</Application>
  <PresentationFormat>Předvádění na obrazovce (4:3)</PresentationFormat>
  <Paragraphs>602</Paragraphs>
  <Slides>86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86</vt:i4>
      </vt:variant>
    </vt:vector>
  </HeadingPairs>
  <TitlesOfParts>
    <vt:vector size="87" baseType="lpstr">
      <vt:lpstr>Default Design</vt:lpstr>
      <vt:lpstr>PŘÍRODNÍ POLYMERY   Bílkovinná vlákna II  KERATIN &amp; LANOLIN  FIBROIN  </vt:lpstr>
      <vt:lpstr>Snímek 2</vt:lpstr>
      <vt:lpstr>Snímek 3</vt:lpstr>
      <vt:lpstr>SEKUNDÁRNÍ STRUKTURA proteinů II</vt:lpstr>
      <vt:lpstr>Snímek 5</vt:lpstr>
      <vt:lpstr>Kde se vyskytuje KERATIN?</vt:lpstr>
      <vt:lpstr>Čím se vyznačuje KERATIN 1</vt:lpstr>
      <vt:lpstr>Čím se vyznačuje KERATIN 2</vt:lpstr>
      <vt:lpstr>Čím se vyznačuje KERATIN 4</vt:lpstr>
      <vt:lpstr>Čím se vyznačuje KERATIN 5</vt:lpstr>
      <vt:lpstr>Čím se vyznačuje KERATIN 6</vt:lpstr>
      <vt:lpstr>Čím se vyznačuje KERATIN 7</vt:lpstr>
      <vt:lpstr>Čím se vyznačuje KERATIN 8</vt:lpstr>
      <vt:lpstr>Čím se vyznačuje KERATIN 9</vt:lpstr>
      <vt:lpstr>Čím se vyznačuje KERATIN 10</vt:lpstr>
      <vt:lpstr>Biosyntéza  CYSTEINU </vt:lpstr>
      <vt:lpstr>Přeměny disulfidického můstku v KERATINU inter &gt; INTRA</vt:lpstr>
      <vt:lpstr>Sorpční vlastnosti KERATINU</vt:lpstr>
      <vt:lpstr>Reaktivita KERATINU 1 </vt:lpstr>
      <vt:lpstr>Reaktivita KERATINU 2 </vt:lpstr>
      <vt:lpstr>Reaktivita KERATINU 3 </vt:lpstr>
      <vt:lpstr>Čtyři frakce v KERATINU</vt:lpstr>
      <vt:lpstr>Síťování KERATINU 1 </vt:lpstr>
      <vt:lpstr>Síťování KERATINU 2 </vt:lpstr>
      <vt:lpstr>Síťování KERATINU 3 </vt:lpstr>
      <vt:lpstr>Síťování KERATINU 4 - FORMALDEHYDEM </vt:lpstr>
      <vt:lpstr>Reakce KERATINU – roubování jiných monomerů</vt:lpstr>
      <vt:lpstr>Síťování KERATINU - CHINONY </vt:lpstr>
      <vt:lpstr>Síťování KERATINU – polyfunkční alkylační činidla 1</vt:lpstr>
      <vt:lpstr>Síťování KERATINU –polyfunkční alkylační činidla 2</vt:lpstr>
      <vt:lpstr>Fázové přeměny KERATINU 1</vt:lpstr>
      <vt:lpstr>Fázové přeměny KERATINU 2</vt:lpstr>
      <vt:lpstr>Snímek 33</vt:lpstr>
      <vt:lpstr>Snímek 34</vt:lpstr>
      <vt:lpstr>Snímek 35</vt:lpstr>
      <vt:lpstr>Reaktivní barviva na KERATIN </vt:lpstr>
      <vt:lpstr>Snímek 37</vt:lpstr>
      <vt:lpstr>Snímek 38</vt:lpstr>
      <vt:lpstr>OVČÍ VLNA -  struktura spirálová </vt:lpstr>
      <vt:lpstr>OVČÍ VLNA -  struktura spirálová </vt:lpstr>
      <vt:lpstr>OVČÍ VLNA – morfologie vlákna</vt:lpstr>
      <vt:lpstr>Snímek 42</vt:lpstr>
      <vt:lpstr>OVČÍ VLNA -  struktura plošná 1 skládaný list keratinu</vt:lpstr>
      <vt:lpstr>OVČÍ VLNA -  struktura plošná 2 skládaný list keratinu</vt:lpstr>
      <vt:lpstr>OVČÍ VLNA   struktura KERATINOVÉ ČÁSTI</vt:lpstr>
      <vt:lpstr>Ovčí vlna - složení</vt:lpstr>
      <vt:lpstr>Šupinkovitá struktura ovčí vlny</vt:lpstr>
      <vt:lpstr>Snímek 48</vt:lpstr>
      <vt:lpstr>Snímek 49</vt:lpstr>
      <vt:lpstr>Hlavní zdroje KERATINOVÉHO vlákna</vt:lpstr>
      <vt:lpstr>OD OVČÍ VLNY K PLSTI</vt:lpstr>
      <vt:lpstr>Tloušťka dtex</vt:lpstr>
      <vt:lpstr>Pevnost OVČÍ VLNY</vt:lpstr>
      <vt:lpstr>Mohér z angorské kozy</vt:lpstr>
      <vt:lpstr>POLYSACHARID LENTHINAN</vt:lpstr>
      <vt:lpstr>Úpravy OVČÍ VLNY</vt:lpstr>
      <vt:lpstr>Snímek 57</vt:lpstr>
      <vt:lpstr>Úpravy TKANIN  z OVČÍ VLNY 1</vt:lpstr>
      <vt:lpstr>Snímek 59</vt:lpstr>
      <vt:lpstr>Úpravy TKANIN  z OVČÍ VLNY 2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Kde se vyskytuje FIBROIN?</vt:lpstr>
      <vt:lpstr>PŘÍRODNÍ HEDVÁBÍ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The degumming process</vt:lpstr>
      <vt:lpstr>PŘÍRODNÍ HEDVÁBÍ  TERCIÁRNÍ STRUKTURA</vt:lpstr>
      <vt:lpstr>I VLÁKNO PŘÍRODNÍHO HEDVÁBÍ JE SLOŽITÝ ÚTVAR</vt:lpstr>
      <vt:lpstr>Fázové přeměny KERATINU  versus FIBROINU </vt:lpstr>
      <vt:lpstr>CHEMICKÉ REAKCE A ROZPUSTNOST FIBROINU</vt:lpstr>
      <vt:lpstr>PŘÍRODNÍHO HEDVÁBÍ  pod mikroskopem</vt:lpstr>
      <vt:lpstr>Snímek 84</vt:lpstr>
      <vt:lpstr>SUROVINOVÝ VÝZNAM PŘÍRODNÍHO HEDVÁBÍ</vt:lpstr>
      <vt:lpstr>Bílkovinná textilní vlákna a konzervátor - restaurátor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816</cp:revision>
  <dcterms:created xsi:type="dcterms:W3CDTF">2008-02-10T16:41:08Z</dcterms:created>
  <dcterms:modified xsi:type="dcterms:W3CDTF">2015-12-10T14:33:12Z</dcterms:modified>
</cp:coreProperties>
</file>