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346" r:id="rId4"/>
    <p:sldId id="343" r:id="rId5"/>
    <p:sldId id="258" r:id="rId6"/>
    <p:sldId id="288" r:id="rId7"/>
    <p:sldId id="279" r:id="rId8"/>
    <p:sldId id="326" r:id="rId9"/>
    <p:sldId id="342" r:id="rId10"/>
    <p:sldId id="329" r:id="rId11"/>
    <p:sldId id="327" r:id="rId12"/>
    <p:sldId id="304" r:id="rId13"/>
    <p:sldId id="328" r:id="rId14"/>
    <p:sldId id="315" r:id="rId15"/>
    <p:sldId id="344" r:id="rId16"/>
    <p:sldId id="314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30" r:id="rId25"/>
    <p:sldId id="331" r:id="rId26"/>
    <p:sldId id="333" r:id="rId27"/>
    <p:sldId id="345" r:id="rId28"/>
    <p:sldId id="332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://upload.wikimedia.org/wikipedia/commons/1/11/%C5%A0palek_na_%C5%A1t%C3%ADp%C3%A1n%C3%AD.jpg" TargetMode="External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image" Target="../media/image4.jpeg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://upload.wikimedia.org/wikipedia/commons/a/a6/Boletus_erythropus_2010_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image" Target="../media/image5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://cs.wikipedia.org/wiki/Soubor:Spirulina_farm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ospisil@gascontrolplast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dirty="0" smtClean="0"/>
              <a:t>PŘÍRODNÍ POLYMERY PŘF MU  1 2015 </a:t>
            </a:r>
            <a:endParaRPr lang="sk-SK" dirty="0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1944215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PŘÍRODNÍ POLYMERY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132856"/>
            <a:ext cx="8640960" cy="4104456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RNDr. Ladislav Pospíšil, CSc.</a:t>
            </a:r>
          </a:p>
          <a:p>
            <a:pPr eaLnBrk="1" hangingPunct="1"/>
            <a:r>
              <a:rPr lang="cs-CZ" sz="11500" b="1" dirty="0" smtClean="0">
                <a:solidFill>
                  <a:srgbClr val="C00000"/>
                </a:solidFill>
              </a:rPr>
              <a:t>UČO:29716</a:t>
            </a:r>
            <a:endParaRPr lang="sk-SK" sz="115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Výuka předmětu PŘÍRODNÍ POLYMERY (LÁTKY) na MU</a:t>
            </a:r>
            <a:endParaRPr lang="cs-CZ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1332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Bioorganická</a:t>
                      </a:r>
                      <a:r>
                        <a:rPr lang="cs-CZ" dirty="0" smtClean="0"/>
                        <a:t> chemie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8" name="Obrázek 7" descr="img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19400" y="2745894"/>
            <a:ext cx="4486255" cy="3312367"/>
          </a:xfrm>
          <a:prstGeom prst="rect">
            <a:avLst/>
          </a:prstGeom>
        </p:spPr>
      </p:pic>
      <p:pic>
        <p:nvPicPr>
          <p:cNvPr id="9" name="Obrázek 8" descr="img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82855" y="617945"/>
            <a:ext cx="1872208" cy="50460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Inženýrské specializace v oblasti přírodních polymerů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1369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sz="4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Papír a celulóza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Polysacharidy - škrob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Koželužství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Přírodní textilní</a:t>
                      </a:r>
                      <a:r>
                        <a:rPr lang="cs-CZ" sz="2800" b="1" baseline="0" dirty="0" smtClean="0"/>
                        <a:t> </a:t>
                      </a:r>
                      <a:r>
                        <a:rPr lang="cs-CZ" sz="2800" b="1" dirty="0" smtClean="0"/>
                        <a:t>vlákna (celulózová a bílkovinná)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Bioplyn, dřevoplyn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………………………</a:t>
                      </a:r>
                      <a:endParaRPr lang="cs-CZ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just"/>
            <a:r>
              <a:rPr lang="cs-CZ" sz="4000" b="1" smtClean="0">
                <a:solidFill>
                  <a:srgbClr val="008000"/>
                </a:solidFill>
              </a:rPr>
              <a:t>Biomasa</a:t>
            </a:r>
            <a:r>
              <a:rPr lang="cs-CZ" sz="1600" smtClean="0"/>
              <a:t/>
            </a:r>
            <a:br>
              <a:rPr lang="cs-CZ" sz="1600" smtClean="0"/>
            </a:br>
            <a:r>
              <a:rPr lang="cs-CZ" sz="1800" b="1" smtClean="0"/>
              <a:t>Biomasa</a:t>
            </a:r>
            <a:r>
              <a:rPr lang="cs-CZ" sz="1800" smtClean="0"/>
              <a:t> je souhrn látek tvořících těla všech </a:t>
            </a:r>
            <a:r>
              <a:rPr lang="cs-CZ" sz="1800" smtClean="0">
                <a:hlinkClick r:id="rId2" action="ppaction://hlinkfile" tooltip="Organismus"/>
              </a:rPr>
              <a:t>organismů</a:t>
            </a:r>
            <a:r>
              <a:rPr lang="cs-CZ" sz="1800" smtClean="0"/>
              <a:t>, jak </a:t>
            </a:r>
            <a:r>
              <a:rPr lang="cs-CZ" sz="1800" smtClean="0">
                <a:hlinkClick r:id="rId3" action="ppaction://hlinkfile" tooltip="Rostliny"/>
              </a:rPr>
              <a:t>rostlin</a:t>
            </a:r>
            <a:r>
              <a:rPr lang="cs-CZ" sz="1800" smtClean="0"/>
              <a:t>, </a:t>
            </a:r>
            <a:r>
              <a:rPr lang="cs-CZ" sz="1800" smtClean="0">
                <a:hlinkClick r:id="rId4" action="ppaction://hlinkfile" tooltip="Bakterie"/>
              </a:rPr>
              <a:t>bakterií</a:t>
            </a:r>
            <a:r>
              <a:rPr lang="cs-CZ" sz="1800" smtClean="0"/>
              <a:t>, </a:t>
            </a:r>
            <a:r>
              <a:rPr lang="cs-CZ" sz="1800" smtClean="0">
                <a:hlinkClick r:id="rId5" action="ppaction://hlinkfile" tooltip="Sinice"/>
              </a:rPr>
              <a:t>sinic</a:t>
            </a:r>
            <a:r>
              <a:rPr lang="cs-CZ" sz="1800" smtClean="0"/>
              <a:t> a </a:t>
            </a:r>
            <a:r>
              <a:rPr lang="cs-CZ" sz="1800" smtClean="0">
                <a:hlinkClick r:id="rId6" action="ppaction://hlinkfile" tooltip="Houby"/>
              </a:rPr>
              <a:t>hub</a:t>
            </a:r>
            <a:r>
              <a:rPr lang="cs-CZ" sz="1800" smtClean="0"/>
              <a:t>, tak i živočichů. Tímto pojmem často označujeme rostlinnou biomasu využitelnou pro energetické účely. Energie biomasy má svůj prapůvod ve </a:t>
            </a:r>
            <a:r>
              <a:rPr lang="cs-CZ" sz="1800" smtClean="0">
                <a:hlinkClick r:id="rId7" action="ppaction://hlinkfile" tooltip="Sluneční záření"/>
              </a:rPr>
              <a:t>slunečním záření</a:t>
            </a:r>
            <a:r>
              <a:rPr lang="cs-CZ" sz="1800" smtClean="0"/>
              <a:t> a </a:t>
            </a:r>
            <a:r>
              <a:rPr lang="cs-CZ" sz="1800" smtClean="0">
                <a:hlinkClick r:id="rId8" action="ppaction://hlinkfile" tooltip="Fotosyntéza"/>
              </a:rPr>
              <a:t>fotosyntéze</a:t>
            </a:r>
            <a:r>
              <a:rPr lang="cs-CZ" sz="1800" smtClean="0"/>
              <a:t>, proto se jedná o </a:t>
            </a:r>
            <a:r>
              <a:rPr lang="cs-CZ" sz="180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smtClean="0"/>
              <a:t>.</a:t>
            </a:r>
            <a:br>
              <a:rPr lang="cs-CZ" sz="1800" smtClean="0"/>
            </a:br>
            <a:r>
              <a:rPr lang="cs-CZ" sz="1800" smtClean="0"/>
              <a:t>Celková hmotnost biomasy je obvykle stanovena </a:t>
            </a:r>
            <a:r>
              <a:rPr lang="cs-CZ" sz="1800" smtClean="0">
                <a:hlinkClick r:id="rId10" action="ppaction://hlinkfile" tooltip="Vážení (stránka neexistuje)"/>
              </a:rPr>
              <a:t>vážením</a:t>
            </a:r>
            <a:r>
              <a:rPr lang="cs-CZ" sz="1800" smtClean="0"/>
              <a:t>, popřípadě též odhadem z </a:t>
            </a:r>
            <a:r>
              <a:rPr lang="cs-CZ" sz="1800" smtClean="0">
                <a:hlinkClick r:id="rId11" action="ppaction://hlinkfile" tooltip="Objem"/>
              </a:rPr>
              <a:t>objemu</a:t>
            </a:r>
            <a:r>
              <a:rPr lang="cs-CZ" sz="1800" smtClean="0"/>
              <a:t> nebo délky těla. U čerstvě nalovených organismů je stanovena živá nebo čerstvá biomasa. Přesnější je stanovení biomasy suché (</a:t>
            </a:r>
            <a:r>
              <a:rPr lang="cs-CZ" sz="1800" smtClean="0">
                <a:hlinkClick r:id="rId12" action="ppaction://hlinkfile" tooltip="Sušina"/>
              </a:rPr>
              <a:t>sušiny</a:t>
            </a:r>
            <a:r>
              <a:rPr lang="cs-CZ" sz="1800" smtClean="0"/>
              <a:t>) a sušiny bez </a:t>
            </a:r>
            <a:r>
              <a:rPr lang="cs-CZ" sz="1800" smtClean="0">
                <a:hlinkClick r:id="rId13" action="ppaction://hlinkfile" tooltip="Popel"/>
              </a:rPr>
              <a:t>popelovin</a:t>
            </a:r>
            <a:r>
              <a:rPr lang="cs-CZ" sz="1800" smtClean="0"/>
              <a:t>. Energetická hodnota biomasy je stanovena buď spálením v </a:t>
            </a:r>
            <a:r>
              <a:rPr lang="cs-CZ" sz="1800" smtClean="0">
                <a:hlinkClick r:id="rId14" action="ppaction://hlinkfile" tooltip="Joulometr"/>
              </a:rPr>
              <a:t>joulometru</a:t>
            </a:r>
            <a:r>
              <a:rPr lang="cs-CZ" sz="1800" smtClean="0"/>
              <a:t>, nebo na základě podílu </a:t>
            </a:r>
            <a:r>
              <a:rPr lang="cs-CZ" sz="1800" smtClean="0">
                <a:hlinkClick r:id="rId15" action="ppaction://hlinkfile" tooltip="Bílkovina"/>
              </a:rPr>
              <a:t>proteinů</a:t>
            </a:r>
            <a:r>
              <a:rPr lang="cs-CZ" sz="1800" smtClean="0"/>
              <a:t>, </a:t>
            </a:r>
            <a:r>
              <a:rPr lang="cs-CZ" sz="1800" smtClean="0">
                <a:hlinkClick r:id="rId16" action="ppaction://hlinkfile" tooltip="Sacharidy"/>
              </a:rPr>
              <a:t>cukrů</a:t>
            </a:r>
            <a:r>
              <a:rPr lang="cs-CZ" sz="1800" smtClean="0"/>
              <a:t> a </a:t>
            </a:r>
            <a:r>
              <a:rPr lang="cs-CZ" sz="1800" smtClean="0">
                <a:hlinkClick r:id="rId17" action="ppaction://hlinkfile" tooltip="Tuky"/>
              </a:rPr>
              <a:t>tuků</a:t>
            </a:r>
            <a:r>
              <a:rPr lang="cs-CZ" sz="1800" smtClean="0"/>
              <a:t>.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12</a:t>
            </a:fld>
            <a:endParaRPr lang="sk-SK" smtClean="0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pic>
        <p:nvPicPr>
          <p:cNvPr id="9222" name="Picture 23" descr="Soubor:Špalek na štípání.jpg">
            <a:hlinkClick r:id="rId1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179388" y="3644900"/>
            <a:ext cx="3478212" cy="2608263"/>
          </a:xfrm>
        </p:spPr>
      </p:pic>
      <p:pic>
        <p:nvPicPr>
          <p:cNvPr id="9223" name="Picture 28" descr="Soubor:Boletus erythropus 2010 G3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8400" y="3644900"/>
            <a:ext cx="2314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888" y="36449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Doporučená literatura – nespecializované učebnice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cs-CZ" sz="2600" u="sng" dirty="0" smtClean="0">
                <a:solidFill>
                  <a:srgbClr val="FF0000"/>
                </a:solidFill>
                <a:latin typeface="Arial Black" pitchFamily="34" charset="0"/>
              </a:rPr>
              <a:t>Předmět nemá žádné tzv. </a:t>
            </a:r>
            <a:r>
              <a:rPr lang="cs-CZ" sz="2600" b="1" u="sng" dirty="0" smtClean="0">
                <a:solidFill>
                  <a:srgbClr val="FF0000"/>
                </a:solidFill>
                <a:latin typeface="Arial Black" pitchFamily="34" charset="0"/>
              </a:rPr>
              <a:t>PREREQUISITIES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J. Mleziva, J. </a:t>
            </a:r>
            <a:r>
              <a:rPr lang="cs-CZ" sz="2600" b="1" dirty="0" err="1" smtClean="0">
                <a:solidFill>
                  <a:srgbClr val="0000FF"/>
                </a:solidFill>
              </a:rPr>
              <a:t>Šňupárek</a:t>
            </a:r>
            <a:r>
              <a:rPr lang="cs-CZ" sz="2600" b="1" dirty="0" smtClean="0">
                <a:solidFill>
                  <a:srgbClr val="0000FF"/>
                </a:solidFill>
              </a:rPr>
              <a:t>: POLYMERY  výroba, struktura, vlastnosti a použití (kapitola 21: Celulosa a její deriváty)</a:t>
            </a:r>
          </a:p>
          <a:p>
            <a:r>
              <a:rPr lang="cs-CZ" sz="2600" b="1" dirty="0" smtClean="0">
                <a:solidFill>
                  <a:srgbClr val="008000"/>
                </a:solidFill>
              </a:rPr>
              <a:t>J. Mleziva, J. Kálal: Základy makromolekulární chemie (kapitola 6: Přírodní polymery)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J. </a:t>
            </a:r>
            <a:r>
              <a:rPr lang="cs-CZ" sz="2600" b="1" dirty="0" err="1" smtClean="0">
                <a:solidFill>
                  <a:srgbClr val="C00000"/>
                </a:solidFill>
              </a:rPr>
              <a:t>McMurry</a:t>
            </a:r>
            <a:r>
              <a:rPr lang="cs-CZ" sz="2600" b="1" dirty="0" smtClean="0">
                <a:solidFill>
                  <a:srgbClr val="C00000"/>
                </a:solidFill>
              </a:rPr>
              <a:t>: Organická chemie (kapitola 25: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 Sacharidy, kapitola 26: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:Aminokyseliny, peptidy a bílkoviny, kapitola 27: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:Lipidy) </a:t>
            </a:r>
          </a:p>
          <a:p>
            <a:endParaRPr lang="cs-CZ" sz="2600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Nově sehnaná literatura</a:t>
            </a:r>
            <a:endParaRPr lang="cs-CZ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14</a:t>
            </a:fld>
            <a:endParaRPr lang="sk-SK" smtClean="0"/>
          </a:p>
        </p:txBody>
      </p:sp>
      <p:pic>
        <p:nvPicPr>
          <p:cNvPr id="7" name="Obrázek 6" descr="img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1" y="908719"/>
            <a:ext cx="3528392" cy="5346871"/>
          </a:xfrm>
          <a:prstGeom prst="rect">
            <a:avLst/>
          </a:prstGeom>
        </p:spPr>
      </p:pic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186" y="836712"/>
            <a:ext cx="341407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400" b="1" dirty="0" smtClean="0"/>
              <a:t>V češtině a slovenštině asi jediná literatura věnovaná výhradně </a:t>
            </a:r>
            <a:r>
              <a:rPr lang="cs-CZ" sz="2400" b="1" dirty="0" smtClean="0">
                <a:solidFill>
                  <a:srgbClr val="FF0000"/>
                </a:solidFill>
              </a:rPr>
              <a:t>PŘÍRODNÍM POLYMERŮM, </a:t>
            </a:r>
            <a:r>
              <a:rPr lang="cs-CZ" sz="2400" b="1" u="sng" dirty="0" smtClean="0">
                <a:solidFill>
                  <a:srgbClr val="008000"/>
                </a:solidFill>
              </a:rPr>
              <a:t>ale nedostupná</a:t>
            </a:r>
            <a:endParaRPr lang="cs-CZ" sz="2400" b="1" u="sng" dirty="0">
              <a:solidFill>
                <a:srgbClr val="008000"/>
              </a:solidFill>
            </a:endParaRP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15</a:t>
            </a:fld>
            <a:endParaRPr lang="sk-SK" smtClean="0"/>
          </a:p>
        </p:txBody>
      </p:sp>
      <p:pic>
        <p:nvPicPr>
          <p:cNvPr id="12" name="Obrázek 11" descr="162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416824" cy="52879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D5F6F-DC89-402F-8AC0-CB3B3A5354D6}" type="slidenum">
              <a:rPr lang="sk-SK" smtClean="0"/>
              <a:pPr/>
              <a:t>16</a:t>
            </a:fld>
            <a:endParaRPr lang="sk-SK" smtClean="0"/>
          </a:p>
        </p:txBody>
      </p:sp>
      <p:pic>
        <p:nvPicPr>
          <p:cNvPr id="9" name="Obrázek 8" descr="img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83568" y="260648"/>
            <a:ext cx="3777578" cy="590558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788024" y="332656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RSC Green Chemistry No. 16</a:t>
            </a:r>
          </a:p>
          <a:p>
            <a:r>
              <a:rPr lang="fr-FR" dirty="0" smtClean="0"/>
              <a:t>Natural Polymers, Volume 1: Composites</a:t>
            </a:r>
          </a:p>
          <a:p>
            <a:r>
              <a:rPr lang="en-US" dirty="0" smtClean="0"/>
              <a:t>Edited by Maya J John and Thomas </a:t>
            </a:r>
            <a:r>
              <a:rPr lang="en-US" dirty="0" err="1" smtClean="0"/>
              <a:t>Sabu</a:t>
            </a:r>
            <a:endParaRPr lang="en-US" dirty="0" smtClean="0"/>
          </a:p>
          <a:p>
            <a:r>
              <a:rPr lang="en-US" dirty="0" smtClean="0"/>
              <a:t>© The Royal Society of Chemistry 2012</a:t>
            </a:r>
          </a:p>
          <a:p>
            <a:r>
              <a:rPr lang="en-US" dirty="0" smtClean="0"/>
              <a:t>Published by the Royal Society of Chemistry,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www.rsc.org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88024" y="3284984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Tuto skutečně moderní knihu se podařilo s prof. Příhodou zakoupit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17</a:t>
            </a:fld>
            <a:endParaRPr lang="sk-SK" smtClean="0"/>
          </a:p>
        </p:txBody>
      </p:sp>
      <p:pic>
        <p:nvPicPr>
          <p:cNvPr id="10" name="Obrázek 9" descr="img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43425" cy="3086100"/>
          </a:xfrm>
          <a:prstGeom prst="rect">
            <a:avLst/>
          </a:prstGeom>
        </p:spPr>
      </p:pic>
      <p:pic>
        <p:nvPicPr>
          <p:cNvPr id="11" name="Obrázek 10" descr="img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54342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18</a:t>
            </a:fld>
            <a:endParaRPr lang="sk-SK" smtClean="0"/>
          </a:p>
        </p:txBody>
      </p:sp>
      <p:pic>
        <p:nvPicPr>
          <p:cNvPr id="7" name="Obrázek 6" descr="img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543425" cy="3086100"/>
          </a:xfrm>
          <a:prstGeom prst="rect">
            <a:avLst/>
          </a:prstGeom>
        </p:spPr>
      </p:pic>
      <p:pic>
        <p:nvPicPr>
          <p:cNvPr id="8" name="Obrázek 7" descr="img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860029" y="404661"/>
            <a:ext cx="3888434" cy="57606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19</a:t>
            </a:fld>
            <a:endParaRPr lang="sk-SK" smtClean="0"/>
          </a:p>
        </p:txBody>
      </p:sp>
      <p:pic>
        <p:nvPicPr>
          <p:cNvPr id="9" name="Obrázek 8" descr="img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4245755" cy="5400600"/>
          </a:xfrm>
          <a:prstGeom prst="rect">
            <a:avLst/>
          </a:prstGeom>
        </p:spPr>
      </p:pic>
      <p:pic>
        <p:nvPicPr>
          <p:cNvPr id="10" name="Obrázek 9" descr="img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84459"/>
            <a:ext cx="3969460" cy="5625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2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dirty="0" smtClean="0"/>
              <a:t>Kdo jsem a odkud přicházím</a:t>
            </a:r>
            <a:endParaRPr lang="sk-SK" b="1" dirty="0" smtClean="0"/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Od 1. 10. 1974 do  31. 12. 2015</a:t>
            </a:r>
          </a:p>
          <a:p>
            <a:pPr lvl="1" eaLnBrk="1" hangingPunct="1"/>
            <a:r>
              <a:rPr lang="cs-CZ" b="1" dirty="0" smtClean="0">
                <a:solidFill>
                  <a:srgbClr val="0000FF"/>
                </a:solidFill>
              </a:rPr>
              <a:t>POLYMER INSTITUTE BRNO, spol. s r.o</a:t>
            </a:r>
            <a:r>
              <a:rPr lang="cs-CZ" sz="2400" b="1" dirty="0" smtClean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 PLAST  a.s.,Havířov</a:t>
            </a:r>
          </a:p>
          <a:p>
            <a:pPr lvl="1" eaLnBrk="1" hangingPunct="1"/>
            <a:r>
              <a:rPr lang="cs-CZ" sz="2400" b="1" dirty="0" err="1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pospisil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@</a:t>
            </a:r>
            <a:r>
              <a:rPr lang="cs-CZ" sz="2400" b="1" dirty="0" err="1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gascontrolplast.cz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Soukromá firma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20</a:t>
            </a:fld>
            <a:endParaRPr lang="sk-SK" smtClean="0"/>
          </a:p>
        </p:txBody>
      </p:sp>
      <p:pic>
        <p:nvPicPr>
          <p:cNvPr id="8" name="Obrázek 7" descr="img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60648"/>
            <a:ext cx="4149935" cy="5400600"/>
          </a:xfrm>
          <a:prstGeom prst="rect">
            <a:avLst/>
          </a:prstGeom>
        </p:spPr>
      </p:pic>
      <p:pic>
        <p:nvPicPr>
          <p:cNvPr id="11" name="Obrázek 10" descr="img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653" y="248952"/>
            <a:ext cx="4113803" cy="54122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21</a:t>
            </a:fld>
            <a:endParaRPr lang="sk-SK" smtClean="0"/>
          </a:p>
        </p:txBody>
      </p:sp>
      <p:pic>
        <p:nvPicPr>
          <p:cNvPr id="7" name="Obrázek 6" descr="img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818409" y="1258568"/>
            <a:ext cx="6028293" cy="3888433"/>
          </a:xfrm>
          <a:prstGeom prst="rect">
            <a:avLst/>
          </a:prstGeom>
        </p:spPr>
      </p:pic>
      <p:pic>
        <p:nvPicPr>
          <p:cNvPr id="9" name="Obrázek 8" descr="img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3"/>
            <a:ext cx="3896940" cy="57579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22</a:t>
            </a:fld>
            <a:endParaRPr lang="sk-SK" smtClean="0"/>
          </a:p>
        </p:txBody>
      </p:sp>
      <p:pic>
        <p:nvPicPr>
          <p:cNvPr id="8" name="Obrázek 7" descr="img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787723" cy="5616624"/>
          </a:xfrm>
          <a:prstGeom prst="rect">
            <a:avLst/>
          </a:prstGeom>
        </p:spPr>
      </p:pic>
      <p:pic>
        <p:nvPicPr>
          <p:cNvPr id="10" name="Obrázek 9" descr="img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5"/>
            <a:ext cx="3602828" cy="55859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5" name="Obrázek 4" descr="img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015769" cy="5832648"/>
          </a:xfrm>
          <a:prstGeom prst="rect">
            <a:avLst/>
          </a:prstGeom>
        </p:spPr>
      </p:pic>
      <p:pic>
        <p:nvPicPr>
          <p:cNvPr id="6" name="Obrázek 5" descr="img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58508" cy="58467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Čemu se věnovat budeme a čemu ne?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Budeme se věnovat	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Přírodní oligomery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Vosky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Přírodní polymery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Modifikace přírodních polymerů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Využití přírodních polymerů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0000FF"/>
                </a:solidFill>
              </a:rPr>
              <a:t>Nebudeme se věnovat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Enzymy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Nukleové kyseliny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Nízkomolekulární přírodní látky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Přírodní polymery – základ chemie polymerů a plastů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Celuloid</a:t>
            </a:r>
            <a:r>
              <a:rPr lang="cs-CZ" dirty="0" smtClean="0">
                <a:solidFill>
                  <a:srgbClr val="008000"/>
                </a:solidFill>
              </a:rPr>
              <a:t> &gt; nitrocelulóza s kafrem</a:t>
            </a:r>
          </a:p>
          <a:p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Galatit</a:t>
            </a:r>
            <a:r>
              <a:rPr lang="cs-CZ" dirty="0" smtClean="0">
                <a:solidFill>
                  <a:srgbClr val="0000FF"/>
                </a:solidFill>
              </a:rPr>
              <a:t> &gt; kasein s formaldehydem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Viskózové vlákno </a:t>
            </a:r>
            <a:r>
              <a:rPr lang="cs-CZ" dirty="0" smtClean="0">
                <a:solidFill>
                  <a:srgbClr val="C00000"/>
                </a:solidFill>
              </a:rPr>
              <a:t>&gt; regenerovaná celulóza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……………….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Syntetické produkty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Přírodní produkty </a:t>
            </a:r>
          </a:p>
          <a:p>
            <a:r>
              <a:rPr lang="cs-CZ" dirty="0" smtClean="0">
                <a:solidFill>
                  <a:srgbClr val="008000"/>
                </a:solidFill>
              </a:rPr>
              <a:t>Modifikované přírodní produkty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Syntetické produkty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14" name="Obrázek 13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332656"/>
            <a:ext cx="8640960" cy="583161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5580112" y="1268760"/>
            <a:ext cx="23762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092280" y="2852936"/>
            <a:ext cx="165618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940152" y="2060848"/>
            <a:ext cx="172819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39952" y="4653136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211960" y="558924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012160" y="476672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Textilní vlákna jsou často přírodní polymery!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Přírodní produkty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Po izolaci a případném vyčištění je lze použít tak, jak jsou získány z přírodních zdrojů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  <a:cs typeface="Aharoni" pitchFamily="2" charset="-79"/>
              </a:rPr>
              <a:t>Celulózová vlákna </a:t>
            </a:r>
            <a:r>
              <a:rPr lang="cs-CZ" sz="2400" b="1" dirty="0" smtClean="0"/>
              <a:t>&gt; bavlna (cca. 98 % hmot. Celulózy)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Škrob</a:t>
            </a:r>
            <a:r>
              <a:rPr lang="cs-CZ" sz="2400" b="1" dirty="0" smtClean="0"/>
              <a:t> &gt; izolace z rostlin (brambory, pšenice, kukuřice)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Kolagen 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Modifikované přírodní produkty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Po izolaci a případném vyčištění jsou podrobeny chemické reakci (reakcím), čímž je získán výsledný produkt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Celulózová vlákna </a:t>
            </a:r>
            <a:r>
              <a:rPr lang="cs-CZ" sz="2400" b="1" dirty="0" smtClean="0"/>
              <a:t>&gt; xantogenát &gt; srážení &gt; textilní vlákna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Škrob</a:t>
            </a:r>
            <a:r>
              <a:rPr lang="cs-CZ" sz="2400" b="1" dirty="0" smtClean="0"/>
              <a:t> &gt; kyselina + teplo &gt; dextrinové lepidlo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Kolagen</a:t>
            </a:r>
            <a:r>
              <a:rPr lang="cs-CZ" sz="2400" b="1" dirty="0" smtClean="0"/>
              <a:t> &gt; denaturace &gt; klíh a želatina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3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smtClean="0"/>
              <a:t>Předmět kurzu je:</a:t>
            </a:r>
            <a:endParaRPr lang="sk-SK" b="1" smtClean="0"/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1800" b="1" dirty="0" smtClean="0"/>
              <a:t>Předmět poskytne studentům základní přehled o přírodních polymerních materiálech využitelných pro aplikace v chemii konzervátora a restaurátora i jiných oblastech chemie polymerů, o jejich historii a současnosti. </a:t>
            </a:r>
          </a:p>
          <a:p>
            <a:r>
              <a:rPr lang="cs-CZ" sz="1800" b="1" dirty="0" smtClean="0">
                <a:solidFill>
                  <a:srgbClr val="00B0F0"/>
                </a:solidFill>
              </a:rPr>
              <a:t>Studenti budou schopni vybrat vhodné polymerní materiály, případně jejich kombinace pro aplikace v chemii konzervátora a restaurátora i jiných oblastech chemie polymerů. </a:t>
            </a:r>
          </a:p>
          <a:p>
            <a:r>
              <a:rPr lang="cs-CZ" sz="1800" b="1" dirty="0" smtClean="0">
                <a:solidFill>
                  <a:srgbClr val="008000"/>
                </a:solidFill>
              </a:rPr>
              <a:t>Porozumět chemickým reakcím přírodních polymerů a chápat jejich vliv na vlastnosti takto modifikovaných přírodních polymerů.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Seznámit studenty i s průmyslovým zpracováním přírodních polymerů. </a:t>
            </a:r>
          </a:p>
          <a:p>
            <a:r>
              <a:rPr lang="cs-CZ" sz="1800" b="1" dirty="0" smtClean="0">
                <a:solidFill>
                  <a:srgbClr val="FFC000"/>
                </a:solidFill>
              </a:rPr>
              <a:t>Pochopit rozdíly mezi přírodními a syntetickými polymery.</a:t>
            </a:r>
          </a:p>
          <a:p>
            <a:r>
              <a:rPr lang="cs-CZ" sz="1800" b="1" dirty="0" smtClean="0">
                <a:solidFill>
                  <a:srgbClr val="7030A0"/>
                </a:solidFill>
              </a:rPr>
              <a:t>Být schopen samostatně analyzovat roli přírodních polymerů v současném světě.</a:t>
            </a:r>
          </a:p>
          <a:p>
            <a:r>
              <a:rPr lang="cs-CZ" sz="2400" b="1" u="sng" dirty="0" smtClean="0">
                <a:solidFill>
                  <a:srgbClr val="FF0000"/>
                </a:solidFill>
                <a:latin typeface="Arial Black" pitchFamily="34" charset="0"/>
              </a:rPr>
              <a:t>Podnítit v studentech zájem o další studium chemie přírodních polymerů.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Schopnost samostatného doplňování znalostí v oboru.</a:t>
            </a:r>
          </a:p>
          <a:p>
            <a:endParaRPr lang="cs-CZ" sz="1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Syntetické produkty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Výsledný produkt je získán záměrnou lidskou činností z látek (monomerů)  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dirty="0" smtClean="0">
                <a:latin typeface="Arial Black" pitchFamily="34" charset="0"/>
              </a:rPr>
              <a:t>Etylén</a:t>
            </a:r>
            <a:r>
              <a:rPr lang="cs-CZ" sz="2400" dirty="0" smtClean="0"/>
              <a:t> &gt; polyetylén</a:t>
            </a:r>
          </a:p>
          <a:p>
            <a:pPr lvl="1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Butadien + styrén </a:t>
            </a:r>
            <a:r>
              <a:rPr lang="cs-CZ" sz="2400" dirty="0" smtClean="0"/>
              <a:t>&gt; butadien-styrénový kaučuk</a:t>
            </a:r>
          </a:p>
          <a:p>
            <a:pPr lvl="1"/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Dimetyltereftalát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+ </a:t>
            </a:r>
            <a:r>
              <a:rPr lang="cs-CZ" sz="2400" dirty="0" err="1" smtClean="0">
                <a:solidFill>
                  <a:srgbClr val="7030A0"/>
                </a:solidFill>
                <a:latin typeface="Arial Black" pitchFamily="34" charset="0"/>
              </a:rPr>
              <a:t>etylénglykol</a:t>
            </a:r>
            <a:r>
              <a:rPr lang="cs-CZ" sz="2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cs-CZ" sz="2400" dirty="0" smtClean="0"/>
              <a:t>&gt; PETP (PET)</a:t>
            </a:r>
            <a:endParaRPr lang="cs-CZ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Význam přírodních polymerů v minulosti, současnosti a budoucnosti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Minulost</a:t>
            </a:r>
            <a:r>
              <a:rPr lang="cs-CZ" sz="2400" dirty="0" smtClean="0"/>
              <a:t>: dominance přírodních polymerů</a:t>
            </a:r>
          </a:p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Současnost</a:t>
            </a:r>
            <a:r>
              <a:rPr lang="cs-CZ" sz="2400" dirty="0" smtClean="0"/>
              <a:t>: minoritní role jako technický plast, konkurence v oblasti lepidel trvá, přesun významu do potravinářství a léčiv</a:t>
            </a:r>
          </a:p>
          <a:p>
            <a:r>
              <a:rPr lang="cs-CZ" sz="40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BUDOUCNOST</a:t>
            </a:r>
            <a:r>
              <a:rPr lang="cs-CZ" sz="2400" dirty="0" smtClean="0"/>
              <a:t>: 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Rozvoj modifikovaných přírodních polymerů (asi kromě papíru)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Snahy o chemické využití biomasy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Energetické využití (bioplyn, dřevoplyn)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Má KAŽDÉ využití přírodních surovin smysl?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  <a:latin typeface="Arial Black" pitchFamily="34" charset="0"/>
              </a:rPr>
              <a:t>Co soudíte o těchto využitích:</a:t>
            </a:r>
          </a:p>
          <a:p>
            <a:pPr lvl="1"/>
            <a:r>
              <a:rPr lang="cs-CZ" dirty="0" smtClean="0"/>
              <a:t>Bionafta,</a:t>
            </a:r>
          </a:p>
          <a:p>
            <a:pPr lvl="1"/>
            <a:r>
              <a:rPr lang="cs-CZ" dirty="0" smtClean="0"/>
              <a:t>Kyselina </a:t>
            </a:r>
            <a:r>
              <a:rPr lang="cs-CZ" dirty="0" err="1" smtClean="0"/>
              <a:t>polymléčná</a:t>
            </a:r>
            <a:r>
              <a:rPr lang="cs-CZ" dirty="0" smtClean="0"/>
              <a:t>,</a:t>
            </a:r>
          </a:p>
          <a:p>
            <a:pPr lvl="1"/>
            <a:r>
              <a:rPr lang="cs-CZ" dirty="0" err="1" smtClean="0"/>
              <a:t>Biolíh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Etylén z </a:t>
            </a:r>
            <a:r>
              <a:rPr lang="cs-CZ" dirty="0" err="1" smtClean="0"/>
              <a:t>biolihu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…………….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je vhodné si oživit 1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1872208" cy="19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323528" y="551723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D-Glyceraldehyde</a:t>
            </a:r>
            <a:endParaRPr lang="cs-CZ" dirty="0"/>
          </a:p>
        </p:txBody>
      </p:sp>
      <p:pic>
        <p:nvPicPr>
          <p:cNvPr id="16" name="Obrázek 15" descr="D-glucose-chain-2D-Fis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052736"/>
            <a:ext cx="1870006" cy="320980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3203848" y="436510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</a:t>
            </a:r>
            <a:r>
              <a:rPr lang="cs-CZ" dirty="0" err="1" smtClean="0"/>
              <a:t>Glucose</a:t>
            </a:r>
            <a:endParaRPr lang="cs-CZ" dirty="0"/>
          </a:p>
        </p:txBody>
      </p:sp>
      <p:pic>
        <p:nvPicPr>
          <p:cNvPr id="18" name="Obrázek 17" descr="img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692696"/>
            <a:ext cx="2033160" cy="3492445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6156176" y="4149080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Fischerova  projekce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D-Glukosy ještě jednou: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C1 je nahoře,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-OH na C5 je </a:t>
            </a:r>
            <a:r>
              <a:rPr lang="cs-CZ" b="1" u="sng" dirty="0" smtClean="0">
                <a:solidFill>
                  <a:srgbClr val="008000"/>
                </a:solidFill>
              </a:rPr>
              <a:t>napravo</a:t>
            </a:r>
          </a:p>
          <a:p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485" y="1196752"/>
            <a:ext cx="27267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je vhodné si oživit 2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78" y="1741206"/>
            <a:ext cx="8401894" cy="280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1043608" y="4869160"/>
            <a:ext cx="71529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 smtClean="0"/>
              <a:t>Anomerizace</a:t>
            </a:r>
            <a:r>
              <a:rPr lang="cs-CZ" sz="3200" b="1" dirty="0" smtClean="0"/>
              <a:t> a mutarotace glukózy </a:t>
            </a:r>
          </a:p>
          <a:p>
            <a:r>
              <a:rPr lang="cs-CZ" sz="3200" b="1" dirty="0" smtClean="0"/>
              <a:t>v tzv. HAVORTHOVĚ PROJEKCI</a:t>
            </a:r>
            <a:endParaRPr lang="cs-CZ" sz="32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je vhodné si oživit 3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12" name="Obrázek 11" descr="img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18" y="908720"/>
            <a:ext cx="4105984" cy="2664296"/>
          </a:xfrm>
          <a:prstGeom prst="rect">
            <a:avLst/>
          </a:prstGeom>
        </p:spPr>
      </p:pic>
      <p:pic>
        <p:nvPicPr>
          <p:cNvPr id="14" name="Obrázek 13" descr="img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39952" y="3573016"/>
            <a:ext cx="4630147" cy="258204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499992" y="908720"/>
            <a:ext cx="3456384" cy="138499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Vazby  -OH na C1 a vazba C5-C6 jsou TRANS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3568" y="4725144"/>
            <a:ext cx="3456384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Vazby  -OH na C1 a vazba C5-C6 jsou CIS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99992" y="2420888"/>
            <a:ext cx="3528392" cy="6463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008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3568" y="4005064"/>
            <a:ext cx="345638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je vhodné si oživit 4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800" b="1" dirty="0" smtClean="0">
                <a:solidFill>
                  <a:srgbClr val="008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008000"/>
                </a:solidFill>
              </a:rPr>
              <a:t>glukopyranosa</a:t>
            </a:r>
            <a:r>
              <a:rPr lang="cs-CZ" sz="2800" b="1" dirty="0" smtClean="0">
                <a:solidFill>
                  <a:srgbClr val="008000"/>
                </a:solidFill>
              </a:rPr>
              <a:t> (cyklická forma glukosy, má jí být cca. 37 % molárních ) je v rovnováze s </a:t>
            </a:r>
            <a:endParaRPr lang="cs-CZ" sz="2800" b="1" dirty="0" smtClean="0">
              <a:solidFill>
                <a:srgbClr val="008000"/>
              </a:solidFill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sz="2800" b="1" dirty="0" smtClean="0">
                <a:solidFill>
                  <a:srgbClr val="FF0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glukopyranosa</a:t>
            </a:r>
            <a:r>
              <a:rPr lang="cs-CZ" sz="2800" b="1" dirty="0" smtClean="0">
                <a:solidFill>
                  <a:srgbClr val="FF0000"/>
                </a:solidFill>
              </a:rPr>
              <a:t> (cyklická forma glukosy , má jí být cca. 63 % molárních ) a tyto obě formy ještě koexistují </a:t>
            </a:r>
            <a:r>
              <a:rPr lang="cs-CZ" sz="2800" b="1" dirty="0" smtClean="0">
                <a:solidFill>
                  <a:srgbClr val="0000FF"/>
                </a:solidFill>
              </a:rPr>
              <a:t>s formou lineární (té má být jen cca. 0,002 % molárních)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Forma D v přírodě převažuje</a:t>
            </a:r>
          </a:p>
          <a:p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4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sk-SK" sz="2400" b="1" dirty="0" smtClean="0">
                <a:solidFill>
                  <a:srgbClr val="FF0000"/>
                </a:solidFill>
              </a:rPr>
              <a:t>Jak </a:t>
            </a:r>
            <a:r>
              <a:rPr lang="sk-SK" sz="2400" b="1" dirty="0" err="1" smtClean="0">
                <a:solidFill>
                  <a:srgbClr val="FF0000"/>
                </a:solidFill>
              </a:rPr>
              <a:t>zařadit</a:t>
            </a:r>
            <a:r>
              <a:rPr lang="sk-SK" sz="2400" b="1" dirty="0" smtClean="0">
                <a:solidFill>
                  <a:srgbClr val="FF0000"/>
                </a:solidFill>
              </a:rPr>
              <a:t> tuto </a:t>
            </a:r>
            <a:r>
              <a:rPr lang="sk-SK" sz="2400" b="1" dirty="0" err="1" smtClean="0">
                <a:solidFill>
                  <a:srgbClr val="FF0000"/>
                </a:solidFill>
              </a:rPr>
              <a:t>přednášku</a:t>
            </a:r>
            <a:r>
              <a:rPr lang="sk-SK" sz="2400" b="1" dirty="0" smtClean="0">
                <a:solidFill>
                  <a:srgbClr val="FF0000"/>
                </a:solidFill>
              </a:rPr>
              <a:t> do </a:t>
            </a:r>
            <a:r>
              <a:rPr lang="sk-SK" sz="2400" b="1" dirty="0" err="1" smtClean="0">
                <a:solidFill>
                  <a:srgbClr val="FF0000"/>
                </a:solidFill>
              </a:rPr>
              <a:t>souvislosti</a:t>
            </a:r>
            <a:r>
              <a:rPr lang="sk-SK" sz="2400" b="1" dirty="0" smtClean="0">
                <a:solidFill>
                  <a:srgbClr val="FF0000"/>
                </a:solidFill>
              </a:rPr>
              <a:t> s </a:t>
            </a:r>
            <a:r>
              <a:rPr lang="sk-SK" sz="2400" b="1" dirty="0" err="1" smtClean="0">
                <a:solidFill>
                  <a:srgbClr val="FF0000"/>
                </a:solidFill>
              </a:rPr>
              <a:t>další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výukou</a:t>
            </a:r>
            <a:r>
              <a:rPr lang="sk-SK" sz="2400" b="1" dirty="0" smtClean="0">
                <a:solidFill>
                  <a:srgbClr val="FF0000"/>
                </a:solidFill>
              </a:rPr>
              <a:t> a </a:t>
            </a:r>
            <a:r>
              <a:rPr lang="sk-SK" sz="2400" b="1" dirty="0" err="1" smtClean="0">
                <a:solidFill>
                  <a:srgbClr val="FF0000"/>
                </a:solidFill>
              </a:rPr>
              <a:t>specializací</a:t>
            </a:r>
            <a:r>
              <a:rPr lang="sk-SK" sz="24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184576"/>
          </a:xfrm>
        </p:spPr>
        <p:txBody>
          <a:bodyPr/>
          <a:lstStyle/>
          <a:p>
            <a:r>
              <a:rPr lang="cs-CZ" b="1" dirty="0" smtClean="0"/>
              <a:t>Makromolekulární chemie -  </a:t>
            </a:r>
            <a:r>
              <a:rPr lang="cs-CZ" dirty="0" smtClean="0"/>
              <a:t>základní přednáška </a:t>
            </a:r>
            <a:r>
              <a:rPr lang="cs-CZ" sz="2800" i="1" dirty="0" smtClean="0"/>
              <a:t>(zdroj poznání &gt; obecná učebnice)</a:t>
            </a:r>
            <a:endParaRPr lang="cs-CZ" i="1" dirty="0" smtClean="0"/>
          </a:p>
          <a:p>
            <a:pPr lvl="1"/>
            <a:r>
              <a:rPr lang="cs-CZ" b="1" u="sng" dirty="0" smtClean="0">
                <a:solidFill>
                  <a:srgbClr val="008000"/>
                </a:solidFill>
                <a:latin typeface="Arial Black" pitchFamily="34" charset="0"/>
              </a:rPr>
              <a:t>Přírodní polymery </a:t>
            </a:r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&gt; </a:t>
            </a:r>
            <a:r>
              <a:rPr lang="cs-CZ" u="sng" dirty="0" smtClean="0">
                <a:solidFill>
                  <a:srgbClr val="008000"/>
                </a:solidFill>
              </a:rPr>
              <a:t>rozvinutí a doplnění jedné přednášky základní </a:t>
            </a:r>
            <a:r>
              <a:rPr lang="cs-CZ" sz="2400" i="1" dirty="0" smtClean="0">
                <a:solidFill>
                  <a:srgbClr val="008000"/>
                </a:solidFill>
              </a:rPr>
              <a:t>(zdroj poznání &gt; specializovaná učebnice)</a:t>
            </a:r>
            <a:endParaRPr lang="cs-CZ" u="sng" dirty="0" smtClean="0">
              <a:solidFill>
                <a:srgbClr val="008000"/>
              </a:solidFill>
            </a:endParaRPr>
          </a:p>
          <a:p>
            <a:pPr lvl="2"/>
            <a:r>
              <a:rPr lang="cs-CZ" b="1" dirty="0" smtClean="0">
                <a:solidFill>
                  <a:srgbClr val="0000FF"/>
                </a:solidFill>
              </a:rPr>
              <a:t>Sacharidy</a:t>
            </a:r>
            <a:r>
              <a:rPr lang="cs-CZ" dirty="0" smtClean="0">
                <a:solidFill>
                  <a:srgbClr val="0000FF"/>
                </a:solidFill>
              </a:rPr>
              <a:t> &gt; specializace na určitou chemickou oblast </a:t>
            </a:r>
            <a:r>
              <a:rPr lang="cs-CZ" i="1" dirty="0" smtClean="0">
                <a:solidFill>
                  <a:srgbClr val="0000FF"/>
                </a:solidFill>
              </a:rPr>
              <a:t>(zdroj poznání &gt; monografie)</a:t>
            </a:r>
            <a:endParaRPr lang="cs-CZ" dirty="0" smtClean="0">
              <a:solidFill>
                <a:srgbClr val="0000FF"/>
              </a:solidFill>
            </a:endParaRPr>
          </a:p>
          <a:p>
            <a:pPr lvl="3"/>
            <a:r>
              <a:rPr lang="cs-CZ" b="1" dirty="0" smtClean="0">
                <a:solidFill>
                  <a:srgbClr val="C00000"/>
                </a:solidFill>
              </a:rPr>
              <a:t>Mono a disacharidy </a:t>
            </a:r>
            <a:r>
              <a:rPr lang="cs-CZ" dirty="0" smtClean="0">
                <a:solidFill>
                  <a:srgbClr val="C00000"/>
                </a:solidFill>
              </a:rPr>
              <a:t>&gt; zúžení specializace </a:t>
            </a:r>
            <a:r>
              <a:rPr lang="cs-CZ" i="1" dirty="0" smtClean="0">
                <a:solidFill>
                  <a:srgbClr val="C00000"/>
                </a:solidFill>
              </a:rPr>
              <a:t>(zdroj poznání &gt; specializovaná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smtClean="0">
                <a:solidFill>
                  <a:srgbClr val="C00000"/>
                </a:solidFill>
              </a:rPr>
              <a:t>monografie)</a:t>
            </a:r>
            <a:endParaRPr lang="cs-CZ" dirty="0" smtClean="0">
              <a:solidFill>
                <a:srgbClr val="C00000"/>
              </a:solidFill>
            </a:endParaRPr>
          </a:p>
          <a:p>
            <a:pPr lvl="4"/>
            <a:r>
              <a:rPr lang="cs-CZ" b="1" dirty="0" smtClean="0">
                <a:solidFill>
                  <a:srgbClr val="7030A0"/>
                </a:solidFill>
              </a:rPr>
              <a:t>Analytika monosacharidů </a:t>
            </a:r>
            <a:r>
              <a:rPr lang="cs-CZ" dirty="0" smtClean="0">
                <a:solidFill>
                  <a:srgbClr val="7030A0"/>
                </a:solidFill>
              </a:rPr>
              <a:t>&gt; úzká specializace </a:t>
            </a:r>
            <a:r>
              <a:rPr lang="cs-CZ" i="1" dirty="0" smtClean="0">
                <a:solidFill>
                  <a:srgbClr val="7030A0"/>
                </a:solidFill>
              </a:rPr>
              <a:t>(zdroj poznání &gt; velmi specializovaná monografie)</a:t>
            </a:r>
            <a:endParaRPr lang="cs-CZ" dirty="0" smtClean="0">
              <a:solidFill>
                <a:srgbClr val="7030A0"/>
              </a:solidFill>
            </a:endParaRPr>
          </a:p>
          <a:p>
            <a:pPr lvl="5"/>
            <a:r>
              <a:rPr lang="cs-CZ" b="1" dirty="0" smtClean="0">
                <a:solidFill>
                  <a:srgbClr val="FF9900"/>
                </a:solidFill>
              </a:rPr>
              <a:t>HPLC sacharidů </a:t>
            </a:r>
            <a:r>
              <a:rPr lang="cs-CZ" dirty="0" smtClean="0">
                <a:solidFill>
                  <a:srgbClr val="FF9900"/>
                </a:solidFill>
              </a:rPr>
              <a:t>&gt; velmi úzká specializace </a:t>
            </a:r>
            <a:r>
              <a:rPr lang="cs-CZ" i="1" dirty="0" smtClean="0">
                <a:solidFill>
                  <a:srgbClr val="FF9900"/>
                </a:solidFill>
              </a:rPr>
              <a:t>(zdroj poznání &gt;původní literatura v časopisech)</a:t>
            </a:r>
            <a:endParaRPr lang="cs-CZ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5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764701"/>
          <a:ext cx="8712968" cy="5502016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8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–  ŠKROBÁRNA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, VÝROBA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 A 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ZPRACOVÁNÍ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ŠKROBŮ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– KOŽELUŽNA, VÝROBA KLIHU 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ŽELATINY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studia</a:t>
            </a:r>
            <a:endParaRPr lang="sk-SK" smtClean="0"/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107504" y="1341438"/>
            <a:ext cx="8928992" cy="4784725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Přednášky budou vloženy do informačního systému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TERMÍNY zkoušky – dle dohody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752-D3CE-4513-87D4-AF2457F25A7C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pl-PL" smtClean="0"/>
              <a:t>PŘÍRODNÍ POLYMERY PŘF MU  1 2015 </a:t>
            </a:r>
            <a:endParaRPr lang="sk-SK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6951A-990F-4A46-9B48-6A3ADFE4A0E0}" type="slidenum">
              <a:rPr lang="sk-SK" smtClean="0"/>
              <a:pPr/>
              <a:t>7</a:t>
            </a:fld>
            <a:endParaRPr lang="sk-SK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E - LEARNING</a:t>
            </a:r>
            <a:endParaRPr lang="sk-SK" b="1" smtClean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3435096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Budou vystaveny na e-</a:t>
                      </a:r>
                      <a:r>
                        <a:rPr lang="cs-CZ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Přednáška bude vystavena na e-</a:t>
                      </a:r>
                      <a:r>
                        <a:rPr lang="cs-CZ" sz="2800" b="1" dirty="0" err="1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2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Zasílat na moje Internetové adresy nebo do informačního systému MU</a:t>
                      </a:r>
                      <a:r>
                        <a:rPr lang="cs-CZ" sz="2800" b="1" baseline="0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24. 9. 2015</a:t>
            </a:r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Výuka předmětu PŘÍRODNÍ POLYMERY na MU a na jiných školách </a:t>
            </a:r>
            <a:r>
              <a:rPr lang="cs-CZ" sz="2800" b="1" dirty="0" smtClean="0">
                <a:solidFill>
                  <a:srgbClr val="008000"/>
                </a:solidFill>
              </a:rPr>
              <a:t>(</a:t>
            </a:r>
            <a:r>
              <a:rPr lang="cs-CZ" sz="2800" b="1" i="1" u="sng" dirty="0" smtClean="0">
                <a:solidFill>
                  <a:srgbClr val="008000"/>
                </a:solidFill>
              </a:rPr>
              <a:t>není úplným výčtem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  <a:endParaRPr lang="cs-CZ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Makromolekulární chemie</a:t>
                      </a:r>
                      <a:r>
                        <a:rPr lang="cs-CZ" dirty="0" smtClean="0"/>
                        <a:t>, lekce 12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SVŠT Bratislava, fakulta chemická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Prírodné</a:t>
                      </a:r>
                      <a:r>
                        <a:rPr lang="cs-CZ" b="1" dirty="0" smtClean="0"/>
                        <a:t> polymery </a:t>
                      </a:r>
                      <a:r>
                        <a:rPr lang="cs-CZ" dirty="0" smtClean="0"/>
                        <a:t>(4 kredity, 2 hodiny přednášek týdně)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VUT, FCH, Ústav chemie materiálů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Polymery pro medicínské aplikace </a:t>
                      </a:r>
                      <a:r>
                        <a:rPr lang="cs-CZ" dirty="0" smtClean="0"/>
                        <a:t>(3 kredity, 2 hodiny přednášek týdně)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UTB, fakulta technologická, chemie a technologie materiálů, inženýrství polymerů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 přírodních polymerů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Aplikace přírodních polymerů	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Polymerní kompozity přírodní a syntetické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VŠCHT</a:t>
                      </a:r>
                      <a:r>
                        <a:rPr lang="cs-CZ" baseline="0" dirty="0" smtClean="0"/>
                        <a:t> Praha, fakulta potravinářské a biochemické technologie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Chemie přírodních látek – studijní obor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VFU Brno, fakulta farmaceutická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Ústav přírodních léčiv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Výuka předmětu PŘÍRODNÍ POLYMERY na MU a na jiných školách </a:t>
            </a:r>
            <a:r>
              <a:rPr lang="cs-CZ" sz="2800" b="1" dirty="0" smtClean="0">
                <a:solidFill>
                  <a:srgbClr val="008000"/>
                </a:solidFill>
              </a:rPr>
              <a:t>(</a:t>
            </a:r>
            <a:r>
              <a:rPr lang="cs-CZ" sz="2800" b="1" i="1" dirty="0" smtClean="0">
                <a:solidFill>
                  <a:srgbClr val="008000"/>
                </a:solidFill>
              </a:rPr>
              <a:t>POKRAČOVÁNÍ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  <a:endParaRPr lang="cs-CZ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VUT, FCH, Ústav chemie</a:t>
                      </a:r>
                      <a:r>
                        <a:rPr lang="cs-CZ" baseline="0" dirty="0" smtClean="0"/>
                        <a:t> potravin </a:t>
                      </a:r>
                      <a:r>
                        <a:rPr lang="cs-CZ" baseline="0" smtClean="0"/>
                        <a:t>a </a:t>
                      </a:r>
                      <a:r>
                        <a:rPr lang="cs-CZ" baseline="0" smtClean="0"/>
                        <a:t>biotechnologií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Technologie</a:t>
                      </a:r>
                      <a:r>
                        <a:rPr lang="cs-CZ" b="1" baseline="0" dirty="0" smtClean="0"/>
                        <a:t>  biopolymerů</a:t>
                      </a:r>
                      <a:r>
                        <a:rPr lang="cs-CZ" b="1" dirty="0" smtClean="0"/>
                        <a:t> </a:t>
                      </a:r>
                      <a:r>
                        <a:rPr lang="cs-CZ" dirty="0" smtClean="0"/>
                        <a:t>(5 kreditů, 2 hodiny přednášek týdně). </a:t>
                      </a:r>
                    </a:p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Naše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přednášky jsou těmto dosti obsahově podobné, ale u nás nejsou zařazeny enzymy a hormony.</a:t>
                      </a:r>
                      <a:endParaRPr lang="cs-CZ" sz="28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24. 9. 2015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 2015 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1535</Words>
  <Application>Microsoft Office PowerPoint</Application>
  <PresentationFormat>Předvádění na obrazovce (4:3)</PresentationFormat>
  <Paragraphs>300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Default Design</vt:lpstr>
      <vt:lpstr>PŘÍRODNÍ POLYMERY</vt:lpstr>
      <vt:lpstr>Kdo jsem a odkud přicházím</vt:lpstr>
      <vt:lpstr>Předmět kurzu je:</vt:lpstr>
      <vt:lpstr>Jak zařadit tuto přednášku do souvislosti s další výukou a specializací?</vt:lpstr>
      <vt:lpstr>Časový plán</vt:lpstr>
      <vt:lpstr>Systém studia</vt:lpstr>
      <vt:lpstr>E - LEARNING</vt:lpstr>
      <vt:lpstr>Výuka předmětu PŘÍRODNÍ POLYMERY na MU a na jiných školách (není úplným výčtem)</vt:lpstr>
      <vt:lpstr>Výuka předmětu PŘÍRODNÍ POLYMERY na MU a na jiných školách (POKRAČOVÁNÍ)</vt:lpstr>
      <vt:lpstr>Výuka předmětu PŘÍRODNÍ POLYMERY (LÁTKY) na MU</vt:lpstr>
      <vt:lpstr>Inženýrské specializace v oblasti přírodních polymerů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</vt:lpstr>
      <vt:lpstr>Doporučená literatura – nespecializované učebnice</vt:lpstr>
      <vt:lpstr>Nově sehnaná literatura</vt:lpstr>
      <vt:lpstr>V češtině a slovenštině asi jediná literatura věnovaná výhradně PŘÍRODNÍM POLYMERŮM, ale nedostupná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Čemu se věnovat budeme a čemu ne?</vt:lpstr>
      <vt:lpstr>Přírodní polymery – základ chemie polymerů a plastů</vt:lpstr>
      <vt:lpstr>Syntetické produkty</vt:lpstr>
      <vt:lpstr>Snímek 27</vt:lpstr>
      <vt:lpstr>Přírodní produkty</vt:lpstr>
      <vt:lpstr>Modifikované přírodní produkty</vt:lpstr>
      <vt:lpstr>Syntetické produkty</vt:lpstr>
      <vt:lpstr>Význam přírodních polymerů v minulosti, současnosti a budoucnosti </vt:lpstr>
      <vt:lpstr>Má KAŽDÉ využití přírodních surovin smysl?</vt:lpstr>
      <vt:lpstr>Co je vhodné si oživit 1 ?</vt:lpstr>
      <vt:lpstr>Co je vhodné si oživit 2 ?</vt:lpstr>
      <vt:lpstr>Co je vhodné si oživit 3 ?</vt:lpstr>
      <vt:lpstr>Co je vhodné si oživit 4 ?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130</cp:revision>
  <dcterms:created xsi:type="dcterms:W3CDTF">2008-02-10T16:41:08Z</dcterms:created>
  <dcterms:modified xsi:type="dcterms:W3CDTF">2015-09-23T16:53:46Z</dcterms:modified>
</cp:coreProperties>
</file>