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506" r:id="rId3"/>
    <p:sldId id="397" r:id="rId4"/>
    <p:sldId id="398" r:id="rId5"/>
    <p:sldId id="441" r:id="rId6"/>
    <p:sldId id="440" r:id="rId7"/>
    <p:sldId id="446" r:id="rId8"/>
    <p:sldId id="450" r:id="rId9"/>
    <p:sldId id="451" r:id="rId10"/>
    <p:sldId id="452" r:id="rId11"/>
    <p:sldId id="443" r:id="rId12"/>
    <p:sldId id="444" r:id="rId13"/>
    <p:sldId id="454" r:id="rId14"/>
    <p:sldId id="447" r:id="rId15"/>
    <p:sldId id="445" r:id="rId16"/>
    <p:sldId id="448" r:id="rId17"/>
    <p:sldId id="449" r:id="rId18"/>
    <p:sldId id="453" r:id="rId19"/>
    <p:sldId id="491" r:id="rId20"/>
    <p:sldId id="455" r:id="rId21"/>
    <p:sldId id="487" r:id="rId22"/>
    <p:sldId id="456" r:id="rId23"/>
    <p:sldId id="459" r:id="rId24"/>
    <p:sldId id="460" r:id="rId25"/>
    <p:sldId id="457" r:id="rId26"/>
    <p:sldId id="458" r:id="rId27"/>
    <p:sldId id="462" r:id="rId28"/>
    <p:sldId id="461" r:id="rId29"/>
    <p:sldId id="496" r:id="rId30"/>
    <p:sldId id="486" r:id="rId31"/>
    <p:sldId id="463" r:id="rId32"/>
    <p:sldId id="498" r:id="rId33"/>
    <p:sldId id="500" r:id="rId34"/>
    <p:sldId id="464" r:id="rId35"/>
    <p:sldId id="467" r:id="rId36"/>
    <p:sldId id="465" r:id="rId37"/>
    <p:sldId id="466" r:id="rId38"/>
    <p:sldId id="468" r:id="rId39"/>
    <p:sldId id="469" r:id="rId40"/>
    <p:sldId id="488" r:id="rId41"/>
    <p:sldId id="474" r:id="rId42"/>
    <p:sldId id="470" r:id="rId43"/>
    <p:sldId id="471" r:id="rId44"/>
    <p:sldId id="472" r:id="rId45"/>
    <p:sldId id="483" r:id="rId46"/>
    <p:sldId id="484" r:id="rId47"/>
    <p:sldId id="490" r:id="rId48"/>
    <p:sldId id="489" r:id="rId49"/>
    <p:sldId id="478" r:id="rId50"/>
    <p:sldId id="479" r:id="rId51"/>
    <p:sldId id="473" r:id="rId52"/>
    <p:sldId id="475" r:id="rId53"/>
    <p:sldId id="492" r:id="rId54"/>
    <p:sldId id="477" r:id="rId55"/>
    <p:sldId id="494" r:id="rId56"/>
    <p:sldId id="504" r:id="rId57"/>
    <p:sldId id="503" r:id="rId58"/>
    <p:sldId id="505" r:id="rId59"/>
    <p:sldId id="476" r:id="rId60"/>
    <p:sldId id="493" r:id="rId61"/>
    <p:sldId id="485" r:id="rId62"/>
    <p:sldId id="495" r:id="rId63"/>
    <p:sldId id="501" r:id="rId64"/>
    <p:sldId id="502" r:id="rId65"/>
    <p:sldId id="497" r:id="rId66"/>
    <p:sldId id="480" r:id="rId67"/>
    <p:sldId id="481" r:id="rId68"/>
    <p:sldId id="482" r:id="rId69"/>
    <p:sldId id="439" r:id="rId70"/>
    <p:sldId id="499" r:id="rId7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  CELULÓZA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</a:rPr>
              <a:t>RNDr. Ladislav Pospíšil, CSc</a:t>
            </a:r>
            <a:r>
              <a:rPr lang="cs-CZ" b="1" dirty="0" smtClean="0">
                <a:solidFill>
                  <a:srgbClr val="0000FF"/>
                </a:solidFill>
              </a:rPr>
              <a:t>.</a:t>
            </a:r>
            <a:endParaRPr lang="cs-CZ" b="1" dirty="0" smtClean="0">
              <a:solidFill>
                <a:srgbClr val="0000FF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12. 11. 2015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ve vodě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937320"/>
                <a:gridCol w="3549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ROZPOUŠTĚDLO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17,5 % </a:t>
                      </a:r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ve vodě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Rozpustnost</a:t>
                      </a:r>
                      <a:endParaRPr lang="cs-CZ" sz="20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Průvodní děje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a"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nerozpustná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None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Okyselením filtrátu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kys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. octovou vypadnou z filtrátu řetězce s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cs-CZ" sz="2000" b="1" baseline="-25000" dirty="0" err="1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&gt; 200, vzniklé při delignifikaci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Zbude v roztoku po vysrážení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a je jí nutno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vysrážet </a:t>
                      </a:r>
                      <a:r>
                        <a:rPr lang="cs-CZ" sz="2000" b="1" baseline="0" dirty="0" err="1" smtClean="0">
                          <a:solidFill>
                            <a:srgbClr val="008000"/>
                          </a:solidFill>
                          <a:latin typeface="+mn-lt"/>
                        </a:rPr>
                        <a:t>EtOH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. Obsahuje </a:t>
                      </a:r>
                      <a:r>
                        <a:rPr lang="cs-CZ" sz="2000" b="1" baseline="0" dirty="0" err="1" smtClean="0">
                          <a:solidFill>
                            <a:srgbClr val="008000"/>
                          </a:solidFill>
                          <a:latin typeface="+mn-lt"/>
                        </a:rPr>
                        <a:t>hemicelulźy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. </a:t>
                      </a:r>
                      <a:endParaRPr lang="cs-CZ" sz="2000" b="1" dirty="0" smtClean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 </a:t>
            </a:r>
            <a:r>
              <a:rPr lang="cs-CZ" sz="2800" b="1" dirty="0" smtClean="0">
                <a:solidFill>
                  <a:srgbClr val="FF0000"/>
                </a:solidFill>
              </a:rPr>
              <a:t>versus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</a:rPr>
              <a:t>CELULÓZA I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ŠKROB je polymer z </a:t>
            </a:r>
            <a:r>
              <a:rPr lang="cs-CZ" sz="20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 smtClean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II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339752" y="764704"/>
            <a:ext cx="720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5" name="Obrázek 4" descr="img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2907" y="-982668"/>
            <a:ext cx="2664296" cy="5726991"/>
          </a:xfrm>
          <a:prstGeom prst="rect">
            <a:avLst/>
          </a:prstGeom>
        </p:spPr>
      </p:pic>
      <p:pic>
        <p:nvPicPr>
          <p:cNvPr id="6" name="Obrázek 5" descr="img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9503" y="2217015"/>
            <a:ext cx="2376264" cy="5376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212977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619672" y="2204864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465313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Další možnosti znázornění celulózy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701139" cy="2736304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2339752" y="2132856"/>
            <a:ext cx="1296144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27584" y="2420888"/>
            <a:ext cx="288032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1520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Bezbarvá inertní látka nerozpustná ve vodě, hustota 1,55 g/cm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3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1" name="Obrázek 10" descr="img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118" y="2852936"/>
            <a:ext cx="3999586" cy="325449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932040" y="8367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Prostor mezi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mikrofibrilami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je vyplněn HEMICELULÓZAMI &amp; LIGNINEM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AMORFNÍ CELULÓZA  </a:t>
            </a:r>
            <a:r>
              <a:rPr lang="cs-CZ" sz="2400" b="1" dirty="0" smtClean="0"/>
              <a:t>snáze bobtná a je reaktivnější než </a:t>
            </a:r>
            <a:r>
              <a:rPr lang="cs-CZ" sz="2400" b="1" dirty="0" smtClean="0">
                <a:solidFill>
                  <a:srgbClr val="008000"/>
                </a:solidFill>
              </a:rPr>
              <a:t>krystalická  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5589240"/>
            <a:ext cx="8280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baseline="30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1" name="Obrázek 20" descr="vodíkové můstky v celió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811" y="1052736"/>
            <a:ext cx="81275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Krystalická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9168" cy="3767328"/>
          </a:xfrm>
          <a:prstGeom prst="rect">
            <a:avLst/>
          </a:prstGeom>
        </p:spPr>
      </p:pic>
      <p:pic>
        <p:nvPicPr>
          <p:cNvPr id="10" name="Obrázek 9" descr="img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353568" cy="52112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013176"/>
            <a:ext cx="42484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283968" y="4581128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Krystalická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img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896544" cy="2530245"/>
          </a:xfrm>
          <a:prstGeom prst="rect">
            <a:avLst/>
          </a:prstGeom>
        </p:spPr>
      </p:pic>
      <p:pic>
        <p:nvPicPr>
          <p:cNvPr id="14" name="Obrázek 13" descr="img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3758" y="3573015"/>
            <a:ext cx="4963546" cy="266429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292080" y="76470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I – nativní celulóza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II – REGENEROVANÁ CELULÓZA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III – vzniká působením amoniakem nebo aminy na I nebo II celulózu</a:t>
            </a:r>
          </a:p>
          <a:p>
            <a:r>
              <a:rPr lang="cs-CZ" b="1" dirty="0" smtClean="0"/>
              <a:t>IV – teplo + glycerín na I nebo II celulózu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X – působením </a:t>
            </a:r>
            <a:r>
              <a:rPr lang="cs-CZ" b="1" dirty="0" err="1" smtClean="0">
                <a:solidFill>
                  <a:srgbClr val="FF0000"/>
                </a:solidFill>
              </a:rPr>
              <a:t>HCl</a:t>
            </a:r>
            <a:r>
              <a:rPr lang="cs-CZ" b="1" dirty="0" smtClean="0">
                <a:solidFill>
                  <a:srgbClr val="FF0000"/>
                </a:solidFill>
              </a:rPr>
              <a:t>, H</a:t>
            </a:r>
            <a:r>
              <a:rPr lang="cs-CZ" b="1" baseline="-25000" dirty="0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SO</a:t>
            </a:r>
            <a:r>
              <a:rPr lang="cs-CZ" b="1" baseline="-25000" dirty="0" smtClean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, H</a:t>
            </a:r>
            <a:r>
              <a:rPr lang="cs-CZ" b="1" baseline="-25000" dirty="0" smtClean="0">
                <a:solidFill>
                  <a:srgbClr val="FF0000"/>
                </a:solidFill>
              </a:rPr>
              <a:t>3</a:t>
            </a:r>
            <a:r>
              <a:rPr lang="cs-CZ" b="1" dirty="0" smtClean="0">
                <a:solidFill>
                  <a:srgbClr val="FF0000"/>
                </a:solidFill>
              </a:rPr>
              <a:t>PO</a:t>
            </a:r>
            <a:r>
              <a:rPr lang="cs-CZ" b="1" baseline="-25000" dirty="0" smtClean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Semenná vlákna - bavlna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68177" y="-1151954"/>
            <a:ext cx="2160240" cy="5849539"/>
          </a:xfrm>
          <a:prstGeom prst="rect">
            <a:avLst/>
          </a:prstGeom>
        </p:spPr>
      </p:pic>
      <p:pic>
        <p:nvPicPr>
          <p:cNvPr id="13" name="Obrázek 12" descr="img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23305" y="1973842"/>
            <a:ext cx="3375149" cy="4629888"/>
          </a:xfrm>
          <a:prstGeom prst="rect">
            <a:avLst/>
          </a:prstGeom>
        </p:spPr>
      </p:pic>
      <p:pic>
        <p:nvPicPr>
          <p:cNvPr id="14" name="Obrázek 13" descr="img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61146"/>
            <a:ext cx="3888432" cy="134567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300192" y="90872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 smtClean="0">
                <a:solidFill>
                  <a:srgbClr val="008000"/>
                </a:solidFill>
                <a:latin typeface="Arial Black" pitchFamily="34" charset="0"/>
              </a:rPr>
              <a:t>Lintry</a:t>
            </a:r>
            <a:r>
              <a:rPr lang="cs-CZ" sz="2800" dirty="0" smtClean="0"/>
              <a:t> </a:t>
            </a:r>
            <a:r>
              <a:rPr lang="cs-CZ" dirty="0" smtClean="0"/>
              <a:t>= </a:t>
            </a:r>
            <a:r>
              <a:rPr lang="cs-CZ" b="1" dirty="0" smtClean="0">
                <a:solidFill>
                  <a:srgbClr val="008000"/>
                </a:solidFill>
              </a:rPr>
              <a:t>KRÁTKÁ VLÁKNA BAVLNY, NEVHODNÁ PRO TEXTILNÍ ZPRACOVÁNÍ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59832" y="980728"/>
            <a:ext cx="432048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393305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PPS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b="1" dirty="0" smtClean="0">
                <a:solidFill>
                  <a:srgbClr val="0000FF"/>
                </a:solidFill>
              </a:rPr>
              <a:t>=  průměrný polymerační stupeň</a:t>
            </a:r>
            <a:endParaRPr lang="cs-CZ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22. 10. 2015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5 2015 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055370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kern="120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2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 průvodní látky celulózy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Hemicelulózy</a:t>
            </a:r>
          </a:p>
          <a:p>
            <a:r>
              <a:rPr lang="cs-CZ" b="1" i="1" dirty="0" smtClean="0"/>
              <a:t>Lignin</a:t>
            </a:r>
          </a:p>
          <a:p>
            <a:r>
              <a:rPr lang="cs-CZ" b="1" i="1" dirty="0" smtClean="0"/>
              <a:t>Pryskyřice (ve dřevě)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3717032"/>
            <a:ext cx="8280920" cy="21236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! Vlákna BAVLNY  neobsahují téměř žádné hemicelulózy ani lignin !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 průvodní látky celulózy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11" name="Obrázek 10" descr="img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08720"/>
            <a:ext cx="4685513" cy="3024336"/>
          </a:xfrm>
          <a:prstGeom prst="rect">
            <a:avLst/>
          </a:prstGeom>
        </p:spPr>
      </p:pic>
      <p:pic>
        <p:nvPicPr>
          <p:cNvPr id="12" name="Obrázek 11" descr="img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7387400" cy="229246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868144" y="3284984"/>
            <a:ext cx="3096344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Zbytek do 100,0 % hmot. je ASI VLHKOST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>
            <a:stCxn id="13" idx="2"/>
          </p:cNvCxnSpPr>
          <p:nvPr/>
        </p:nvCxnSpPr>
        <p:spPr>
          <a:xfrm>
            <a:off x="7416316" y="3931315"/>
            <a:ext cx="108012" cy="36178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148064" y="1052736"/>
            <a:ext cx="3096344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Údaje z různých zdrojů se mohou trochu lišit! Možná je to i druhem bavlny.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514725" y="1916832"/>
            <a:ext cx="913259" cy="409344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1" name="Zástupný symbol pro obsah 10" descr="img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5136" y="1017151"/>
            <a:ext cx="3816424" cy="3887593"/>
          </a:xfrm>
        </p:spPr>
      </p:pic>
      <p:pic>
        <p:nvPicPr>
          <p:cNvPr id="12" name="Obrázek 11" descr="img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95616" y="1017152"/>
            <a:ext cx="3816424" cy="38875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220072" y="494116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Stejná základní jednotka jako  CELULÓZA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>
            <a:stCxn id="13" idx="0"/>
          </p:cNvCxnSpPr>
          <p:nvPr/>
        </p:nvCxnSpPr>
        <p:spPr>
          <a:xfrm flipH="1" flipV="1">
            <a:off x="6012160" y="3717032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9" name="Obrázek 8" descr="img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03917" y="716363"/>
            <a:ext cx="3240360" cy="3769090"/>
          </a:xfrm>
          <a:prstGeom prst="rect">
            <a:avLst/>
          </a:prstGeom>
        </p:spPr>
      </p:pic>
      <p:pic>
        <p:nvPicPr>
          <p:cNvPr id="10" name="Obrázek 9" descr="img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45089" y="-62405"/>
            <a:ext cx="1872209" cy="424651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60" y="458112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POZOR: toto je FURANÓZA!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Jen pětičlenný kruh!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1" name="Obrázek 10" descr="img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1170" y="867101"/>
            <a:ext cx="3672408" cy="3899661"/>
          </a:xfrm>
          <a:prstGeom prst="rect">
            <a:avLst/>
          </a:prstGeom>
        </p:spPr>
      </p:pic>
      <p:pic>
        <p:nvPicPr>
          <p:cNvPr id="12" name="Obrázek 11" descr="img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6149" y="586579"/>
            <a:ext cx="3312368" cy="45327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Ve dřevě jich je 17 – 41 % hmot., listnáčích více</a:t>
            </a:r>
          </a:p>
          <a:p>
            <a:r>
              <a:rPr lang="cs-CZ" sz="2600" b="1" dirty="0" smtClean="0"/>
              <a:t>Polysacharidy s nižším polymeračním stupněm (100 – 200)</a:t>
            </a:r>
          </a:p>
          <a:p>
            <a:r>
              <a:rPr lang="cs-CZ" sz="2600" b="1" dirty="0" smtClean="0"/>
              <a:t>Snadněji </a:t>
            </a:r>
            <a:r>
              <a:rPr lang="cs-CZ" sz="2600" b="1" dirty="0" err="1" smtClean="0"/>
              <a:t>hydrolyzovatelné</a:t>
            </a:r>
            <a:r>
              <a:rPr lang="cs-CZ" sz="2600" b="1" dirty="0" smtClean="0"/>
              <a:t> kyselinami i zásadami</a:t>
            </a:r>
          </a:p>
          <a:p>
            <a:r>
              <a:rPr lang="cs-CZ" sz="2600" b="1" dirty="0" smtClean="0"/>
              <a:t>Často krátké boční řetězce = větvení</a:t>
            </a:r>
          </a:p>
          <a:p>
            <a:r>
              <a:rPr lang="cs-CZ" sz="2600" b="1" dirty="0" smtClean="0">
                <a:solidFill>
                  <a:srgbClr val="FF0000"/>
                </a:solidFill>
              </a:rPr>
              <a:t>Podle hlavních stavebních jednotek je dělíme takto:</a:t>
            </a:r>
          </a:p>
          <a:p>
            <a:pPr lvl="1"/>
            <a:r>
              <a:rPr lang="cs-CZ" sz="2600" b="1" dirty="0" smtClean="0">
                <a:solidFill>
                  <a:srgbClr val="0000FF"/>
                </a:solidFill>
              </a:rPr>
              <a:t>Xylany (hlavně listnatá dřeva)</a:t>
            </a:r>
          </a:p>
          <a:p>
            <a:pPr lvl="1"/>
            <a:r>
              <a:rPr lang="cs-CZ" sz="2600" b="1" i="1" dirty="0" err="1" smtClean="0">
                <a:solidFill>
                  <a:srgbClr val="008000"/>
                </a:solidFill>
              </a:rPr>
              <a:t>Mannany</a:t>
            </a:r>
            <a:r>
              <a:rPr lang="cs-CZ" sz="2600" b="1" i="1" dirty="0" smtClean="0">
                <a:solidFill>
                  <a:srgbClr val="008000"/>
                </a:solidFill>
              </a:rPr>
              <a:t> (hlavně jehličnatá dřeva)</a:t>
            </a:r>
          </a:p>
          <a:p>
            <a:pPr lvl="1"/>
            <a:r>
              <a:rPr lang="cs-CZ" sz="2600" b="1" i="1" dirty="0" err="1" smtClean="0">
                <a:solidFill>
                  <a:srgbClr val="008000"/>
                </a:solidFill>
              </a:rPr>
              <a:t>Galaktany</a:t>
            </a:r>
            <a:r>
              <a:rPr lang="cs-CZ" sz="2600" b="1" i="1" dirty="0" smtClean="0">
                <a:solidFill>
                  <a:srgbClr val="008000"/>
                </a:solidFill>
              </a:rPr>
              <a:t> (hlavně jehličnatá dřeva)</a:t>
            </a:r>
          </a:p>
          <a:p>
            <a:endParaRPr lang="cs-CZ" sz="2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8" name="Zástupný symbol pro obsah 7" descr="img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50856" y="109384"/>
            <a:ext cx="2615184" cy="3925824"/>
          </a:xfrm>
        </p:spPr>
      </p:pic>
      <p:pic>
        <p:nvPicPr>
          <p:cNvPr id="10" name="Obrázek 9" descr="img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07344" y="2245496"/>
            <a:ext cx="3054472" cy="49894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771800" y="50851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8000"/>
                </a:solidFill>
              </a:rPr>
              <a:t>hlavně jehličnatá dřeva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17008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hlavně listnatá dřeva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Semenná vlákna – bavlna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Kmeny dřevin 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Semenná vlákna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– bavlna &gt; jen sběr a přečištění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Vlákno má už 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dostatečnou 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jemnost, tj. průměr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vláken</a:t>
            </a:r>
          </a:p>
          <a:p>
            <a:pPr>
              <a:buNone/>
            </a:pPr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Délka vláken i jemnost</a:t>
            </a: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Se liší podle místa</a:t>
            </a: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Pěstování (Egypt, Asie)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5946"/>
            <a:ext cx="3530327" cy="46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Morfologie celulózového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8" name="Obrázek 7" descr="img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36904" cy="53589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/>
              <a:t>V. Hladík a kol.: </a:t>
            </a:r>
            <a:r>
              <a:rPr lang="cs-CZ" sz="2400" b="1" dirty="0" smtClean="0"/>
              <a:t>Textilní vlákna</a:t>
            </a:r>
            <a:r>
              <a:rPr lang="cs-CZ" sz="2400" dirty="0" smtClean="0"/>
              <a:t>, SNTL Praha, 1970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Bučko</a:t>
            </a:r>
            <a:r>
              <a:rPr lang="cs-CZ" sz="2400" dirty="0" smtClean="0"/>
              <a:t>, L. </a:t>
            </a:r>
            <a:r>
              <a:rPr lang="cs-CZ" sz="2400" dirty="0" err="1" smtClean="0"/>
              <a:t>Šutý</a:t>
            </a:r>
            <a:r>
              <a:rPr lang="cs-CZ" sz="2400" dirty="0" smtClean="0"/>
              <a:t>, M. Košík: </a:t>
            </a:r>
            <a:r>
              <a:rPr lang="cs-CZ" sz="2400" b="1" dirty="0" smtClean="0"/>
              <a:t>Chemické </a:t>
            </a:r>
            <a:r>
              <a:rPr lang="cs-CZ" sz="2400" b="1" dirty="0" err="1" smtClean="0"/>
              <a:t>spracovanie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dreva</a:t>
            </a:r>
            <a:r>
              <a:rPr lang="cs-CZ" sz="2400" dirty="0" smtClean="0"/>
              <a:t>, ALFA Bratislava &amp; SNTL Praha 1988</a:t>
            </a:r>
          </a:p>
          <a:p>
            <a:r>
              <a:rPr lang="cs-CZ" sz="2400" dirty="0" smtClean="0"/>
              <a:t>J. Mleziva, J. </a:t>
            </a:r>
            <a:r>
              <a:rPr lang="cs-CZ" sz="2400" dirty="0" err="1" smtClean="0"/>
              <a:t>Šňupárek</a:t>
            </a:r>
            <a:r>
              <a:rPr lang="cs-CZ" sz="2400" dirty="0" smtClean="0"/>
              <a:t>: </a:t>
            </a:r>
            <a:r>
              <a:rPr lang="cs-CZ" sz="2400" b="1" dirty="0" smtClean="0"/>
              <a:t>POLYMERY – výroba, struktura, vlastnosti a použití</a:t>
            </a:r>
            <a:r>
              <a:rPr lang="cs-CZ" sz="2400" dirty="0" smtClean="0"/>
              <a:t>, SOBOTÁLES,  Praha 1993, ISBN 80-85920-72-7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Morfologie celulózového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9" name="Obrázek 8" descr="img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3"/>
            <a:ext cx="3888432" cy="3704960"/>
          </a:xfrm>
          <a:prstGeom prst="rect">
            <a:avLst/>
          </a:prstGeom>
        </p:spPr>
      </p:pic>
      <p:pic>
        <p:nvPicPr>
          <p:cNvPr id="10" name="Obrázek 9" descr="img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669" y="4149080"/>
            <a:ext cx="6888819" cy="20764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latin typeface="Arial Black" pitchFamily="34" charset="0"/>
              </a:rPr>
              <a:t>Nutno BIOLOGICKY odstranit dřevovinu </a:t>
            </a:r>
          </a:p>
          <a:p>
            <a:r>
              <a:rPr lang="cs-CZ" sz="2800" dirty="0" smtClean="0">
                <a:latin typeface="Arial Black" pitchFamily="34" charset="0"/>
              </a:rPr>
              <a:t>Vlákno je dlouhé, ale hrubé</a:t>
            </a:r>
          </a:p>
          <a:p>
            <a:r>
              <a:rPr lang="cs-CZ" sz="2800" dirty="0" smtClean="0">
                <a:latin typeface="Arial Black" pitchFamily="34" charset="0"/>
              </a:rPr>
              <a:t>Pevnější než bavlna </a:t>
            </a:r>
          </a:p>
          <a:p>
            <a:r>
              <a:rPr lang="cs-CZ" sz="2800" dirty="0" smtClean="0">
                <a:latin typeface="Arial Black" pitchFamily="34" charset="0"/>
              </a:rPr>
              <a:t>Nutno pro textilní účely  ZJEMNIT</a:t>
            </a:r>
          </a:p>
          <a:p>
            <a:r>
              <a:rPr lang="cs-CZ" sz="2800" dirty="0" smtClean="0">
                <a:latin typeface="Arial Black" pitchFamily="34" charset="0"/>
              </a:rPr>
              <a:t>VÝTĚŽNOST VLÁKNA JEN cca. 10 % </a:t>
            </a:r>
          </a:p>
          <a:p>
            <a:r>
              <a:rPr lang="cs-CZ" sz="2800" dirty="0" smtClean="0">
                <a:latin typeface="Arial Black" pitchFamily="34" charset="0"/>
              </a:rPr>
              <a:t> v tuzemsku se už nepěstuje</a:t>
            </a:r>
          </a:p>
          <a:p>
            <a:pPr lvl="1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III A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historický způsob získávání lněného vlákna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8" name="Zástupný symbol pro obsah 7" descr="img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5216" y="-728927"/>
            <a:ext cx="4824538" cy="896392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lněného vlákna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 České republice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lněného vlákna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 České republice ZANIKLA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Podniky jako byly:</a:t>
            </a:r>
          </a:p>
          <a:p>
            <a:pPr lvl="1"/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Čemolen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,</a:t>
            </a:r>
          </a:p>
          <a:p>
            <a:pPr lvl="1"/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Moravolen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,</a:t>
            </a:r>
          </a:p>
          <a:p>
            <a:pPr lvl="1"/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Tatralan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NEEXISTUJÍ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LEN  je pěstován pouze jako olejnina &gt; FERMEŽ</a:t>
            </a:r>
          </a:p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Bude problém se zachováním kulturního dědictví </a:t>
            </a:r>
            <a:endParaRPr lang="cs-CZ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IV 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/>
              <a:t>Natronový postup s </a:t>
            </a:r>
            <a:r>
              <a:rPr lang="cs-CZ" b="1" dirty="0" err="1" smtClean="0"/>
              <a:t>NaOH</a:t>
            </a:r>
            <a:r>
              <a:rPr lang="cs-CZ" b="1" dirty="0" smtClean="0"/>
              <a:t> (listnaté dřevo, sláma, odpad)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Sulfitový postup (smrk, listnaté dřevo)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Sulfátový postup (buk, bříza, borovice, sláma, odpad)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Výtěžky jsou jen cca. 25 % z celkové ve dřevě obsažené celulóze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Natronový postup s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5 – 12 % </a:t>
            </a:r>
            <a:r>
              <a:rPr lang="cs-CZ" b="1" dirty="0" err="1" smtClean="0"/>
              <a:t>NaOH</a:t>
            </a:r>
            <a:endParaRPr lang="cs-CZ" b="1" dirty="0" smtClean="0"/>
          </a:p>
          <a:p>
            <a:r>
              <a:rPr lang="cs-CZ" b="1" dirty="0" smtClean="0"/>
              <a:t>150 – 180 °C</a:t>
            </a:r>
          </a:p>
          <a:p>
            <a:r>
              <a:rPr lang="cs-CZ" b="1" dirty="0" smtClean="0"/>
              <a:t>700 – 1000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  <a:endParaRPr lang="cs-CZ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Sulfitový postup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/>
              <a:t>Ca(HSO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2</a:t>
            </a:r>
            <a:r>
              <a:rPr lang="cs-CZ" b="1" dirty="0" smtClean="0"/>
              <a:t>, SO</a:t>
            </a:r>
            <a:r>
              <a:rPr lang="cs-CZ" b="1" baseline="-25000" dirty="0" smtClean="0"/>
              <a:t>2</a:t>
            </a:r>
          </a:p>
          <a:p>
            <a:r>
              <a:rPr lang="cs-CZ" b="1" dirty="0" smtClean="0"/>
              <a:t>130 °C</a:t>
            </a:r>
          </a:p>
          <a:p>
            <a:r>
              <a:rPr lang="cs-CZ" b="1" dirty="0" smtClean="0"/>
              <a:t>300 – 400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</a:p>
          <a:p>
            <a:endParaRPr lang="cs-CZ" b="1" dirty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62459" y="706093"/>
            <a:ext cx="2763098" cy="83529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Sulfátový postup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6584"/>
          </a:xfrm>
        </p:spPr>
        <p:txBody>
          <a:bodyPr/>
          <a:lstStyle/>
          <a:p>
            <a:r>
              <a:rPr lang="cs-CZ" b="1" dirty="0" smtClean="0"/>
              <a:t>Na</a:t>
            </a:r>
            <a:r>
              <a:rPr lang="cs-CZ" b="1" baseline="-25000" dirty="0" smtClean="0"/>
              <a:t>2</a:t>
            </a:r>
            <a:r>
              <a:rPr lang="cs-CZ" b="1" dirty="0" smtClean="0"/>
              <a:t>SO</a:t>
            </a:r>
            <a:r>
              <a:rPr lang="cs-CZ" b="1" baseline="-25000" dirty="0" smtClean="0"/>
              <a:t>4</a:t>
            </a:r>
            <a:r>
              <a:rPr lang="cs-CZ" b="1" dirty="0" smtClean="0"/>
              <a:t>, Na</a:t>
            </a:r>
            <a:r>
              <a:rPr lang="cs-CZ" b="1" baseline="-25000" dirty="0" smtClean="0"/>
              <a:t>2</a:t>
            </a:r>
            <a:r>
              <a:rPr lang="cs-CZ" b="1" dirty="0" smtClean="0"/>
              <a:t>CO3, Na</a:t>
            </a:r>
            <a:r>
              <a:rPr lang="cs-CZ" b="1" baseline="-25000" dirty="0" smtClean="0"/>
              <a:t>2</a:t>
            </a:r>
            <a:r>
              <a:rPr lang="cs-CZ" b="1" dirty="0" smtClean="0"/>
              <a:t>S, Na OH</a:t>
            </a:r>
          </a:p>
          <a:p>
            <a:r>
              <a:rPr lang="cs-CZ" b="1" dirty="0" smtClean="0"/>
              <a:t>150 – 180 °C</a:t>
            </a:r>
          </a:p>
          <a:p>
            <a:r>
              <a:rPr lang="cs-CZ" b="1" dirty="0" smtClean="0"/>
              <a:t>700 – 1000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</a:p>
          <a:p>
            <a:endParaRPr lang="cs-CZ" dirty="0"/>
          </a:p>
        </p:txBody>
      </p:sp>
      <p:pic>
        <p:nvPicPr>
          <p:cNvPr id="7" name="Obrázek 6" descr="img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43504" y="565007"/>
            <a:ext cx="2984983" cy="82809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Použití 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b="1" dirty="0" smtClean="0"/>
              <a:t>Výroba papíru</a:t>
            </a:r>
          </a:p>
          <a:p>
            <a:r>
              <a:rPr lang="cs-CZ" b="1" dirty="0" smtClean="0"/>
              <a:t>Textilní výroba</a:t>
            </a:r>
          </a:p>
          <a:p>
            <a:r>
              <a:rPr lang="cs-CZ" b="1" dirty="0" smtClean="0"/>
              <a:t>Farmacie </a:t>
            </a:r>
          </a:p>
          <a:p>
            <a:r>
              <a:rPr lang="cs-CZ" b="1" dirty="0" smtClean="0"/>
              <a:t>Regenerovaná celulóza</a:t>
            </a:r>
          </a:p>
          <a:p>
            <a:r>
              <a:rPr lang="cs-CZ" b="1" dirty="0" smtClean="0"/>
              <a:t>DERIVÁTY CELULÓZY</a:t>
            </a:r>
          </a:p>
          <a:p>
            <a:pPr lvl="1"/>
            <a:r>
              <a:rPr lang="cs-CZ" b="1" dirty="0" smtClean="0"/>
              <a:t>Estery</a:t>
            </a:r>
          </a:p>
          <a:p>
            <a:pPr lvl="1"/>
            <a:r>
              <a:rPr lang="cs-CZ" b="1" dirty="0" smtClean="0"/>
              <a:t>Nitráty</a:t>
            </a:r>
          </a:p>
          <a:p>
            <a:pPr lvl="1"/>
            <a:r>
              <a:rPr lang="cs-CZ" b="1" dirty="0" smtClean="0"/>
              <a:t>Alkyl (aryl)celulóza</a:t>
            </a:r>
          </a:p>
          <a:p>
            <a:pPr lvl="1"/>
            <a:r>
              <a:rPr lang="cs-CZ" b="1" dirty="0" err="1" smtClean="0"/>
              <a:t>Karbaxymethylcelulóza</a:t>
            </a:r>
            <a:endParaRPr lang="cs-CZ" b="1" dirty="0" smtClean="0"/>
          </a:p>
          <a:p>
            <a:pPr lvl="1"/>
            <a:r>
              <a:rPr lang="cs-CZ" b="1" dirty="0" err="1" smtClean="0"/>
              <a:t>Hydroxyethylcelulóza</a:t>
            </a:r>
            <a:r>
              <a:rPr lang="cs-CZ" b="1" dirty="0" smtClean="0"/>
              <a:t> </a:t>
            </a:r>
          </a:p>
          <a:p>
            <a:pPr lvl="1"/>
            <a:endParaRPr lang="cs-CZ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49032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7"/>
            <a:ext cx="469204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Výskyt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Rozpustnost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Výroba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Použití celulózy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Modifikace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Nanocelulóza</a:t>
            </a:r>
            <a:r>
              <a:rPr lang="cs-CZ" sz="36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8" name="Obrázek 7" descr="Papyrus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24744"/>
            <a:ext cx="5199289" cy="3528392"/>
          </a:xfrm>
          <a:prstGeom prst="rect">
            <a:avLst/>
          </a:prstGeom>
        </p:spPr>
      </p:pic>
      <p:pic>
        <p:nvPicPr>
          <p:cNvPr id="9" name="Obrázek 8" descr="Papyru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052737"/>
            <a:ext cx="3528392" cy="5184576"/>
          </a:xfrm>
          <a:prstGeom prst="rect">
            <a:avLst/>
          </a:prstGeom>
        </p:spPr>
      </p:pic>
      <p:pic>
        <p:nvPicPr>
          <p:cNvPr id="10" name="Obrázek 9" descr="Živá historie 1-2_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5589240"/>
            <a:ext cx="4980073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PAPÍR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b="1" baseline="30000" dirty="0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r>
              <a:rPr lang="cs-CZ" sz="4400" b="1" dirty="0" smtClean="0">
                <a:solidFill>
                  <a:srgbClr val="0000FF"/>
                </a:solidFill>
              </a:rPr>
              <a:t>Kartón a lepenka &gt; 250 g/m</a:t>
            </a:r>
            <a:r>
              <a:rPr lang="cs-CZ" sz="4400" b="1" baseline="30000" dirty="0" smtClean="0">
                <a:solidFill>
                  <a:srgbClr val="0000FF"/>
                </a:solidFill>
              </a:rPr>
              <a:t>2</a:t>
            </a:r>
            <a:endParaRPr lang="cs-CZ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PAPÍR</a:t>
            </a:r>
          </a:p>
          <a:p>
            <a:pPr algn="just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BUNIČINA 722px-Zellstoff_200_fach_Pol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725934" cy="3096344"/>
          </a:xfrm>
          <a:prstGeom prst="rect">
            <a:avLst/>
          </a:prstGeom>
        </p:spPr>
      </p:pic>
      <p:pic>
        <p:nvPicPr>
          <p:cNvPr id="9" name="Obrázek 8" descr="800px-PaperAutofluoresc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320480" cy="32403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3568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Buničina 200x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7332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Papír  800x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13" name="Obrázek 12" descr="img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16632"/>
            <a:ext cx="8352928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Dřevovina</a:t>
            </a:r>
            <a:r>
              <a:rPr lang="cs-CZ" dirty="0" smtClean="0"/>
              <a:t> – mechanické rozvláknění dřeva &amp; třídění vláken &amp; bělení vláken &gt; levné papíry, např. novinový a toaletní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800px-Mechanicalpul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37" y="2869616"/>
            <a:ext cx="8207246" cy="32956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7" name="Obrázek 6" descr="img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376237"/>
            <a:ext cx="4457700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8" name="Obrázek 7" descr="img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05459" y="890885"/>
            <a:ext cx="6048672" cy="450016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7" name="Obrázek 6" descr="img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188640"/>
            <a:ext cx="6696744" cy="60396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07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1177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Regenerovaná celulóza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viskóza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Podobná nativní 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celulóze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Vlákna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celofán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Transparentní, bezbarvý, ..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Fólie pro potravinářství i techniku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Acetát celulózy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Transparentní, bezbarvý, rozpustný v organických rozpouštědlech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Laky, lepidla, fólie, kinofilmy, vlákna, ………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Propionát celulózy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Podobné jako acetát, ale vyšší tepelná odolnost a pevnost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Termoplast pro strojní výrobky a elektrotechniku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 celulózy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Lesk, rozměrová stálost, odolnost proti světlu, ..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Laky, brýle, nábytkové kování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952328"/>
                <a:gridCol w="2458616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1177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Nitrát celulózy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Podle stupně nitrace,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změkčovatelný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kafrem &gt; CELULOID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Laky, fólie, termoplast, VÝBUŠNINA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Methylcelulóza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</a:p>
                    <a:p>
                      <a:pPr algn="l"/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ethylcelulóza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Podle stupně </a:t>
                      </a:r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methylace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rozpustnost ve vodě nebo v organických rozpouštědlech, </a:t>
                      </a:r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filmotvorná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, emulgační schopnosti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Lepidla, emulátory textilní šlichty, fotopapíry, 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Benzylcelulóza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Jako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methylcelulóza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a 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ethylcelulóza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Laky,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elektroizolace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Karboxymethylcelulóza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Koloidní a emulgační vlastnosti, rozpustná v horké vodě, Na sůl i ve studené vodě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Lepidla, textilní šlichty, ochranné= koloidy, zahušťovadla </a:t>
                      </a:r>
                    </a:p>
                    <a:p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III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952328"/>
                <a:gridCol w="2458616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Hydroxyethylcelulóza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Filmotvornost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, rozpustnost ve vodě a ve směsích voda + </a:t>
                      </a:r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ethanol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Laky na vlasy, zahušťovadlo pro barvy 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(TIXOTROPNÍ EFEKT)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viskózového hedvábí z celulózy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 České a Slovenské republice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1919 – Moravská Chrastavá (250 t/rok)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1920 – </a:t>
            </a:r>
            <a:r>
              <a:rPr lang="cs-CZ" b="1" dirty="0" err="1" smtClean="0">
                <a:solidFill>
                  <a:srgbClr val="C00000"/>
                </a:solidFill>
              </a:rPr>
              <a:t>Senica</a:t>
            </a:r>
            <a:r>
              <a:rPr lang="cs-CZ" b="1" dirty="0" smtClean="0">
                <a:solidFill>
                  <a:srgbClr val="C00000"/>
                </a:solidFill>
              </a:rPr>
              <a:t> nad Myjavou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1920 – Rudník u Hostinného nad Labem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1921 – Lovosice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1935 – Svit u </a:t>
            </a:r>
            <a:r>
              <a:rPr lang="cs-CZ" b="1" dirty="0" err="1" smtClean="0">
                <a:solidFill>
                  <a:srgbClr val="C00000"/>
                </a:solidFill>
              </a:rPr>
              <a:t>Popradu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cs-CZ" dirty="0" smtClean="0"/>
              <a:t>lovenská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vi</a:t>
            </a:r>
            <a:r>
              <a:rPr lang="cs-CZ" dirty="0" smtClean="0"/>
              <a:t>skózová </a:t>
            </a:r>
            <a:r>
              <a:rPr lang="cs-CZ" b="1" dirty="0" err="1" smtClean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cs-CZ" dirty="0" err="1" smtClean="0"/>
              <a:t>ováreň</a:t>
            </a:r>
            <a:r>
              <a:rPr lang="cs-CZ" dirty="0" smtClean="0"/>
              <a:t>), </a:t>
            </a:r>
            <a:r>
              <a:rPr lang="cs-CZ" u="sng" dirty="0" smtClean="0">
                <a:solidFill>
                  <a:srgbClr val="7030A0"/>
                </a:solidFill>
              </a:rPr>
              <a:t>vlákna i celofán (fólie)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1951 – Bratislava</a:t>
            </a:r>
          </a:p>
          <a:p>
            <a:pPr algn="ctr">
              <a:buNone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 současné době už žádný závod není v provozu (problémy s CS</a:t>
            </a:r>
            <a:r>
              <a:rPr lang="cs-CZ" baseline="-25000" dirty="0" smtClean="0">
                <a:solidFill>
                  <a:srgbClr val="008000"/>
                </a:solidFill>
                <a:latin typeface="Arial Black" pitchFamily="34" charset="0"/>
              </a:rPr>
              <a:t>2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179512" y="5877272"/>
            <a:ext cx="302433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Schweitzerovo</a:t>
            </a:r>
            <a:r>
              <a:rPr lang="cs-CZ" b="1" dirty="0" smtClean="0">
                <a:solidFill>
                  <a:srgbClr val="FF0000"/>
                </a:solidFill>
              </a:rPr>
              <a:t> činidlo</a:t>
            </a:r>
            <a:endParaRPr lang="cs-CZ" dirty="0"/>
          </a:p>
        </p:txBody>
      </p:sp>
      <p:pic>
        <p:nvPicPr>
          <p:cNvPr id="11" name="Obrázek 10" descr="img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49654" y="-1165477"/>
            <a:ext cx="5544616" cy="8396865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flipV="1">
            <a:off x="971600" y="3429000"/>
            <a:ext cx="410445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779912" y="2996952"/>
            <a:ext cx="381642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flipH="1">
            <a:off x="827584" y="4365104"/>
            <a:ext cx="144016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7" name="Obrázek 6" descr="img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56572" cy="1872208"/>
          </a:xfrm>
          <a:prstGeom prst="rect">
            <a:avLst/>
          </a:prstGeom>
        </p:spPr>
      </p:pic>
      <p:pic>
        <p:nvPicPr>
          <p:cNvPr id="8" name="Obrázek 7" descr="img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281" y="3026663"/>
            <a:ext cx="8194183" cy="220291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691680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Schweitzerovo</a:t>
            </a:r>
            <a:r>
              <a:rPr lang="cs-CZ" b="1" dirty="0" smtClean="0">
                <a:solidFill>
                  <a:srgbClr val="FF0000"/>
                </a:solidFill>
              </a:rPr>
              <a:t> činidlo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50851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8000"/>
                </a:solidFill>
              </a:rPr>
              <a:t>Roztok celulózy v </a:t>
            </a:r>
            <a:r>
              <a:rPr lang="cs-CZ" b="1" dirty="0" err="1" smtClean="0">
                <a:solidFill>
                  <a:srgbClr val="008000"/>
                </a:solidFill>
              </a:rPr>
              <a:t>NaOH</a:t>
            </a:r>
            <a:r>
              <a:rPr lang="cs-CZ" b="1" dirty="0" smtClean="0">
                <a:solidFill>
                  <a:srgbClr val="008000"/>
                </a:solidFill>
              </a:rPr>
              <a:t> přechází působením CS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 na XANTOGENÁT CELULÓZY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pic>
        <p:nvPicPr>
          <p:cNvPr id="9" name="Obrázek 8" descr="img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6165" y="-2551989"/>
            <a:ext cx="2943679" cy="842493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0" name="Obrázek 9" descr="img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04821" y="916061"/>
            <a:ext cx="720079" cy="5313911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pic>
        <p:nvPicPr>
          <p:cNvPr id="11" name="Obrázek 10" descr="img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19876" y="664700"/>
            <a:ext cx="2176256" cy="88569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5580112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xantogenace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51712" y="56612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REGENERACE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3356992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VEDLEJŠÍ REAKCE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13" name="Obrázek 12" descr="img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9"/>
            <a:ext cx="4536504" cy="5904656"/>
          </a:xfrm>
          <a:prstGeom prst="rect">
            <a:avLst/>
          </a:prstGeom>
        </p:spPr>
      </p:pic>
      <p:pic>
        <p:nvPicPr>
          <p:cNvPr id="14" name="Obrázek 13" descr="img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30236" y="2404955"/>
            <a:ext cx="2999588" cy="461563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0" y="11663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FF0000"/>
                </a:solidFill>
                <a:latin typeface="Arial Black" pitchFamily="34" charset="0"/>
              </a:rPr>
              <a:t>Před zhruba 50 lety: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viskózové vlákno bylo dominantním chemickým vláknem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technologie byla dovedena k téměř dokonalosti</a:t>
            </a:r>
          </a:p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PROČ JE DNES VLÁKNEM MINORITNÍM?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PROČ JE DNES VLÁKNEM MINORITNÍM?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FF0000"/>
                </a:solidFill>
              </a:rPr>
              <a:t>Technologická náročnost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Mnoho kroků výroby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Časově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Rozpouštědla nutná regenerovat</a:t>
            </a:r>
          </a:p>
          <a:p>
            <a:r>
              <a:rPr lang="cs-CZ" sz="2800" b="1" u="sng" dirty="0" smtClean="0">
                <a:solidFill>
                  <a:srgbClr val="0000FF"/>
                </a:solidFill>
              </a:rPr>
              <a:t>Náklady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Zařízení má mnoho strojů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Regenerace rozpouštědel</a:t>
            </a:r>
          </a:p>
          <a:p>
            <a:r>
              <a:rPr lang="cs-CZ" sz="2800" b="1" u="sng" dirty="0" smtClean="0">
                <a:solidFill>
                  <a:srgbClr val="008000"/>
                </a:solidFill>
              </a:rPr>
              <a:t>Ochrana životního prostředí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Sirouhlík (CS</a:t>
            </a:r>
            <a:r>
              <a:rPr lang="cs-CZ" sz="2400" b="1" baseline="-25000" dirty="0" smtClean="0">
                <a:solidFill>
                  <a:srgbClr val="008000"/>
                </a:solidFill>
              </a:rPr>
              <a:t>2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Evropa nechtěla investovat do např. </a:t>
            </a:r>
            <a:r>
              <a:rPr lang="cs-CZ" sz="2400" b="1" dirty="0" err="1" smtClean="0">
                <a:solidFill>
                  <a:srgbClr val="008000"/>
                </a:solidFill>
              </a:rPr>
              <a:t>víceplášťových</a:t>
            </a:r>
            <a:r>
              <a:rPr lang="cs-CZ" sz="2400" b="1" dirty="0" smtClean="0">
                <a:solidFill>
                  <a:srgbClr val="008000"/>
                </a:solidFill>
              </a:rPr>
              <a:t> budov a záchytu CS</a:t>
            </a:r>
            <a:r>
              <a:rPr lang="cs-CZ" sz="2400" b="1" baseline="-25000" dirty="0" smtClean="0">
                <a:solidFill>
                  <a:srgbClr val="008000"/>
                </a:solidFill>
              </a:rPr>
              <a:t>2</a:t>
            </a:r>
            <a:endParaRPr lang="cs-CZ" sz="2400" b="1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18" name="Obrázek 17" descr="img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03397" y="1102652"/>
            <a:ext cx="3672408" cy="6596911"/>
          </a:xfrm>
          <a:prstGeom prst="rect">
            <a:avLst/>
          </a:prstGeom>
        </p:spPr>
      </p:pic>
      <p:pic>
        <p:nvPicPr>
          <p:cNvPr id="19" name="Obrázek 18" descr="img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79894" y="-1811742"/>
            <a:ext cx="1944216" cy="594498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07504" y="256490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Jádro s jinou strukturou 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899592" y="1268760"/>
            <a:ext cx="792088" cy="144016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19672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SLUPKA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26" name="Přímá spojovací šipka 25"/>
          <p:cNvCxnSpPr>
            <a:stCxn id="24" idx="0"/>
          </p:cNvCxnSpPr>
          <p:nvPr/>
        </p:nvCxnSpPr>
        <p:spPr>
          <a:xfrm flipH="1" flipV="1">
            <a:off x="1907704" y="1412776"/>
            <a:ext cx="396044" cy="8640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707904" y="18864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Pomalé srážení &gt; stejnoměrná struktura napříč vláknem &gt; VYŠŠÍ PEVNOST &gt; KORDOVÉ HEDVÁBÍ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9" name="Přímá spojovací šipka 28"/>
          <p:cNvCxnSpPr>
            <a:stCxn id="27" idx="1"/>
          </p:cNvCxnSpPr>
          <p:nvPr/>
        </p:nvCxnSpPr>
        <p:spPr>
          <a:xfrm flipH="1">
            <a:off x="3131840" y="650305"/>
            <a:ext cx="576064" cy="330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cs-CZ" sz="3600" dirty="0" smtClean="0">
                <a:solidFill>
                  <a:srgbClr val="008000"/>
                </a:solidFill>
                <a:latin typeface="Arial Black" pitchFamily="34" charset="0"/>
              </a:rPr>
              <a:t>KDE MÁ VISKÓZOVÝ KORD JEŠTĚ DNES ŠANCI?</a:t>
            </a:r>
            <a:endParaRPr lang="cs-CZ" sz="3600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r>
              <a:rPr lang="cs-CZ" sz="3600" b="1" u="sng" dirty="0" smtClean="0">
                <a:solidFill>
                  <a:srgbClr val="FF0000"/>
                </a:solidFill>
                <a:latin typeface="Arial Black" pitchFamily="34" charset="0"/>
              </a:rPr>
              <a:t>KORD</a:t>
            </a:r>
            <a:r>
              <a:rPr lang="cs-CZ" sz="3600" b="1" u="sng" dirty="0" smtClean="0">
                <a:solidFill>
                  <a:srgbClr val="FF0000"/>
                </a:solidFill>
              </a:rPr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= hedvábí s extrémně vysokou pevností</a:t>
            </a:r>
          </a:p>
          <a:p>
            <a:pPr algn="ctr">
              <a:buNone/>
            </a:pP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VÝROBA UHLÍKOVÝCH VLÁKEN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PAN (polyakrylonitril) – hlavní surovina</a:t>
            </a:r>
          </a:p>
          <a:p>
            <a:r>
              <a:rPr lang="cs-CZ" sz="2800" b="1" dirty="0" smtClean="0"/>
              <a:t>Smoly z karbonizace černého uhlí (vedlejší produkt v koksovně) – minoritní surovina</a:t>
            </a:r>
          </a:p>
          <a:p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Viskózový kord –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nyní spíše opomíjená surovina &gt;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ŠANCE PRO VÁS!</a:t>
            </a:r>
          </a:p>
          <a:p>
            <a:pPr algn="ctr">
              <a:buNone/>
            </a:pPr>
            <a:r>
              <a:rPr lang="cs-CZ" sz="4400" b="1" dirty="0" smtClean="0">
                <a:solidFill>
                  <a:srgbClr val="0000FF"/>
                </a:solidFill>
                <a:latin typeface="Arial Black" pitchFamily="34" charset="0"/>
              </a:rPr>
              <a:t>Ukázka sekaných vláken</a:t>
            </a:r>
            <a:endParaRPr lang="cs-CZ" sz="54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endParaRPr lang="cs-CZ" sz="36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9" name="Obrázek 8" descr="img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2664296"/>
          </a:xfrm>
          <a:prstGeom prst="rect">
            <a:avLst/>
          </a:prstGeom>
        </p:spPr>
      </p:pic>
      <p:pic>
        <p:nvPicPr>
          <p:cNvPr id="10" name="Obrázek 9" descr="img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8504524" cy="12241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228184" y="1268760"/>
            <a:ext cx="25922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Působením ALKYLAČNÍCH ČINIDEL na ALKALICELULÓZU vznikají C-ALKYLDERIVÁTY CELULÓZY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2771800" y="1196752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3563888" y="764704"/>
            <a:ext cx="266429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95536" y="49411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Působením aldehydu vzniká POLOACETAL  a pak může reagovat na  ACETAL.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cs-CZ" sz="2800" dirty="0" smtClean="0"/>
              <a:t>Patří do skupiny </a:t>
            </a:r>
            <a:r>
              <a:rPr lang="cs-CZ" sz="2800" b="1" dirty="0" smtClean="0">
                <a:latin typeface="Arial Black" pitchFamily="34" charset="0"/>
              </a:rPr>
              <a:t>polysacharidů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Tvoří největší podíl z biomasy </a:t>
            </a:r>
          </a:p>
          <a:p>
            <a:r>
              <a:rPr lang="cs-CZ" sz="2800" dirty="0" err="1" smtClean="0"/>
              <a:t>Poly</a:t>
            </a:r>
            <a:r>
              <a:rPr lang="cs-CZ" sz="2800" dirty="0" smtClean="0"/>
              <a:t>-(</a:t>
            </a:r>
            <a:r>
              <a:rPr lang="cs-CZ" sz="2800" dirty="0" smtClean="0">
                <a:latin typeface="Symbol" pitchFamily="18" charset="2"/>
              </a:rPr>
              <a:t>b-</a:t>
            </a:r>
            <a:r>
              <a:rPr lang="cs-CZ" sz="2800" dirty="0" smtClean="0"/>
              <a:t>D-glukosa) (</a:t>
            </a:r>
            <a:r>
              <a:rPr lang="cs-CZ" sz="2800" u="sng" dirty="0" smtClean="0">
                <a:solidFill>
                  <a:srgbClr val="0000FF"/>
                </a:solidFill>
                <a:latin typeface="Arial Black" pitchFamily="34" charset="0"/>
              </a:rPr>
              <a:t>zjednodušený název</a:t>
            </a:r>
            <a:r>
              <a:rPr lang="cs-CZ" sz="2800" dirty="0" smtClean="0"/>
              <a:t>)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Poly</a:t>
            </a:r>
            <a:r>
              <a:rPr lang="cs-CZ" sz="2800" b="1" dirty="0" smtClean="0">
                <a:solidFill>
                  <a:srgbClr val="FF0000"/>
                </a:solidFill>
              </a:rPr>
              <a:t>-1,4-</a:t>
            </a: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cs-CZ" sz="2800" b="1" dirty="0" smtClean="0">
                <a:solidFill>
                  <a:srgbClr val="FF0000"/>
                </a:solidFill>
              </a:rPr>
              <a:t>D-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glukopyranoyl</a:t>
            </a:r>
            <a:r>
              <a:rPr lang="cs-CZ" sz="2800" b="1" dirty="0" smtClean="0">
                <a:solidFill>
                  <a:srgbClr val="FF0000"/>
                </a:solidFill>
              </a:rPr>
              <a:t>-D-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0" name="Obrázek 9" descr="cellobiosa &amp; celu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280920" cy="3702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83968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635896" y="3789040"/>
            <a:ext cx="648072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059832" y="3861048"/>
            <a:ext cx="1656184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4869160"/>
            <a:ext cx="57606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4211960" y="5445224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pic>
        <p:nvPicPr>
          <p:cNvPr id="7" name="Obrázek 6" descr="img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071727" cy="2880320"/>
          </a:xfrm>
          <a:prstGeom prst="rect">
            <a:avLst/>
          </a:prstGeom>
        </p:spPr>
      </p:pic>
      <p:pic>
        <p:nvPicPr>
          <p:cNvPr id="8" name="Obrázek 7" descr="img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8136904" cy="314597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5" name="Obrázek 4" descr="img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7528" y="-1909296"/>
            <a:ext cx="2808312" cy="7580248"/>
          </a:xfrm>
          <a:prstGeom prst="rect">
            <a:avLst/>
          </a:prstGeom>
        </p:spPr>
      </p:pic>
      <p:pic>
        <p:nvPicPr>
          <p:cNvPr id="6" name="Obrázek 5" descr="img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53541" y="1135091"/>
            <a:ext cx="2784712" cy="751654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7" name="Obrázek 6" descr="img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38467" y="-29956"/>
            <a:ext cx="2376264" cy="843007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15616" y="4766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Acetát celulózy &gt; vlákna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87016" y="188640"/>
            <a:ext cx="87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Vlákna na bázi celulózy výrobní schémata 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992888" cy="534128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87016" y="188640"/>
            <a:ext cx="87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Vlákna na bázi celulózy </a:t>
            </a:r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výrobní schéma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Obrázek 6" descr="img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568952" cy="3528392"/>
          </a:xfrm>
          <a:prstGeom prst="rect">
            <a:avLst/>
          </a:prstGeom>
        </p:spPr>
      </p:pic>
      <p:pic>
        <p:nvPicPr>
          <p:cNvPr id="10" name="Obrázek 9" descr="img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784702" y="903929"/>
            <a:ext cx="1744584" cy="881094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868144" y="5157192"/>
            <a:ext cx="30963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23528" y="5373216"/>
            <a:ext cx="55446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8864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Vazba molekul celulózy &gt; </a:t>
            </a:r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sesíťovaná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vlákna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ladapospa\Documents\TECHNOLOGIE CHEMICKÝCH VLÁKEN\tabulky a grafy\img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82712" y="-138297"/>
            <a:ext cx="3240360" cy="735061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508104" y="443711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Vazba přes –OH skupiny na jednom řetězci není žádoucí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84784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Vazba přes –OH skupiny na RŮZNÝCH ŘETĚZCÍCH JE ŽÁDOUCÍ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1691680" y="2852936"/>
            <a:ext cx="20162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611560" y="2996952"/>
            <a:ext cx="1872208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9" idx="0"/>
          </p:cNvCxnSpPr>
          <p:nvPr/>
        </p:nvCxnSpPr>
        <p:spPr>
          <a:xfrm flipH="1" flipV="1">
            <a:off x="6228184" y="3717032"/>
            <a:ext cx="900100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Mikrokrystalická 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Inertní látka pro přenos účinné látky léčiv a potravinových doplňků</a:t>
            </a:r>
          </a:p>
          <a:p>
            <a:r>
              <a:rPr lang="cs-CZ" dirty="0" err="1" smtClean="0"/>
              <a:t>Nakypřovací</a:t>
            </a:r>
            <a:r>
              <a:rPr lang="cs-CZ" dirty="0" smtClean="0"/>
              <a:t> prostředek v potravinách</a:t>
            </a:r>
          </a:p>
          <a:p>
            <a:r>
              <a:rPr lang="cs-CZ" dirty="0" smtClean="0"/>
              <a:t>Vláknitá přísada do potravin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908720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Nanocellulose</a:t>
            </a:r>
            <a:r>
              <a:rPr lang="en-US" sz="2400" b="1" dirty="0" smtClean="0">
                <a:solidFill>
                  <a:srgbClr val="FF0000"/>
                </a:solidFill>
              </a:rPr>
              <a:t>, or </a:t>
            </a:r>
            <a:r>
              <a:rPr lang="en-US" sz="2400" b="1" dirty="0" err="1" smtClean="0">
                <a:solidFill>
                  <a:srgbClr val="FF0000"/>
                </a:solidFill>
              </a:rPr>
              <a:t>microfibrillated</a:t>
            </a:r>
            <a:r>
              <a:rPr lang="en-US" sz="2400" b="1" dirty="0" smtClean="0">
                <a:solidFill>
                  <a:srgbClr val="FF0000"/>
                </a:solidFill>
              </a:rPr>
              <a:t> cellulose (MFC)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is a material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composed of </a:t>
            </a:r>
            <a:r>
              <a:rPr lang="en-US" dirty="0" err="1" smtClean="0"/>
              <a:t>nanosized</a:t>
            </a:r>
            <a:r>
              <a:rPr lang="en-US" dirty="0" smtClean="0"/>
              <a:t> cellulose fibrils with a high aspect ratio (length</a:t>
            </a:r>
            <a:r>
              <a:rPr lang="cs-CZ" dirty="0" smtClean="0"/>
              <a:t> </a:t>
            </a:r>
            <a:r>
              <a:rPr lang="en-US" dirty="0" smtClean="0"/>
              <a:t>to width ratio). Typical </a:t>
            </a:r>
            <a:r>
              <a:rPr lang="en-US" b="1" dirty="0" smtClean="0">
                <a:solidFill>
                  <a:srgbClr val="0000FF"/>
                </a:solidFill>
              </a:rPr>
              <a:t>lateral dimensions are 5–20 nanometers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longitudinal dimension is in a wide range from tens of nanometers to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several micrometers</a:t>
            </a:r>
            <a:r>
              <a:rPr lang="en-US" dirty="0" smtClean="0"/>
              <a:t>. It is pseudo-plastic and exhibits the property of</a:t>
            </a:r>
            <a:r>
              <a:rPr lang="cs-CZ" dirty="0" smtClean="0"/>
              <a:t> </a:t>
            </a:r>
            <a:r>
              <a:rPr lang="en-US" dirty="0" smtClean="0"/>
              <a:t>certain gels or fluids that are thick (viscous) under normal conditions,</a:t>
            </a:r>
            <a:r>
              <a:rPr lang="cs-CZ" dirty="0" smtClean="0"/>
              <a:t> </a:t>
            </a:r>
            <a:r>
              <a:rPr lang="en-US" dirty="0" smtClean="0"/>
              <a:t>but flow (become thin, less viscous) over time when shaken, agitated,</a:t>
            </a:r>
            <a:r>
              <a:rPr lang="cs-CZ" dirty="0" smtClean="0"/>
              <a:t> </a:t>
            </a:r>
            <a:r>
              <a:rPr lang="en-US" dirty="0" smtClean="0"/>
              <a:t>or otherwise stressed. This property is known as </a:t>
            </a:r>
            <a:r>
              <a:rPr lang="en-US" dirty="0" err="1" smtClean="0"/>
              <a:t>thixotropy</a:t>
            </a:r>
            <a:r>
              <a:rPr lang="en-US" dirty="0" smtClean="0"/>
              <a:t>. When the</a:t>
            </a:r>
            <a:r>
              <a:rPr lang="cs-CZ" dirty="0" smtClean="0"/>
              <a:t> </a:t>
            </a:r>
            <a:r>
              <a:rPr lang="en-US" dirty="0" smtClean="0"/>
              <a:t>shearing forces are removed the gel regains much of its original state.</a:t>
            </a:r>
            <a:r>
              <a:rPr lang="cs-CZ" dirty="0" smtClean="0"/>
              <a:t> </a:t>
            </a:r>
            <a:r>
              <a:rPr lang="en-US" dirty="0" smtClean="0"/>
              <a:t>The fibrils are isolated from any cellulose containing source including</a:t>
            </a:r>
            <a:r>
              <a:rPr lang="cs-CZ" dirty="0" smtClean="0"/>
              <a:t> </a:t>
            </a:r>
            <a:r>
              <a:rPr lang="en-US" dirty="0" smtClean="0"/>
              <a:t>wood-based fibers (pulp fibers) through high-pressure, high</a:t>
            </a:r>
            <a:r>
              <a:rPr lang="cs-CZ" dirty="0" smtClean="0"/>
              <a:t> </a:t>
            </a:r>
            <a:r>
              <a:rPr lang="en-US" dirty="0" smtClean="0"/>
              <a:t>temperature and high velocity impact homogenization (see manufacture below).</a:t>
            </a:r>
          </a:p>
          <a:p>
            <a:pPr algn="just"/>
            <a:r>
              <a:rPr lang="en-US" b="1" dirty="0" err="1" smtClean="0">
                <a:solidFill>
                  <a:srgbClr val="008000"/>
                </a:solidFill>
              </a:rPr>
              <a:t>Nanocellulose</a:t>
            </a:r>
            <a:r>
              <a:rPr lang="en-US" b="1" dirty="0" smtClean="0">
                <a:solidFill>
                  <a:srgbClr val="008000"/>
                </a:solidFill>
              </a:rPr>
              <a:t> can also be obtained from native fibers by an acid hydrolysis</a:t>
            </a:r>
            <a:r>
              <a:rPr lang="en-US" dirty="0" smtClean="0"/>
              <a:t>, giving rise to highly crystalline and</a:t>
            </a:r>
            <a:r>
              <a:rPr lang="cs-CZ" dirty="0" smtClean="0"/>
              <a:t> </a:t>
            </a:r>
            <a:r>
              <a:rPr lang="en-US" dirty="0" smtClean="0"/>
              <a:t>rigid </a:t>
            </a:r>
            <a:r>
              <a:rPr lang="en-US" dirty="0" err="1" smtClean="0"/>
              <a:t>nanoparticles</a:t>
            </a:r>
            <a:r>
              <a:rPr lang="en-US" dirty="0" smtClean="0"/>
              <a:t> (generally referred to as </a:t>
            </a:r>
            <a:r>
              <a:rPr lang="en-US" b="1" dirty="0" err="1" smtClean="0"/>
              <a:t>nanowhiskers</a:t>
            </a:r>
            <a:r>
              <a:rPr lang="en-US" b="1" dirty="0" smtClean="0"/>
              <a:t>) which are shorter (100s to 1000 nanometers) than the</a:t>
            </a:r>
            <a:r>
              <a:rPr lang="cs-CZ" b="1" dirty="0" smtClean="0"/>
              <a:t> </a:t>
            </a:r>
            <a:r>
              <a:rPr lang="en-US" dirty="0" err="1" smtClean="0"/>
              <a:t>nanofibrils</a:t>
            </a:r>
            <a:r>
              <a:rPr lang="en-US" dirty="0" smtClean="0"/>
              <a:t> obtained through the homogenization route. The resulting material is known as </a:t>
            </a:r>
            <a:r>
              <a:rPr lang="en-US" b="1" dirty="0" err="1" smtClean="0"/>
              <a:t>nanocrystalline</a:t>
            </a:r>
            <a:r>
              <a:rPr lang="en-US" b="1" dirty="0" smtClean="0"/>
              <a:t> cellulose</a:t>
            </a:r>
            <a:r>
              <a:rPr lang="cs-CZ" b="1" dirty="0" smtClean="0"/>
              <a:t> </a:t>
            </a:r>
            <a:r>
              <a:rPr lang="cs-CZ" dirty="0" smtClean="0"/>
              <a:t>(NCC).</a:t>
            </a:r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68</a:t>
            </a:fld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8385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835696" y="50851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AFM</a:t>
            </a:r>
            <a:r>
              <a:rPr lang="en-US" b="1" dirty="0" smtClean="0"/>
              <a:t> height image of </a:t>
            </a:r>
            <a:r>
              <a:rPr lang="en-US" b="1" dirty="0" err="1" smtClean="0"/>
              <a:t>carboxymethylated</a:t>
            </a:r>
            <a:endParaRPr lang="en-US" b="1" dirty="0" smtClean="0"/>
          </a:p>
          <a:p>
            <a:r>
              <a:rPr lang="en-US" b="1" dirty="0" err="1" smtClean="0"/>
              <a:t>nanocellulose</a:t>
            </a:r>
            <a:r>
              <a:rPr lang="en-US" b="1" dirty="0" smtClean="0"/>
              <a:t> adsorbed on a silica </a:t>
            </a:r>
            <a:r>
              <a:rPr lang="cs-CZ" b="1" dirty="0" smtClean="0"/>
              <a:t>s</a:t>
            </a:r>
            <a:r>
              <a:rPr lang="en-US" b="1" dirty="0" err="1" smtClean="0"/>
              <a:t>urface</a:t>
            </a:r>
            <a:r>
              <a:rPr lang="en-US" b="1" dirty="0" smtClean="0"/>
              <a:t>. The</a:t>
            </a:r>
            <a:r>
              <a:rPr lang="cs-CZ" b="1" dirty="0" smtClean="0"/>
              <a:t> </a:t>
            </a:r>
            <a:r>
              <a:rPr lang="en-US" b="1" dirty="0" smtClean="0"/>
              <a:t>scanned surface area is 1 μm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cs-CZ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Celulózy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1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Nativní celulóza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Vlákna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Doplňovací materiál pro papír a kartónu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Případně dobarvit do odstínu restaurovaného dokumentu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Nitrocelulóza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Roztok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Lepidlo, tmel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rgbClr val="0000FF"/>
                          </a:solidFill>
                        </a:rPr>
                        <a:t>Výplňový tmel plněný dřevitou moučkou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Karboxymethylcelulóza</a:t>
                      </a:r>
                      <a:endParaRPr lang="cs-CZ" sz="1600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Roztok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Lepidlo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Restaurování tapet,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lepení papíru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Propionát celulózy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 celulózy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Tuhá látka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Imitace přírodních lesklých hmot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Zpracování </a:t>
                      </a:r>
                      <a:r>
                        <a:rPr lang="cs-CZ" sz="1600" smtClean="0">
                          <a:solidFill>
                            <a:srgbClr val="C00000"/>
                          </a:solidFill>
                        </a:rPr>
                        <a:t>v tavenině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69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17" name="Zástupný symbol pro obsah 16" descr="řetězec celilózy rozmě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7643" cy="4942003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70</a:t>
            </a:fld>
            <a:endParaRPr lang="sk-SK"/>
          </a:p>
        </p:txBody>
      </p:sp>
      <p:pic>
        <p:nvPicPr>
          <p:cNvPr id="10" name="Obrázek 9" descr="img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92488" cy="5769300"/>
          </a:xfrm>
          <a:prstGeom prst="rect">
            <a:avLst/>
          </a:prstGeom>
        </p:spPr>
      </p:pic>
      <p:pic>
        <p:nvPicPr>
          <p:cNvPr id="11" name="Obrázek 10" descr="img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541" y="188640"/>
            <a:ext cx="4558283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8" name="Zástupný symbol pro obsah 7" descr="img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15544" cy="3024336"/>
          </a:xfrm>
        </p:spPr>
      </p:pic>
      <p:sp>
        <p:nvSpPr>
          <p:cNvPr id="9" name="TextovéPole 8"/>
          <p:cNvSpPr txBox="1"/>
          <p:nvPr/>
        </p:nvSpPr>
        <p:spPr>
          <a:xfrm>
            <a:off x="6588224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 = M/162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4" y="4005064"/>
            <a:ext cx="532859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C00000"/>
                </a:solidFill>
                <a:latin typeface="Arial Black" pitchFamily="34" charset="0"/>
              </a:rPr>
              <a:t>w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(podle jiného zdroje)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Bavlna                     1,78 – 2,43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Sulfitová buničina             0,60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Viskózová vlákna              0,23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Rozpustnost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12. 11. 2015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7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ROZPOUŠTĚDLO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Rozpustnost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Průvodní děje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Nerozpustná 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Sorpce vody, bez změny polymeračního stupně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Roztoky některých anorganických solí (ZnCl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AlCl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SnCl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atd.)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Minerální kyseliny (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HCl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atd.)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Hydroxidy  alkalických kovů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Vznik alkoholátů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Aminové komplexy –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Schweitzerovo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činidlo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Vznik  komplexů mědi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Alkylaminy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NEVÍM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2722</Words>
  <Application>Microsoft Office PowerPoint</Application>
  <PresentationFormat>Předvádění na obrazovce (4:3)</PresentationFormat>
  <Paragraphs>562</Paragraphs>
  <Slides>70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Default Design</vt:lpstr>
      <vt:lpstr>PŘÍRODNÍ POLYMERY Polysacharidy II  CELULÓZA </vt:lpstr>
      <vt:lpstr>Časový plán</vt:lpstr>
      <vt:lpstr>LITERATURA</vt:lpstr>
      <vt:lpstr>Snímek 4</vt:lpstr>
      <vt:lpstr>Snímek 5</vt:lpstr>
      <vt:lpstr>Chemie celulózy I</vt:lpstr>
      <vt:lpstr>Chemie celulózy II</vt:lpstr>
      <vt:lpstr>Chemie celulózy III</vt:lpstr>
      <vt:lpstr>Rozpustnost celulózy</vt:lpstr>
      <vt:lpstr>Rozpustnost celulózy ZÍSKANÉ DELIGNIFIKACÍ DŘEVA v 17,5 % NaOH ve vodě </vt:lpstr>
      <vt:lpstr>ŠKROB  versus CELULÓZA I</vt:lpstr>
      <vt:lpstr>Snímek 12</vt:lpstr>
      <vt:lpstr>Snímek 13</vt:lpstr>
      <vt:lpstr>Snímek 14</vt:lpstr>
      <vt:lpstr>Snímek 15</vt:lpstr>
      <vt:lpstr>Snímek 16</vt:lpstr>
      <vt:lpstr>Snímek 17</vt:lpstr>
      <vt:lpstr>Výskyt celulózy</vt:lpstr>
      <vt:lpstr>Výskyt celulózy</vt:lpstr>
      <vt:lpstr>HLAVNÍ  průvodní látky celulózy 1</vt:lpstr>
      <vt:lpstr>HLAVNÍ  průvodní látky celulózy 2</vt:lpstr>
      <vt:lpstr>Hemicelulózy – z čeho se skládají I</vt:lpstr>
      <vt:lpstr>Hemicelulózy – z čeho se skládají II</vt:lpstr>
      <vt:lpstr>Hemicelulózy – z čeho se skládají III</vt:lpstr>
      <vt:lpstr>Hemicelulózy</vt:lpstr>
      <vt:lpstr>Hemicelulózy</vt:lpstr>
      <vt:lpstr>Výroba celulózy I</vt:lpstr>
      <vt:lpstr>Výroba celulózy II</vt:lpstr>
      <vt:lpstr>Morfologie celulózového vlákna</vt:lpstr>
      <vt:lpstr>Morfologie celulózového vlákna</vt:lpstr>
      <vt:lpstr>Výroba celulózy III</vt:lpstr>
      <vt:lpstr>Výroba celulózy III A  historický způsob získávání lněného vlákna </vt:lpstr>
      <vt:lpstr>Výroba lněného vlákna v České republice</vt:lpstr>
      <vt:lpstr>Výroba celulózy IV – ze dřeva</vt:lpstr>
      <vt:lpstr>Natronový postup s NaOH – ze dřeva</vt:lpstr>
      <vt:lpstr>Sulfitový postup – ze dřeva</vt:lpstr>
      <vt:lpstr>Sulfátový postup – ze dřeva</vt:lpstr>
      <vt:lpstr>Použití celulózy</vt:lpstr>
      <vt:lpstr>Od PAPYRUSU k papíru</vt:lpstr>
      <vt:lpstr>Od PAPYRUSU k papíru</vt:lpstr>
      <vt:lpstr>Výroba papíru</vt:lpstr>
      <vt:lpstr>Výroba papíru</vt:lpstr>
      <vt:lpstr>Snímek 43</vt:lpstr>
      <vt:lpstr>Výroba papíru</vt:lpstr>
      <vt:lpstr>Snímek 45</vt:lpstr>
      <vt:lpstr>Snímek 46</vt:lpstr>
      <vt:lpstr>Snímek 47</vt:lpstr>
      <vt:lpstr>Modifikace celulózy I</vt:lpstr>
      <vt:lpstr>Modifikace celulózy II</vt:lpstr>
      <vt:lpstr>Modifikace celulózy III</vt:lpstr>
      <vt:lpstr>Výroba viskózového hedvábí z celulózy  v České a Slovenské republice</vt:lpstr>
      <vt:lpstr>Snímek 52</vt:lpstr>
      <vt:lpstr>Snímek 53</vt:lpstr>
      <vt:lpstr>Snímek 54</vt:lpstr>
      <vt:lpstr>Snímek 55</vt:lpstr>
      <vt:lpstr>PROČ JE DNES VLÁKNEM MINORITNÍM?</vt:lpstr>
      <vt:lpstr>Snímek 57</vt:lpstr>
      <vt:lpstr>KDE MÁ VISKÓZOVÝ KORD JEŠTĚ DNES ŠANCI?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 Mikrokrystalická celulóza</vt:lpstr>
      <vt:lpstr>Nanocelulóza</vt:lpstr>
      <vt:lpstr>Nanocelulóza</vt:lpstr>
      <vt:lpstr>Celulózy v práci konzervátora a restaurátora</vt:lpstr>
      <vt:lpstr>Snímek 70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602</cp:revision>
  <dcterms:created xsi:type="dcterms:W3CDTF">2008-02-10T16:41:08Z</dcterms:created>
  <dcterms:modified xsi:type="dcterms:W3CDTF">2015-11-11T21:13:32Z</dcterms:modified>
</cp:coreProperties>
</file>