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618" r:id="rId3"/>
    <p:sldId id="542" r:id="rId4"/>
    <p:sldId id="397" r:id="rId5"/>
    <p:sldId id="541" r:id="rId6"/>
    <p:sldId id="540" r:id="rId7"/>
    <p:sldId id="566" r:id="rId8"/>
    <p:sldId id="567" r:id="rId9"/>
    <p:sldId id="543" r:id="rId10"/>
    <p:sldId id="544" r:id="rId11"/>
    <p:sldId id="545" r:id="rId12"/>
    <p:sldId id="568" r:id="rId13"/>
    <p:sldId id="619" r:id="rId14"/>
    <p:sldId id="546" r:id="rId15"/>
    <p:sldId id="547" r:id="rId16"/>
    <p:sldId id="563" r:id="rId17"/>
    <p:sldId id="562" r:id="rId18"/>
    <p:sldId id="564" r:id="rId19"/>
    <p:sldId id="552" r:id="rId20"/>
    <p:sldId id="565" r:id="rId21"/>
    <p:sldId id="558" r:id="rId22"/>
    <p:sldId id="559" r:id="rId23"/>
    <p:sldId id="550" r:id="rId24"/>
    <p:sldId id="551" r:id="rId25"/>
    <p:sldId id="557" r:id="rId26"/>
    <p:sldId id="554" r:id="rId27"/>
    <p:sldId id="555" r:id="rId28"/>
    <p:sldId id="560" r:id="rId29"/>
    <p:sldId id="553" r:id="rId30"/>
    <p:sldId id="556" r:id="rId31"/>
    <p:sldId id="561" r:id="rId32"/>
    <p:sldId id="607" r:id="rId33"/>
    <p:sldId id="614" r:id="rId34"/>
    <p:sldId id="608" r:id="rId35"/>
    <p:sldId id="609" r:id="rId36"/>
    <p:sldId id="610" r:id="rId37"/>
    <p:sldId id="611" r:id="rId38"/>
    <p:sldId id="612" r:id="rId39"/>
    <p:sldId id="613" r:id="rId40"/>
    <p:sldId id="569" r:id="rId41"/>
    <p:sldId id="604" r:id="rId42"/>
    <p:sldId id="605" r:id="rId43"/>
    <p:sldId id="570" r:id="rId44"/>
    <p:sldId id="571" r:id="rId45"/>
    <p:sldId id="572" r:id="rId46"/>
    <p:sldId id="574" r:id="rId47"/>
    <p:sldId id="573"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8" r:id="rId61"/>
    <p:sldId id="589" r:id="rId62"/>
    <p:sldId id="591" r:id="rId63"/>
    <p:sldId id="590" r:id="rId64"/>
    <p:sldId id="592" r:id="rId65"/>
    <p:sldId id="593" r:id="rId66"/>
    <p:sldId id="595" r:id="rId67"/>
    <p:sldId id="601" r:id="rId68"/>
    <p:sldId id="617" r:id="rId69"/>
    <p:sldId id="594" r:id="rId70"/>
    <p:sldId id="615" r:id="rId71"/>
    <p:sldId id="616" r:id="rId72"/>
    <p:sldId id="596" r:id="rId73"/>
    <p:sldId id="606" r:id="rId74"/>
    <p:sldId id="599" r:id="rId75"/>
    <p:sldId id="597" r:id="rId76"/>
    <p:sldId id="598" r:id="rId77"/>
    <p:sldId id="602" r:id="rId78"/>
    <p:sldId id="603" r:id="rId79"/>
    <p:sldId id="600" r:id="rId80"/>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a:srgbClr val="FFFF00"/>
    <a:srgbClr val="FF99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0" autoAdjust="0"/>
  </p:normalViewPr>
  <p:slideViewPr>
    <p:cSldViewPr>
      <p:cViewPr>
        <p:scale>
          <a:sx n="90" d="100"/>
          <a:sy n="90" d="100"/>
        </p:scale>
        <p:origin x="-59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7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3. 12. 2015</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9 2015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3. 12. 2015</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9 2015 BÍLKOVINNÁ VLÁKNA I</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5.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s.wikipedia.org/wiki/Glycin"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cs.wikipedia.org/wiki/Prol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5.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76.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9.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9 2015 BÍLKOVINNÁ VLÁKNA I</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680520"/>
          </a:xfrm>
        </p:spPr>
        <p:txBody>
          <a:bodyPr/>
          <a:lstStyle/>
          <a:p>
            <a:pPr eaLnBrk="1" hangingPunct="1"/>
            <a:r>
              <a:rPr lang="sk-SK" sz="4800" b="1" dirty="0" smtClean="0">
                <a:solidFill>
                  <a:srgbClr val="FF0000"/>
                </a:solidFill>
                <a:latin typeface="Arial Black" pitchFamily="34" charset="0"/>
              </a:rPr>
              <a:t>PŘÍRODNÍ POLYMERY</a:t>
            </a:r>
            <a:r>
              <a:rPr lang="sk-SK" sz="4000" b="1" dirty="0" smtClean="0">
                <a:solidFill>
                  <a:srgbClr val="FF0000"/>
                </a:solidFill>
              </a:rPr>
              <a:t/>
            </a:r>
            <a:br>
              <a:rPr lang="sk-SK" sz="4000" b="1" dirty="0" smtClean="0">
                <a:solidFill>
                  <a:srgbClr val="FF0000"/>
                </a:solidFill>
              </a:rPr>
            </a:br>
            <a:r>
              <a:rPr lang="sk-SK" sz="5400" b="1" kern="1200" dirty="0" smtClean="0">
                <a:solidFill>
                  <a:srgbClr val="000000"/>
                </a:solidFill>
                <a:ea typeface="Times New Roman"/>
                <a:cs typeface="Times New Roman"/>
              </a:rPr>
              <a:t> </a:t>
            </a:r>
            <a:r>
              <a:rPr lang="cs-CZ" sz="5400" dirty="0" smtClean="0">
                <a:latin typeface="Calibri"/>
                <a:ea typeface="Calibri"/>
                <a:cs typeface="Times New Roman"/>
              </a:rPr>
              <a:t/>
            </a:r>
            <a:br>
              <a:rPr lang="cs-CZ" sz="5400" dirty="0" smtClean="0">
                <a:latin typeface="Calibri"/>
                <a:ea typeface="Calibri"/>
                <a:cs typeface="Times New Roman"/>
              </a:rPr>
            </a:br>
            <a:r>
              <a:rPr lang="cs-CZ" sz="6600" b="1" kern="1200" dirty="0" smtClean="0">
                <a:solidFill>
                  <a:srgbClr val="008000"/>
                </a:solidFill>
                <a:latin typeface="Arial Black" pitchFamily="34" charset="0"/>
              </a:rPr>
              <a:t>Bílkovinná vlákna I - KOLAGEN</a:t>
            </a:r>
            <a:endParaRPr lang="sk-SK" sz="4000" b="1" dirty="0" smtClean="0">
              <a:solidFill>
                <a:srgbClr val="008000"/>
              </a:solidFill>
              <a:latin typeface="Arial Black" pitchFamily="34" charset="0"/>
            </a:endParaRPr>
          </a:p>
        </p:txBody>
      </p:sp>
      <p:sp>
        <p:nvSpPr>
          <p:cNvPr id="3077" name="Rectangle 3"/>
          <p:cNvSpPr>
            <a:spLocks noGrp="1" noChangeArrowheads="1"/>
          </p:cNvSpPr>
          <p:nvPr>
            <p:ph type="subTitle" idx="1"/>
          </p:nvPr>
        </p:nvSpPr>
        <p:spPr>
          <a:xfrm>
            <a:off x="827584" y="4941168"/>
            <a:ext cx="7272808" cy="1296144"/>
          </a:xfrm>
        </p:spPr>
        <p:txBody>
          <a:bodyPr/>
          <a:lstStyle/>
          <a:p>
            <a:pPr eaLnBrk="1" hangingPunct="1"/>
            <a:r>
              <a:rPr lang="cs-CZ" b="1" dirty="0" smtClean="0">
                <a:solidFill>
                  <a:srgbClr val="0000FF"/>
                </a:solidFill>
                <a:latin typeface="Arial Black" pitchFamily="34" charset="0"/>
              </a:rPr>
              <a:t>RNDr. Ladislav Pospíšil, CSc.</a:t>
            </a:r>
          </a:p>
        </p:txBody>
      </p:sp>
      <p:sp>
        <p:nvSpPr>
          <p:cNvPr id="3078" name="Zástupný symbol pro datum 5"/>
          <p:cNvSpPr>
            <a:spLocks noGrp="1"/>
          </p:cNvSpPr>
          <p:nvPr>
            <p:ph type="dt" sz="quarter" idx="10"/>
          </p:nvPr>
        </p:nvSpPr>
        <p:spPr>
          <a:noFill/>
        </p:spPr>
        <p:txBody>
          <a:bodyPr/>
          <a:lstStyle/>
          <a:p>
            <a:r>
              <a:rPr lang="cs-CZ" smtClean="0"/>
              <a:t>3. 12. 2015</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sp>
        <p:nvSpPr>
          <p:cNvPr id="7" name="Zástupný symbol pro obsah 6"/>
          <p:cNvSpPr>
            <a:spLocks noGrp="1"/>
          </p:cNvSpPr>
          <p:nvPr>
            <p:ph idx="1"/>
          </p:nvPr>
        </p:nvSpPr>
        <p:spPr>
          <a:xfrm>
            <a:off x="395536" y="1988840"/>
            <a:ext cx="8229600" cy="4104456"/>
          </a:xfrm>
        </p:spPr>
        <p:txBody>
          <a:bodyPr/>
          <a:lstStyle/>
          <a:p>
            <a:r>
              <a:rPr lang="cs-CZ" sz="2800" b="1" dirty="0" smtClean="0">
                <a:solidFill>
                  <a:srgbClr val="008000"/>
                </a:solidFill>
                <a:latin typeface="Arial Black" pitchFamily="34" charset="0"/>
              </a:rPr>
              <a:t>JEDNODUCHÉ (PROTEINY) – </a:t>
            </a:r>
            <a:r>
              <a:rPr lang="cs-CZ" sz="2800" b="1" dirty="0" smtClean="0">
                <a:solidFill>
                  <a:srgbClr val="008000"/>
                </a:solidFill>
              </a:rPr>
              <a:t>hydrolýzu se štěpí jen na aminokyseliny</a:t>
            </a:r>
          </a:p>
          <a:p>
            <a:r>
              <a:rPr lang="cs-CZ" sz="2800" b="1" dirty="0" smtClean="0">
                <a:solidFill>
                  <a:srgbClr val="0000FF"/>
                </a:solidFill>
                <a:latin typeface="Arial Black" pitchFamily="34" charset="0"/>
              </a:rPr>
              <a:t>SLOŽENÉ (PROTEIDY) – </a:t>
            </a:r>
            <a:r>
              <a:rPr lang="cs-CZ" sz="2800" b="1" dirty="0" smtClean="0">
                <a:solidFill>
                  <a:srgbClr val="0000FF"/>
                </a:solidFill>
              </a:rPr>
              <a:t>hydrolýzu se štěpí na aminokyseliny, cukry, tuky, …</a:t>
            </a:r>
          </a:p>
          <a:p>
            <a:pPr lvl="1"/>
            <a:r>
              <a:rPr lang="cs-CZ" sz="2400" b="1" dirty="0" smtClean="0">
                <a:solidFill>
                  <a:srgbClr val="0000FF"/>
                </a:solidFill>
              </a:rPr>
              <a:t>LIPOPROTEINY (tuky)</a:t>
            </a:r>
          </a:p>
          <a:p>
            <a:pPr lvl="1"/>
            <a:r>
              <a:rPr lang="cs-CZ" sz="2400" b="1" dirty="0" smtClean="0">
                <a:solidFill>
                  <a:srgbClr val="0000FF"/>
                </a:solidFill>
              </a:rPr>
              <a:t>GLYKOPROTEINY (cukry)</a:t>
            </a:r>
          </a:p>
          <a:p>
            <a:pPr lvl="1"/>
            <a:r>
              <a:rPr lang="cs-CZ" sz="2400" b="1" dirty="0" smtClean="0">
                <a:solidFill>
                  <a:srgbClr val="0000FF"/>
                </a:solidFill>
              </a:rPr>
              <a:t>FOSFOPROTEINY (</a:t>
            </a:r>
            <a:r>
              <a:rPr lang="cs-CZ" sz="2400" b="1" dirty="0" err="1" smtClean="0">
                <a:solidFill>
                  <a:srgbClr val="0000FF"/>
                </a:solidFill>
              </a:rPr>
              <a:t>fostátové</a:t>
            </a:r>
            <a:r>
              <a:rPr lang="cs-CZ" sz="2400" b="1" dirty="0" smtClean="0">
                <a:solidFill>
                  <a:srgbClr val="0000FF"/>
                </a:solidFill>
              </a:rPr>
              <a:t> skupiny &gt; </a:t>
            </a:r>
            <a:r>
              <a:rPr lang="cs-CZ" sz="2400" b="1" dirty="0" smtClean="0">
                <a:solidFill>
                  <a:srgbClr val="0000FF"/>
                </a:solidFill>
                <a:latin typeface="Arial Black" pitchFamily="34" charset="0"/>
              </a:rPr>
              <a:t>KASEIN</a:t>
            </a:r>
            <a:r>
              <a:rPr lang="cs-CZ" sz="2400" b="1" dirty="0" smtClean="0">
                <a:solidFill>
                  <a:srgbClr val="0000FF"/>
                </a:solidFill>
              </a:rPr>
              <a:t>)</a:t>
            </a:r>
          </a:p>
          <a:p>
            <a:pPr lvl="1"/>
            <a:r>
              <a:rPr lang="cs-CZ" sz="2400" b="1" dirty="0" smtClean="0">
                <a:solidFill>
                  <a:srgbClr val="0000FF"/>
                </a:solidFill>
              </a:rPr>
              <a:t>CHROMOPEROTEINY (barviva, např. hemoglobin, melamin)</a:t>
            </a:r>
          </a:p>
          <a:p>
            <a:pPr lvl="1"/>
            <a:endParaRPr lang="cs-CZ" sz="2400" b="1" dirty="0" smtClean="0">
              <a:solidFill>
                <a:srgbClr val="0000FF"/>
              </a:solidFill>
            </a:endParaRPr>
          </a:p>
          <a:p>
            <a:endParaRPr lang="cs-CZ"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smtClean="0">
                <a:solidFill>
                  <a:srgbClr val="0000FF"/>
                </a:solidFill>
                <a:latin typeface="Arial Black" pitchFamily="34" charset="0"/>
              </a:rPr>
              <a:t>ROZPUSTNÉ (SFÉROPROTEINY)</a:t>
            </a:r>
          </a:p>
          <a:p>
            <a:pPr lvl="1"/>
            <a:r>
              <a:rPr lang="cs-CZ" sz="2400" dirty="0" smtClean="0">
                <a:solidFill>
                  <a:srgbClr val="0000FF"/>
                </a:solidFill>
              </a:rPr>
              <a:t>(TEPLO &gt; </a:t>
            </a:r>
            <a:r>
              <a:rPr lang="cs-CZ" sz="2400" u="sng" dirty="0" smtClean="0">
                <a:solidFill>
                  <a:srgbClr val="0000FF"/>
                </a:solidFill>
              </a:rPr>
              <a:t>KOAGULACE</a:t>
            </a:r>
            <a:r>
              <a:rPr lang="cs-CZ" sz="2400" dirty="0" smtClean="0">
                <a:solidFill>
                  <a:srgbClr val="0000FF"/>
                </a:solidFill>
              </a:rPr>
              <a:t>)</a:t>
            </a:r>
          </a:p>
          <a:p>
            <a:pPr lvl="1"/>
            <a:r>
              <a:rPr lang="cs-CZ" sz="2400" dirty="0" smtClean="0">
                <a:solidFill>
                  <a:srgbClr val="0000FF"/>
                </a:solidFill>
              </a:rPr>
              <a:t>Albumin &gt; </a:t>
            </a:r>
            <a:r>
              <a:rPr lang="cs-CZ" sz="2400" dirty="0" smtClean="0">
                <a:solidFill>
                  <a:srgbClr val="0000FF"/>
                </a:solidFill>
                <a:latin typeface="Arial Black" pitchFamily="34" charset="0"/>
              </a:rPr>
              <a:t>vaječný bílek</a:t>
            </a:r>
          </a:p>
          <a:p>
            <a:pPr lvl="1"/>
            <a:r>
              <a:rPr lang="cs-CZ" sz="2400" dirty="0" err="1" smtClean="0">
                <a:solidFill>
                  <a:srgbClr val="0000FF"/>
                </a:solidFill>
              </a:rPr>
              <a:t>Gluteliny</a:t>
            </a:r>
            <a:r>
              <a:rPr lang="cs-CZ" sz="2400" dirty="0" smtClean="0">
                <a:solidFill>
                  <a:srgbClr val="0000FF"/>
                </a:solidFill>
              </a:rPr>
              <a:t> &gt; </a:t>
            </a:r>
            <a:r>
              <a:rPr lang="cs-CZ" sz="2400" dirty="0" err="1" smtClean="0">
                <a:solidFill>
                  <a:srgbClr val="0000FF"/>
                </a:solidFill>
                <a:latin typeface="Arial Black" pitchFamily="34" charset="0"/>
              </a:rPr>
              <a:t>glutein</a:t>
            </a:r>
            <a:r>
              <a:rPr lang="cs-CZ" sz="2400" dirty="0" smtClean="0">
                <a:solidFill>
                  <a:srgbClr val="0000FF"/>
                </a:solidFill>
                <a:latin typeface="Arial Black" pitchFamily="34" charset="0"/>
              </a:rPr>
              <a:t> z pšenice</a:t>
            </a:r>
          </a:p>
          <a:p>
            <a:r>
              <a:rPr lang="cs-CZ" sz="2800" dirty="0" smtClean="0">
                <a:solidFill>
                  <a:srgbClr val="008000"/>
                </a:solidFill>
                <a:latin typeface="Arial Black" pitchFamily="34" charset="0"/>
              </a:rPr>
              <a:t>NEROZPUSTNÉ (SKLEROPROREINY)</a:t>
            </a:r>
          </a:p>
          <a:p>
            <a:pPr lvl="1"/>
            <a:r>
              <a:rPr lang="cs-CZ" sz="2400" dirty="0" smtClean="0">
                <a:solidFill>
                  <a:srgbClr val="008000"/>
                </a:solidFill>
              </a:rPr>
              <a:t>Keratiny </a:t>
            </a:r>
            <a:r>
              <a:rPr lang="cs-CZ" sz="2400" dirty="0" smtClean="0">
                <a:solidFill>
                  <a:srgbClr val="008000"/>
                </a:solidFill>
                <a:latin typeface="Symbol" pitchFamily="18" charset="2"/>
              </a:rPr>
              <a:t>a </a:t>
            </a:r>
            <a:r>
              <a:rPr lang="cs-CZ" sz="2400" dirty="0" err="1" smtClean="0">
                <a:solidFill>
                  <a:srgbClr val="008000"/>
                </a:solidFill>
              </a:rPr>
              <a:t>a</a:t>
            </a:r>
            <a:r>
              <a:rPr lang="cs-CZ" sz="2400" dirty="0" smtClean="0">
                <a:solidFill>
                  <a:srgbClr val="008000"/>
                </a:solidFill>
              </a:rPr>
              <a:t> </a:t>
            </a:r>
            <a:r>
              <a:rPr lang="cs-CZ" sz="2400" dirty="0" smtClean="0">
                <a:solidFill>
                  <a:srgbClr val="008000"/>
                </a:solidFill>
                <a:latin typeface="Symbol" pitchFamily="18" charset="2"/>
              </a:rPr>
              <a:t>b</a:t>
            </a:r>
            <a:endParaRPr lang="cs-CZ" sz="2400" dirty="0" smtClean="0">
              <a:solidFill>
                <a:srgbClr val="008000"/>
              </a:solidFill>
            </a:endParaRPr>
          </a:p>
          <a:p>
            <a:pPr lvl="1"/>
            <a:r>
              <a:rPr lang="cs-CZ" sz="5400" dirty="0" smtClean="0">
                <a:solidFill>
                  <a:srgbClr val="FF0000"/>
                </a:solidFill>
                <a:latin typeface="Arial Black" pitchFamily="34" charset="0"/>
              </a:rPr>
              <a:t>Kolageny </a:t>
            </a:r>
          </a:p>
          <a:p>
            <a:pPr lvl="1"/>
            <a:endParaRPr lang="cs-CZ" sz="2400" dirty="0" smtClean="0">
              <a:solidFill>
                <a:srgbClr val="0000FF"/>
              </a:solidFill>
              <a:latin typeface="Arial Black" pitchFamily="34" charset="0"/>
            </a:endParaRPr>
          </a:p>
          <a:p>
            <a:pPr lvl="1"/>
            <a:endParaRPr lang="cs-CZ" sz="2400" dirty="0" smtClean="0">
              <a:solidFill>
                <a:srgbClr val="0000FF"/>
              </a:solidFill>
            </a:endParaRPr>
          </a:p>
          <a:p>
            <a:endParaRPr lang="cs-CZ"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936104"/>
          </a:xfrm>
        </p:spPr>
        <p:txBody>
          <a:bodyPr/>
          <a:lstStyle/>
          <a:p>
            <a:pPr marL="742950" indent="-742950" algn="ctr">
              <a:buFont typeface="+mj-lt"/>
              <a:buAutoNum type="arabicPeriod" startAt="2"/>
            </a:pPr>
            <a:r>
              <a:rPr lang="cs-CZ" sz="4400" dirty="0" smtClean="0">
                <a:solidFill>
                  <a:srgbClr val="FF0000"/>
                </a:solidFill>
                <a:latin typeface="Arial Black" pitchFamily="34" charset="0"/>
              </a:rPr>
              <a:t>Vláknité</a:t>
            </a:r>
            <a:r>
              <a:rPr lang="cs-CZ" sz="3600" dirty="0" smtClean="0">
                <a:solidFill>
                  <a:srgbClr val="FF0000"/>
                </a:solidFill>
                <a:latin typeface="Arial Black" pitchFamily="34" charset="0"/>
              </a:rPr>
              <a:t> </a:t>
            </a:r>
            <a:r>
              <a:rPr lang="cs-CZ" sz="4400" dirty="0" smtClean="0">
                <a:solidFill>
                  <a:srgbClr val="FF0000"/>
                </a:solidFill>
                <a:latin typeface="Arial Black" pitchFamily="34" charset="0"/>
              </a:rPr>
              <a:t>bílkoviny</a:t>
            </a: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9" name="Obrázek 8" descr="Primary_and other structures bílkoviny 12102015.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tvaru molekul či </a:t>
            </a:r>
            <a:r>
              <a:rPr lang="cs-CZ" sz="2800" dirty="0" err="1" smtClean="0">
                <a:solidFill>
                  <a:srgbClr val="FF0000"/>
                </a:solidFill>
                <a:latin typeface="Arial Black" pitchFamily="34" charset="0"/>
              </a:rPr>
              <a:t>nadmolekulárních</a:t>
            </a:r>
            <a:r>
              <a:rPr lang="cs-CZ" sz="2800" dirty="0" smtClean="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5400" b="1" dirty="0" smtClean="0">
                <a:solidFill>
                  <a:srgbClr val="FF0000"/>
                </a:solidFill>
                <a:latin typeface="Arial Black" pitchFamily="34" charset="0"/>
              </a:rPr>
              <a:t>VLÁKNITÉ</a:t>
            </a:r>
            <a:r>
              <a:rPr lang="cs-CZ" sz="6600" b="1" dirty="0" smtClean="0">
                <a:solidFill>
                  <a:srgbClr val="FF0000"/>
                </a:solidFill>
                <a:latin typeface="Arial Black" pitchFamily="34" charset="0"/>
              </a:rPr>
              <a:t> </a:t>
            </a:r>
            <a:r>
              <a:rPr lang="cs-CZ" sz="2800" b="1" dirty="0" smtClean="0">
                <a:solidFill>
                  <a:srgbClr val="008000"/>
                </a:solidFill>
                <a:latin typeface="Arial Black" pitchFamily="34" charset="0"/>
              </a:rPr>
              <a:t>= FIBRILÁRNÍ </a:t>
            </a:r>
            <a:r>
              <a:rPr lang="cs-CZ" sz="2800" b="1" dirty="0" smtClean="0">
                <a:solidFill>
                  <a:srgbClr val="008000"/>
                </a:solidFill>
              </a:rPr>
              <a:t>&gt; HEDVÁBÍ, VLASY, SVALY, VAZIVA</a:t>
            </a:r>
          </a:p>
          <a:p>
            <a:r>
              <a:rPr lang="cs-CZ" sz="2800" b="1" dirty="0" smtClean="0">
                <a:solidFill>
                  <a:srgbClr val="0000FF"/>
                </a:solidFill>
                <a:latin typeface="Arial Black" pitchFamily="34" charset="0"/>
              </a:rPr>
              <a:t>KULOVÉ = GLOBULÁRNÍ </a:t>
            </a:r>
            <a:r>
              <a:rPr lang="cs-CZ" sz="2800" b="1" dirty="0" smtClean="0">
                <a:solidFill>
                  <a:srgbClr val="0000FF"/>
                </a:solidFill>
              </a:rPr>
              <a:t>&gt; ENZYMY, VAJEČNÉ A MLÉČNÉ BÍLKOVINY, INSULIN, …</a:t>
            </a:r>
          </a:p>
          <a:p>
            <a:endParaRPr lang="cs-CZ"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cap="all" dirty="0" smtClean="0">
                <a:solidFill>
                  <a:srgbClr val="008000"/>
                </a:solidFill>
                <a:latin typeface="Arial Black" pitchFamily="34" charset="0"/>
              </a:rPr>
              <a:t>Denaturace</a:t>
            </a:r>
            <a:r>
              <a:rPr lang="cs-CZ" sz="2800" dirty="0" smtClean="0">
                <a:solidFill>
                  <a:srgbClr val="FF0000"/>
                </a:solidFill>
                <a:latin typeface="Arial Black" pitchFamily="34" charset="0"/>
              </a:rPr>
              <a:t> a </a:t>
            </a:r>
            <a:r>
              <a:rPr lang="cs-CZ" sz="2800" cap="all" dirty="0" smtClean="0">
                <a:solidFill>
                  <a:srgbClr val="0000FF"/>
                </a:solidFill>
                <a:latin typeface="Arial Black" pitchFamily="34" charset="0"/>
              </a:rPr>
              <a:t>koagulace</a:t>
            </a:r>
            <a:r>
              <a:rPr lang="cs-CZ" sz="2800" dirty="0" smtClean="0">
                <a:solidFill>
                  <a:srgbClr val="FF0000"/>
                </a:solidFill>
                <a:latin typeface="Arial Black" pitchFamily="34" charset="0"/>
              </a:rPr>
              <a:t> proteinů </a:t>
            </a:r>
            <a:endParaRPr lang="cs-CZ" sz="2800"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pic>
        <p:nvPicPr>
          <p:cNvPr id="8" name="Obrázek 7" descr="denaturace bílkovin.jpg"/>
          <p:cNvPicPr>
            <a:picLocks noChangeAspect="1"/>
          </p:cNvPicPr>
          <p:nvPr/>
        </p:nvPicPr>
        <p:blipFill>
          <a:blip r:embed="rId2" cstate="print"/>
          <a:stretch>
            <a:fillRect/>
          </a:stretch>
        </p:blipFill>
        <p:spPr>
          <a:xfrm rot="16200000">
            <a:off x="1685995" y="410349"/>
            <a:ext cx="2376264" cy="4525134"/>
          </a:xfrm>
          <a:prstGeom prst="rect">
            <a:avLst/>
          </a:prstGeom>
        </p:spPr>
      </p:pic>
      <p:sp>
        <p:nvSpPr>
          <p:cNvPr id="11" name="TextovéPole 10"/>
          <p:cNvSpPr txBox="1"/>
          <p:nvPr/>
        </p:nvSpPr>
        <p:spPr>
          <a:xfrm>
            <a:off x="5508104" y="1700808"/>
            <a:ext cx="2952328" cy="1569660"/>
          </a:xfrm>
          <a:prstGeom prst="rect">
            <a:avLst/>
          </a:prstGeom>
          <a:noFill/>
          <a:ln w="38100">
            <a:solidFill>
              <a:srgbClr val="008000"/>
            </a:solidFill>
          </a:ln>
        </p:spPr>
        <p:txBody>
          <a:bodyPr wrap="square" rtlCol="0">
            <a:spAutoFit/>
          </a:bodyPr>
          <a:lstStyle/>
          <a:p>
            <a:r>
              <a:rPr lang="cs-CZ" sz="2400" cap="all" dirty="0" smtClean="0">
                <a:solidFill>
                  <a:srgbClr val="008000"/>
                </a:solidFill>
                <a:latin typeface="Arial Black" pitchFamily="34" charset="0"/>
              </a:rPr>
              <a:t>Denaturace  </a:t>
            </a:r>
            <a:r>
              <a:rPr lang="cs-CZ" sz="2400" dirty="0" smtClean="0">
                <a:solidFill>
                  <a:srgbClr val="008000"/>
                </a:solidFill>
                <a:latin typeface="Arial Black" pitchFamily="34" charset="0"/>
              </a:rPr>
              <a:t>je ROZRUŠENÍ STRUKTURY BÍLKOVINY</a:t>
            </a:r>
            <a:r>
              <a:rPr lang="cs-CZ" sz="2400" cap="all" dirty="0" smtClean="0">
                <a:solidFill>
                  <a:srgbClr val="008000"/>
                </a:solidFill>
                <a:latin typeface="Arial Black" pitchFamily="34" charset="0"/>
              </a:rPr>
              <a:t> </a:t>
            </a:r>
            <a:endParaRPr lang="cs-CZ" sz="2400" dirty="0"/>
          </a:p>
        </p:txBody>
      </p:sp>
      <p:sp>
        <p:nvSpPr>
          <p:cNvPr id="12" name="TextovéPole 11"/>
          <p:cNvSpPr txBox="1"/>
          <p:nvPr/>
        </p:nvSpPr>
        <p:spPr>
          <a:xfrm>
            <a:off x="899592" y="4005064"/>
            <a:ext cx="6624736" cy="2062103"/>
          </a:xfrm>
          <a:prstGeom prst="rect">
            <a:avLst/>
          </a:prstGeom>
          <a:noFill/>
          <a:ln w="38100">
            <a:solidFill>
              <a:srgbClr val="0000FF"/>
            </a:solidFill>
          </a:ln>
        </p:spPr>
        <p:txBody>
          <a:bodyPr wrap="square" rtlCol="0">
            <a:spAutoFit/>
          </a:bodyPr>
          <a:lstStyle/>
          <a:p>
            <a:r>
              <a:rPr lang="cs-CZ" cap="all" dirty="0" smtClean="0">
                <a:solidFill>
                  <a:srgbClr val="0000FF"/>
                </a:solidFill>
                <a:latin typeface="Arial Black" pitchFamily="34" charset="0"/>
              </a:rPr>
              <a:t>Koagulace  </a:t>
            </a:r>
            <a:r>
              <a:rPr lang="cs-CZ" dirty="0" smtClean="0">
                <a:solidFill>
                  <a:srgbClr val="0000FF"/>
                </a:solidFill>
                <a:latin typeface="Arial Black" pitchFamily="34" charset="0"/>
              </a:rPr>
              <a:t>je vytvoření  nerozpustné formy bílkoviny z původně rozpustné formy fyzikálním působením, např. tepla (např. bílek při vaření vejce) nebo působením chemických činidel.</a:t>
            </a:r>
          </a:p>
          <a:p>
            <a:pPr algn="ctr"/>
            <a:r>
              <a:rPr lang="cs-CZ" sz="2800" u="sng" cap="all" dirty="0" smtClean="0">
                <a:solidFill>
                  <a:srgbClr val="0000FF"/>
                </a:solidFill>
                <a:latin typeface="Arial Black" pitchFamily="34" charset="0"/>
              </a:rPr>
              <a:t>Koagulace </a:t>
            </a:r>
            <a:r>
              <a:rPr lang="cs-CZ" sz="2800" u="sng" dirty="0" smtClean="0">
                <a:solidFill>
                  <a:srgbClr val="0000FF"/>
                </a:solidFill>
                <a:latin typeface="Arial Black" pitchFamily="34" charset="0"/>
              </a:rPr>
              <a:t>je jednou z forem </a:t>
            </a:r>
            <a:r>
              <a:rPr lang="cs-CZ" sz="2800" u="sng" cap="all" dirty="0" smtClean="0">
                <a:solidFill>
                  <a:srgbClr val="008000"/>
                </a:solidFill>
                <a:latin typeface="Arial Black" pitchFamily="34" charset="0"/>
              </a:rPr>
              <a:t>Denaturace</a:t>
            </a:r>
            <a:endParaRPr lang="cs-CZ"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smtClean="0"/>
              <a:t>Denaturation</a:t>
            </a:r>
            <a:r>
              <a:rPr lang="en-US" sz="2000" dirty="0" smtClean="0"/>
              <a:t> is a process in which </a:t>
            </a:r>
            <a:r>
              <a:rPr lang="en-US" sz="2000" dirty="0" smtClean="0">
                <a:hlinkClick r:id="rId2" tooltip="Proteins"/>
              </a:rPr>
              <a:t>proteins</a:t>
            </a:r>
            <a:r>
              <a:rPr lang="en-US" sz="2000" dirty="0" smtClean="0"/>
              <a:t> or </a:t>
            </a:r>
            <a:r>
              <a:rPr lang="en-US" sz="2000" dirty="0" smtClean="0">
                <a:hlinkClick r:id="rId3" tooltip="Nucleic acids"/>
              </a:rPr>
              <a:t>nucleic acids</a:t>
            </a:r>
            <a:r>
              <a:rPr lang="en-US" sz="2000" dirty="0" smtClean="0"/>
              <a:t> lose the </a:t>
            </a:r>
            <a:r>
              <a:rPr lang="en-US" sz="2000" dirty="0" smtClean="0">
                <a:hlinkClick r:id="rId4" tooltip="Quaternary structure"/>
              </a:rPr>
              <a:t>quaternary structure</a:t>
            </a:r>
            <a:r>
              <a:rPr lang="en-US" sz="2000" dirty="0" smtClean="0"/>
              <a:t>, </a:t>
            </a:r>
            <a:r>
              <a:rPr lang="en-US" sz="2000" dirty="0" smtClean="0">
                <a:hlinkClick r:id="rId5" tooltip="Tertiary structure"/>
              </a:rPr>
              <a:t>tertiary structure</a:t>
            </a:r>
            <a:r>
              <a:rPr lang="en-US" sz="2000" dirty="0" smtClean="0"/>
              <a:t> and </a:t>
            </a:r>
            <a:r>
              <a:rPr lang="en-US" sz="2000" dirty="0" smtClean="0">
                <a:hlinkClick r:id="rId6" tooltip="Secondary structure"/>
              </a:rPr>
              <a:t>secondary structure</a:t>
            </a:r>
            <a:r>
              <a:rPr lang="en-US" sz="2000" dirty="0" smtClean="0"/>
              <a:t> which is present in their </a:t>
            </a:r>
            <a:r>
              <a:rPr lang="en-US" sz="2000" dirty="0" smtClean="0">
                <a:hlinkClick r:id="rId7" tooltip="Native state"/>
              </a:rPr>
              <a:t>native state</a:t>
            </a:r>
            <a:r>
              <a:rPr lang="en-US" sz="2000" dirty="0" smtClean="0"/>
              <a:t>, by application of some external stress or compound such as a strong </a:t>
            </a:r>
            <a:r>
              <a:rPr lang="en-US" sz="2000" dirty="0" smtClean="0">
                <a:hlinkClick r:id="rId8" tooltip="Acid"/>
              </a:rPr>
              <a:t>acid</a:t>
            </a:r>
            <a:r>
              <a:rPr lang="en-US" sz="2000" dirty="0" smtClean="0"/>
              <a:t> or </a:t>
            </a:r>
            <a:r>
              <a:rPr lang="en-US" sz="2000" dirty="0" smtClean="0">
                <a:hlinkClick r:id="rId9" tooltip="Base (chemistry)"/>
              </a:rPr>
              <a:t>base</a:t>
            </a:r>
            <a:r>
              <a:rPr lang="en-US" sz="2000" dirty="0" smtClean="0"/>
              <a:t>, a concentrated </a:t>
            </a:r>
            <a:r>
              <a:rPr lang="en-US" sz="2000" dirty="0" smtClean="0">
                <a:hlinkClick r:id="rId10" tooltip="Inorganic"/>
              </a:rPr>
              <a:t>inorganic</a:t>
            </a:r>
            <a:r>
              <a:rPr lang="en-US" sz="2000" dirty="0" smtClean="0"/>
              <a:t> salt, an </a:t>
            </a:r>
            <a:r>
              <a:rPr lang="en-US" sz="2000" dirty="0" smtClean="0">
                <a:hlinkClick r:id="rId11" tooltip="Organic compound"/>
              </a:rPr>
              <a:t>organic</a:t>
            </a:r>
            <a:r>
              <a:rPr lang="en-US" sz="2000" dirty="0" smtClean="0"/>
              <a:t> solvent (e.g., </a:t>
            </a:r>
            <a:r>
              <a:rPr lang="en-US" sz="2000" dirty="0" smtClean="0">
                <a:hlinkClick r:id="rId12" tooltip="Alcohol"/>
              </a:rPr>
              <a:t>alcohol</a:t>
            </a:r>
            <a:r>
              <a:rPr lang="en-US" sz="2000" dirty="0" smtClean="0"/>
              <a:t> or </a:t>
            </a:r>
            <a:r>
              <a:rPr lang="en-US" sz="2000" dirty="0" smtClean="0">
                <a:hlinkClick r:id="rId13" tooltip="Chloroform"/>
              </a:rPr>
              <a:t>chloroform</a:t>
            </a:r>
            <a:r>
              <a:rPr lang="en-US" sz="2000" dirty="0" smtClean="0"/>
              <a:t>), radiation or </a:t>
            </a:r>
            <a:r>
              <a:rPr lang="en-US" sz="2000" dirty="0" smtClean="0">
                <a:hlinkClick r:id="rId14" tooltip="Heat"/>
              </a:rPr>
              <a:t>heat</a:t>
            </a:r>
            <a:r>
              <a:rPr lang="en-US" sz="2000" dirty="0" smtClean="0"/>
              <a:t>.</a:t>
            </a:r>
            <a:r>
              <a:rPr lang="en-US" sz="2000" baseline="30000" dirty="0" smtClean="0">
                <a:hlinkClick r:id="rId15"/>
              </a:rPr>
              <a:t>[3]</a:t>
            </a:r>
            <a:r>
              <a:rPr lang="en-US" sz="2000" dirty="0" smtClean="0"/>
              <a:t> If proteins in a living cell are denatured, this results in disruption of cell activity and possibly cell death. Denatured proteins can exhibit a wide range of characteristics, from loss of solubility to </a:t>
            </a:r>
            <a:r>
              <a:rPr lang="en-US" sz="2000" dirty="0" smtClean="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4732370" y="2780928"/>
            <a:ext cx="3880496" cy="38884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864096"/>
          </a:xfrm>
        </p:spPr>
        <p:txBody>
          <a:bodyPr/>
          <a:lstStyle/>
          <a:p>
            <a:r>
              <a:rPr lang="cs-CZ" sz="2800" dirty="0" smtClean="0">
                <a:solidFill>
                  <a:srgbClr val="FF0000"/>
                </a:solidFill>
                <a:latin typeface="Arial Black" pitchFamily="34" charset="0"/>
              </a:rPr>
              <a:t>KOLAGEN jako příklad FIBRILÁRNÍCH PROTEINŮ</a:t>
            </a:r>
            <a:endParaRPr lang="cs-CZ" sz="2800" dirty="0"/>
          </a:p>
        </p:txBody>
      </p:sp>
      <p:sp>
        <p:nvSpPr>
          <p:cNvPr id="8" name="Zástupný symbol pro obsah 7"/>
          <p:cNvSpPr>
            <a:spLocks noGrp="1"/>
          </p:cNvSpPr>
          <p:nvPr>
            <p:ph idx="1"/>
          </p:nvPr>
        </p:nvSpPr>
        <p:spPr>
          <a:xfrm>
            <a:off x="457200" y="980728"/>
            <a:ext cx="8229600" cy="5256584"/>
          </a:xfrm>
        </p:spPr>
        <p:txBody>
          <a:bodyPr/>
          <a:lstStyle/>
          <a:p>
            <a:r>
              <a:rPr lang="cs-CZ" sz="2400" b="1" dirty="0" smtClean="0"/>
              <a:t>KŮŽE, KOSTI, CHRUPAVKY, ŠLACHY, CÉVNÍ STĚNY, ROHOVKY, …</a:t>
            </a:r>
          </a:p>
          <a:p>
            <a:r>
              <a:rPr lang="cs-CZ" sz="2400" b="1" dirty="0" smtClean="0"/>
              <a:t>Glycin 27 %, prolin 15 %, sekvence (GLY-X-Y)</a:t>
            </a:r>
            <a:r>
              <a:rPr lang="cs-CZ" sz="2400" b="1" baseline="-25000" dirty="0" smtClean="0"/>
              <a:t>n</a:t>
            </a:r>
          </a:p>
          <a:p>
            <a:r>
              <a:rPr lang="cs-CZ" sz="2400" b="1" dirty="0" smtClean="0"/>
              <a:t>Popsáno do nynějška 15 typů kolagenů, lišících se výskytem a zastoupením aminokyselin</a:t>
            </a:r>
          </a:p>
          <a:p>
            <a:r>
              <a:rPr lang="cs-CZ" sz="2400" b="1" cap="all" dirty="0" err="1" smtClean="0">
                <a:solidFill>
                  <a:srgbClr val="0000FF"/>
                </a:solidFill>
              </a:rPr>
              <a:t>Tropokolagen</a:t>
            </a:r>
            <a:r>
              <a:rPr lang="cs-CZ" sz="2400" b="1" dirty="0" smtClean="0"/>
              <a:t> – tři vzájemně ovinuté řetězce</a:t>
            </a:r>
          </a:p>
          <a:p>
            <a:r>
              <a:rPr lang="cs-CZ" sz="2400" b="1" cap="all" dirty="0" err="1" smtClean="0">
                <a:solidFill>
                  <a:srgbClr val="0000FF"/>
                </a:solidFill>
              </a:rPr>
              <a:t>Tropokolagen</a:t>
            </a:r>
            <a:r>
              <a:rPr lang="cs-CZ" sz="2400" b="1" cap="all" dirty="0" smtClean="0">
                <a:solidFill>
                  <a:srgbClr val="0000FF"/>
                </a:solidFill>
              </a:rPr>
              <a:t> &gt;</a:t>
            </a:r>
            <a:r>
              <a:rPr lang="cs-CZ" sz="2400" b="1" dirty="0" err="1" smtClean="0">
                <a:solidFill>
                  <a:srgbClr val="0000FF"/>
                </a:solidFill>
              </a:rPr>
              <a:t>samoseskupení</a:t>
            </a:r>
            <a:r>
              <a:rPr lang="cs-CZ" sz="2400" b="1" dirty="0" smtClean="0">
                <a:solidFill>
                  <a:srgbClr val="0000FF"/>
                </a:solidFill>
              </a:rPr>
              <a:t> v </a:t>
            </a:r>
            <a:r>
              <a:rPr lang="cs-CZ" sz="2400" b="1" dirty="0" smtClean="0">
                <a:solidFill>
                  <a:srgbClr val="008000"/>
                </a:solidFill>
              </a:rPr>
              <a:t>KOLAGENOVÉ FIBRILY</a:t>
            </a:r>
            <a:r>
              <a:rPr lang="cs-CZ" sz="2400" b="1" dirty="0" smtClean="0">
                <a:solidFill>
                  <a:srgbClr val="0000FF"/>
                </a:solidFill>
              </a:rPr>
              <a:t> &gt; </a:t>
            </a:r>
            <a:r>
              <a:rPr lang="cs-CZ" sz="2400" b="1" dirty="0" err="1" smtClean="0">
                <a:solidFill>
                  <a:srgbClr val="0000FF"/>
                </a:solidFill>
              </a:rPr>
              <a:t>sesíťování</a:t>
            </a:r>
            <a:r>
              <a:rPr lang="cs-CZ" sz="2400" b="1" dirty="0" smtClean="0">
                <a:solidFill>
                  <a:srgbClr val="0000FF"/>
                </a:solidFill>
              </a:rPr>
              <a:t> přes H můstky &gt; </a:t>
            </a:r>
            <a:r>
              <a:rPr lang="cs-CZ" sz="2400" b="1" dirty="0" smtClean="0">
                <a:solidFill>
                  <a:srgbClr val="FF0000"/>
                </a:solidFill>
              </a:rPr>
              <a:t>KOLAGENOVÁ VLÁKNA &gt; </a:t>
            </a:r>
            <a:r>
              <a:rPr lang="cs-CZ" sz="3000" b="1" dirty="0" smtClean="0">
                <a:solidFill>
                  <a:srgbClr val="FF0000"/>
                </a:solidFill>
                <a:latin typeface="Arial Black" pitchFamily="34" charset="0"/>
              </a:rPr>
              <a:t>SVAZKY VLÁKEN</a:t>
            </a:r>
          </a:p>
          <a:p>
            <a:r>
              <a:rPr lang="cs-CZ" b="1" dirty="0" smtClean="0">
                <a:solidFill>
                  <a:srgbClr val="7030A0"/>
                </a:solidFill>
              </a:rPr>
              <a:t>ODBOURÁNÍ KOLAGENU ENZYMEM </a:t>
            </a:r>
            <a:r>
              <a:rPr lang="cs-CZ" b="1" cap="all" dirty="0" smtClean="0">
                <a:solidFill>
                  <a:srgbClr val="7030A0"/>
                </a:solidFill>
              </a:rPr>
              <a:t>kolagenózou</a:t>
            </a:r>
            <a:r>
              <a:rPr lang="cs-CZ" b="1" dirty="0" smtClean="0">
                <a:solidFill>
                  <a:srgbClr val="7030A0"/>
                </a:solidFill>
              </a:rPr>
              <a:t> &gt; stárnutí pokožky </a:t>
            </a:r>
          </a:p>
          <a:p>
            <a:endParaRPr lang="cs-CZ" sz="2400" b="1"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a:xfrm>
            <a:off x="1619672" y="6381327"/>
            <a:ext cx="6624736" cy="340147"/>
          </a:xfrm>
        </p:spPr>
        <p:txBody>
          <a:bodyPr/>
          <a:lstStyle/>
          <a:p>
            <a:pPr>
              <a:defRPr/>
            </a:pPr>
            <a:r>
              <a:rPr lang="pl-PL" smtClean="0"/>
              <a:t>PŘÍRODNÍ POLYMERY PŘF MU  9 2015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graphicFrame>
        <p:nvGraphicFramePr>
          <p:cNvPr id="8" name="Tabulka 7"/>
          <p:cNvGraphicFramePr>
            <a:graphicFrameLocks noGrp="1"/>
          </p:cNvGraphicFramePr>
          <p:nvPr/>
        </p:nvGraphicFramePr>
        <p:xfrm>
          <a:off x="467544" y="188640"/>
          <a:ext cx="8352928" cy="3096344"/>
        </p:xfrm>
        <a:graphic>
          <a:graphicData uri="http://schemas.openxmlformats.org/drawingml/2006/table">
            <a:tbl>
              <a:tblPr/>
              <a:tblGrid>
                <a:gridCol w="2448272"/>
                <a:gridCol w="5904656"/>
              </a:tblGrid>
              <a:tr h="3096344">
                <a:tc>
                  <a:txBody>
                    <a:bodyPr/>
                    <a:lstStyle/>
                    <a:p>
                      <a:pPr algn="ctr"/>
                      <a:r>
                        <a:rPr lang="cs-CZ" sz="1800" dirty="0"/>
                        <a:t/>
                      </a: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Obrázek 8" descr="Amminoacido_glicina_formula.png"/>
          <p:cNvPicPr>
            <a:picLocks noChangeAspect="1"/>
          </p:cNvPicPr>
          <p:nvPr/>
        </p:nvPicPr>
        <p:blipFill>
          <a:blip r:embed="rId3" cstate="print"/>
          <a:stretch>
            <a:fillRect/>
          </a:stretch>
        </p:blipFill>
        <p:spPr>
          <a:xfrm>
            <a:off x="3563887" y="315275"/>
            <a:ext cx="3240361" cy="2681678"/>
          </a:xfrm>
          <a:prstGeom prst="rect">
            <a:avLst/>
          </a:prstGeom>
        </p:spPr>
      </p:pic>
      <p:graphicFrame>
        <p:nvGraphicFramePr>
          <p:cNvPr id="11" name="Tabulka 10"/>
          <p:cNvGraphicFramePr>
            <a:graphicFrameLocks noGrp="1"/>
          </p:cNvGraphicFramePr>
          <p:nvPr/>
        </p:nvGraphicFramePr>
        <p:xfrm>
          <a:off x="431032" y="3356992"/>
          <a:ext cx="8317432" cy="2880320"/>
        </p:xfrm>
        <a:graphic>
          <a:graphicData uri="http://schemas.openxmlformats.org/drawingml/2006/table">
            <a:tbl>
              <a:tblPr/>
              <a:tblGrid>
                <a:gridCol w="2474608"/>
                <a:gridCol w="5842824"/>
              </a:tblGrid>
              <a:tr h="2880320">
                <a:tc>
                  <a:txBody>
                    <a:bodyPr/>
                    <a:lstStyle/>
                    <a:p>
                      <a:pPr algn="ctr"/>
                      <a:r>
                        <a:rPr lang="cs-CZ" dirty="0"/>
                        <a:t/>
                      </a:r>
                      <a:br>
                        <a:rPr lang="cs-CZ" dirty="0"/>
                      </a:br>
                      <a:r>
                        <a:rPr lang="cs-CZ" dirty="0">
                          <a:hlinkClick r:id="rId4" tooltip="Prolin"/>
                        </a:rPr>
                        <a:t>Prolin</a:t>
                      </a:r>
                      <a:r>
                        <a:rPr lang="cs-CZ" dirty="0"/>
                        <a:t> </a:t>
                      </a:r>
                      <a:r>
                        <a:rPr lang="cs-CZ" dirty="0" smtClean="0"/>
                        <a:t>(Pro, P)</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Obrázek 11" descr="800px-Amminoacido_prolina_formula_svg.png"/>
          <p:cNvPicPr>
            <a:picLocks noChangeAspect="1"/>
          </p:cNvPicPr>
          <p:nvPr/>
        </p:nvPicPr>
        <p:blipFill>
          <a:blip r:embed="rId5" cstate="print"/>
          <a:stretch>
            <a:fillRect/>
          </a:stretch>
        </p:blipFill>
        <p:spPr>
          <a:xfrm>
            <a:off x="3275856" y="3429000"/>
            <a:ext cx="3867567" cy="27363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3. 12. 2015</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9 2015 BÍLKOVINNÁ VLÁKNA I</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4973425"/>
        </p:xfrm>
        <a:graphic>
          <a:graphicData uri="http://schemas.openxmlformats.org/drawingml/2006/table">
            <a:tbl>
              <a:tblPr/>
              <a:tblGrid>
                <a:gridCol w="727116"/>
                <a:gridCol w="7985852"/>
              </a:tblGrid>
              <a:tr h="424266">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17">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6169">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5017">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9012">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4</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b="1" kern="1200" dirty="0" smtClean="0">
                          <a:solidFill>
                            <a:srgbClr val="008000"/>
                          </a:solidFill>
                          <a:latin typeface="+mn-lt"/>
                          <a:ea typeface="Times New Roman"/>
                          <a:cs typeface="Times New Roman"/>
                        </a:rPr>
                        <a:t>Přírodní gumy, </a:t>
                      </a:r>
                      <a:r>
                        <a:rPr lang="cs-CZ" sz="1600" b="1" kern="1200" dirty="0" err="1" smtClean="0">
                          <a:solidFill>
                            <a:srgbClr val="008000"/>
                          </a:solidFill>
                          <a:latin typeface="+mn-lt"/>
                          <a:ea typeface="Times New Roman"/>
                          <a:cs typeface="Times New Roman"/>
                        </a:rPr>
                        <a:t>Polyterpeny</a:t>
                      </a:r>
                      <a:r>
                        <a:rPr lang="cs-CZ" sz="1600" b="1" kern="1200" dirty="0" smtClean="0">
                          <a:solidFill>
                            <a:srgbClr val="008000"/>
                          </a:solidFill>
                          <a:latin typeface="+mn-lt"/>
                          <a:ea typeface="Times New Roman"/>
                          <a:cs typeface="Times New Roman"/>
                        </a:rPr>
                        <a:t> </a:t>
                      </a:r>
                      <a:r>
                        <a:rPr lang="cs-CZ" sz="1600" b="1" kern="1200" dirty="0">
                          <a:solidFill>
                            <a:srgbClr val="008000"/>
                          </a:solidFill>
                          <a:latin typeface="+mn-lt"/>
                          <a:ea typeface="Times New Roman"/>
                          <a:cs typeface="Times New Roman"/>
                        </a:rPr>
                        <a:t>– přírodní kaučuk, získávání, zpracování a modifikace </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5017">
                <a:tc>
                  <a:txBody>
                    <a:bodyPr/>
                    <a:lstStyle/>
                    <a:p>
                      <a:pPr marL="347345" indent="-347345" algn="ctr" fontAlgn="b">
                        <a:lnSpc>
                          <a:spcPct val="115000"/>
                        </a:lnSpc>
                        <a:spcAft>
                          <a:spcPts val="0"/>
                        </a:spcAft>
                      </a:pPr>
                      <a:r>
                        <a:rPr lang="sk-SK" sz="1600" kern="1200" dirty="0">
                          <a:solidFill>
                            <a:srgbClr val="008000"/>
                          </a:solidFill>
                          <a:latin typeface="+mn-lt"/>
                          <a:ea typeface="Times New Roman"/>
                          <a:cs typeface="Times New Roman"/>
                        </a:rPr>
                        <a:t>5</a:t>
                      </a:r>
                      <a:endParaRPr lang="cs-CZ" sz="1600"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b="1" kern="1200" dirty="0" err="1">
                          <a:solidFill>
                            <a:srgbClr val="008000"/>
                          </a:solidFill>
                          <a:latin typeface="+mn-lt"/>
                          <a:ea typeface="Times New Roman"/>
                          <a:cs typeface="Times New Roman"/>
                        </a:rPr>
                        <a:t>Polyyfenoly</a:t>
                      </a:r>
                      <a:r>
                        <a:rPr lang="cs-CZ" sz="1600" b="1" kern="1200" dirty="0">
                          <a:solidFill>
                            <a:srgbClr val="008000"/>
                          </a:solidFill>
                          <a:latin typeface="+mn-lt"/>
                          <a:ea typeface="Times New Roman"/>
                          <a:cs typeface="Times New Roman"/>
                        </a:rPr>
                        <a:t> – lignin, </a:t>
                      </a:r>
                      <a:r>
                        <a:rPr lang="cs-CZ" sz="1600" b="1" kern="1200" dirty="0" err="1">
                          <a:solidFill>
                            <a:srgbClr val="008000"/>
                          </a:solidFill>
                          <a:latin typeface="+mn-lt"/>
                          <a:ea typeface="Times New Roman"/>
                          <a:cs typeface="Times New Roman"/>
                        </a:rPr>
                        <a:t>huminové</a:t>
                      </a:r>
                      <a:r>
                        <a:rPr lang="cs-CZ" sz="1600" b="1" kern="1200" dirty="0">
                          <a:solidFill>
                            <a:srgbClr val="008000"/>
                          </a:solidFill>
                          <a:latin typeface="+mn-lt"/>
                          <a:ea typeface="Times New Roman"/>
                          <a:cs typeface="Times New Roman"/>
                        </a:rPr>
                        <a:t> kyseliny </a:t>
                      </a:r>
                      <a:endParaRPr lang="cs-CZ" sz="1600"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5017">
                <a:tc>
                  <a:txBody>
                    <a:bodyPr/>
                    <a:lstStyle/>
                    <a:p>
                      <a:pPr marL="347345" indent="-347345" algn="ctr" fontAlgn="b">
                        <a:lnSpc>
                          <a:spcPct val="115000"/>
                        </a:lnSpc>
                        <a:spcAft>
                          <a:spcPts val="0"/>
                        </a:spcAft>
                      </a:pPr>
                      <a:r>
                        <a:rPr lang="sk-SK" sz="1600" kern="1200">
                          <a:solidFill>
                            <a:srgbClr val="008000"/>
                          </a:solidFill>
                          <a:latin typeface="+mn-lt"/>
                          <a:ea typeface="Times New Roman"/>
                          <a:cs typeface="Times New Roman"/>
                        </a:rPr>
                        <a:t>6</a:t>
                      </a:r>
                      <a:endParaRPr lang="cs-CZ" sz="160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8000"/>
                          </a:solidFill>
                          <a:latin typeface="+mn-lt"/>
                          <a:ea typeface="Times New Roman"/>
                          <a:cs typeface="Times New Roman"/>
                        </a:rPr>
                        <a:t>Polysacharidy I – škrob </a:t>
                      </a:r>
                      <a:endParaRPr lang="cs-CZ" sz="1600"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17">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7</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b="1" kern="1200" dirty="0">
                          <a:solidFill>
                            <a:srgbClr val="008000"/>
                          </a:solidFill>
                          <a:latin typeface="+mn-lt"/>
                          <a:ea typeface="Times New Roman"/>
                          <a:cs typeface="Times New Roman"/>
                        </a:rPr>
                        <a:t>Polysacharidy II –  celulóza </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1892">
                <a:tc>
                  <a:txBody>
                    <a:bodyPr/>
                    <a:lstStyle/>
                    <a:p>
                      <a:pPr marL="347345" indent="-347345" algn="ctr" fontAlgn="b">
                        <a:lnSpc>
                          <a:spcPct val="115000"/>
                        </a:lnSpc>
                        <a:spcAft>
                          <a:spcPts val="0"/>
                        </a:spcAft>
                      </a:pPr>
                      <a:r>
                        <a:rPr lang="cs-CZ" sz="1600" dirty="0" smtClean="0">
                          <a:solidFill>
                            <a:srgbClr val="008000"/>
                          </a:solidFill>
                          <a:latin typeface="Arial Black" pitchFamily="34" charset="0"/>
                          <a:ea typeface="Calibri"/>
                          <a:cs typeface="Times New Roman"/>
                        </a:rPr>
                        <a:t>8 </a:t>
                      </a:r>
                      <a:endParaRPr lang="cs-CZ" sz="16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1600" b="1" kern="1200" dirty="0" err="1" smtClean="0">
                          <a:solidFill>
                            <a:srgbClr val="008000"/>
                          </a:solidFill>
                          <a:latin typeface="+mn-lt"/>
                          <a:ea typeface="Times New Roman"/>
                          <a:cs typeface="Times New Roman"/>
                        </a:rPr>
                        <a:t>Kasein</a:t>
                      </a:r>
                      <a:r>
                        <a:rPr lang="sk-SK" sz="1600" b="1" kern="1200" dirty="0" smtClean="0">
                          <a:solidFill>
                            <a:srgbClr val="008000"/>
                          </a:solidFill>
                          <a:latin typeface="+mn-lt"/>
                          <a:ea typeface="Times New Roman"/>
                          <a:cs typeface="Times New Roman"/>
                        </a:rPr>
                        <a:t>, </a:t>
                      </a:r>
                      <a:r>
                        <a:rPr lang="sk-SK" sz="1600" b="1" kern="1200" dirty="0" err="1" smtClean="0">
                          <a:solidFill>
                            <a:srgbClr val="008000"/>
                          </a:solidFill>
                          <a:latin typeface="+mn-lt"/>
                          <a:ea typeface="Times New Roman"/>
                          <a:cs typeface="Times New Roman"/>
                        </a:rPr>
                        <a:t>syrovátka</a:t>
                      </a:r>
                      <a:r>
                        <a:rPr lang="sk-SK" sz="1600" b="1" kern="1200" dirty="0" smtClean="0">
                          <a:solidFill>
                            <a:srgbClr val="008000"/>
                          </a:solidFill>
                          <a:latin typeface="+mn-lt"/>
                          <a:ea typeface="Times New Roman"/>
                          <a:cs typeface="Times New Roman"/>
                        </a:rPr>
                        <a:t>, vaječné </a:t>
                      </a:r>
                      <a:r>
                        <a:rPr lang="sk-SK" sz="1600" b="1" kern="1200" dirty="0" err="1" smtClean="0">
                          <a:solidFill>
                            <a:srgbClr val="008000"/>
                          </a:solidFill>
                          <a:latin typeface="+mn-lt"/>
                          <a:ea typeface="Times New Roman"/>
                          <a:cs typeface="Times New Roman"/>
                        </a:rPr>
                        <a:t>proteiny</a:t>
                      </a:r>
                      <a:r>
                        <a:rPr lang="sk-SK" sz="1600" b="1" kern="1200" dirty="0" smtClean="0">
                          <a:solidFill>
                            <a:srgbClr val="008000"/>
                          </a:solidFill>
                          <a:latin typeface="+mn-lt"/>
                          <a:ea typeface="Times New Roman"/>
                          <a:cs typeface="Times New Roman"/>
                        </a:rPr>
                        <a:t> </a:t>
                      </a:r>
                      <a:endParaRPr lang="cs-CZ" sz="16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17">
                <a:tc>
                  <a:txBody>
                    <a:bodyPr/>
                    <a:lstStyle/>
                    <a:p>
                      <a:pPr marL="347345" indent="-347345" algn="ctr" fontAlgn="b">
                        <a:lnSpc>
                          <a:spcPct val="115000"/>
                        </a:lnSpc>
                        <a:spcAft>
                          <a:spcPts val="0"/>
                        </a:spcAft>
                      </a:pPr>
                      <a:r>
                        <a:rPr lang="cs-CZ" sz="1400" dirty="0" smtClean="0">
                          <a:solidFill>
                            <a:srgbClr val="FF0000"/>
                          </a:solidFill>
                          <a:latin typeface="Arial Black" pitchFamily="34" charset="0"/>
                          <a:ea typeface="Calibri"/>
                          <a:cs typeface="Times New Roman"/>
                        </a:rPr>
                        <a:t>3. 12. </a:t>
                      </a:r>
                      <a:endParaRPr lang="cs-CZ" sz="140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1800" b="1" kern="1200" dirty="0">
                          <a:solidFill>
                            <a:srgbClr val="FF0000"/>
                          </a:solidFill>
                          <a:latin typeface="Arial"/>
                          <a:ea typeface="Times New Roman"/>
                          <a:cs typeface="Times New Roman"/>
                        </a:rPr>
                        <a:t>Bílkovinná vlákna I </a:t>
                      </a:r>
                      <a:endParaRPr lang="cs-CZ" sz="1400"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017">
                <a:tc>
                  <a:txBody>
                    <a:bodyPr/>
                    <a:lstStyle/>
                    <a:p>
                      <a:pPr marL="347345" indent="-347345" algn="ctr" fontAlgn="b">
                        <a:lnSpc>
                          <a:spcPct val="115000"/>
                        </a:lnSpc>
                        <a:spcAft>
                          <a:spcPts val="0"/>
                        </a:spcAft>
                      </a:pPr>
                      <a:r>
                        <a:rPr lang="cs-CZ" sz="1200" dirty="0" smtClean="0">
                          <a:latin typeface="Arial Black" pitchFamily="34" charset="0"/>
                          <a:ea typeface="Calibri"/>
                          <a:cs typeface="Times New Roman"/>
                        </a:rPr>
                        <a:t>10. 12.</a:t>
                      </a:r>
                      <a:endParaRPr lang="cs-CZ" sz="1200" dirty="0">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17">
                <a:tc>
                  <a:txBody>
                    <a:bodyPr/>
                    <a:lstStyle/>
                    <a:p>
                      <a:pPr marL="347345" indent="-347345" algn="ctr" fontAlgn="b">
                        <a:lnSpc>
                          <a:spcPct val="115000"/>
                        </a:lnSpc>
                        <a:spcAft>
                          <a:spcPts val="0"/>
                        </a:spcAft>
                      </a:pPr>
                      <a:r>
                        <a:rPr lang="sk-SK" sz="1200" kern="1200" dirty="0" smtClean="0">
                          <a:solidFill>
                            <a:srgbClr val="000000"/>
                          </a:solidFill>
                          <a:latin typeface="Arial Black" pitchFamily="34" charset="0"/>
                          <a:ea typeface="Times New Roman"/>
                          <a:cs typeface="Times New Roman"/>
                        </a:rPr>
                        <a:t>17. 12.</a:t>
                      </a:r>
                      <a:endParaRPr lang="cs-CZ" sz="1200" dirty="0">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sk-SK" sz="1600" b="1" kern="1200" dirty="0" err="1" smtClean="0">
                          <a:solidFill>
                            <a:srgbClr val="000000"/>
                          </a:solidFill>
                          <a:latin typeface="+mn-lt"/>
                          <a:ea typeface="Times New Roman"/>
                          <a:cs typeface="Times New Roman"/>
                        </a:rPr>
                        <a:t>Identifikace</a:t>
                      </a:r>
                      <a:r>
                        <a:rPr lang="sk-SK" sz="1600" b="1" kern="1200" dirty="0" smtClean="0">
                          <a:solidFill>
                            <a:srgbClr val="000000"/>
                          </a:solidFill>
                          <a:latin typeface="+mn-lt"/>
                          <a:ea typeface="Times New Roman"/>
                          <a:cs typeface="Times New Roman"/>
                        </a:rPr>
                        <a:t> </a:t>
                      </a:r>
                      <a:r>
                        <a:rPr lang="sk-SK" sz="1600" b="1" kern="1200" dirty="0" err="1" smtClean="0">
                          <a:solidFill>
                            <a:srgbClr val="000000"/>
                          </a:solidFill>
                          <a:latin typeface="+mn-lt"/>
                          <a:ea typeface="Times New Roman"/>
                          <a:cs typeface="Times New Roman"/>
                        </a:rPr>
                        <a:t>přírodních</a:t>
                      </a:r>
                      <a:r>
                        <a:rPr lang="sk-SK" sz="1600" b="1" kern="1200" dirty="0" smtClean="0">
                          <a:solidFill>
                            <a:srgbClr val="000000"/>
                          </a:solidFill>
                          <a:latin typeface="+mn-lt"/>
                          <a:ea typeface="Times New Roman"/>
                          <a:cs typeface="Times New Roman"/>
                        </a:rPr>
                        <a:t> </a:t>
                      </a:r>
                      <a:r>
                        <a:rPr lang="sk-SK" sz="1600" b="1" kern="1200" dirty="0" err="1" smtClean="0">
                          <a:solidFill>
                            <a:srgbClr val="000000"/>
                          </a:solidFill>
                          <a:latin typeface="+mn-lt"/>
                          <a:ea typeface="Times New Roman"/>
                          <a:cs typeface="Times New Roman"/>
                        </a:rPr>
                        <a:t>látek</a:t>
                      </a:r>
                      <a:r>
                        <a:rPr lang="sk-SK" sz="1600" b="1" kern="1200" dirty="0" smtClean="0">
                          <a:solidFill>
                            <a:srgbClr val="000000"/>
                          </a:solidFill>
                          <a:latin typeface="+mn-lt"/>
                          <a:ea typeface="Times New Roman"/>
                          <a:cs typeface="Times New Roman"/>
                        </a:rPr>
                        <a:t> </a:t>
                      </a:r>
                      <a:endParaRPr lang="cs-CZ" sz="16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720080"/>
          </a:xfrm>
        </p:spPr>
        <p:txBody>
          <a:bodyPr/>
          <a:lstStyle/>
          <a:p>
            <a:r>
              <a:rPr lang="cs-CZ" sz="2000" dirty="0" smtClean="0">
                <a:solidFill>
                  <a:srgbClr val="FF0000"/>
                </a:solidFill>
                <a:latin typeface="Arial Black" pitchFamily="34" charset="0"/>
              </a:rPr>
              <a:t>PRIMÁRNÍ STRUKTURA proteinů II - KOLAGEN jako příklad</a:t>
            </a:r>
            <a:endParaRPr lang="cs-CZ" sz="20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a:xfrm>
            <a:off x="1619672" y="6381327"/>
            <a:ext cx="6624736" cy="340147"/>
          </a:xfrm>
        </p:spPr>
        <p:txBody>
          <a:bodyPr/>
          <a:lstStyle/>
          <a:p>
            <a:pPr>
              <a:defRPr/>
            </a:pPr>
            <a:r>
              <a:rPr lang="pl-PL" smtClean="0"/>
              <a:t>PŘÍRODNÍ POLYMERY PŘF MU  9 2015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19" name="Tabulka 18"/>
          <p:cNvGraphicFramePr>
            <a:graphicFrameLocks noGrp="1"/>
          </p:cNvGraphicFramePr>
          <p:nvPr/>
        </p:nvGraphicFramePr>
        <p:xfrm>
          <a:off x="467544" y="836712"/>
          <a:ext cx="8280920" cy="5474388"/>
        </p:xfrm>
        <a:graphic>
          <a:graphicData uri="http://schemas.openxmlformats.org/drawingml/2006/table">
            <a:tbl>
              <a:tblPr/>
              <a:tblGrid>
                <a:gridCol w="1035115"/>
                <a:gridCol w="1035115"/>
                <a:gridCol w="1035115"/>
                <a:gridCol w="1035115"/>
                <a:gridCol w="1035115"/>
                <a:gridCol w="1035115"/>
                <a:gridCol w="1035115"/>
                <a:gridCol w="1035115"/>
              </a:tblGrid>
              <a:tr h="266064">
                <a:tc>
                  <a:txBody>
                    <a:bodyPr/>
                    <a:lstStyle/>
                    <a:p>
                      <a:pPr>
                        <a:lnSpc>
                          <a:spcPct val="115000"/>
                        </a:lnSpc>
                        <a:spcAft>
                          <a:spcPts val="0"/>
                        </a:spcAft>
                      </a:pPr>
                      <a:r>
                        <a:rPr lang="cs-CZ" sz="1200" b="1" dirty="0">
                          <a:latin typeface="Verdana"/>
                          <a:ea typeface="Times New Roman"/>
                          <a:cs typeface="Times New Roman"/>
                        </a:rPr>
                        <a:t>AMK</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II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Typ III </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IV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V</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064">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alfa1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alfa2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B</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3-Hyp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0,0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4-Hyp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Asp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Thr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20</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Ser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Glu</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Pro</a:t>
                      </a:r>
                      <a:endParaRPr lang="cs-CZ" sz="24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129</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113</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121</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107</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61</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97</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118</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gn="ctr">
                        <a:lnSpc>
                          <a:spcPct val="115000"/>
                        </a:lnSpc>
                        <a:spcAft>
                          <a:spcPts val="0"/>
                        </a:spcAft>
                      </a:pPr>
                      <a:r>
                        <a:rPr lang="cs-CZ" sz="1400" b="1" dirty="0" err="1">
                          <a:solidFill>
                            <a:srgbClr val="FF0000"/>
                          </a:solidFill>
                          <a:latin typeface="Arial Black" pitchFamily="34" charset="0"/>
                          <a:ea typeface="Times New Roman"/>
                          <a:cs typeface="Times New Roman"/>
                        </a:rPr>
                        <a:t>Gly</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336</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333</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350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310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319</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322</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Ala</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Val</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Gys 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Met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Ile</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Leu</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Tyr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Xhe</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Hyl</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Lys</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Arg</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50</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FF0000"/>
                </a:solidFill>
                <a:latin typeface="Arial Black" pitchFamily="34" charset="0"/>
              </a:rPr>
              <a:t>PRIMÁRNÍ STRUKTURA proteinů III</a:t>
            </a:r>
            <a:r>
              <a:rPr lang="cs-CZ" sz="2800" dirty="0" smtClean="0">
                <a:solidFill>
                  <a:srgbClr val="008000"/>
                </a:solidFill>
                <a:latin typeface="Arial Black" pitchFamily="34" charset="0"/>
              </a:rPr>
              <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graphicFrame>
        <p:nvGraphicFramePr>
          <p:cNvPr id="8" name="Tabulka 7"/>
          <p:cNvGraphicFramePr>
            <a:graphicFrameLocks noGrp="1"/>
          </p:cNvGraphicFramePr>
          <p:nvPr/>
        </p:nvGraphicFramePr>
        <p:xfrm>
          <a:off x="323529" y="1268762"/>
          <a:ext cx="8352927" cy="5086087"/>
        </p:xfrm>
        <a:graphic>
          <a:graphicData uri="http://schemas.openxmlformats.org/drawingml/2006/table">
            <a:tbl>
              <a:tblPr/>
              <a:tblGrid>
                <a:gridCol w="720079"/>
                <a:gridCol w="1584176"/>
                <a:gridCol w="6048672"/>
              </a:tblGrid>
              <a:tr h="283107">
                <a:tc>
                  <a:txBody>
                    <a:bodyPr/>
                    <a:lstStyle/>
                    <a:p>
                      <a:pPr>
                        <a:lnSpc>
                          <a:spcPct val="115000"/>
                        </a:lnSpc>
                        <a:spcAft>
                          <a:spcPts val="0"/>
                        </a:spcAft>
                      </a:pPr>
                      <a:r>
                        <a:rPr lang="cs-CZ" sz="1200" b="1" dirty="0">
                          <a:latin typeface="+mn-lt"/>
                          <a:ea typeface="Times New Roman"/>
                          <a:cs typeface="Times New Roman"/>
                        </a:rPr>
                        <a:t>Typ  </a:t>
                      </a:r>
                      <a:endParaRPr lang="cs-CZ" sz="18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Molekulární složení  </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Výskyt</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[alfa1(I)]2alfa2</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kůži, šlachách, kostech, aortě, plicích atd.</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07">
                <a:tc>
                  <a:txBody>
                    <a:bodyPr/>
                    <a:lstStyle/>
                    <a:p>
                      <a:pPr>
                        <a:lnSpc>
                          <a:spcPct val="115000"/>
                        </a:lnSpc>
                        <a:spcAft>
                          <a:spcPts val="0"/>
                        </a:spcAft>
                      </a:pPr>
                      <a:r>
                        <a:rPr lang="cs-CZ" sz="1200" b="1">
                          <a:latin typeface="+mn-lt"/>
                          <a:ea typeface="Times New Roman"/>
                          <a:cs typeface="Times New Roman"/>
                        </a:rPr>
                        <a:t>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[alfa1(II)]3</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err="1">
                          <a:latin typeface="+mn-lt"/>
                          <a:ea typeface="Times New Roman"/>
                          <a:cs typeface="Times New Roman"/>
                        </a:rPr>
                        <a:t>Hyalinová</a:t>
                      </a:r>
                      <a:r>
                        <a:rPr lang="cs-CZ" sz="1600" b="1" dirty="0">
                          <a:latin typeface="+mn-lt"/>
                          <a:ea typeface="Times New Roman"/>
                          <a:cs typeface="Times New Roman"/>
                        </a:rPr>
                        <a:t> chrupavka</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III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mn-lt"/>
                          <a:ea typeface="Times New Roman"/>
                          <a:cs typeface="Times New Roman"/>
                        </a:rPr>
                        <a:t>[alfa1(III)]3</a:t>
                      </a:r>
                      <a:endParaRPr lang="cs-CZ" sz="18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Stejně jako typ I, dříve se nazýval </a:t>
                      </a:r>
                      <a:r>
                        <a:rPr lang="cs-CZ" sz="1600" b="1" dirty="0" err="1">
                          <a:latin typeface="+mn-lt"/>
                          <a:ea typeface="Times New Roman"/>
                          <a:cs typeface="Times New Roman"/>
                        </a:rPr>
                        <a:t>retikulín</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07">
                <a:tc>
                  <a:txBody>
                    <a:bodyPr/>
                    <a:lstStyle/>
                    <a:p>
                      <a:pPr>
                        <a:lnSpc>
                          <a:spcPct val="115000"/>
                        </a:lnSpc>
                        <a:spcAft>
                          <a:spcPts val="0"/>
                        </a:spcAft>
                      </a:pPr>
                      <a:r>
                        <a:rPr lang="cs-CZ" sz="1200" b="1">
                          <a:latin typeface="+mn-lt"/>
                          <a:ea typeface="Times New Roman"/>
                          <a:cs typeface="Times New Roman"/>
                        </a:rPr>
                        <a:t>IV</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[alfa1(IV)]3</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bazálních membránách</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novotvarech apod.</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intersticiální tkáni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tkáních epitelu</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některých buňkách endotelu</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IX</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chrupavkách spolu s typem II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X</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Je součástí hypertrofických a mineralizujících chrupavek</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XI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chrupavce</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XII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Vyskytuje se společně s typy I a III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graphicFrame>
        <p:nvGraphicFramePr>
          <p:cNvPr id="8" name="Tabulka 7"/>
          <p:cNvGraphicFramePr>
            <a:graphicFrameLocks noGrp="1"/>
          </p:cNvGraphicFramePr>
          <p:nvPr/>
        </p:nvGraphicFramePr>
        <p:xfrm>
          <a:off x="395536" y="764704"/>
          <a:ext cx="8136904" cy="5676912"/>
        </p:xfrm>
        <a:graphic>
          <a:graphicData uri="http://schemas.openxmlformats.org/drawingml/2006/table">
            <a:tbl>
              <a:tblPr/>
              <a:tblGrid>
                <a:gridCol w="8136904"/>
              </a:tblGrid>
              <a:tr h="129440">
                <a:tc>
                  <a:txBody>
                    <a:bodyPr/>
                    <a:lstStyle/>
                    <a:p>
                      <a:pPr algn="ctr">
                        <a:lnSpc>
                          <a:spcPct val="115000"/>
                        </a:lnSpc>
                        <a:spcAft>
                          <a:spcPts val="0"/>
                        </a:spcAft>
                      </a:pPr>
                      <a:r>
                        <a:rPr lang="cs-CZ" sz="700" b="1" dirty="0" err="1">
                          <a:latin typeface="Verdana"/>
                          <a:ea typeface="Times New Roman"/>
                          <a:cs typeface="Times New Roman"/>
                        </a:rPr>
                        <a:t>Glu</a:t>
                      </a:r>
                      <a:r>
                        <a:rPr lang="cs-CZ" sz="700" b="1" dirty="0">
                          <a:latin typeface="Verdana"/>
                          <a:ea typeface="Times New Roman"/>
                          <a:cs typeface="Times New Roman"/>
                        </a:rPr>
                        <a:t>-Met-Ser-</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Lys</a:t>
                      </a:r>
                      <a:r>
                        <a:rPr lang="cs-CZ" sz="700" b="1" dirty="0">
                          <a:latin typeface="Verdana"/>
                          <a:ea typeface="Times New Roman"/>
                          <a:cs typeface="Times New Roman"/>
                        </a:rPr>
                        <a:t>-Ser-Ala-</a:t>
                      </a:r>
                      <a:r>
                        <a:rPr lang="cs-CZ" sz="700" b="1" dirty="0" err="1">
                          <a:latin typeface="Verdana"/>
                          <a:ea typeface="Times New Roman"/>
                          <a:cs typeface="Times New Roman"/>
                        </a:rPr>
                        <a:t>Gly</a:t>
                      </a:r>
                      <a:r>
                        <a:rPr lang="cs-CZ" sz="700" b="1" dirty="0">
                          <a:latin typeface="Verdana"/>
                          <a:ea typeface="Times New Roman"/>
                          <a:cs typeface="Times New Roman"/>
                        </a:rPr>
                        <a:t>-Val-Ser-Val-Pro– </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00">
                <a:tc>
                  <a:txBody>
                    <a:bodyPr/>
                    <a:lstStyle/>
                    <a:p>
                      <a:pPr algn="ctr">
                        <a:lnSpc>
                          <a:spcPct val="115000"/>
                        </a:lnSpc>
                      </a:pPr>
                      <a:endParaRPr lang="cs-CZ" sz="800" b="1" dirty="0">
                        <a:latin typeface="Calibri"/>
                        <a:ea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Gly-Pro-Met-Gly-Pro-Ser-Gly-Pro-Arg-Gly-Leu-Hyp-Gly-Pro-Hyp-Gly-Ala-Hyp-Gly-Pro-Gln-Gly-Phe-Gln-Gly-Pro-Hyp-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Gly-Glu-Hyp-Gly-Glu-Hyp-Gly-Ala-Ser-Gly-Pro-Met-Gly-Pro-Arg-Gly-Pro-Hyp-Gly-Pro-Hyp-Gly-Lys-Asn-Gly-Asp-Asp-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Gly-Glu-Ala-Gly-Lys-Pro-Gly-Arg-Hyp-Gly-Gln-Arg-Gly-Pro-Hyp-Gly-Pro-Gln-Gly-Ala-Arg-Gly-Leu-Hyp-Gly-Thr-AJa-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Gly-Leu-Hyp-Gly-Met-Hyl-Gly-His-Arg-Gly-Phe-Ser-Gly-Leu-Asp-Gly-Ala-Lys-Gly-Asn-Thr-Gly-Pro-AIa-Gly-Pro-Lys-</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-Ser-</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Glx</a:t>
                      </a:r>
                      <a:r>
                        <a:rPr lang="cs-CZ" sz="700" b="1" dirty="0">
                          <a:latin typeface="Verdana"/>
                          <a:ea typeface="Times New Roman"/>
                          <a:cs typeface="Times New Roman"/>
                        </a:rPr>
                        <a:t>-</a:t>
                      </a:r>
                      <a:r>
                        <a:rPr lang="cs-CZ" sz="700" b="1" dirty="0" err="1">
                          <a:latin typeface="Verdana"/>
                          <a:ea typeface="Times New Roman"/>
                          <a:cs typeface="Times New Roman"/>
                        </a:rPr>
                        <a:t>Asx</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-Ala-</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Gln</a:t>
                      </a:r>
                      <a:r>
                        <a:rPr lang="cs-CZ" sz="700" b="1" dirty="0">
                          <a:latin typeface="Verdana"/>
                          <a:ea typeface="Times New Roman"/>
                          <a:cs typeface="Times New Roman"/>
                        </a:rPr>
                        <a:t>-Met-</a:t>
                      </a:r>
                      <a:r>
                        <a:rPr lang="cs-CZ" sz="700" b="1" dirty="0" err="1">
                          <a:latin typeface="Verdana"/>
                          <a:ea typeface="Times New Roman"/>
                          <a:cs typeface="Times New Roman"/>
                        </a:rPr>
                        <a:t>Gly</a:t>
                      </a:r>
                      <a:r>
                        <a:rPr lang="cs-CZ" sz="700" b="1" dirty="0">
                          <a:latin typeface="Verdana"/>
                          <a:ea typeface="Times New Roman"/>
                          <a:cs typeface="Times New Roman"/>
                        </a:rPr>
                        <a:t>-Pro-</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Gly-Pro-Hyp-Gly-Ser-Ala-Gly-Ala-Arg-Gly-Asp-Asp-Gly-Ala-Val-Gly-Ala-Ala-Gly-Pro-Hyp-Gly-Pro-Thr-Gly-Pro-Thr-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Gly-Pro-Hyp-Gly-Phe-Hyp-Gly-Ala-Ala-Gly-Ala-Lys-Gly-Glu-Ala-Gly-Pro-Gln-Gly-Ala-Arg-Gly-Ser-Glu-Gly-Pro-Gln-</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Gly-Val-Arg-Gly-Glu-Hyp-Gly-Pro-Hyp-Gly-Pro-Ala-Gly-Ala-Ala-Gly-Pro-Ala-Gly-Asn-Hyp-Gly-Ala-Asp-Gly-Gln-Hyp-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Gly-Ala-Lys-Gly-Ala-Asn-Gly-Ala-Hyp-Gly-Ile-Ala-Gly-Ala-Hyp-Gly-Phe-Hyp-Gly-Ala-Arg-Gly-Pro-Scr-Gly-Pro-Gln-</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Gly-Pro-Ser-Gly-Ala-Hyp-Gly-Pro-Lys-Gly-Asn-Ser-Gly-Glu-Hyp-Gly-Ala-Hyp-Gly-Asn-Lys-Gly-Asp-Thr-Gly-Ala-Lys-</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Gly-Glu-Hyp-Gly-Pro-Ala-Gly-Val-Gln-Gly-Pro-Hyp-Gly-Pro-Ala-Gly-Glu-Glu-Gly-Lys-Arg-Gly-Ala-Arg-Gly-Glu-Hyp-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Gly-Pro-Ser-Gly-Leu-Hyp-Gly-Pro-Hyp-Gly-Glu-Arg-Gly-Gly-Hyp-Gly-Ser-Arg-Gly-Phe-Hyp-Gly-Ala-Asp-Gly-Val-Ala-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Gly-Pro-Lys-Gly-Pro-Ala-Gly-Glu-Arg-Gly-Ser-Hyp-Gly-Pro-Ala-Gly-Pro-Lys-Gly-Ser-Hyp-Gly-Glu-Ala-Gly-Arg-Hyp-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Gly-Glu-Ala-Gly-Leu-Hyp-Gly-Ala-Lys-Gly-Leu-Thr-Gly-Ser-Hyp-Gly-Ser-Hyp-Gly-Pro-Asp-Gly-Lys-Thr-Gly-Pro-Hyp-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Gly-Pro-Ala-Gly-Gln-Asp-Gly-Arg-Hyp-Gly-Pro-Ala-Gly-Pro-Hyp-Gly-Ala-Arg-Gly-Gln-Ala-Gly-Val-Met-Gly-Phe-Hyp-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Gly-Pro-Lys-Gly-Ala-Ala-Gly-Glu-Hyp-Gly-Lys-AIa-Gly-Glu-Arg-Gly-Val-Myp-Gly-Pro-Hyp-Gly-Ala-Val-Gly-Pro-Ala-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Gly-Lys-Asp-Gly-Glu-A]a-Gly-Ala-Gln-Gly-Pro-Hyp-Gly-Pro-Ala-Gly-Pro-A,.-Gly-Glu-Arg-Gly-Glu-Gln-Gly-Pro-Ala-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Gly-Ser-Hyp-Gly-Phe-Gln-Gly-Leu-Hyp-GIy-Pro-Ala-Gly-Pro-Hyp-Gly-Glu-Ala-Gly-Lys-Hyp-Gly-Glu-Gln-Gly-Val-Hyp-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Gly-Asp-Leu-Gly-Ala-Hyp-Gly-Pro-Ser-Gly-Ala-Arg-Gly-Glu-Arg-Gly-Phe-Hyp-Gly-Glu-Arg-Gly-Val-Glu-Gly-Pro-Hyp-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Gly-Pro-Ala-GJy-Pro-Arg-Gly-Ala-Asn-Gly-Ala-Hyp-Gly-Asn-Asp-Gly-Ala-Lys-Gly-Asp-Ala-Gly-Ala-Hyp-Gly-Ala-Hyp-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Gly-Ser-Gin-Gly-Als-Hyp-Gly-Leu-Gin-Gly-Met-Hyp-Gly-Glu-Arg-Gly-Ala-Ala-Gly-Leu-Hyp-Gly-Pro-Lys-Gly-Asp-Arg-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Gly-Asp-Ala-Gly-Pro-Lys-Gly-Aln-Asp-Gly-Ala-Pro-Gly-Lys-Asp-Gly-Val-Arg-Gly-Leu-Thr-Gly-Pro-Ile-Gly-Pro-Hyp-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Gly-Pro-Ala-Gly-Ala-Hyp-Gly-Asp-Lys-Gly-Glu-Ala-Gly-Pro-Ser-Gly-Pro-Ala-Giy-Thr-Arg-Gly-Ala-Hyp-Gly-Asp-Arg-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Gly-Glu-Hyp-Gly-Pro-Hyp-Gly-Pro-Ala-Gly-Phe-Ala-Gly-Pro-Hyp-Gly-Ala-Asp-Gly-Gln-Hyp-Gly-Ala-Lys-Gly-Glu-Hyp-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Gly-Asp-Ala-Gly-Ala-Lys-Gly-Asp-Ala-Gly-Pro-Hyp-Gly-Pro-Ala-Gly-Pro-Ala-Gly-Pro-Hyp-Gly-Pro-Ile-Gly-Asn-Val-</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Gly-Ala-Hyp-Gly-Pro-Hyl-Gly-Ala-Arg-Gly-Ser-Ala-Gly-Pro-Hyp-Gly-Ala-Thr-Gly-Phe-Hyp-Gly-Ala-Ala-Gly-Arg-Val-</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Gly-Pro-Hyp-Gly-Pro-Ser-Gly-Asn-Ala-Gly-Pro-Hyp-Gly-Pro-Hyp-Gly-Pro-Ala-Gly-Lys-Glu-Gly-Ser-Lys-Gly-Pro-Arg-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Gly-Glu-Thr-Gly-Pro-Ala-Gly-Arg-Hyp-Gly-Glu-Val-Gly-Pro-Hyp-Gly-Pro-Hyp-Gly-Pro-Ala-Gly-Glu-Lys-Gly-Ala-Hyp-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Gly-Als-Asp-Gly-Pro-Ala-Gly-Ala-Hyp-Gly-Thr-Pro-Gly-Pro-Gln-Gly-Ile-Ala-Gly-Gln-Arg-Gly-Val-Val-Gly-Leu-Hyp-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Gly-Gln-Arg-Gly-Glu-Arg-Gly-Phe-Hyp-Gly-Leu-Hyp-Gly-Pro-Ser-Gly-Glu-Hyp-Gly-Lys-Gln-Gly-Pro-Ser-Gly-Ala-Ser-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Gly-Glu-Arg-Gly-Pro-Hyp-Gly-Pro-Met-Gly-Pro-Hyp-Gly-Leu-AlarGly-Pro-Hyp-Gly-Glu-Ser-Gly-Arg-Glu-Gly-Ala-Hyp-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Gly-Ala-Glu-Gly-Ser-Hyp-Gly-Arg-Asp-Gly-Ser-Hyp-Gly-Ala-Lys-Gly-Asp-Arg-Gly-Glu-Thr-Gly-Pro-Ala-Giy-Ala-Hyp-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Gly-Pro-Hyp-Gly-Ala-Hyp-Gly-Ala-Hyp-Gly-Pro-Val-Gly-Pro-Ala-Gly-Lys-Ser-Gly-Asp-Arg-Gly-Glu-Thr-Gly-Pro-Ala-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Gly-Pro-Ile-Gly-Pro-Val-Gly-Pro-Ala-Gly-AIa-Arg-Gly-Pro-Ala-Gly-Pro-Gln-Gly-Pro-Arg-Gly-Asx-Hyl-Gly-Glx-Thr-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Gly-Glx-Glx-Gly-Asx-Arg-Gly-Ile-Hyl-Gly-His-Arg-Gly-Phe-Ser-Gly-Leu-Gln-Gly-Pro-Hyp-Gly-Pro-Hyp-Gly-Ser-Hyp-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Gly-Glu-Gln-Gly-Pro-Ser-Gly-Ala-Ser-Gly-Pro-Ala-GIy-Pro-Arg-Gly-Pro-Hyp-Gly-Ser-Ala-Gly-Ser-Hyp-Gly-Lys-Asp-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Gly-Leu-Asn-Gly-Leu-Hyp-Gly-Pro-Ile-Gly-Hyp-Hyp-Gly-Pro-Arg-Gly-Arg-Thr-Gly-Asp-Ala-Gly-Pro-Ala-Gíy-Pro-Hyp-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Gly-Pro-Hyp-Gly-Pro-Hyp-Gly-Pro-Hyp-Gly-Pro-Pro-</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00">
                <a:tc>
                  <a:txBody>
                    <a:bodyPr/>
                    <a:lstStyle/>
                    <a:p>
                      <a:pPr algn="ctr">
                        <a:lnSpc>
                          <a:spcPct val="115000"/>
                        </a:lnSpc>
                      </a:pPr>
                      <a:endParaRPr lang="cs-CZ" sz="800" b="1" dirty="0">
                        <a:latin typeface="Calibri"/>
                        <a:ea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dirty="0">
                          <a:latin typeface="Verdana"/>
                          <a:ea typeface="Times New Roman"/>
                          <a:cs typeface="Times New Roman"/>
                        </a:rPr>
                        <a:t>Ser-</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-Ser-</a:t>
                      </a:r>
                      <a:r>
                        <a:rPr lang="cs-CZ" sz="700" b="1" dirty="0" err="1">
                          <a:latin typeface="Verdana"/>
                          <a:ea typeface="Times New Roman"/>
                          <a:cs typeface="Times New Roman"/>
                        </a:rPr>
                        <a:t>Phe</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-Pro-Gin-Pro-Pro-Gin-Gin-</a:t>
                      </a:r>
                      <a:r>
                        <a:rPr lang="cs-CZ" sz="700" b="1" dirty="0" err="1">
                          <a:latin typeface="Verdana"/>
                          <a:ea typeface="Times New Roman"/>
                          <a:cs typeface="Times New Roman"/>
                        </a:rPr>
                        <a:t>Glx</a:t>
                      </a:r>
                      <a:r>
                        <a:rPr lang="cs-CZ" sz="700" b="1" dirty="0">
                          <a:latin typeface="Verdana"/>
                          <a:ea typeface="Times New Roman"/>
                          <a:cs typeface="Times New Roman"/>
                        </a:rPr>
                        <a:t>-</a:t>
                      </a:r>
                      <a:r>
                        <a:rPr lang="cs-CZ" sz="700" b="1" dirty="0" err="1">
                          <a:latin typeface="Verdana"/>
                          <a:ea typeface="Times New Roman"/>
                          <a:cs typeface="Times New Roman"/>
                        </a:rPr>
                        <a:t>Lys</a:t>
                      </a:r>
                      <a:r>
                        <a:rPr lang="cs-CZ" sz="700" b="1" dirty="0">
                          <a:latin typeface="Verdana"/>
                          <a:ea typeface="Times New Roman"/>
                          <a:cs typeface="Times New Roman"/>
                        </a:rPr>
                        <a:t>-Ala-His-</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Tyr</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251520" y="124854"/>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Aminokyselinov</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sekvence alfa1 řetězce kolagenu kůže (N-termin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í</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 C-termin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í</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oblasti jsou odděleny a nejsou očíslovány)</a:t>
            </a:r>
            <a:endParaRPr kumimoji="0" lang="cs-CZ" sz="4000" b="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pic>
        <p:nvPicPr>
          <p:cNvPr id="8" name="Obrázek 7" descr="img778.jpg"/>
          <p:cNvPicPr>
            <a:picLocks noChangeAspect="1"/>
          </p:cNvPicPr>
          <p:nvPr/>
        </p:nvPicPr>
        <p:blipFill>
          <a:blip r:embed="rId2" cstate="print"/>
          <a:stretch>
            <a:fillRect/>
          </a:stretch>
        </p:blipFill>
        <p:spPr>
          <a:xfrm rot="10800000">
            <a:off x="149288" y="1268760"/>
            <a:ext cx="8760448" cy="410445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pic>
        <p:nvPicPr>
          <p:cNvPr id="9" name="Obrázek 8" descr="img779.jpg"/>
          <p:cNvPicPr>
            <a:picLocks noChangeAspect="1"/>
          </p:cNvPicPr>
          <p:nvPr/>
        </p:nvPicPr>
        <p:blipFill>
          <a:blip r:embed="rId2" cstate="print"/>
          <a:stretch>
            <a:fillRect/>
          </a:stretch>
        </p:blipFill>
        <p:spPr>
          <a:xfrm rot="10800000">
            <a:off x="395536" y="1033116"/>
            <a:ext cx="8424936" cy="5052190"/>
          </a:xfrm>
          <a:prstGeom prst="rect">
            <a:avLst/>
          </a:prstGeom>
        </p:spPr>
      </p:pic>
      <p:sp>
        <p:nvSpPr>
          <p:cNvPr id="8" name="TextovéPole 7"/>
          <p:cNvSpPr txBox="1"/>
          <p:nvPr/>
        </p:nvSpPr>
        <p:spPr>
          <a:xfrm>
            <a:off x="3131840" y="4869160"/>
            <a:ext cx="3744416" cy="923330"/>
          </a:xfrm>
          <a:prstGeom prst="rect">
            <a:avLst/>
          </a:prstGeom>
          <a:noFill/>
        </p:spPr>
        <p:txBody>
          <a:bodyPr wrap="square" rtlCol="0">
            <a:spAutoFit/>
          </a:bodyPr>
          <a:lstStyle/>
          <a:p>
            <a:r>
              <a:rPr lang="cs-CZ" sz="5400" dirty="0" smtClean="0">
                <a:solidFill>
                  <a:srgbClr val="FF0000"/>
                </a:solidFill>
                <a:latin typeface="Arial Black" pitchFamily="34" charset="0"/>
              </a:rPr>
              <a:t>Kolageny</a:t>
            </a:r>
            <a:endParaRPr lang="cs-CZ" sz="5400" dirty="0"/>
          </a:p>
        </p:txBody>
      </p:sp>
      <p:sp>
        <p:nvSpPr>
          <p:cNvPr id="10" name="Obdélník 9"/>
          <p:cNvSpPr/>
          <p:nvPr/>
        </p:nvSpPr>
        <p:spPr>
          <a:xfrm>
            <a:off x="3203848" y="5733256"/>
            <a:ext cx="4248472"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0000FF"/>
                </a:solidFill>
                <a:latin typeface="Arial Black" pitchFamily="34" charset="0"/>
              </a:rPr>
              <a:t>SEKUNDÁRNÍ STRUKTURA proteinů II</a:t>
            </a:r>
            <a:r>
              <a:rPr lang="cs-CZ" sz="2800" dirty="0" smtClean="0">
                <a:solidFill>
                  <a:srgbClr val="008000"/>
                </a:solidFill>
                <a:latin typeface="Arial Black" pitchFamily="34" charset="0"/>
              </a:rPr>
              <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sp>
        <p:nvSpPr>
          <p:cNvPr id="11" name="TextovéPole 10"/>
          <p:cNvSpPr txBox="1"/>
          <p:nvPr/>
        </p:nvSpPr>
        <p:spPr>
          <a:xfrm>
            <a:off x="395536" y="1196752"/>
            <a:ext cx="8208912" cy="646331"/>
          </a:xfrm>
          <a:prstGeom prst="rect">
            <a:avLst/>
          </a:prstGeom>
          <a:noFill/>
        </p:spPr>
        <p:txBody>
          <a:bodyPr wrap="square" rtlCol="0">
            <a:spAutoFit/>
          </a:bodyPr>
          <a:lstStyle/>
          <a:p>
            <a:r>
              <a:rPr lang="cs-CZ" b="1" dirty="0" smtClean="0">
                <a:solidFill>
                  <a:srgbClr val="0000FF"/>
                </a:solidFill>
              </a:rPr>
              <a:t>Uspořádání SEKUNDÁRNÍ STRUKTURY (</a:t>
            </a:r>
            <a:r>
              <a:rPr lang="cs-CZ" b="1" dirty="0" smtClean="0">
                <a:solidFill>
                  <a:srgbClr val="0000FF"/>
                </a:solidFill>
                <a:latin typeface="Symbol" pitchFamily="18" charset="2"/>
              </a:rPr>
              <a:t>a</a:t>
            </a:r>
            <a:r>
              <a:rPr lang="cs-CZ" b="1" dirty="0" smtClean="0">
                <a:solidFill>
                  <a:srgbClr val="0000FF"/>
                </a:solidFill>
                <a:latin typeface="+mn-lt"/>
              </a:rPr>
              <a:t>-</a:t>
            </a:r>
            <a:r>
              <a:rPr lang="cs-CZ" b="1" dirty="0" err="1" smtClean="0">
                <a:solidFill>
                  <a:srgbClr val="0000FF"/>
                </a:solidFill>
                <a:latin typeface="+mn-lt"/>
              </a:rPr>
              <a:t>helix</a:t>
            </a:r>
            <a:r>
              <a:rPr lang="cs-CZ" b="1" dirty="0" smtClean="0">
                <a:solidFill>
                  <a:srgbClr val="0000FF"/>
                </a:solidFill>
                <a:latin typeface="+mn-lt"/>
              </a:rPr>
              <a:t>, </a:t>
            </a:r>
            <a:r>
              <a:rPr lang="cs-CZ" b="1" dirty="0" smtClean="0">
                <a:solidFill>
                  <a:srgbClr val="0000FF"/>
                </a:solidFill>
                <a:latin typeface="Symbol" pitchFamily="18" charset="2"/>
              </a:rPr>
              <a:t>b</a:t>
            </a:r>
            <a:r>
              <a:rPr lang="cs-CZ" b="1" dirty="0" smtClean="0">
                <a:solidFill>
                  <a:srgbClr val="0000FF"/>
                </a:solidFill>
                <a:latin typeface="+mn-lt"/>
              </a:rPr>
              <a:t>- plošné uspořádání, statistické klubko) má</a:t>
            </a:r>
            <a:r>
              <a:rPr lang="cs-CZ" b="1" dirty="0" smtClean="0">
                <a:solidFill>
                  <a:srgbClr val="0000FF"/>
                </a:solidFill>
              </a:rPr>
              <a:t> vliv i na polohu pásů v IFČ.</a:t>
            </a:r>
            <a:endParaRPr lang="cs-CZ" b="1" dirty="0">
              <a:solidFill>
                <a:srgbClr val="0000FF"/>
              </a:solidFill>
            </a:endParaRPr>
          </a:p>
        </p:txBody>
      </p:sp>
      <p:pic>
        <p:nvPicPr>
          <p:cNvPr id="12" name="Obrázek 11" descr="img868.jpg"/>
          <p:cNvPicPr>
            <a:picLocks noChangeAspect="1"/>
          </p:cNvPicPr>
          <p:nvPr/>
        </p:nvPicPr>
        <p:blipFill>
          <a:blip r:embed="rId2" cstate="print"/>
          <a:stretch>
            <a:fillRect/>
          </a:stretch>
        </p:blipFill>
        <p:spPr>
          <a:xfrm rot="5400000">
            <a:off x="922903" y="1540457"/>
            <a:ext cx="4014576" cy="5299842"/>
          </a:xfrm>
          <a:prstGeom prst="rect">
            <a:avLst/>
          </a:prstGeom>
          <a:ln w="38100">
            <a:solidFill>
              <a:srgbClr val="7030A0"/>
            </a:solidFill>
          </a:ln>
        </p:spPr>
      </p:pic>
      <p:sp>
        <p:nvSpPr>
          <p:cNvPr id="14" name="TextovéPole 13"/>
          <p:cNvSpPr txBox="1"/>
          <p:nvPr/>
        </p:nvSpPr>
        <p:spPr>
          <a:xfrm>
            <a:off x="6228184" y="2204864"/>
            <a:ext cx="2592288" cy="2769989"/>
          </a:xfrm>
          <a:prstGeom prst="rect">
            <a:avLst/>
          </a:prstGeom>
          <a:noFill/>
          <a:ln w="38100">
            <a:solidFill>
              <a:schemeClr val="tx1"/>
            </a:solidFill>
          </a:ln>
        </p:spPr>
        <p:txBody>
          <a:bodyPr wrap="square" rtlCol="0">
            <a:spAutoFit/>
          </a:bodyPr>
          <a:lstStyle/>
          <a:p>
            <a:r>
              <a:rPr lang="cs-CZ" b="1" dirty="0" smtClean="0">
                <a:solidFill>
                  <a:srgbClr val="7030A0"/>
                </a:solidFill>
              </a:rPr>
              <a:t>Poněkud neobvyklá, leč správná, jednotka vlnočtu 10</a:t>
            </a:r>
            <a:r>
              <a:rPr lang="cs-CZ" b="1" baseline="30000" dirty="0" smtClean="0">
                <a:solidFill>
                  <a:srgbClr val="7030A0"/>
                </a:solidFill>
              </a:rPr>
              <a:t>2</a:t>
            </a:r>
            <a:r>
              <a:rPr lang="cs-CZ" b="1" dirty="0" smtClean="0">
                <a:solidFill>
                  <a:srgbClr val="7030A0"/>
                </a:solidFill>
              </a:rPr>
              <a:t> m</a:t>
            </a:r>
            <a:r>
              <a:rPr lang="cs-CZ" b="1" baseline="30000" dirty="0" smtClean="0">
                <a:solidFill>
                  <a:srgbClr val="7030A0"/>
                </a:solidFill>
              </a:rPr>
              <a:t>-1</a:t>
            </a:r>
            <a:r>
              <a:rPr lang="cs-CZ" b="1" dirty="0" smtClean="0">
                <a:solidFill>
                  <a:srgbClr val="7030A0"/>
                </a:solidFill>
              </a:rPr>
              <a:t>. </a:t>
            </a:r>
          </a:p>
          <a:p>
            <a:r>
              <a:rPr lang="cs-CZ" dirty="0" smtClean="0">
                <a:solidFill>
                  <a:srgbClr val="008000"/>
                </a:solidFill>
                <a:latin typeface="Arial Black" pitchFamily="34" charset="0"/>
              </a:rPr>
              <a:t>Numericky je to ale stejné, jako OBVYKLÁ JEDNOTKA  cm</a:t>
            </a:r>
            <a:r>
              <a:rPr lang="cs-CZ" baseline="30000" dirty="0" smtClean="0">
                <a:solidFill>
                  <a:srgbClr val="008000"/>
                </a:solidFill>
                <a:latin typeface="Arial Black" pitchFamily="34" charset="0"/>
              </a:rPr>
              <a:t>-1</a:t>
            </a:r>
            <a:r>
              <a:rPr lang="cs-CZ" dirty="0" smtClean="0">
                <a:solidFill>
                  <a:srgbClr val="008000"/>
                </a:solidFill>
                <a:latin typeface="Arial Black" pitchFamily="34" charset="0"/>
              </a:rPr>
              <a:t>.</a:t>
            </a:r>
          </a:p>
          <a:p>
            <a:r>
              <a:rPr lang="cs-CZ" b="1" dirty="0" smtClean="0">
                <a:solidFill>
                  <a:srgbClr val="FF0000"/>
                </a:solidFill>
                <a:latin typeface="Arial Black" pitchFamily="34" charset="0"/>
              </a:rPr>
              <a:t>KOLAGEN je </a:t>
            </a:r>
            <a:r>
              <a:rPr lang="cs-CZ" b="1" dirty="0" smtClean="0">
                <a:solidFill>
                  <a:srgbClr val="FF0000"/>
                </a:solidFill>
                <a:latin typeface="Symbol" pitchFamily="18" charset="2"/>
              </a:rPr>
              <a:t>a</a:t>
            </a:r>
            <a:r>
              <a:rPr lang="cs-CZ" b="1" dirty="0" smtClean="0">
                <a:solidFill>
                  <a:srgbClr val="FF0000"/>
                </a:solidFill>
                <a:latin typeface="Arial Black" pitchFamily="34" charset="0"/>
              </a:rPr>
              <a:t>-</a:t>
            </a:r>
            <a:r>
              <a:rPr lang="cs-CZ" b="1" dirty="0" err="1" smtClean="0">
                <a:solidFill>
                  <a:srgbClr val="FF0000"/>
                </a:solidFill>
                <a:latin typeface="Arial Black" pitchFamily="34" charset="0"/>
              </a:rPr>
              <a:t>helix</a:t>
            </a:r>
            <a:endParaRPr lang="cs-CZ" dirty="0" smtClean="0">
              <a:solidFill>
                <a:srgbClr val="FF0000"/>
              </a:solidFill>
              <a:latin typeface="Arial Black" pitchFamily="34" charset="0"/>
            </a:endParaRPr>
          </a:p>
          <a:p>
            <a:endParaRPr lang="cs-CZ" baseline="30000" dirty="0">
              <a:solidFill>
                <a:srgbClr val="FF0000"/>
              </a:solidFill>
              <a:latin typeface="Arial Black" pitchFamily="34" charset="0"/>
            </a:endParaRPr>
          </a:p>
        </p:txBody>
      </p:sp>
      <p:cxnSp>
        <p:nvCxnSpPr>
          <p:cNvPr id="16" name="Přímá spojovací šipka 15"/>
          <p:cNvCxnSpPr/>
          <p:nvPr/>
        </p:nvCxnSpPr>
        <p:spPr>
          <a:xfrm flipH="1">
            <a:off x="5220072" y="2204864"/>
            <a:ext cx="1008112" cy="57606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008000"/>
                </a:solidFill>
                <a:latin typeface="Arial Black" pitchFamily="34" charset="0"/>
              </a:rPr>
              <a:t>TERCIÁRNÍ STRUKTURA proteinů 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sp>
        <p:nvSpPr>
          <p:cNvPr id="11" name="TextovéPole 10"/>
          <p:cNvSpPr txBox="1"/>
          <p:nvPr/>
        </p:nvSpPr>
        <p:spPr>
          <a:xfrm>
            <a:off x="395536" y="1196752"/>
            <a:ext cx="8208912" cy="1754326"/>
          </a:xfrm>
          <a:prstGeom prst="rect">
            <a:avLst/>
          </a:prstGeom>
          <a:noFill/>
        </p:spPr>
        <p:txBody>
          <a:bodyPr wrap="square" rtlCol="0">
            <a:spAutoFit/>
          </a:bodyPr>
          <a:lstStyle/>
          <a:p>
            <a:r>
              <a:rPr lang="cs-CZ" b="1" dirty="0" smtClean="0">
                <a:solidFill>
                  <a:srgbClr val="008000"/>
                </a:solidFill>
                <a:latin typeface="Arial Black" pitchFamily="34" charset="0"/>
              </a:rPr>
              <a:t>Interakce mezi jednotlivými vláknitými strukturami </a:t>
            </a:r>
            <a:r>
              <a:rPr lang="cs-CZ" b="1" dirty="0" smtClean="0"/>
              <a:t>svinutými do spirály v rámci  již vytvořené </a:t>
            </a:r>
            <a:r>
              <a:rPr lang="cs-CZ" b="1" dirty="0" smtClean="0">
                <a:solidFill>
                  <a:srgbClr val="0000FF"/>
                </a:solidFill>
              </a:rPr>
              <a:t>SEKUNDÁRNÍ STRUKTURY.</a:t>
            </a:r>
          </a:p>
          <a:p>
            <a:r>
              <a:rPr lang="cs-CZ" b="1" dirty="0" smtClean="0"/>
              <a:t>Například u </a:t>
            </a:r>
            <a:r>
              <a:rPr lang="cs-CZ" b="1" dirty="0" smtClean="0">
                <a:solidFill>
                  <a:srgbClr val="FF0000"/>
                </a:solidFill>
                <a:latin typeface="Arial Black" pitchFamily="34" charset="0"/>
              </a:rPr>
              <a:t>KOLAGENU</a:t>
            </a:r>
            <a:r>
              <a:rPr lang="cs-CZ" b="1" dirty="0" smtClean="0"/>
              <a:t>  se jedná o tři do další spirály stočené řetězce </a:t>
            </a:r>
            <a:r>
              <a:rPr lang="cs-CZ" b="1" dirty="0" smtClean="0">
                <a:solidFill>
                  <a:srgbClr val="0000FF"/>
                </a:solidFill>
              </a:rPr>
              <a:t>SEKUNDÁRNÍ STRUKTURY.</a:t>
            </a:r>
            <a:r>
              <a:rPr lang="cs-CZ" b="1" dirty="0" smtClean="0"/>
              <a:t>  </a:t>
            </a:r>
          </a:p>
          <a:p>
            <a:r>
              <a:rPr lang="cs-CZ" b="1" dirty="0" smtClean="0">
                <a:solidFill>
                  <a:srgbClr val="0000FF"/>
                </a:solidFill>
              </a:rPr>
              <a:t>Uspořádání SEKUNDÁRNÍ STRUKTURY (</a:t>
            </a:r>
            <a:r>
              <a:rPr lang="cs-CZ" b="1" dirty="0" smtClean="0">
                <a:solidFill>
                  <a:srgbClr val="0000FF"/>
                </a:solidFill>
                <a:latin typeface="Symbol" pitchFamily="18" charset="2"/>
              </a:rPr>
              <a:t>a</a:t>
            </a:r>
            <a:r>
              <a:rPr lang="cs-CZ" b="1" dirty="0" smtClean="0">
                <a:solidFill>
                  <a:srgbClr val="0000FF"/>
                </a:solidFill>
                <a:latin typeface="+mn-lt"/>
              </a:rPr>
              <a:t>-</a:t>
            </a:r>
            <a:r>
              <a:rPr lang="cs-CZ" b="1" dirty="0" err="1" smtClean="0">
                <a:solidFill>
                  <a:srgbClr val="0000FF"/>
                </a:solidFill>
                <a:latin typeface="+mn-lt"/>
              </a:rPr>
              <a:t>helix</a:t>
            </a:r>
            <a:r>
              <a:rPr lang="cs-CZ" b="1" dirty="0" smtClean="0">
                <a:solidFill>
                  <a:srgbClr val="0000FF"/>
                </a:solidFill>
                <a:latin typeface="+mn-lt"/>
              </a:rPr>
              <a:t>, </a:t>
            </a:r>
            <a:r>
              <a:rPr lang="cs-CZ" b="1" dirty="0" smtClean="0">
                <a:solidFill>
                  <a:srgbClr val="0000FF"/>
                </a:solidFill>
                <a:latin typeface="Symbol" pitchFamily="18" charset="2"/>
              </a:rPr>
              <a:t>b</a:t>
            </a:r>
            <a:r>
              <a:rPr lang="cs-CZ" b="1" dirty="0" smtClean="0">
                <a:solidFill>
                  <a:srgbClr val="0000FF"/>
                </a:solidFill>
                <a:latin typeface="+mn-lt"/>
              </a:rPr>
              <a:t>- plošné uspořádání, statistické klubko) má</a:t>
            </a:r>
            <a:r>
              <a:rPr lang="cs-CZ" b="1" dirty="0" smtClean="0">
                <a:solidFill>
                  <a:srgbClr val="0000FF"/>
                </a:solidFill>
              </a:rPr>
              <a:t> vliv i na polohu pásů v IFČ.</a:t>
            </a:r>
            <a:endParaRPr lang="cs-CZ" b="1" dirty="0">
              <a:solidFill>
                <a:srgbClr val="0000FF"/>
              </a:solidFill>
            </a:endParaRPr>
          </a:p>
        </p:txBody>
      </p:sp>
      <p:pic>
        <p:nvPicPr>
          <p:cNvPr id="12" name="Obrázek 11" descr="img868.jpg"/>
          <p:cNvPicPr>
            <a:picLocks noChangeAspect="1"/>
          </p:cNvPicPr>
          <p:nvPr/>
        </p:nvPicPr>
        <p:blipFill>
          <a:blip r:embed="rId2" cstate="print"/>
          <a:stretch>
            <a:fillRect/>
          </a:stretch>
        </p:blipFill>
        <p:spPr>
          <a:xfrm rot="5400000">
            <a:off x="1279456" y="2401064"/>
            <a:ext cx="3272720" cy="4320480"/>
          </a:xfrm>
          <a:prstGeom prst="rect">
            <a:avLst/>
          </a:prstGeom>
        </p:spPr>
      </p:pic>
      <p:sp>
        <p:nvSpPr>
          <p:cNvPr id="14" name="TextovéPole 13"/>
          <p:cNvSpPr txBox="1"/>
          <p:nvPr/>
        </p:nvSpPr>
        <p:spPr>
          <a:xfrm>
            <a:off x="5508104" y="3284984"/>
            <a:ext cx="2448272" cy="3046988"/>
          </a:xfrm>
          <a:prstGeom prst="rect">
            <a:avLst/>
          </a:prstGeom>
          <a:noFill/>
          <a:ln w="38100">
            <a:solidFill>
              <a:schemeClr val="tx1"/>
            </a:solidFill>
          </a:ln>
        </p:spPr>
        <p:txBody>
          <a:bodyPr wrap="square" rtlCol="0">
            <a:spAutoFit/>
          </a:bodyPr>
          <a:lstStyle/>
          <a:p>
            <a:r>
              <a:rPr lang="cs-CZ" b="1" dirty="0" smtClean="0">
                <a:solidFill>
                  <a:srgbClr val="7030A0"/>
                </a:solidFill>
              </a:rPr>
              <a:t>Poněkud neobvyklá, leč správná, jednotka vlnočtu 10</a:t>
            </a:r>
            <a:r>
              <a:rPr lang="cs-CZ" b="1" baseline="30000" dirty="0" smtClean="0">
                <a:solidFill>
                  <a:srgbClr val="7030A0"/>
                </a:solidFill>
              </a:rPr>
              <a:t>2</a:t>
            </a:r>
            <a:r>
              <a:rPr lang="cs-CZ" b="1" dirty="0" smtClean="0">
                <a:solidFill>
                  <a:srgbClr val="7030A0"/>
                </a:solidFill>
              </a:rPr>
              <a:t> m</a:t>
            </a:r>
            <a:r>
              <a:rPr lang="cs-CZ" b="1" baseline="30000" dirty="0" smtClean="0">
                <a:solidFill>
                  <a:srgbClr val="7030A0"/>
                </a:solidFill>
              </a:rPr>
              <a:t>-1</a:t>
            </a:r>
            <a:r>
              <a:rPr lang="cs-CZ" b="1" dirty="0" smtClean="0">
                <a:solidFill>
                  <a:srgbClr val="7030A0"/>
                </a:solidFill>
              </a:rPr>
              <a:t>. </a:t>
            </a:r>
          </a:p>
          <a:p>
            <a:r>
              <a:rPr lang="cs-CZ" dirty="0" smtClean="0">
                <a:solidFill>
                  <a:srgbClr val="008000"/>
                </a:solidFill>
                <a:latin typeface="Arial Black" pitchFamily="34" charset="0"/>
              </a:rPr>
              <a:t>Numericky je to ale stejné, jako OBVYKLÁ JEDNOTKA  cm</a:t>
            </a:r>
            <a:r>
              <a:rPr lang="cs-CZ" baseline="30000" dirty="0" smtClean="0">
                <a:solidFill>
                  <a:srgbClr val="008000"/>
                </a:solidFill>
                <a:latin typeface="Arial Black" pitchFamily="34" charset="0"/>
              </a:rPr>
              <a:t>-1</a:t>
            </a:r>
            <a:r>
              <a:rPr lang="cs-CZ" dirty="0" smtClean="0">
                <a:solidFill>
                  <a:srgbClr val="008000"/>
                </a:solidFill>
                <a:latin typeface="Arial Black" pitchFamily="34" charset="0"/>
              </a:rPr>
              <a:t>.</a:t>
            </a:r>
          </a:p>
          <a:p>
            <a:r>
              <a:rPr lang="cs-CZ" b="1" dirty="0" smtClean="0">
                <a:solidFill>
                  <a:srgbClr val="FF0000"/>
                </a:solidFill>
                <a:latin typeface="Arial Black" pitchFamily="34" charset="0"/>
              </a:rPr>
              <a:t>KOLAGEN je </a:t>
            </a:r>
            <a:r>
              <a:rPr lang="cs-CZ" b="1" dirty="0" smtClean="0">
                <a:solidFill>
                  <a:srgbClr val="FF0000"/>
                </a:solidFill>
                <a:latin typeface="Symbol" pitchFamily="18" charset="2"/>
              </a:rPr>
              <a:t>a</a:t>
            </a:r>
            <a:r>
              <a:rPr lang="cs-CZ" b="1" dirty="0" smtClean="0">
                <a:solidFill>
                  <a:srgbClr val="FF0000"/>
                </a:solidFill>
                <a:latin typeface="Arial Black" pitchFamily="34" charset="0"/>
              </a:rPr>
              <a:t>-</a:t>
            </a:r>
            <a:r>
              <a:rPr lang="cs-CZ" b="1" dirty="0" err="1" smtClean="0">
                <a:solidFill>
                  <a:srgbClr val="FF0000"/>
                </a:solidFill>
                <a:latin typeface="Arial Black" pitchFamily="34" charset="0"/>
              </a:rPr>
              <a:t>helix</a:t>
            </a:r>
            <a:endParaRPr lang="cs-CZ" dirty="0" smtClean="0">
              <a:solidFill>
                <a:srgbClr val="FF0000"/>
              </a:solidFill>
              <a:latin typeface="Arial Black" pitchFamily="34" charset="0"/>
            </a:endParaRPr>
          </a:p>
          <a:p>
            <a:endParaRPr lang="cs-CZ" baseline="30000" dirty="0">
              <a:solidFill>
                <a:srgbClr val="FF0000"/>
              </a:solidFill>
              <a:latin typeface="Arial Black" pitchFamily="34" charset="0"/>
            </a:endParaRPr>
          </a:p>
        </p:txBody>
      </p:sp>
      <p:cxnSp>
        <p:nvCxnSpPr>
          <p:cNvPr id="16" name="Přímá spojovací šipka 15"/>
          <p:cNvCxnSpPr/>
          <p:nvPr/>
        </p:nvCxnSpPr>
        <p:spPr>
          <a:xfrm flipH="1">
            <a:off x="4860032" y="3284984"/>
            <a:ext cx="648072" cy="14401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dirty="0" smtClean="0">
                <a:solidFill>
                  <a:srgbClr val="008000"/>
                </a:solidFill>
                <a:latin typeface="Arial Black" pitchFamily="34" charset="0"/>
              </a:rPr>
              <a:t>TERCIÁRNÍ STRUKTURA proteinů II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 KOLAGEN jako příklad</a:t>
            </a:r>
            <a:br>
              <a:rPr lang="cs-CZ" sz="2800" dirty="0" smtClean="0">
                <a:solidFill>
                  <a:srgbClr val="FF0000"/>
                </a:solidFill>
                <a:latin typeface="Arial Black" pitchFamily="34" charset="0"/>
              </a:rPr>
            </a:br>
            <a:r>
              <a:rPr lang="cs-CZ" sz="2800" b="1" dirty="0" smtClean="0">
                <a:solidFill>
                  <a:srgbClr val="FF0000"/>
                </a:solidFill>
                <a:latin typeface="Arial Black" pitchFamily="34" charset="0"/>
              </a:rPr>
              <a:t> tři do další spirály stočené řetězce </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pic>
        <p:nvPicPr>
          <p:cNvPr id="11" name="Obrázek 10" descr="http://www.hypro.cz/img/kolagen/molekula.gif"/>
          <p:cNvPicPr/>
          <p:nvPr/>
        </p:nvPicPr>
        <p:blipFill>
          <a:blip r:embed="rId2" cstate="print"/>
          <a:srcRect/>
          <a:stretch>
            <a:fillRect/>
          </a:stretch>
        </p:blipFill>
        <p:spPr bwMode="auto">
          <a:xfrm rot="5400000">
            <a:off x="3419872" y="-603447"/>
            <a:ext cx="2376264" cy="7128791"/>
          </a:xfrm>
          <a:prstGeom prst="rect">
            <a:avLst/>
          </a:prstGeom>
          <a:noFill/>
          <a:ln w="9525">
            <a:noFill/>
            <a:miter lim="800000"/>
            <a:headEnd/>
            <a:tailEnd/>
          </a:ln>
        </p:spPr>
      </p:pic>
      <p:pic>
        <p:nvPicPr>
          <p:cNvPr id="12" name="Obrázek 11" descr="http://www.hypro.cz/img/kolagen/model.gif"/>
          <p:cNvPicPr/>
          <p:nvPr/>
        </p:nvPicPr>
        <p:blipFill>
          <a:blip r:embed="rId3" cstate="print"/>
          <a:srcRect/>
          <a:stretch>
            <a:fillRect/>
          </a:stretch>
        </p:blipFill>
        <p:spPr bwMode="auto">
          <a:xfrm rot="5400000">
            <a:off x="3167843" y="1376773"/>
            <a:ext cx="2736305" cy="698477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dirty="0" smtClean="0">
                <a:solidFill>
                  <a:srgbClr val="008000"/>
                </a:solidFill>
                <a:latin typeface="Arial Black" pitchFamily="34" charset="0"/>
              </a:rPr>
              <a:t>TERCIÁRNÍ STRUKTURA proteinů III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 KOLAGEN jako příklad</a:t>
            </a:r>
            <a:br>
              <a:rPr lang="cs-CZ" sz="2800" dirty="0" smtClean="0">
                <a:solidFill>
                  <a:srgbClr val="FF0000"/>
                </a:solidFill>
                <a:latin typeface="Arial Black" pitchFamily="34" charset="0"/>
              </a:rPr>
            </a:br>
            <a:r>
              <a:rPr lang="cs-CZ" sz="2800" b="1" dirty="0" smtClean="0">
                <a:solidFill>
                  <a:srgbClr val="FF0000"/>
                </a:solidFill>
                <a:latin typeface="Arial Black" pitchFamily="34" charset="0"/>
              </a:rPr>
              <a:t> tři do další spirály stočené řetězce </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28</a:t>
            </a:fld>
            <a:endParaRPr lang="sk-SK"/>
          </a:p>
        </p:txBody>
      </p:sp>
      <p:pic>
        <p:nvPicPr>
          <p:cNvPr id="8" name="Obrázek 7" descr="http://www.hypro.cz/img/kolagen/tropomol.gif"/>
          <p:cNvPicPr/>
          <p:nvPr/>
        </p:nvPicPr>
        <p:blipFill>
          <a:blip r:embed="rId2" cstate="print"/>
          <a:srcRect/>
          <a:stretch>
            <a:fillRect/>
          </a:stretch>
        </p:blipFill>
        <p:spPr bwMode="auto">
          <a:xfrm rot="5400000">
            <a:off x="1439652" y="440668"/>
            <a:ext cx="3096344" cy="5472608"/>
          </a:xfrm>
          <a:prstGeom prst="rect">
            <a:avLst/>
          </a:prstGeom>
          <a:noFill/>
          <a:ln w="9525">
            <a:noFill/>
            <a:miter lim="800000"/>
            <a:headEnd/>
            <a:tailEnd/>
          </a:ln>
        </p:spPr>
      </p:pic>
      <p:sp>
        <p:nvSpPr>
          <p:cNvPr id="9" name="TextovéPole 8"/>
          <p:cNvSpPr txBox="1"/>
          <p:nvPr/>
        </p:nvSpPr>
        <p:spPr>
          <a:xfrm>
            <a:off x="5580112" y="1700808"/>
            <a:ext cx="3312368" cy="4154984"/>
          </a:xfrm>
          <a:prstGeom prst="rect">
            <a:avLst/>
          </a:prstGeom>
          <a:noFill/>
        </p:spPr>
        <p:txBody>
          <a:bodyPr wrap="square" rtlCol="0">
            <a:spAutoFit/>
          </a:bodyPr>
          <a:lstStyle/>
          <a:p>
            <a:r>
              <a:rPr lang="cs-CZ" sz="2200" b="1" i="1" dirty="0" smtClean="0"/>
              <a:t>Schematické znázornění trojité </a:t>
            </a:r>
            <a:r>
              <a:rPr lang="cs-CZ" sz="2200" b="1" i="1" dirty="0" err="1" smtClean="0"/>
              <a:t>tropokolagenové</a:t>
            </a:r>
            <a:r>
              <a:rPr lang="cs-CZ" sz="2200" b="1" i="1" dirty="0" smtClean="0"/>
              <a:t> molekuly. Vpravo jsou naznačeny intervaly D (67 </a:t>
            </a:r>
            <a:r>
              <a:rPr lang="cs-CZ" sz="2200" b="1" i="1" dirty="0" err="1" smtClean="0"/>
              <a:t>nm</a:t>
            </a:r>
            <a:r>
              <a:rPr lang="cs-CZ" sz="2200" b="1" i="1" dirty="0" smtClean="0"/>
              <a:t>), o něž jsou jednotlivé molekuly vzájemně posunuty a necelistvý interval 0,35 D, který je v koncové oblasti a umožňuje vznik osové mezery</a:t>
            </a:r>
            <a:endParaRPr lang="cs-CZ" sz="2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8" name="TextovéPole 7"/>
          <p:cNvSpPr txBox="1"/>
          <p:nvPr/>
        </p:nvSpPr>
        <p:spPr>
          <a:xfrm>
            <a:off x="323528" y="1268760"/>
            <a:ext cx="8352928" cy="1754326"/>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Někdy se toto nazývá </a:t>
            </a:r>
            <a:r>
              <a:rPr lang="cs-CZ" b="1" dirty="0" smtClean="0">
                <a:solidFill>
                  <a:srgbClr val="C00000"/>
                </a:solidFill>
                <a:latin typeface="Arial Black" pitchFamily="34" charset="0"/>
              </a:rPr>
              <a:t>VZNIK ASOCIÁTŮ</a:t>
            </a:r>
            <a:r>
              <a:rPr lang="cs-CZ" b="1" dirty="0" smtClean="0"/>
              <a:t>.</a:t>
            </a:r>
          </a:p>
          <a:p>
            <a:r>
              <a:rPr lang="cs-CZ" b="1" dirty="0" smtClean="0"/>
              <a:t>Toto je typické pro </a:t>
            </a:r>
            <a:r>
              <a:rPr lang="cs-CZ" b="1" dirty="0" smtClean="0">
                <a:solidFill>
                  <a:srgbClr val="FFC000"/>
                </a:solidFill>
                <a:latin typeface="Arial Black" pitchFamily="34" charset="0"/>
              </a:rPr>
              <a:t>ENZYMY</a:t>
            </a:r>
            <a:r>
              <a:rPr lang="cs-CZ" b="1" dirty="0" smtClean="0"/>
              <a:t>, kde se ale nejedná o </a:t>
            </a:r>
            <a:r>
              <a:rPr lang="cs-CZ" b="1" dirty="0" smtClean="0">
                <a:solidFill>
                  <a:srgbClr val="C00000"/>
                </a:solidFill>
                <a:latin typeface="Arial Black" pitchFamily="34" charset="0"/>
              </a:rPr>
              <a:t>PARALELNÍ SVAZKY,  </a:t>
            </a:r>
            <a:r>
              <a:rPr lang="cs-CZ" b="1" dirty="0" smtClean="0">
                <a:latin typeface="+mn-lt"/>
              </a:rPr>
              <a:t>ale o </a:t>
            </a:r>
            <a:r>
              <a:rPr lang="cs-CZ" b="1" cap="all" dirty="0" err="1" smtClean="0">
                <a:solidFill>
                  <a:srgbClr val="FFC000"/>
                </a:solidFill>
                <a:latin typeface="Arial Black" pitchFamily="34" charset="0"/>
              </a:rPr>
              <a:t>globulární</a:t>
            </a:r>
            <a:r>
              <a:rPr lang="cs-CZ" b="1" cap="all" dirty="0" smtClean="0">
                <a:solidFill>
                  <a:srgbClr val="FFC000"/>
                </a:solidFill>
                <a:latin typeface="Arial Black" pitchFamily="34" charset="0"/>
              </a:rPr>
              <a:t> útvary</a:t>
            </a:r>
            <a:r>
              <a:rPr lang="cs-CZ" b="1" dirty="0" smtClean="0">
                <a:latin typeface="+mn-lt"/>
              </a:rPr>
              <a:t>.</a:t>
            </a:r>
            <a:r>
              <a:rPr lang="cs-CZ" b="1" dirty="0" smtClean="0">
                <a:solidFill>
                  <a:srgbClr val="C00000"/>
                </a:solidFill>
                <a:latin typeface="Arial Black" pitchFamily="34" charset="0"/>
              </a:rPr>
              <a:t> </a:t>
            </a:r>
            <a:endParaRPr lang="cs-CZ" b="1" dirty="0"/>
          </a:p>
        </p:txBody>
      </p:sp>
      <p:pic>
        <p:nvPicPr>
          <p:cNvPr id="9" name="Obrázek 8" descr="Cellulase_1JS4 PICTURE WIKI ENG.jpg"/>
          <p:cNvPicPr>
            <a:picLocks noChangeAspect="1"/>
          </p:cNvPicPr>
          <p:nvPr/>
        </p:nvPicPr>
        <p:blipFill>
          <a:blip r:embed="rId2" cstate="print"/>
          <a:stretch>
            <a:fillRect/>
          </a:stretch>
        </p:blipFill>
        <p:spPr>
          <a:xfrm>
            <a:off x="467544" y="3140968"/>
            <a:ext cx="6048672" cy="2922928"/>
          </a:xfrm>
          <a:prstGeom prst="rect">
            <a:avLst/>
          </a:prstGeom>
        </p:spPr>
      </p:pic>
      <p:sp>
        <p:nvSpPr>
          <p:cNvPr id="10" name="TextovéPole 9"/>
          <p:cNvSpPr txBox="1"/>
          <p:nvPr/>
        </p:nvSpPr>
        <p:spPr>
          <a:xfrm>
            <a:off x="6660232" y="3140968"/>
            <a:ext cx="2088232" cy="1323439"/>
          </a:xfrm>
          <a:prstGeom prst="rect">
            <a:avLst/>
          </a:prstGeom>
          <a:noFill/>
          <a:ln w="38100">
            <a:solidFill>
              <a:srgbClr val="FFC000"/>
            </a:solidFill>
          </a:ln>
        </p:spPr>
        <p:txBody>
          <a:bodyPr wrap="square" rtlCol="0">
            <a:spAutoFit/>
          </a:bodyPr>
          <a:lstStyle/>
          <a:p>
            <a:r>
              <a:rPr lang="cs-CZ" sz="2000" dirty="0" smtClean="0">
                <a:solidFill>
                  <a:srgbClr val="FFC000"/>
                </a:solidFill>
                <a:latin typeface="Arial Black" pitchFamily="34" charset="0"/>
              </a:rPr>
              <a:t>Jeden z enzymů ze skupiny  „CELULÁZY“</a:t>
            </a:r>
            <a:endParaRPr lang="cs-CZ" sz="2000" dirty="0">
              <a:solidFill>
                <a:srgbClr val="FFC000"/>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3082354"/>
          </a:xfrm>
        </p:spPr>
        <p:txBody>
          <a:bodyPr/>
          <a:lstStyle/>
          <a:p>
            <a:r>
              <a:rPr lang="sk-SK" b="1" kern="1200" dirty="0" err="1" smtClean="0">
                <a:solidFill>
                  <a:srgbClr val="FF0000"/>
                </a:solidFill>
                <a:latin typeface="Arial Black" pitchFamily="34" charset="0"/>
                <a:ea typeface="Times New Roman"/>
                <a:cs typeface="Times New Roman"/>
              </a:rPr>
              <a:t>Bylo</a:t>
            </a:r>
            <a:r>
              <a:rPr lang="sk-SK" b="1" kern="1200" dirty="0" smtClean="0">
                <a:solidFill>
                  <a:srgbClr val="FF0000"/>
                </a:solidFill>
                <a:latin typeface="Arial Black" pitchFamily="34" charset="0"/>
                <a:ea typeface="Times New Roman"/>
                <a:cs typeface="Times New Roman"/>
              </a:rPr>
              <a:t> </a:t>
            </a:r>
            <a:r>
              <a:rPr lang="sk-SK" b="1" kern="1200" dirty="0" err="1" smtClean="0">
                <a:solidFill>
                  <a:srgbClr val="FF0000"/>
                </a:solidFill>
                <a:latin typeface="Arial Black" pitchFamily="34" charset="0"/>
                <a:ea typeface="Times New Roman"/>
                <a:cs typeface="Times New Roman"/>
              </a:rPr>
              <a:t>již</a:t>
            </a:r>
            <a:r>
              <a:rPr lang="sk-SK" b="1" kern="1200" dirty="0" smtClean="0">
                <a:solidFill>
                  <a:srgbClr val="FF0000"/>
                </a:solidFill>
                <a:latin typeface="Arial Black" pitchFamily="34" charset="0"/>
                <a:ea typeface="Times New Roman"/>
                <a:cs typeface="Times New Roman"/>
              </a:rPr>
              <a:t> </a:t>
            </a:r>
            <a:r>
              <a:rPr lang="sk-SK" b="1" kern="1200" dirty="0" err="1" smtClean="0">
                <a:solidFill>
                  <a:srgbClr val="FF0000"/>
                </a:solidFill>
                <a:latin typeface="Arial Black" pitchFamily="34" charset="0"/>
                <a:ea typeface="Times New Roman"/>
                <a:cs typeface="Times New Roman"/>
              </a:rPr>
              <a:t>probráno</a:t>
            </a:r>
            <a:r>
              <a:rPr lang="sk-SK" b="1" kern="1200" dirty="0" smtClean="0">
                <a:solidFill>
                  <a:srgbClr val="FF0000"/>
                </a:solidFill>
                <a:latin typeface="Arial Black" pitchFamily="34" charset="0"/>
                <a:ea typeface="Times New Roman"/>
                <a:cs typeface="Times New Roman"/>
              </a:rPr>
              <a:t> v </a:t>
            </a:r>
            <a:r>
              <a:rPr lang="sk-SK" b="1" kern="1200" dirty="0" err="1" smtClean="0">
                <a:solidFill>
                  <a:srgbClr val="FF0000"/>
                </a:solidFill>
                <a:latin typeface="Arial Black" pitchFamily="34" charset="0"/>
                <a:ea typeface="Times New Roman"/>
                <a:cs typeface="Times New Roman"/>
              </a:rPr>
              <a:t>přednášce</a:t>
            </a:r>
            <a:r>
              <a:rPr lang="sk-SK" b="1" kern="1200" dirty="0" smtClean="0">
                <a:solidFill>
                  <a:srgbClr val="FF0000"/>
                </a:solidFill>
                <a:latin typeface="Arial Black" pitchFamily="34" charset="0"/>
                <a:ea typeface="Times New Roman"/>
                <a:cs typeface="Times New Roman"/>
              </a:rPr>
              <a:t> 9:</a:t>
            </a:r>
            <a:r>
              <a:rPr lang="sk-SK" b="1" kern="1200" dirty="0" smtClean="0">
                <a:solidFill>
                  <a:srgbClr val="008000"/>
                </a:solidFill>
                <a:latin typeface="Arial Black" pitchFamily="34" charset="0"/>
                <a:ea typeface="Times New Roman"/>
                <a:cs typeface="Times New Roman"/>
              </a:rPr>
              <a:t/>
            </a:r>
            <a:br>
              <a:rPr lang="sk-SK" b="1" kern="1200" dirty="0" smtClean="0">
                <a:solidFill>
                  <a:srgbClr val="008000"/>
                </a:solidFill>
                <a:latin typeface="Arial Black" pitchFamily="34" charset="0"/>
                <a:ea typeface="Times New Roman"/>
                <a:cs typeface="Times New Roman"/>
              </a:rPr>
            </a:br>
            <a:r>
              <a:rPr lang="sk-SK" b="1" kern="1200" dirty="0" err="1" smtClean="0">
                <a:solidFill>
                  <a:srgbClr val="008000"/>
                </a:solidFill>
                <a:latin typeface="Arial Black" pitchFamily="34" charset="0"/>
                <a:ea typeface="Times New Roman"/>
                <a:cs typeface="Times New Roman"/>
              </a:rPr>
              <a:t>Kasein</a:t>
            </a:r>
            <a:r>
              <a:rPr lang="sk-SK" b="1" kern="1200" dirty="0" smtClean="0">
                <a:solidFill>
                  <a:srgbClr val="008000"/>
                </a:solidFill>
                <a:latin typeface="Arial Black" pitchFamily="34" charset="0"/>
                <a:ea typeface="Times New Roman"/>
                <a:cs typeface="Times New Roman"/>
              </a:rPr>
              <a:t>, </a:t>
            </a:r>
            <a:r>
              <a:rPr lang="sk-SK" b="1" kern="1200" dirty="0" err="1" smtClean="0">
                <a:solidFill>
                  <a:srgbClr val="008000"/>
                </a:solidFill>
                <a:latin typeface="Arial Black" pitchFamily="34" charset="0"/>
                <a:ea typeface="Times New Roman"/>
                <a:cs typeface="Times New Roman"/>
              </a:rPr>
              <a:t>syrovátka</a:t>
            </a:r>
            <a:r>
              <a:rPr lang="sk-SK" b="1" kern="1200" dirty="0" smtClean="0">
                <a:solidFill>
                  <a:srgbClr val="008000"/>
                </a:solidFill>
                <a:latin typeface="Arial Black" pitchFamily="34" charset="0"/>
                <a:ea typeface="Times New Roman"/>
                <a:cs typeface="Times New Roman"/>
              </a:rPr>
              <a:t>, vaječné </a:t>
            </a:r>
            <a:r>
              <a:rPr lang="sk-SK" b="1" kern="1200" dirty="0" err="1" smtClean="0">
                <a:solidFill>
                  <a:srgbClr val="008000"/>
                </a:solidFill>
                <a:latin typeface="Arial Black" pitchFamily="34" charset="0"/>
                <a:ea typeface="Times New Roman"/>
                <a:cs typeface="Times New Roman"/>
              </a:rPr>
              <a:t>proteiny</a:t>
            </a:r>
            <a:endParaRPr lang="cs-CZ" dirty="0"/>
          </a:p>
        </p:txBody>
      </p:sp>
      <p:sp>
        <p:nvSpPr>
          <p:cNvPr id="7" name="Zástupný symbol pro obsah 6"/>
          <p:cNvSpPr>
            <a:spLocks noGrp="1"/>
          </p:cNvSpPr>
          <p:nvPr>
            <p:ph idx="1"/>
          </p:nvPr>
        </p:nvSpPr>
        <p:spPr>
          <a:xfrm>
            <a:off x="457200" y="3573016"/>
            <a:ext cx="8229600" cy="2553147"/>
          </a:xfrm>
          <a:ln w="63500">
            <a:solidFill>
              <a:srgbClr val="FF0000"/>
            </a:solidFill>
          </a:ln>
        </p:spPr>
        <p:txBody>
          <a:bodyPr/>
          <a:lstStyle/>
          <a:p>
            <a:pPr marL="742950" indent="-742950">
              <a:buFont typeface="+mj-lt"/>
              <a:buAutoNum type="arabicPeriod"/>
            </a:pPr>
            <a:r>
              <a:rPr lang="cs-CZ" sz="3600" dirty="0" smtClean="0">
                <a:solidFill>
                  <a:srgbClr val="FF0000"/>
                </a:solidFill>
                <a:latin typeface="Arial Black" pitchFamily="34" charset="0"/>
              </a:rPr>
              <a:t>Chemie peptidů a proteinů    ( bílkovin)</a:t>
            </a:r>
          </a:p>
          <a:p>
            <a:pPr marL="742950" indent="-742950">
              <a:buFont typeface="+mj-lt"/>
              <a:buAutoNum type="arabicPeriod"/>
            </a:pPr>
            <a:r>
              <a:rPr lang="cs-CZ" sz="3600" dirty="0" err="1" smtClean="0">
                <a:solidFill>
                  <a:srgbClr val="FF0000"/>
                </a:solidFill>
                <a:latin typeface="Arial Black" pitchFamily="34" charset="0"/>
              </a:rPr>
              <a:t>Nadmolekulární</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stuktura</a:t>
            </a:r>
            <a:r>
              <a:rPr lang="cs-CZ" sz="3600" dirty="0" smtClean="0">
                <a:solidFill>
                  <a:srgbClr val="FF0000"/>
                </a:solidFill>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sp>
        <p:nvSpPr>
          <p:cNvPr id="8" name="TextovéPole 7"/>
          <p:cNvSpPr txBox="1"/>
          <p:nvPr/>
        </p:nvSpPr>
        <p:spPr>
          <a:xfrm>
            <a:off x="323528" y="1268760"/>
            <a:ext cx="8352928" cy="1200329"/>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a:t>
            </a:r>
            <a:endParaRPr lang="cs-CZ" b="1" dirty="0"/>
          </a:p>
        </p:txBody>
      </p:sp>
      <p:pic>
        <p:nvPicPr>
          <p:cNvPr id="10" name="Obrázek 9" descr="http://www.hypro.cz/img/kolagen/mikrofib.gif"/>
          <p:cNvPicPr/>
          <p:nvPr/>
        </p:nvPicPr>
        <p:blipFill>
          <a:blip r:embed="rId2" cstate="print"/>
          <a:srcRect/>
          <a:stretch>
            <a:fillRect/>
          </a:stretch>
        </p:blipFill>
        <p:spPr bwMode="auto">
          <a:xfrm rot="5400000">
            <a:off x="1223627" y="1520788"/>
            <a:ext cx="2808312" cy="4608512"/>
          </a:xfrm>
          <a:prstGeom prst="rect">
            <a:avLst/>
          </a:prstGeom>
          <a:noFill/>
          <a:ln w="9525">
            <a:noFill/>
            <a:miter lim="800000"/>
            <a:headEnd/>
            <a:tailEnd/>
          </a:ln>
        </p:spPr>
      </p:pic>
      <p:sp>
        <p:nvSpPr>
          <p:cNvPr id="14" name="TextovéPole 13"/>
          <p:cNvSpPr txBox="1"/>
          <p:nvPr/>
        </p:nvSpPr>
        <p:spPr>
          <a:xfrm>
            <a:off x="5148064" y="2348880"/>
            <a:ext cx="3744416" cy="3785652"/>
          </a:xfrm>
          <a:prstGeom prst="rect">
            <a:avLst/>
          </a:prstGeom>
          <a:noFill/>
        </p:spPr>
        <p:txBody>
          <a:bodyPr wrap="square" rtlCol="0">
            <a:spAutoFit/>
          </a:bodyPr>
          <a:lstStyle/>
          <a:p>
            <a:r>
              <a:rPr lang="cs-CZ" sz="2400" b="1" i="1" dirty="0" smtClean="0"/>
              <a:t>Model </a:t>
            </a:r>
            <a:r>
              <a:rPr lang="cs-CZ" sz="2400" b="1" i="1" dirty="0" err="1" smtClean="0"/>
              <a:t>mikrofibrily</a:t>
            </a:r>
            <a:r>
              <a:rPr lang="cs-CZ" sz="2400" b="1" i="1" dirty="0" smtClean="0"/>
              <a:t> vytvořené důsledkem interakce polárních a hydrofobních vedlejších řetězců. </a:t>
            </a:r>
            <a:r>
              <a:rPr lang="cs-CZ" sz="2400" b="1" i="1" dirty="0" smtClean="0">
                <a:solidFill>
                  <a:srgbClr val="008000"/>
                </a:solidFill>
              </a:rPr>
              <a:t>Pět </a:t>
            </a:r>
            <a:r>
              <a:rPr lang="cs-CZ" sz="2400" b="1" i="1" dirty="0" err="1" smtClean="0">
                <a:solidFill>
                  <a:srgbClr val="008000"/>
                </a:solidFill>
              </a:rPr>
              <a:t>tropokolagenových</a:t>
            </a:r>
            <a:r>
              <a:rPr lang="cs-CZ" sz="2400" b="1" i="1" dirty="0" smtClean="0">
                <a:solidFill>
                  <a:srgbClr val="008000"/>
                </a:solidFill>
              </a:rPr>
              <a:t> molekul</a:t>
            </a:r>
            <a:r>
              <a:rPr lang="cs-CZ" sz="2400" b="1" i="1" dirty="0" smtClean="0"/>
              <a:t> je zde vzájemně posunuto o interval D a vytváří válcovitý útvar o průměru 4 </a:t>
            </a:r>
            <a:r>
              <a:rPr lang="cs-CZ" sz="2400" b="1" i="1" dirty="0" err="1" smtClean="0"/>
              <a:t>nm</a:t>
            </a:r>
            <a:endParaRPr lang="cs-CZ" sz="2400" b="1" dirty="0"/>
          </a:p>
        </p:txBody>
      </p:sp>
      <p:cxnSp>
        <p:nvCxnSpPr>
          <p:cNvPr id="11" name="Přímá spojovací šipka 10"/>
          <p:cNvCxnSpPr/>
          <p:nvPr/>
        </p:nvCxnSpPr>
        <p:spPr>
          <a:xfrm flipH="1">
            <a:off x="3779912" y="2060848"/>
            <a:ext cx="1152128" cy="1296144"/>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flipH="1" flipV="1">
            <a:off x="4644008" y="3573016"/>
            <a:ext cx="648072" cy="93610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H="1" flipV="1">
            <a:off x="4716016" y="3789040"/>
            <a:ext cx="648072" cy="93610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flipH="1" flipV="1">
            <a:off x="4644008" y="4149080"/>
            <a:ext cx="648072" cy="93610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flipV="1">
            <a:off x="4355976" y="4005064"/>
            <a:ext cx="648072" cy="93610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H="1" flipV="1">
            <a:off x="4355976" y="3645024"/>
            <a:ext cx="648072" cy="93610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0000FF"/>
                </a:solidFill>
                <a:latin typeface="Arial Black" pitchFamily="34" charset="0"/>
              </a:rPr>
              <a:t>KVARTÉRNÍ STRUKTURA proteinů III</a:t>
            </a:r>
            <a:r>
              <a:rPr lang="cs-CZ" sz="2800" dirty="0" smtClean="0">
                <a:solidFill>
                  <a:srgbClr val="C00000"/>
                </a:solidFill>
                <a:latin typeface="Arial Black" pitchFamily="34" charset="0"/>
              </a:rPr>
              <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sp>
        <p:nvSpPr>
          <p:cNvPr id="8" name="TextovéPole 7"/>
          <p:cNvSpPr txBox="1"/>
          <p:nvPr/>
        </p:nvSpPr>
        <p:spPr>
          <a:xfrm>
            <a:off x="323528" y="1268760"/>
            <a:ext cx="8352928" cy="1200329"/>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a:t>
            </a:r>
            <a:endParaRPr lang="cs-CZ" b="1" dirty="0"/>
          </a:p>
        </p:txBody>
      </p:sp>
      <p:pic>
        <p:nvPicPr>
          <p:cNvPr id="9" name="Obrázek 8" descr="http://www.hypro.cz/img/kolagen/vlakna.jpg"/>
          <p:cNvPicPr/>
          <p:nvPr/>
        </p:nvPicPr>
        <p:blipFill>
          <a:blip r:embed="rId2" cstate="print"/>
          <a:srcRect/>
          <a:stretch>
            <a:fillRect/>
          </a:stretch>
        </p:blipFill>
        <p:spPr bwMode="auto">
          <a:xfrm rot="5400000">
            <a:off x="2411759" y="2276873"/>
            <a:ext cx="3888434" cy="4032448"/>
          </a:xfrm>
          <a:prstGeom prst="rect">
            <a:avLst/>
          </a:prstGeom>
          <a:noFill/>
          <a:ln w="9525">
            <a:noFill/>
            <a:miter lim="800000"/>
            <a:headEnd/>
            <a:tailEnd/>
          </a:ln>
        </p:spPr>
      </p:pic>
      <p:cxnSp>
        <p:nvCxnSpPr>
          <p:cNvPr id="11" name="Přímá spojovací šipka 10"/>
          <p:cNvCxnSpPr/>
          <p:nvPr/>
        </p:nvCxnSpPr>
        <p:spPr>
          <a:xfrm flipH="1">
            <a:off x="6084168" y="692696"/>
            <a:ext cx="864096" cy="3384376"/>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 KOLAGEN – PŘÍČNÉ VAZBY IN VIVO </a:t>
            </a:r>
            <a:endParaRPr lang="cs-CZ" sz="2800" dirty="0">
              <a:solidFill>
                <a:srgbClr val="C00000"/>
              </a:solidFill>
            </a:endParaRPr>
          </a:p>
        </p:txBody>
      </p:sp>
      <p:sp>
        <p:nvSpPr>
          <p:cNvPr id="11" name="Zástupný symbol pro obsah 10"/>
          <p:cNvSpPr>
            <a:spLocks noGrp="1"/>
          </p:cNvSpPr>
          <p:nvPr>
            <p:ph idx="1"/>
          </p:nvPr>
        </p:nvSpPr>
        <p:spPr>
          <a:xfrm>
            <a:off x="457200" y="980728"/>
            <a:ext cx="8229600" cy="5145435"/>
          </a:xfrm>
        </p:spPr>
        <p:txBody>
          <a:bodyPr/>
          <a:lstStyle/>
          <a:p>
            <a:r>
              <a:rPr lang="cs-CZ" sz="2400" b="1" dirty="0" smtClean="0"/>
              <a:t>Vazby jsou založeny na reakcích oxidované – HN</a:t>
            </a:r>
            <a:r>
              <a:rPr lang="cs-CZ" sz="2400" b="1" baseline="-25000" dirty="0" smtClean="0"/>
              <a:t>2</a:t>
            </a:r>
            <a:r>
              <a:rPr lang="cs-CZ" sz="2400" b="1" dirty="0" smtClean="0"/>
              <a:t> skupiny </a:t>
            </a:r>
            <a:r>
              <a:rPr lang="cs-CZ" b="1" dirty="0" smtClean="0">
                <a:solidFill>
                  <a:srgbClr val="FF0000"/>
                </a:solidFill>
                <a:latin typeface="Arial Black" pitchFamily="34" charset="0"/>
              </a:rPr>
              <a:t>lyzinu</a:t>
            </a:r>
            <a:r>
              <a:rPr lang="cs-CZ" b="1" dirty="0" smtClean="0"/>
              <a:t> </a:t>
            </a:r>
            <a:r>
              <a:rPr lang="cs-CZ" sz="2400" b="1" dirty="0" smtClean="0"/>
              <a:t>a reakcemi vzniklých skupin</a:t>
            </a:r>
          </a:p>
          <a:p>
            <a:r>
              <a:rPr lang="cs-CZ" sz="2400" b="1" dirty="0" smtClean="0"/>
              <a:t>Reakce jsou hlavně INTRAMOLEKULÁRNÍ,  ale také INTERMOLEKULÁRNÍ</a:t>
            </a:r>
          </a:p>
          <a:p>
            <a:r>
              <a:rPr lang="cs-CZ" sz="2400" b="1" dirty="0" smtClean="0"/>
              <a:t>V tzv. MLADÉM KOLAGENU  je méně příčných vazeb &gt; vyšší rozpustnost</a:t>
            </a:r>
          </a:p>
          <a:p>
            <a:r>
              <a:rPr lang="cs-CZ" sz="2400" b="1" i="1" dirty="0" smtClean="0"/>
              <a:t>V tzv. STARÉM KOLAGENU  je VÍCE příčných vazeb &gt; NIŽŠÍ rozpustnost</a:t>
            </a:r>
          </a:p>
          <a:p>
            <a:r>
              <a:rPr lang="cs-CZ" sz="4000" b="1" dirty="0" smtClean="0">
                <a:solidFill>
                  <a:srgbClr val="FF0000"/>
                </a:solidFill>
                <a:latin typeface="Arial Black" pitchFamily="34" charset="0"/>
              </a:rPr>
              <a:t>lyzin</a:t>
            </a:r>
            <a:endParaRPr lang="cs-CZ" sz="4000" b="1"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pic>
        <p:nvPicPr>
          <p:cNvPr id="8" name="Obrázek 7" descr="Amminoacido_lisina_formula.png"/>
          <p:cNvPicPr>
            <a:picLocks noChangeAspect="1"/>
          </p:cNvPicPr>
          <p:nvPr/>
        </p:nvPicPr>
        <p:blipFill>
          <a:blip r:embed="rId2" cstate="print"/>
          <a:stretch>
            <a:fillRect/>
          </a:stretch>
        </p:blipFill>
        <p:spPr>
          <a:xfrm>
            <a:off x="2339752" y="4293096"/>
            <a:ext cx="4464496" cy="18933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1</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pic>
        <p:nvPicPr>
          <p:cNvPr id="10" name="Obrázek 9" descr="Kolagen příčné vazby  IN VIVO 1.jpg"/>
          <p:cNvPicPr>
            <a:picLocks noChangeAspect="1"/>
          </p:cNvPicPr>
          <p:nvPr/>
        </p:nvPicPr>
        <p:blipFill>
          <a:blip r:embed="rId2" cstate="print"/>
          <a:stretch>
            <a:fillRect/>
          </a:stretch>
        </p:blipFill>
        <p:spPr>
          <a:xfrm>
            <a:off x="446748" y="836711"/>
            <a:ext cx="8301716" cy="52167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2</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pic>
        <p:nvPicPr>
          <p:cNvPr id="8" name="Obrázek 7" descr="Kolagen příčné vazby  IN VIVO 2.jpg"/>
          <p:cNvPicPr>
            <a:picLocks noChangeAspect="1"/>
          </p:cNvPicPr>
          <p:nvPr/>
        </p:nvPicPr>
        <p:blipFill>
          <a:blip r:embed="rId2" cstate="print"/>
          <a:stretch>
            <a:fillRect/>
          </a:stretch>
        </p:blipFill>
        <p:spPr>
          <a:xfrm rot="10800000">
            <a:off x="395536" y="0"/>
            <a:ext cx="8424935" cy="6858000"/>
          </a:xfrm>
          <a:prstGeom prst="rect">
            <a:avLst/>
          </a:prstGeom>
        </p:spPr>
      </p:pic>
      <p:cxnSp>
        <p:nvCxnSpPr>
          <p:cNvPr id="10" name="Přímá spojovací čára 9"/>
          <p:cNvCxnSpPr/>
          <p:nvPr/>
        </p:nvCxnSpPr>
        <p:spPr>
          <a:xfrm flipH="1">
            <a:off x="5508104" y="1268760"/>
            <a:ext cx="72008" cy="72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H="1">
            <a:off x="3851920" y="2132856"/>
            <a:ext cx="1656184" cy="57606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3</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pic>
        <p:nvPicPr>
          <p:cNvPr id="9" name="Obrázek 8" descr="Kolagen příčné vazby  IN VIVO 3.jpg"/>
          <p:cNvPicPr>
            <a:picLocks noChangeAspect="1"/>
          </p:cNvPicPr>
          <p:nvPr/>
        </p:nvPicPr>
        <p:blipFill>
          <a:blip r:embed="rId2" cstate="print"/>
          <a:stretch>
            <a:fillRect/>
          </a:stretch>
        </p:blipFill>
        <p:spPr>
          <a:xfrm>
            <a:off x="323528" y="0"/>
            <a:ext cx="8424936"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4</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pic>
        <p:nvPicPr>
          <p:cNvPr id="8" name="Obrázek 7" descr="Kolagen příčné vazby  IN VIVO 4.jpg"/>
          <p:cNvPicPr>
            <a:picLocks noChangeAspect="1"/>
          </p:cNvPicPr>
          <p:nvPr/>
        </p:nvPicPr>
        <p:blipFill>
          <a:blip r:embed="rId2" cstate="print"/>
          <a:stretch>
            <a:fillRect/>
          </a:stretch>
        </p:blipFill>
        <p:spPr>
          <a:xfrm rot="10800000">
            <a:off x="395534" y="0"/>
            <a:ext cx="8352929"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5</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9" name="Obrázek 8" descr="Kolagen příčné vazby  IN VIVO 5.jpg"/>
          <p:cNvPicPr>
            <a:picLocks noChangeAspect="1"/>
          </p:cNvPicPr>
          <p:nvPr/>
        </p:nvPicPr>
        <p:blipFill>
          <a:blip r:embed="rId2" cstate="print"/>
          <a:stretch>
            <a:fillRect/>
          </a:stretch>
        </p:blipFill>
        <p:spPr>
          <a:xfrm>
            <a:off x="395536" y="0"/>
            <a:ext cx="8424936"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6</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pic>
        <p:nvPicPr>
          <p:cNvPr id="8" name="Obrázek 7" descr="Kolagen příčné vazby  IN VIVO 6.jpg"/>
          <p:cNvPicPr>
            <a:picLocks noChangeAspect="1"/>
          </p:cNvPicPr>
          <p:nvPr/>
        </p:nvPicPr>
        <p:blipFill>
          <a:blip r:embed="rId2" cstate="print"/>
          <a:stretch>
            <a:fillRect/>
          </a:stretch>
        </p:blipFill>
        <p:spPr>
          <a:xfrm rot="10800000">
            <a:off x="467544" y="3762"/>
            <a:ext cx="8496943"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7</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pic>
        <p:nvPicPr>
          <p:cNvPr id="9" name="Obrázek 8" descr="Kolagen příčné vazby  IN VIVO 7.jpg"/>
          <p:cNvPicPr>
            <a:picLocks noChangeAspect="1"/>
          </p:cNvPicPr>
          <p:nvPr/>
        </p:nvPicPr>
        <p:blipFill>
          <a:blip r:embed="rId2" cstate="print"/>
          <a:stretch>
            <a:fillRect/>
          </a:stretch>
        </p:blipFill>
        <p:spPr>
          <a:xfrm>
            <a:off x="395536" y="0"/>
            <a:ext cx="849694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323528" y="260648"/>
            <a:ext cx="8568952" cy="5865515"/>
          </a:xfrm>
        </p:spPr>
        <p:txBody>
          <a:bodyPr/>
          <a:lstStyle/>
          <a:p>
            <a:r>
              <a:rPr lang="cs-CZ" sz="2400" dirty="0" smtClean="0"/>
              <a:t>P. </a:t>
            </a:r>
            <a:r>
              <a:rPr lang="cs-CZ" sz="2400" dirty="0" err="1" smtClean="0"/>
              <a:t>Mokrejš</a:t>
            </a:r>
            <a:r>
              <a:rPr lang="cs-CZ" sz="2400" dirty="0" smtClean="0"/>
              <a:t>: </a:t>
            </a:r>
            <a:r>
              <a:rPr lang="cs-CZ" sz="2400" b="1" dirty="0" smtClean="0">
                <a:solidFill>
                  <a:srgbClr val="008000"/>
                </a:solidFill>
              </a:rPr>
              <a:t>Aplikace přírodních polymerů </a:t>
            </a:r>
            <a:r>
              <a:rPr lang="cs-CZ" sz="2400" dirty="0" smtClean="0">
                <a:solidFill>
                  <a:srgbClr val="008000"/>
                </a:solidFill>
              </a:rPr>
              <a:t>– Návody k laboratorním cvičením z předmětu</a:t>
            </a:r>
            <a:r>
              <a:rPr lang="cs-CZ" sz="2400" dirty="0" smtClean="0"/>
              <a:t>, skripta UTB Zlín, 2008 </a:t>
            </a:r>
          </a:p>
          <a:p>
            <a:r>
              <a:rPr lang="cs-CZ" sz="2400" dirty="0" smtClean="0"/>
              <a:t>P. </a:t>
            </a:r>
            <a:r>
              <a:rPr lang="cs-CZ" sz="2400" dirty="0" err="1" smtClean="0"/>
              <a:t>Mokrejš</a:t>
            </a:r>
            <a:r>
              <a:rPr lang="cs-CZ" sz="2400" dirty="0" smtClean="0"/>
              <a:t>, F. </a:t>
            </a:r>
            <a:r>
              <a:rPr lang="cs-CZ" sz="2400" dirty="0" err="1" smtClean="0"/>
              <a:t>Langmaier</a:t>
            </a:r>
            <a:r>
              <a:rPr lang="cs-CZ" sz="2400" dirty="0" smtClean="0"/>
              <a:t>: </a:t>
            </a:r>
            <a:r>
              <a:rPr lang="cs-CZ" sz="2400" b="1" dirty="0" smtClean="0">
                <a:solidFill>
                  <a:srgbClr val="008000"/>
                </a:solidFill>
              </a:rPr>
              <a:t>Aplikace přírodních polymerů</a:t>
            </a:r>
            <a:r>
              <a:rPr lang="cs-CZ" sz="2400" dirty="0" smtClean="0"/>
              <a:t>, skripta UTB Zlín, 2008 </a:t>
            </a:r>
          </a:p>
          <a:p>
            <a:r>
              <a:rPr lang="cs-CZ" sz="2400" dirty="0" smtClean="0"/>
              <a:t>Ing. J. Dvořáková: </a:t>
            </a:r>
            <a:r>
              <a:rPr lang="cs-CZ" sz="2400" b="1" dirty="0" smtClean="0">
                <a:solidFill>
                  <a:srgbClr val="C00000"/>
                </a:solidFill>
              </a:rPr>
              <a:t>PŘÍRODNÍ POLYMERY</a:t>
            </a:r>
            <a:r>
              <a:rPr lang="cs-CZ" sz="2400" dirty="0" smtClean="0"/>
              <a:t>, VŠCHT Praha, Katedra polymerů, skripta 1990</a:t>
            </a:r>
          </a:p>
          <a:p>
            <a:r>
              <a:rPr lang="cs-CZ" sz="2400" dirty="0" smtClean="0"/>
              <a:t>J. </a:t>
            </a:r>
            <a:r>
              <a:rPr lang="cs-CZ" sz="2400" dirty="0" err="1" smtClean="0"/>
              <a:t>Zelinger</a:t>
            </a:r>
            <a:r>
              <a:rPr lang="cs-CZ" sz="2400" dirty="0" smtClean="0"/>
              <a:t>, V. </a:t>
            </a:r>
            <a:r>
              <a:rPr lang="cs-CZ" sz="2400" dirty="0" err="1" smtClean="0"/>
              <a:t>Heidingsfeld</a:t>
            </a:r>
            <a:r>
              <a:rPr lang="cs-CZ" sz="2400" dirty="0" smtClean="0"/>
              <a:t>, P. Kotlík, E. Šimůnková: </a:t>
            </a:r>
            <a:r>
              <a:rPr lang="cs-CZ" sz="2400" b="1" dirty="0" smtClean="0">
                <a:solidFill>
                  <a:srgbClr val="0000FF"/>
                </a:solidFill>
              </a:rPr>
              <a:t>Chemie v práci konzervátora a restaurátora</a:t>
            </a:r>
            <a:r>
              <a:rPr lang="cs-CZ" sz="2400" dirty="0" smtClean="0"/>
              <a:t>, ACADEMIA Praha 1987,  </a:t>
            </a:r>
          </a:p>
          <a:p>
            <a:r>
              <a:rPr lang="cs-CZ" sz="2400" dirty="0" smtClean="0"/>
              <a:t>A. Blažej, V. </a:t>
            </a:r>
            <a:r>
              <a:rPr lang="cs-CZ" sz="2400" dirty="0" err="1" smtClean="0"/>
              <a:t>Szilvová</a:t>
            </a:r>
            <a:r>
              <a:rPr lang="cs-CZ" sz="2400" dirty="0" smtClean="0"/>
              <a:t>: </a:t>
            </a:r>
            <a:r>
              <a:rPr lang="cs-CZ" sz="2400" b="1" dirty="0" err="1" smtClean="0">
                <a:solidFill>
                  <a:srgbClr val="C00000"/>
                </a:solidFill>
              </a:rPr>
              <a:t>Prírodné</a:t>
            </a:r>
            <a:r>
              <a:rPr lang="cs-CZ" sz="2400" b="1" dirty="0" smtClean="0">
                <a:solidFill>
                  <a:srgbClr val="C00000"/>
                </a:solidFill>
              </a:rPr>
              <a:t> a syntetické polymery</a:t>
            </a:r>
            <a:r>
              <a:rPr lang="cs-CZ" sz="2400" dirty="0" smtClean="0"/>
              <a:t>, SVŠT Bratislava, skripta 1985</a:t>
            </a:r>
          </a:p>
          <a:p>
            <a:r>
              <a:rPr lang="cs-CZ" sz="2400" dirty="0" smtClean="0"/>
              <a:t>M. Mrazík: </a:t>
            </a:r>
            <a:r>
              <a:rPr lang="cs-CZ" sz="2400" b="1" dirty="0" smtClean="0">
                <a:solidFill>
                  <a:srgbClr val="FF0000"/>
                </a:solidFill>
              </a:rPr>
              <a:t>Koželužská technologie</a:t>
            </a:r>
            <a:r>
              <a:rPr lang="cs-CZ" sz="2400" dirty="0" smtClean="0"/>
              <a:t>, SNTL Praha 1989</a:t>
            </a:r>
          </a:p>
          <a:p>
            <a:r>
              <a:rPr lang="cs-CZ" sz="2400" dirty="0" smtClean="0"/>
              <a:t>J. </a:t>
            </a:r>
            <a:r>
              <a:rPr lang="cs-CZ" sz="2400" dirty="0" err="1" smtClean="0"/>
              <a:t>Bajzík</a:t>
            </a:r>
            <a:r>
              <a:rPr lang="cs-CZ" sz="2400" dirty="0" smtClean="0"/>
              <a:t>, P. </a:t>
            </a:r>
            <a:r>
              <a:rPr lang="cs-CZ" sz="2400" dirty="0" err="1" smtClean="0"/>
              <a:t>Múčka</a:t>
            </a:r>
            <a:r>
              <a:rPr lang="cs-CZ" sz="2400" dirty="0" smtClean="0"/>
              <a:t>: </a:t>
            </a:r>
            <a:r>
              <a:rPr lang="cs-CZ" sz="2400" b="1" dirty="0" smtClean="0">
                <a:solidFill>
                  <a:srgbClr val="FF0000"/>
                </a:solidFill>
              </a:rPr>
              <a:t>Chemická </a:t>
            </a:r>
            <a:r>
              <a:rPr lang="cs-CZ" sz="2400" b="1" dirty="0" err="1" smtClean="0">
                <a:solidFill>
                  <a:srgbClr val="FF0000"/>
                </a:solidFill>
              </a:rPr>
              <a:t>technológia</a:t>
            </a:r>
            <a:r>
              <a:rPr lang="cs-CZ" sz="2400" b="1" dirty="0" smtClean="0">
                <a:solidFill>
                  <a:srgbClr val="FF0000"/>
                </a:solidFill>
              </a:rPr>
              <a:t> </a:t>
            </a:r>
            <a:r>
              <a:rPr lang="cs-CZ" sz="2400" b="1" dirty="0" err="1" smtClean="0">
                <a:solidFill>
                  <a:srgbClr val="FF0000"/>
                </a:solidFill>
              </a:rPr>
              <a:t>kože</a:t>
            </a:r>
            <a:r>
              <a:rPr lang="cs-CZ" sz="2400" b="1" dirty="0" smtClean="0">
                <a:solidFill>
                  <a:srgbClr val="FF0000"/>
                </a:solidFill>
              </a:rPr>
              <a:t> II</a:t>
            </a:r>
            <a:r>
              <a:rPr lang="cs-CZ" sz="2400" dirty="0" smtClean="0"/>
              <a:t>, ALFA Bratislava 1987</a:t>
            </a:r>
          </a:p>
          <a:p>
            <a:endParaRPr lang="cs-CZ" sz="2400" dirty="0" smtClean="0"/>
          </a:p>
          <a:p>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276872"/>
            <a:ext cx="8229600" cy="1080120"/>
          </a:xfrm>
        </p:spPr>
        <p:txBody>
          <a:bodyPr/>
          <a:lstStyle/>
          <a:p>
            <a:pPr marL="742950" indent="-742950" algn="ctr">
              <a:buFont typeface="+mj-lt"/>
              <a:buAutoNum type="arabicPeriod" startAt="3"/>
            </a:pPr>
            <a:r>
              <a:rPr lang="cs-CZ" sz="4400" dirty="0" smtClean="0">
                <a:solidFill>
                  <a:srgbClr val="FF0000"/>
                </a:solidFill>
                <a:latin typeface="Arial Black" pitchFamily="34" charset="0"/>
              </a:rPr>
              <a:t>Výroba želatiny a klihu</a:t>
            </a: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40</a:t>
            </a:fld>
            <a:endParaRPr lang="sk-SK"/>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sz="2800" b="1" dirty="0" smtClean="0">
                <a:solidFill>
                  <a:srgbClr val="FF0000"/>
                </a:solidFill>
              </a:rPr>
              <a:t>Výroba želatiny a klihu</a:t>
            </a:r>
            <a:br>
              <a:rPr lang="cs-CZ" sz="2800" b="1" dirty="0" smtClean="0">
                <a:solidFill>
                  <a:srgbClr val="FF0000"/>
                </a:solidFill>
              </a:rPr>
            </a:br>
            <a:r>
              <a:rPr lang="cs-CZ" sz="2800" b="1" dirty="0" smtClean="0">
                <a:solidFill>
                  <a:srgbClr val="C00000"/>
                </a:solidFill>
                <a:latin typeface="Arial Black" pitchFamily="34" charset="0"/>
              </a:rPr>
              <a:t>suroviny nevypadají vábně 1!</a:t>
            </a:r>
            <a:endParaRPr lang="cs-CZ" sz="2800" dirty="0">
              <a:solidFill>
                <a:srgbClr val="C0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3. 12. 2015</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pic>
        <p:nvPicPr>
          <p:cNvPr id="6" name="Obrázek 5" descr="Suroviny TANEX IMAG0951.jpg"/>
          <p:cNvPicPr>
            <a:picLocks noChangeAspect="1"/>
          </p:cNvPicPr>
          <p:nvPr/>
        </p:nvPicPr>
        <p:blipFill>
          <a:blip r:embed="rId2" cstate="print"/>
          <a:stretch>
            <a:fillRect/>
          </a:stretch>
        </p:blipFill>
        <p:spPr>
          <a:xfrm>
            <a:off x="323528" y="1196751"/>
            <a:ext cx="3384376" cy="5076565"/>
          </a:xfrm>
          <a:prstGeom prst="rect">
            <a:avLst/>
          </a:prstGeom>
        </p:spPr>
      </p:pic>
      <p:pic>
        <p:nvPicPr>
          <p:cNvPr id="7" name="Obrázek 6" descr="Suroviny TANEX IMAG0943.jpg"/>
          <p:cNvPicPr>
            <a:picLocks noChangeAspect="1"/>
          </p:cNvPicPr>
          <p:nvPr/>
        </p:nvPicPr>
        <p:blipFill>
          <a:blip r:embed="rId3" cstate="print"/>
          <a:stretch>
            <a:fillRect/>
          </a:stretch>
        </p:blipFill>
        <p:spPr>
          <a:xfrm>
            <a:off x="5364088" y="1268760"/>
            <a:ext cx="3318115" cy="497717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sz="2800" b="1" dirty="0" smtClean="0">
                <a:solidFill>
                  <a:srgbClr val="FF0000"/>
                </a:solidFill>
              </a:rPr>
              <a:t>Výroba želatiny a klihu</a:t>
            </a:r>
            <a:br>
              <a:rPr lang="cs-CZ" sz="2800" b="1" dirty="0" smtClean="0">
                <a:solidFill>
                  <a:srgbClr val="FF0000"/>
                </a:solidFill>
              </a:rPr>
            </a:br>
            <a:r>
              <a:rPr lang="cs-CZ" sz="2800" b="1" dirty="0" smtClean="0">
                <a:solidFill>
                  <a:srgbClr val="C00000"/>
                </a:solidFill>
                <a:latin typeface="Arial Black" pitchFamily="34" charset="0"/>
              </a:rPr>
              <a:t>suroviny nevypadají vábně 2!</a:t>
            </a:r>
            <a:endParaRPr lang="cs-CZ" sz="2800" dirty="0">
              <a:solidFill>
                <a:srgbClr val="C0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3. 12. 2015</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pic>
        <p:nvPicPr>
          <p:cNvPr id="9" name="Obrázek 8" descr="Suroviny TANEX  IMAG0942.jpg"/>
          <p:cNvPicPr>
            <a:picLocks noChangeAspect="1"/>
          </p:cNvPicPr>
          <p:nvPr/>
        </p:nvPicPr>
        <p:blipFill>
          <a:blip r:embed="rId2" cstate="print"/>
          <a:stretch>
            <a:fillRect/>
          </a:stretch>
        </p:blipFill>
        <p:spPr>
          <a:xfrm>
            <a:off x="755576" y="1196752"/>
            <a:ext cx="3384376" cy="5076564"/>
          </a:xfrm>
          <a:prstGeom prst="rect">
            <a:avLst/>
          </a:prstGeom>
        </p:spPr>
      </p:pic>
      <p:pic>
        <p:nvPicPr>
          <p:cNvPr id="10" name="Obrázek 9" descr="Suroviny TANEX IMAG0950.jpg"/>
          <p:cNvPicPr>
            <a:picLocks noChangeAspect="1"/>
          </p:cNvPicPr>
          <p:nvPr/>
        </p:nvPicPr>
        <p:blipFill>
          <a:blip r:embed="rId3" cstate="print"/>
          <a:stretch>
            <a:fillRect/>
          </a:stretch>
        </p:blipFill>
        <p:spPr>
          <a:xfrm>
            <a:off x="5484101" y="1196752"/>
            <a:ext cx="3342118" cy="501317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FF0000"/>
                </a:solidFill>
                <a:latin typeface="+mn-lt"/>
              </a:rPr>
              <a:t>základní schéma</a:t>
            </a:r>
            <a:endParaRPr lang="cs-CZ" sz="2800" b="1" dirty="0">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pic>
        <p:nvPicPr>
          <p:cNvPr id="8" name="Obrázek 7" descr="Přeměna kolagen - želatina"/>
          <p:cNvPicPr/>
          <p:nvPr/>
        </p:nvPicPr>
        <p:blipFill>
          <a:blip r:embed="rId2" cstate="print"/>
          <a:srcRect/>
          <a:stretch>
            <a:fillRect/>
          </a:stretch>
        </p:blipFill>
        <p:spPr bwMode="auto">
          <a:xfrm>
            <a:off x="683568" y="1412776"/>
            <a:ext cx="7776864" cy="446449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výroba klihu a želatiny img870.jpg"/>
          <p:cNvPicPr>
            <a:picLocks noChangeAspect="1"/>
          </p:cNvPicPr>
          <p:nvPr/>
        </p:nvPicPr>
        <p:blipFill>
          <a:blip r:embed="rId2" cstate="print"/>
          <a:stretch>
            <a:fillRect/>
          </a:stretch>
        </p:blipFill>
        <p:spPr>
          <a:xfrm rot="5400000">
            <a:off x="1055038" y="-542870"/>
            <a:ext cx="3145492" cy="4608512"/>
          </a:xfrm>
          <a:prstGeom prst="rect">
            <a:avLst/>
          </a:prstGeom>
        </p:spPr>
      </p:pic>
      <p:pic>
        <p:nvPicPr>
          <p:cNvPr id="11" name="Obrázek 10" descr="výroba klihu a želatiny img871.jpg"/>
          <p:cNvPicPr>
            <a:picLocks noChangeAspect="1"/>
          </p:cNvPicPr>
          <p:nvPr/>
        </p:nvPicPr>
        <p:blipFill>
          <a:blip r:embed="rId3" cstate="print"/>
          <a:stretch>
            <a:fillRect/>
          </a:stretch>
        </p:blipFill>
        <p:spPr>
          <a:xfrm rot="5400000">
            <a:off x="5072255" y="2444120"/>
            <a:ext cx="3080001" cy="4512560"/>
          </a:xfrm>
          <a:prstGeom prst="rect">
            <a:avLst/>
          </a:prstGeom>
        </p:spPr>
      </p:pic>
      <p:sp>
        <p:nvSpPr>
          <p:cNvPr id="12" name="TextovéPole 11"/>
          <p:cNvSpPr txBox="1"/>
          <p:nvPr/>
        </p:nvSpPr>
        <p:spPr>
          <a:xfrm>
            <a:off x="5004048" y="476672"/>
            <a:ext cx="3600400" cy="2677656"/>
          </a:xfrm>
          <a:prstGeom prst="rect">
            <a:avLst/>
          </a:prstGeom>
          <a:noFill/>
        </p:spPr>
        <p:txBody>
          <a:bodyPr wrap="square" rtlCol="0">
            <a:spAutoFit/>
          </a:bodyPr>
          <a:lstStyle/>
          <a:p>
            <a:r>
              <a:rPr lang="cs-CZ" sz="2400" b="1" dirty="0" smtClean="0">
                <a:solidFill>
                  <a:srgbClr val="008000"/>
                </a:solidFill>
                <a:latin typeface="Arial Black" pitchFamily="34" charset="0"/>
              </a:rPr>
              <a:t>Lepší suroviny &amp; MÍRNĚJŠÍ PODMÍNKY &gt; ŽELATINA</a:t>
            </a:r>
          </a:p>
          <a:p>
            <a:r>
              <a:rPr lang="cs-CZ" sz="2400" b="1" dirty="0" smtClean="0">
                <a:solidFill>
                  <a:srgbClr val="0000FF"/>
                </a:solidFill>
                <a:latin typeface="Arial Black" pitchFamily="34" charset="0"/>
              </a:rPr>
              <a:t>Horší suroviny &amp; DRSNĚJŠÍ PODMÍNKY &gt; KLIH</a:t>
            </a:r>
            <a:endParaRPr lang="cs-CZ" sz="2400" b="1" dirty="0">
              <a:solidFill>
                <a:srgbClr val="0000FF"/>
              </a:solidFill>
              <a:latin typeface="Arial Black" pitchFamily="34" charset="0"/>
            </a:endParaRPr>
          </a:p>
        </p:txBody>
      </p:sp>
      <p:sp>
        <p:nvSpPr>
          <p:cNvPr id="13" name="TextovéPole 12"/>
          <p:cNvSpPr txBox="1"/>
          <p:nvPr/>
        </p:nvSpPr>
        <p:spPr>
          <a:xfrm>
            <a:off x="323528" y="3501008"/>
            <a:ext cx="3672408" cy="2677656"/>
          </a:xfrm>
          <a:prstGeom prst="rect">
            <a:avLst/>
          </a:prstGeom>
          <a:noFill/>
        </p:spPr>
        <p:txBody>
          <a:bodyPr wrap="square" rtlCol="0">
            <a:spAutoFit/>
          </a:bodyPr>
          <a:lstStyle/>
          <a:p>
            <a:r>
              <a:rPr lang="cs-CZ" sz="2400" u="sng" dirty="0" smtClean="0">
                <a:solidFill>
                  <a:srgbClr val="FF0000"/>
                </a:solidFill>
                <a:latin typeface="Arial Black" pitchFamily="34" charset="0"/>
              </a:rPr>
              <a:t>SUROVINY:</a:t>
            </a:r>
          </a:p>
          <a:p>
            <a:pPr>
              <a:buFont typeface="Arial" pitchFamily="34" charset="0"/>
              <a:buChar char="•"/>
            </a:pPr>
            <a:r>
              <a:rPr lang="cs-CZ" sz="2400" dirty="0" smtClean="0">
                <a:latin typeface="Arial Black" pitchFamily="34" charset="0"/>
              </a:rPr>
              <a:t> </a:t>
            </a:r>
            <a:r>
              <a:rPr lang="cs-CZ" sz="2400" dirty="0" smtClean="0">
                <a:solidFill>
                  <a:srgbClr val="C00000"/>
                </a:solidFill>
                <a:latin typeface="Arial Black" pitchFamily="34" charset="0"/>
              </a:rPr>
              <a:t>ODPAD Z KOŽELUŽEN (kůže a usně) &gt; KOŽNÍ KLIH</a:t>
            </a:r>
          </a:p>
          <a:p>
            <a:pPr>
              <a:buFont typeface="Arial" pitchFamily="34" charset="0"/>
              <a:buChar char="•"/>
            </a:pPr>
            <a:r>
              <a:rPr lang="cs-CZ" sz="2400" dirty="0" smtClean="0">
                <a:latin typeface="Arial Black" pitchFamily="34" charset="0"/>
              </a:rPr>
              <a:t> </a:t>
            </a:r>
            <a:r>
              <a:rPr lang="cs-CZ" sz="2400" dirty="0" smtClean="0">
                <a:solidFill>
                  <a:srgbClr val="7030A0"/>
                </a:solidFill>
                <a:latin typeface="Arial Black" pitchFamily="34" charset="0"/>
              </a:rPr>
              <a:t>ODPAD Z JATEK (kosti) &gt; KOSTNÍ KLIH</a:t>
            </a:r>
            <a:endParaRPr lang="cs-CZ" sz="2400" dirty="0">
              <a:solidFill>
                <a:srgbClr val="7030A0"/>
              </a:solidFill>
              <a:latin typeface="Arial Black" pitchFamily="34" charset="0"/>
            </a:endParaRPr>
          </a:p>
        </p:txBody>
      </p:sp>
      <p:sp>
        <p:nvSpPr>
          <p:cNvPr id="15" name="TextovéPole 14"/>
          <p:cNvSpPr txBox="1"/>
          <p:nvPr/>
        </p:nvSpPr>
        <p:spPr>
          <a:xfrm>
            <a:off x="7092280" y="4509120"/>
            <a:ext cx="1656184" cy="369332"/>
          </a:xfrm>
          <a:prstGeom prst="rect">
            <a:avLst/>
          </a:prstGeom>
          <a:noFill/>
          <a:ln w="38100">
            <a:solidFill>
              <a:srgbClr val="7030A0"/>
            </a:solidFill>
          </a:ln>
        </p:spPr>
        <p:txBody>
          <a:bodyPr wrap="square" rtlCol="0">
            <a:spAutoFit/>
          </a:bodyPr>
          <a:lstStyle/>
          <a:p>
            <a:pPr algn="ctr"/>
            <a:r>
              <a:rPr lang="cs-CZ" dirty="0" smtClean="0">
                <a:solidFill>
                  <a:srgbClr val="7030A0"/>
                </a:solidFill>
                <a:latin typeface="Arial Black" pitchFamily="34" charset="0"/>
              </a:rPr>
              <a:t>KLÍH</a:t>
            </a:r>
            <a:endParaRPr lang="cs-CZ" dirty="0"/>
          </a:p>
        </p:txBody>
      </p:sp>
      <p:cxnSp>
        <p:nvCxnSpPr>
          <p:cNvPr id="18" name="Přímá spojovací šipka 17"/>
          <p:cNvCxnSpPr/>
          <p:nvPr/>
        </p:nvCxnSpPr>
        <p:spPr>
          <a:xfrm flipH="1" flipV="1">
            <a:off x="4427984" y="1772816"/>
            <a:ext cx="2664296" cy="280831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FF0000"/>
                </a:solidFill>
                <a:latin typeface="+mn-lt"/>
              </a:rPr>
              <a:t>TECHNOLOGICKÉ KROKY</a:t>
            </a:r>
            <a:endParaRPr lang="cs-CZ" sz="2800" b="1" dirty="0">
              <a:latin typeface="+mn-lt"/>
            </a:endParaRPr>
          </a:p>
        </p:txBody>
      </p:sp>
      <p:sp>
        <p:nvSpPr>
          <p:cNvPr id="9" name="Zástupný symbol pro obsah 8"/>
          <p:cNvSpPr>
            <a:spLocks noGrp="1"/>
          </p:cNvSpPr>
          <p:nvPr>
            <p:ph idx="1"/>
          </p:nvPr>
        </p:nvSpPr>
        <p:spPr>
          <a:xfrm>
            <a:off x="457200" y="1124744"/>
            <a:ext cx="8229600" cy="5112568"/>
          </a:xfrm>
        </p:spPr>
        <p:txBody>
          <a:bodyPr/>
          <a:lstStyle/>
          <a:p>
            <a:pPr marL="514350" indent="-514350">
              <a:buFont typeface="+mj-lt"/>
              <a:buAutoNum type="arabicPeriod"/>
            </a:pPr>
            <a:r>
              <a:rPr lang="cs-CZ" sz="2400" b="1" dirty="0" smtClean="0"/>
              <a:t>Praní klihovky (odstranění </a:t>
            </a:r>
            <a:r>
              <a:rPr lang="cs-CZ" sz="2400" b="1" dirty="0" err="1" smtClean="0"/>
              <a:t>konzervantů</a:t>
            </a:r>
            <a:r>
              <a:rPr lang="cs-CZ" sz="2400" b="1" dirty="0" smtClean="0"/>
              <a:t> – Ca(OH)</a:t>
            </a:r>
            <a:r>
              <a:rPr lang="cs-CZ" sz="2400" b="1" baseline="-25000" dirty="0" smtClean="0"/>
              <a:t>2</a:t>
            </a:r>
            <a:r>
              <a:rPr lang="cs-CZ" sz="2400" b="1" dirty="0" smtClean="0"/>
              <a:t>) a okyselení na pH 6,2 – 6,5 pomocí </a:t>
            </a:r>
            <a:r>
              <a:rPr lang="cs-CZ" sz="2400" b="1" dirty="0" err="1" smtClean="0"/>
              <a:t>HCl</a:t>
            </a:r>
            <a:r>
              <a:rPr lang="cs-CZ" sz="2400" b="1" dirty="0" smtClean="0"/>
              <a:t> nebo H</a:t>
            </a:r>
            <a:r>
              <a:rPr lang="cs-CZ" sz="2400" b="1" baseline="-25000" dirty="0" smtClean="0"/>
              <a:t>2</a:t>
            </a:r>
            <a:r>
              <a:rPr lang="cs-CZ" sz="2400" b="1" dirty="0" smtClean="0"/>
              <a:t>SO</a:t>
            </a:r>
            <a:r>
              <a:rPr lang="cs-CZ" sz="2400" b="1" baseline="-25000" dirty="0" smtClean="0"/>
              <a:t>4</a:t>
            </a:r>
          </a:p>
          <a:p>
            <a:pPr marL="514350" indent="-514350">
              <a:buFont typeface="+mj-lt"/>
              <a:buAutoNum type="arabicPeriod"/>
            </a:pPr>
            <a:r>
              <a:rPr lang="cs-CZ" sz="2400" b="1" dirty="0" smtClean="0"/>
              <a:t>Vaření </a:t>
            </a:r>
            <a:r>
              <a:rPr lang="cs-CZ" sz="2400" b="1" dirty="0" smtClean="0">
                <a:solidFill>
                  <a:srgbClr val="FF0000"/>
                </a:solidFill>
              </a:rPr>
              <a:t>želatiny a klihu </a:t>
            </a:r>
            <a:r>
              <a:rPr lang="cs-CZ" sz="2400" b="1" dirty="0" smtClean="0"/>
              <a:t>&gt; přeměna kolagenu na GLUTINOVÝ  roztok </a:t>
            </a:r>
            <a:r>
              <a:rPr lang="cs-CZ" sz="2400" b="1" i="1" u="sng" dirty="0" smtClean="0">
                <a:solidFill>
                  <a:srgbClr val="7030A0"/>
                </a:solidFill>
              </a:rPr>
              <a:t>(! NE gluten!) </a:t>
            </a:r>
            <a:r>
              <a:rPr lang="cs-CZ" sz="2400" b="1" dirty="0" smtClean="0"/>
              <a:t>, </a:t>
            </a:r>
            <a:r>
              <a:rPr lang="cs-CZ" sz="2400" b="1" dirty="0" smtClean="0">
                <a:solidFill>
                  <a:srgbClr val="0000FF"/>
                </a:solidFill>
              </a:rPr>
              <a:t>postupně v několika vařeních</a:t>
            </a:r>
            <a:r>
              <a:rPr lang="cs-CZ" sz="2400" b="1" dirty="0" smtClean="0"/>
              <a:t>, až  </a:t>
            </a:r>
            <a:r>
              <a:rPr lang="cs-CZ" sz="2400" b="1" dirty="0" err="1" smtClean="0"/>
              <a:t>zbyde</a:t>
            </a:r>
            <a:r>
              <a:rPr lang="cs-CZ" sz="2400" b="1" dirty="0" smtClean="0"/>
              <a:t> jen cca. 2 – 5 % vsázky, např. odpadních kůží a usní</a:t>
            </a:r>
          </a:p>
          <a:p>
            <a:pPr marL="514350" indent="-514350">
              <a:buFont typeface="+mj-lt"/>
              <a:buAutoNum type="arabicPeriod"/>
            </a:pPr>
            <a:r>
              <a:rPr lang="cs-CZ" sz="2400" b="1" dirty="0" smtClean="0"/>
              <a:t>Filtrace – odstranění nečistot</a:t>
            </a:r>
          </a:p>
          <a:p>
            <a:pPr marL="514350" indent="-514350">
              <a:buFont typeface="+mj-lt"/>
              <a:buAutoNum type="arabicPeriod"/>
            </a:pPr>
            <a:r>
              <a:rPr lang="cs-CZ" sz="2400" b="1" dirty="0" smtClean="0"/>
              <a:t>Konzervace a bělení – SO</a:t>
            </a:r>
            <a:r>
              <a:rPr lang="cs-CZ" sz="2400" b="1" baseline="-25000" dirty="0" smtClean="0"/>
              <a:t>2</a:t>
            </a:r>
            <a:r>
              <a:rPr lang="cs-CZ" sz="2400" b="1" dirty="0" smtClean="0"/>
              <a:t> nebo </a:t>
            </a:r>
            <a:r>
              <a:rPr lang="cs-CZ" sz="2400" b="1" dirty="0" smtClean="0">
                <a:solidFill>
                  <a:srgbClr val="008000"/>
                </a:solidFill>
              </a:rPr>
              <a:t>H</a:t>
            </a:r>
            <a:r>
              <a:rPr lang="cs-CZ" sz="2400" b="1" baseline="-25000" dirty="0" smtClean="0">
                <a:solidFill>
                  <a:srgbClr val="008000"/>
                </a:solidFill>
              </a:rPr>
              <a:t>2</a:t>
            </a:r>
            <a:r>
              <a:rPr lang="cs-CZ" sz="2400" b="1" dirty="0" smtClean="0">
                <a:solidFill>
                  <a:srgbClr val="008000"/>
                </a:solidFill>
              </a:rPr>
              <a:t>O</a:t>
            </a:r>
            <a:r>
              <a:rPr lang="cs-CZ" sz="2400" b="1" baseline="-25000" dirty="0" smtClean="0">
                <a:solidFill>
                  <a:srgbClr val="008000"/>
                </a:solidFill>
              </a:rPr>
              <a:t>2</a:t>
            </a:r>
          </a:p>
          <a:p>
            <a:pPr marL="514350" indent="-514350">
              <a:buFont typeface="+mj-lt"/>
              <a:buAutoNum type="arabicPeriod"/>
            </a:pPr>
            <a:r>
              <a:rPr lang="cs-CZ" sz="2400" b="1" dirty="0" smtClean="0"/>
              <a:t>Zahušťování v odparce</a:t>
            </a:r>
          </a:p>
          <a:p>
            <a:pPr marL="514350" indent="-514350">
              <a:buFont typeface="+mj-lt"/>
              <a:buAutoNum type="arabicPeriod"/>
            </a:pPr>
            <a:r>
              <a:rPr lang="cs-CZ" sz="2400" b="1" dirty="0" smtClean="0"/>
              <a:t>Ochlazení a formování &gt; KLIHOVÁ GALERTA</a:t>
            </a:r>
          </a:p>
          <a:p>
            <a:pPr marL="514350" indent="-514350">
              <a:buFont typeface="+mj-lt"/>
              <a:buAutoNum type="arabicPeriod"/>
            </a:pPr>
            <a:r>
              <a:rPr lang="cs-CZ" sz="2400" b="1" dirty="0" smtClean="0"/>
              <a:t>Sušení na obsah vody 12 – 15 %</a:t>
            </a:r>
          </a:p>
          <a:p>
            <a:pPr marL="514350" indent="-514350">
              <a:buFont typeface="+mj-lt"/>
              <a:buAutoNum type="arabicPeriod"/>
            </a:pPr>
            <a:r>
              <a:rPr lang="cs-CZ" sz="2400" b="1" dirty="0" smtClean="0"/>
              <a:t>Sekání na kostičky nebo mletí na drť</a:t>
            </a:r>
          </a:p>
          <a:p>
            <a:pPr marL="514350" indent="-514350">
              <a:buFont typeface="+mj-lt"/>
              <a:buAutoNum type="arabicPeriod"/>
            </a:pPr>
            <a:endParaRPr lang="cs-CZ" sz="2400" b="1" dirty="0" smtClean="0">
              <a:solidFill>
                <a:srgbClr val="008000"/>
              </a:solidFill>
            </a:endParaRPr>
          </a:p>
          <a:p>
            <a:pPr marL="514350" indent="-514350">
              <a:buFont typeface="+mj-lt"/>
              <a:buAutoNum type="arabicPeriod"/>
            </a:pPr>
            <a:endParaRPr lang="cs-CZ" sz="2400" b="1"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008000"/>
                </a:solidFill>
                <a:latin typeface="+mn-lt"/>
              </a:rPr>
              <a:t>TECHNOLOGICKÉ ODPADY</a:t>
            </a:r>
            <a:endParaRPr lang="cs-CZ" sz="2800" b="1"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sp>
        <p:nvSpPr>
          <p:cNvPr id="8" name="Zástupný symbol pro obsah 7"/>
          <p:cNvSpPr>
            <a:spLocks noGrp="1"/>
          </p:cNvSpPr>
          <p:nvPr>
            <p:ph idx="1"/>
          </p:nvPr>
        </p:nvSpPr>
        <p:spPr>
          <a:xfrm>
            <a:off x="457200" y="1196752"/>
            <a:ext cx="8229600" cy="4929411"/>
          </a:xfrm>
        </p:spPr>
        <p:txBody>
          <a:bodyPr/>
          <a:lstStyle/>
          <a:p>
            <a:pPr marL="457200" indent="-457200">
              <a:buFont typeface="+mj-lt"/>
              <a:buAutoNum type="arabicPeriod"/>
            </a:pPr>
            <a:r>
              <a:rPr lang="cs-CZ" sz="2400" b="1" dirty="0" smtClean="0">
                <a:solidFill>
                  <a:srgbClr val="0000FF"/>
                </a:solidFill>
              </a:rPr>
              <a:t>KOŽNÍ TUK &gt;  rafinace &gt; prodej nebo výroba mýdla</a:t>
            </a:r>
          </a:p>
          <a:p>
            <a:pPr marL="457200" indent="-457200">
              <a:buFont typeface="+mj-lt"/>
              <a:buAutoNum type="arabicPeriod"/>
            </a:pPr>
            <a:r>
              <a:rPr lang="cs-CZ" sz="2400" b="1" dirty="0" smtClean="0">
                <a:solidFill>
                  <a:srgbClr val="C00000"/>
                </a:solidFill>
              </a:rPr>
              <a:t>Odfiltrované nečistoty &gt; bioplyn nebo skládka nebo spalování</a:t>
            </a:r>
            <a:endParaRPr lang="cs-CZ" sz="2400" b="1" dirty="0">
              <a:solidFill>
                <a:srgbClr val="C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188640"/>
            <a:ext cx="8964488" cy="792088"/>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I</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sp>
        <p:nvSpPr>
          <p:cNvPr id="10" name="Zástupný symbol pro obsah 9"/>
          <p:cNvSpPr>
            <a:spLocks noGrp="1"/>
          </p:cNvSpPr>
          <p:nvPr>
            <p:ph idx="1"/>
          </p:nvPr>
        </p:nvSpPr>
        <p:spPr>
          <a:xfrm>
            <a:off x="457200" y="1124744"/>
            <a:ext cx="8229600" cy="5112568"/>
          </a:xfrm>
        </p:spPr>
        <p:txBody>
          <a:bodyPr/>
          <a:lstStyle/>
          <a:p>
            <a:pPr>
              <a:buNone/>
            </a:pPr>
            <a:r>
              <a:rPr lang="cs-CZ" sz="3000" b="1" dirty="0" smtClean="0"/>
              <a:t>Kožní klih a technická želatina</a:t>
            </a:r>
            <a:r>
              <a:rPr lang="cs-CZ" sz="3000" dirty="0" smtClean="0"/>
              <a:t> je směs </a:t>
            </a:r>
            <a:r>
              <a:rPr lang="cs-CZ" sz="3000" dirty="0" smtClean="0">
                <a:solidFill>
                  <a:srgbClr val="FF0000"/>
                </a:solidFill>
                <a:latin typeface="Arial Black" pitchFamily="34" charset="0"/>
              </a:rPr>
              <a:t>glutinu</a:t>
            </a:r>
            <a:r>
              <a:rPr lang="cs-CZ" sz="3000" dirty="0" smtClean="0"/>
              <a:t> a menšího množství jeho štěpných produktů. Vyrábí se vyluhováním nečiněných kůží a kožních odpadů teplou vodou. Klih je dodáván v zrnité konzistenci s nepravidelnou velikostí zrn a to drcený (průměr zrn cca 1,5 - 2,5 mm) a nedrcený (průměr zrn cca 3,5 - 4,5 mm). Používá se k různým účelům v textilním, chemickém, dřevařském, papírenském a polygrafickém průmyslu.</a:t>
            </a:r>
          </a:p>
          <a:p>
            <a:pPr algn="ctr">
              <a:buNone/>
            </a:pPr>
            <a:r>
              <a:rPr lang="cs-CZ" sz="3000" dirty="0" smtClean="0">
                <a:solidFill>
                  <a:srgbClr val="FF0000"/>
                </a:solidFill>
                <a:latin typeface="Arial Black" pitchFamily="34" charset="0"/>
              </a:rPr>
              <a:t>Glutin = málo přečištěná želatina</a:t>
            </a:r>
            <a:endParaRPr lang="cs-CZ" sz="3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48</a:t>
            </a:fld>
            <a:endParaRPr lang="sk-SK"/>
          </a:p>
        </p:txBody>
      </p:sp>
      <p:graphicFrame>
        <p:nvGraphicFramePr>
          <p:cNvPr id="9" name="Tabulka 8"/>
          <p:cNvGraphicFramePr>
            <a:graphicFrameLocks noGrp="1"/>
          </p:cNvGraphicFramePr>
          <p:nvPr/>
        </p:nvGraphicFramePr>
        <p:xfrm>
          <a:off x="2123728" y="1340768"/>
          <a:ext cx="5644444" cy="4697298"/>
        </p:xfrm>
        <a:graphic>
          <a:graphicData uri="http://schemas.openxmlformats.org/drawingml/2006/table">
            <a:tbl>
              <a:tblPr/>
              <a:tblGrid>
                <a:gridCol w="2822222"/>
                <a:gridCol w="2822222"/>
              </a:tblGrid>
              <a:tr h="338667">
                <a:tc gridSpan="2">
                  <a:txBody>
                    <a:bodyPr/>
                    <a:lstStyle/>
                    <a:p>
                      <a:pPr algn="ctr"/>
                      <a:r>
                        <a:rPr lang="cs-CZ" sz="3200" dirty="0" smtClean="0">
                          <a:solidFill>
                            <a:srgbClr val="008000"/>
                          </a:solidFill>
                          <a:latin typeface="Arial Black" pitchFamily="34" charset="0"/>
                        </a:rPr>
                        <a:t>TECHNICKÁ ŽELATINA</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sz="1700" dirty="0"/>
                        <a:t>Bod tání:</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a:t>31 °C</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Báze:</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a:t>kožní klih v suchém stavu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Barva: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světle žlutá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Charakter filmu: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tvrdý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Viskozita: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3 - 5,5 </a:t>
                      </a:r>
                      <a:r>
                        <a:rPr lang="cs-CZ" sz="1700" dirty="0" err="1"/>
                        <a:t>Engler</a:t>
                      </a:r>
                      <a:r>
                        <a:rPr lang="cs-CZ" sz="1700" dirty="0"/>
                        <a:t> (min)</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Popel:</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do 1 - 2 %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Pracovní teplota: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60 - 80 °C</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Obsah vody:</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do 14 % (</a:t>
                      </a:r>
                      <a:r>
                        <a:rPr lang="cs-CZ" sz="1700" dirty="0" err="1"/>
                        <a:t>max</a:t>
                      </a:r>
                      <a:r>
                        <a:rPr lang="cs-CZ" sz="1700" dirty="0"/>
                        <a:t>)</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Pokles viskozity:</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10 -15 (</a:t>
                      </a:r>
                      <a:r>
                        <a:rPr lang="cs-CZ" sz="1700" dirty="0" err="1"/>
                        <a:t>max</a:t>
                      </a:r>
                      <a:r>
                        <a:rPr lang="cs-CZ" sz="1700" dirty="0"/>
                        <a:t>)</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pH 1% roztoku: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6,5 - 7,2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Pevnost gelu: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200 - 350 </a:t>
                      </a:r>
                      <a:r>
                        <a:rPr lang="cs-CZ" sz="1700" dirty="0" err="1"/>
                        <a:t>Bloom</a:t>
                      </a:r>
                      <a:r>
                        <a:rPr lang="cs-CZ" sz="1700" dirty="0"/>
                        <a:t>/g (min)</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Obsah tuku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0,3 - 0,5 %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6" name="Picture 2" descr="Technická želatina">
            <a:hlinkClick r:id="rId3" tooltip="Technická želatina"/>
          </p:cNvPr>
          <p:cNvPicPr>
            <a:picLocks noChangeAspect="1" noChangeArrowheads="1"/>
          </p:cNvPicPr>
          <p:nvPr/>
        </p:nvPicPr>
        <p:blipFill>
          <a:blip r:embed="rId4" cstate="print"/>
          <a:srcRect/>
          <a:stretch>
            <a:fillRect/>
          </a:stretch>
        </p:blipFill>
        <p:spPr bwMode="auto">
          <a:xfrm>
            <a:off x="153589" y="1484784"/>
            <a:ext cx="1909652" cy="280831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49</a:t>
            </a:fld>
            <a:endParaRPr lang="sk-SK"/>
          </a:p>
        </p:txBody>
      </p:sp>
      <p:graphicFrame>
        <p:nvGraphicFramePr>
          <p:cNvPr id="9" name="Tabulka 8"/>
          <p:cNvGraphicFramePr>
            <a:graphicFrameLocks noGrp="1"/>
          </p:cNvGraphicFramePr>
          <p:nvPr/>
        </p:nvGraphicFramePr>
        <p:xfrm>
          <a:off x="1259632" y="1196752"/>
          <a:ext cx="6480720" cy="4961466"/>
        </p:xfrm>
        <a:graphic>
          <a:graphicData uri="http://schemas.openxmlformats.org/drawingml/2006/table">
            <a:tbl>
              <a:tblPr/>
              <a:tblGrid>
                <a:gridCol w="3240360"/>
                <a:gridCol w="3240360"/>
              </a:tblGrid>
              <a:tr h="338667">
                <a:tc gridSpan="2">
                  <a:txBody>
                    <a:bodyPr/>
                    <a:lstStyle/>
                    <a:p>
                      <a:pPr algn="ctr"/>
                      <a:r>
                        <a:rPr lang="cs-CZ" sz="3200" dirty="0" smtClean="0">
                          <a:solidFill>
                            <a:srgbClr val="008000"/>
                          </a:solidFill>
                          <a:latin typeface="Arial Black" pitchFamily="34" charset="0"/>
                        </a:rPr>
                        <a:t>SIRKÁRENSKÝ KLIH </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min. 5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14 %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6,5 - 7,2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0,3 - 0,5 %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7" name="Obrázek 6" descr="img295.jpg"/>
          <p:cNvPicPr>
            <a:picLocks noChangeAspect="1"/>
          </p:cNvPicPr>
          <p:nvPr/>
        </p:nvPicPr>
        <p:blipFill>
          <a:blip r:embed="rId2" cstate="print"/>
          <a:stretch>
            <a:fillRect/>
          </a:stretch>
        </p:blipFill>
        <p:spPr>
          <a:xfrm>
            <a:off x="323528" y="260648"/>
            <a:ext cx="4579132" cy="595914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50</a:t>
            </a:fld>
            <a:endParaRPr lang="sk-SK"/>
          </a:p>
        </p:txBody>
      </p:sp>
      <p:graphicFrame>
        <p:nvGraphicFramePr>
          <p:cNvPr id="9" name="Tabulka 8"/>
          <p:cNvGraphicFramePr>
            <a:graphicFrameLocks noGrp="1"/>
          </p:cNvGraphicFramePr>
          <p:nvPr/>
        </p:nvGraphicFramePr>
        <p:xfrm>
          <a:off x="2339752" y="1196752"/>
          <a:ext cx="6552728" cy="4961466"/>
        </p:xfrm>
        <a:graphic>
          <a:graphicData uri="http://schemas.openxmlformats.org/drawingml/2006/table">
            <a:tbl>
              <a:tblPr/>
              <a:tblGrid>
                <a:gridCol w="3528392"/>
                <a:gridCol w="3024336"/>
              </a:tblGrid>
              <a:tr h="338667">
                <a:tc gridSpan="2">
                  <a:txBody>
                    <a:bodyPr/>
                    <a:lstStyle/>
                    <a:p>
                      <a:pPr algn="ctr"/>
                      <a:r>
                        <a:rPr lang="cs-CZ" sz="3200" dirty="0" smtClean="0">
                          <a:solidFill>
                            <a:srgbClr val="008000"/>
                          </a:solidFill>
                          <a:latin typeface="Arial Black" pitchFamily="34" charset="0"/>
                        </a:rPr>
                        <a:t>SIRKÁRENSKÝ KLIH </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min. 5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14 %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6,5 - 7,2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0,3 - 0,5 %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ovéPole 7"/>
          <p:cNvSpPr txBox="1"/>
          <p:nvPr/>
        </p:nvSpPr>
        <p:spPr>
          <a:xfrm>
            <a:off x="179512" y="1196752"/>
            <a:ext cx="1979712" cy="1938992"/>
          </a:xfrm>
          <a:prstGeom prst="rect">
            <a:avLst/>
          </a:prstGeom>
          <a:noFill/>
        </p:spPr>
        <p:txBody>
          <a:bodyPr wrap="square" rtlCol="0">
            <a:spAutoFit/>
          </a:bodyPr>
          <a:lstStyle/>
          <a:p>
            <a:r>
              <a:rPr lang="cs-CZ" sz="2400" b="1" dirty="0" smtClean="0">
                <a:solidFill>
                  <a:srgbClr val="FF0000"/>
                </a:solidFill>
              </a:rPr>
              <a:t>S vysokou PĚNIVOSTÍ &amp; NÍZKÝM OBSAHEM TUKU</a:t>
            </a:r>
            <a:endParaRPr lang="cs-CZ" sz="24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IV</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51</a:t>
            </a:fld>
            <a:endParaRPr lang="sk-SK"/>
          </a:p>
        </p:txBody>
      </p:sp>
      <p:graphicFrame>
        <p:nvGraphicFramePr>
          <p:cNvPr id="9" name="Tabulka 8"/>
          <p:cNvGraphicFramePr>
            <a:graphicFrameLocks noGrp="1"/>
          </p:cNvGraphicFramePr>
          <p:nvPr/>
        </p:nvGraphicFramePr>
        <p:xfrm>
          <a:off x="2195736" y="1196752"/>
          <a:ext cx="6552728" cy="4961466"/>
        </p:xfrm>
        <a:graphic>
          <a:graphicData uri="http://schemas.openxmlformats.org/drawingml/2006/table">
            <a:tbl>
              <a:tblPr/>
              <a:tblGrid>
                <a:gridCol w="3528392"/>
                <a:gridCol w="3024336"/>
              </a:tblGrid>
              <a:tr h="338667">
                <a:tc gridSpan="2">
                  <a:txBody>
                    <a:bodyPr/>
                    <a:lstStyle/>
                    <a:p>
                      <a:pPr algn="ctr"/>
                      <a:r>
                        <a:rPr lang="cs-CZ" sz="3200" dirty="0" smtClean="0">
                          <a:solidFill>
                            <a:srgbClr val="008000"/>
                          </a:solidFill>
                          <a:latin typeface="Arial Black" pitchFamily="34" charset="0"/>
                        </a:rPr>
                        <a:t>KLIH TOPAZ SPECIÁL</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5 - 6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15 %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6 - 7,5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a:t>
            </a:r>
            <a:r>
              <a:rPr lang="cs-CZ" sz="2800" b="1" cap="all" dirty="0" smtClean="0">
                <a:solidFill>
                  <a:srgbClr val="0000FF"/>
                </a:solidFill>
                <a:latin typeface="+mn-lt"/>
              </a:rPr>
              <a:t>DALŠÍHO</a:t>
            </a:r>
            <a:r>
              <a:rPr lang="cs-CZ" sz="2800" b="1" cap="all" dirty="0" smtClean="0">
                <a:solidFill>
                  <a:srgbClr val="008000"/>
                </a:solidFill>
                <a:latin typeface="+mn-lt"/>
              </a:rPr>
              <a:t> sortimentu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8" name="Zástupný symbol pro obsah 7"/>
          <p:cNvSpPr>
            <a:spLocks noGrp="1"/>
          </p:cNvSpPr>
          <p:nvPr>
            <p:ph idx="1"/>
          </p:nvPr>
        </p:nvSpPr>
        <p:spPr>
          <a:xfrm>
            <a:off x="457200" y="1268760"/>
            <a:ext cx="8229600" cy="4857403"/>
          </a:xfrm>
        </p:spPr>
        <p:txBody>
          <a:bodyPr/>
          <a:lstStyle/>
          <a:p>
            <a:pPr marL="457200" indent="-457200">
              <a:buFont typeface="+mj-lt"/>
              <a:buAutoNum type="arabicPeriod"/>
            </a:pPr>
            <a:r>
              <a:rPr lang="cs-CZ" sz="2400" b="1" dirty="0" smtClean="0"/>
              <a:t>KRÁLIČÍ KLIH</a:t>
            </a:r>
          </a:p>
          <a:p>
            <a:pPr marL="457200" indent="-457200">
              <a:buFont typeface="+mj-lt"/>
              <a:buAutoNum type="arabicPeriod"/>
            </a:pPr>
            <a:r>
              <a:rPr lang="cs-CZ" sz="2400" b="1" dirty="0" smtClean="0"/>
              <a:t>TOPAZ I  - pro náročné zákazníky</a:t>
            </a:r>
          </a:p>
          <a:p>
            <a:pPr marL="457200" indent="-457200">
              <a:buFont typeface="+mj-lt"/>
              <a:buAutoNum type="arabicPeriod"/>
            </a:pPr>
            <a:r>
              <a:rPr lang="cs-CZ" sz="2400" b="1" dirty="0" smtClean="0"/>
              <a:t>TOPAZ II  - NEJPRODÁVANĚJŠÍ DRUH</a:t>
            </a:r>
          </a:p>
          <a:p>
            <a:pPr marL="457200" indent="-457200">
              <a:buFont typeface="+mj-lt"/>
              <a:buAutoNum type="arabicPeriod"/>
            </a:pPr>
            <a:r>
              <a:rPr lang="cs-CZ" sz="2400" b="1" dirty="0" smtClean="0"/>
              <a:t>Kožní klih K2 – náhrada kostního klihu</a:t>
            </a:r>
          </a:p>
          <a:p>
            <a:pPr marL="457200" indent="-457200">
              <a:buFont typeface="+mj-lt"/>
              <a:buAutoNum type="arabicPeriod"/>
            </a:pPr>
            <a:endParaRPr lang="cs-CZ" sz="2400" b="1" dirty="0" smtClean="0"/>
          </a:p>
          <a:p>
            <a:pPr marL="457200" indent="-457200" algn="ctr">
              <a:buNone/>
            </a:pPr>
            <a:r>
              <a:rPr lang="cs-CZ" sz="2400" b="1" cap="all" dirty="0" smtClean="0">
                <a:solidFill>
                  <a:srgbClr val="C00000"/>
                </a:solidFill>
              </a:rPr>
              <a:t>Kožní</a:t>
            </a:r>
            <a:r>
              <a:rPr lang="cs-CZ" sz="2400" b="1" dirty="0" smtClean="0">
                <a:solidFill>
                  <a:srgbClr val="C00000"/>
                </a:solidFill>
              </a:rPr>
              <a:t> versus </a:t>
            </a:r>
            <a:r>
              <a:rPr lang="cs-CZ" sz="2400" b="1" cap="all" dirty="0" smtClean="0">
                <a:solidFill>
                  <a:srgbClr val="C00000"/>
                </a:solidFill>
              </a:rPr>
              <a:t>kostní</a:t>
            </a:r>
            <a:r>
              <a:rPr lang="cs-CZ" sz="2400" b="1" dirty="0" smtClean="0">
                <a:solidFill>
                  <a:srgbClr val="C00000"/>
                </a:solidFill>
              </a:rPr>
              <a:t> klih</a:t>
            </a:r>
          </a:p>
          <a:p>
            <a:pPr marL="457200" indent="-457200"/>
            <a:r>
              <a:rPr lang="cs-CZ" sz="2400" b="1" dirty="0" smtClean="0">
                <a:solidFill>
                  <a:srgbClr val="C00000"/>
                </a:solidFill>
              </a:rPr>
              <a:t>Kožní klih dává lepší vlastnosti</a:t>
            </a:r>
          </a:p>
          <a:p>
            <a:pPr marL="457200" indent="-457200" algn="ctr">
              <a:buNone/>
            </a:pPr>
            <a:r>
              <a:rPr lang="cs-CZ" sz="2400" b="1" dirty="0" smtClean="0">
                <a:solidFill>
                  <a:srgbClr val="FF0000"/>
                </a:solidFill>
              </a:rPr>
              <a:t>POSTUPNÉ VAŘENÍ KLIHU</a:t>
            </a:r>
          </a:p>
          <a:p>
            <a:pPr marL="457200" indent="-457200"/>
            <a:r>
              <a:rPr lang="cs-CZ" sz="2400" b="1" dirty="0" smtClean="0">
                <a:solidFill>
                  <a:srgbClr val="FF0000"/>
                </a:solidFill>
              </a:rPr>
              <a:t>První vaření dává nejlepší klih, protože dlouhé makromolekuly kolagenu jsou nejméně hydrolyzované na kratší makromolekuly</a:t>
            </a:r>
          </a:p>
          <a:p>
            <a:pPr marL="457200" indent="-457200">
              <a:buFont typeface="+mj-lt"/>
              <a:buAutoNum type="arabicPeriod"/>
            </a:pPr>
            <a:endParaRPr lang="cs-CZ" sz="2400" b="1"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1196752"/>
            <a:ext cx="8229600" cy="4929411"/>
          </a:xfrm>
        </p:spPr>
        <p:txBody>
          <a:bodyPr/>
          <a:lstStyle/>
          <a:p>
            <a:r>
              <a:rPr lang="cs-CZ" sz="2400" b="1" dirty="0" smtClean="0"/>
              <a:t>ŽELATINA OBSAHUJE MÉNĚ NÍZKOMOLEKULÁRNÍCH LÁTEK NEŽ KLIH</a:t>
            </a:r>
          </a:p>
          <a:p>
            <a:r>
              <a:rPr lang="cs-CZ" sz="2400" b="1" dirty="0" smtClean="0"/>
              <a:t>Do 20°C želatina ve vodě jen silně </a:t>
            </a:r>
            <a:r>
              <a:rPr lang="cs-CZ" sz="2400" b="1" dirty="0" err="1" smtClean="0"/>
              <a:t>botná</a:t>
            </a:r>
            <a:endParaRPr lang="cs-CZ" sz="2400" b="1" dirty="0" smtClean="0"/>
          </a:p>
          <a:p>
            <a:r>
              <a:rPr lang="cs-CZ" sz="2400" b="1" dirty="0" smtClean="0"/>
              <a:t>Želatina bobtná víc než klihy</a:t>
            </a:r>
          </a:p>
          <a:p>
            <a:r>
              <a:rPr lang="cs-CZ" sz="2400" b="1" dirty="0" smtClean="0"/>
              <a:t>Nad 35 °C tvoří želatina viskózní roztoky </a:t>
            </a:r>
          </a:p>
          <a:p>
            <a:r>
              <a:rPr lang="cs-CZ" sz="2400" b="1" dirty="0" smtClean="0"/>
              <a:t>Po ochlazení roztoků vytváří želatina GEL  již při nízké koncentraci pod 1 % hmot.</a:t>
            </a:r>
          </a:p>
          <a:p>
            <a:r>
              <a:rPr lang="cs-CZ" sz="2400" b="1" dirty="0" smtClean="0"/>
              <a:t>Vlivy na viskozitu mají i soli či formaldehyd (TEN VYTVÁŘÍ NEROZPUSTNÉ GELY)</a:t>
            </a:r>
          </a:p>
          <a:p>
            <a:r>
              <a:rPr lang="cs-CZ" sz="2400" b="1" dirty="0" smtClean="0"/>
              <a:t>Podobná je reakce s ionty </a:t>
            </a:r>
            <a:r>
              <a:rPr lang="cs-CZ" sz="2400" b="1" dirty="0" err="1" smtClean="0"/>
              <a:t>Al</a:t>
            </a:r>
            <a:r>
              <a:rPr lang="cs-CZ" sz="2400" b="1" dirty="0" smtClean="0"/>
              <a:t>, </a:t>
            </a:r>
            <a:r>
              <a:rPr lang="cs-CZ" sz="2400" b="1" dirty="0" err="1" smtClean="0"/>
              <a:t>Cr</a:t>
            </a:r>
            <a:r>
              <a:rPr lang="cs-CZ" sz="2400" b="1" dirty="0" smtClean="0"/>
              <a:t> a </a:t>
            </a:r>
            <a:r>
              <a:rPr lang="cs-CZ" sz="2400" b="1" dirty="0" err="1" smtClean="0"/>
              <a:t>Fe</a:t>
            </a:r>
            <a:r>
              <a:rPr lang="cs-CZ" sz="2400" b="1" dirty="0" smtClean="0"/>
              <a:t> &gt; činění kůží </a:t>
            </a:r>
          </a:p>
          <a:p>
            <a:r>
              <a:rPr lang="cs-CZ" sz="2400" b="1" dirty="0" smtClean="0"/>
              <a:t>Nadměrným zahříváním nad 35 °C klesá MW a tím i viskozita a zhoršují se vlastnosti </a:t>
            </a:r>
            <a:endParaRPr lang="cs-CZ" sz="24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Obrázek 9" descr="img872.jpg"/>
          <p:cNvPicPr>
            <a:picLocks noChangeAspect="1"/>
          </p:cNvPicPr>
          <p:nvPr/>
        </p:nvPicPr>
        <p:blipFill>
          <a:blip r:embed="rId4" cstate="print"/>
          <a:stretch>
            <a:fillRect/>
          </a:stretch>
        </p:blipFill>
        <p:spPr>
          <a:xfrm rot="5400000">
            <a:off x="1923881" y="244470"/>
            <a:ext cx="4680520" cy="687311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III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55</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ázek 7" descr="img873.jpg"/>
          <p:cNvPicPr>
            <a:picLocks noChangeAspect="1"/>
          </p:cNvPicPr>
          <p:nvPr/>
        </p:nvPicPr>
        <p:blipFill>
          <a:blip r:embed="rId4" cstate="print"/>
          <a:stretch>
            <a:fillRect/>
          </a:stretch>
        </p:blipFill>
        <p:spPr>
          <a:xfrm rot="5400000">
            <a:off x="1905829" y="190515"/>
            <a:ext cx="5044310" cy="7200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56</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img874.jpg"/>
          <p:cNvPicPr>
            <a:picLocks noChangeAspect="1"/>
          </p:cNvPicPr>
          <p:nvPr/>
        </p:nvPicPr>
        <p:blipFill>
          <a:blip r:embed="rId4" cstate="print"/>
          <a:stretch>
            <a:fillRect/>
          </a:stretch>
        </p:blipFill>
        <p:spPr>
          <a:xfrm rot="16200000">
            <a:off x="1874243" y="294109"/>
            <a:ext cx="4896544" cy="698986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V</a:t>
            </a:r>
            <a:endParaRPr lang="cs-CZ" sz="2800" b="1" cap="all" dirty="0">
              <a:solidFill>
                <a:srgbClr val="008000"/>
              </a:solidFill>
              <a:latin typeface="+mn-lt"/>
            </a:endParaRPr>
          </a:p>
        </p:txBody>
      </p:sp>
      <p:sp>
        <p:nvSpPr>
          <p:cNvPr id="8" name="Zástupný symbol pro obsah 7"/>
          <p:cNvSpPr>
            <a:spLocks noGrp="1"/>
          </p:cNvSpPr>
          <p:nvPr>
            <p:ph idx="1"/>
          </p:nvPr>
        </p:nvSpPr>
        <p:spPr/>
        <p:txBody>
          <a:bodyPr/>
          <a:lstStyle/>
          <a:p>
            <a:pPr algn="ctr">
              <a:buNone/>
            </a:pPr>
            <a:r>
              <a:rPr lang="cs-CZ" b="1" dirty="0" smtClean="0">
                <a:solidFill>
                  <a:srgbClr val="FF0000"/>
                </a:solidFill>
              </a:rPr>
              <a:t>HLAVNÍ PARAMETRY KVALITY</a:t>
            </a:r>
          </a:p>
          <a:p>
            <a:pPr algn="ctr">
              <a:buNone/>
            </a:pPr>
            <a:r>
              <a:rPr lang="cs-CZ" b="1" dirty="0" smtClean="0">
                <a:solidFill>
                  <a:srgbClr val="FF0000"/>
                </a:solidFill>
              </a:rPr>
              <a:t> </a:t>
            </a:r>
            <a:r>
              <a:rPr lang="cs-CZ" b="1" dirty="0" smtClean="0">
                <a:solidFill>
                  <a:srgbClr val="0000FF"/>
                </a:solidFill>
              </a:rPr>
              <a:t>želatiny</a:t>
            </a:r>
            <a:r>
              <a:rPr lang="cs-CZ" b="1" dirty="0" smtClean="0">
                <a:solidFill>
                  <a:srgbClr val="FF0000"/>
                </a:solidFill>
              </a:rPr>
              <a:t> a klihu</a:t>
            </a:r>
          </a:p>
          <a:p>
            <a:r>
              <a:rPr lang="cs-CZ" b="1" dirty="0" smtClean="0">
                <a:solidFill>
                  <a:srgbClr val="FF0000"/>
                </a:solidFill>
              </a:rPr>
              <a:t>Viskozita roztoku &gt; vyšší viskozita &gt; pevnější spoj</a:t>
            </a:r>
          </a:p>
          <a:p>
            <a:r>
              <a:rPr lang="cs-CZ" b="1" dirty="0" smtClean="0">
                <a:solidFill>
                  <a:srgbClr val="FF0000"/>
                </a:solidFill>
              </a:rPr>
              <a:t>Pevnost gelu</a:t>
            </a:r>
          </a:p>
          <a:p>
            <a:endParaRPr lang="cs-CZ" b="1"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57</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066130"/>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VI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58</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1628800"/>
            <a:ext cx="8229600" cy="4497363"/>
          </a:xfrm>
        </p:spPr>
        <p:txBody>
          <a:bodyPr/>
          <a:lstStyle/>
          <a:p>
            <a:r>
              <a:rPr lang="cs-CZ" sz="2400" b="1" dirty="0" smtClean="0">
                <a:solidFill>
                  <a:srgbClr val="008000"/>
                </a:solidFill>
              </a:rPr>
              <a:t>Lepení dřeva,</a:t>
            </a:r>
          </a:p>
          <a:p>
            <a:r>
              <a:rPr lang="cs-CZ" sz="2400" b="1" dirty="0" smtClean="0">
                <a:solidFill>
                  <a:srgbClr val="008000"/>
                </a:solidFill>
              </a:rPr>
              <a:t>Knižní vazba,</a:t>
            </a:r>
          </a:p>
          <a:p>
            <a:r>
              <a:rPr lang="cs-CZ" sz="2400" b="1" dirty="0" smtClean="0">
                <a:solidFill>
                  <a:srgbClr val="008000"/>
                </a:solidFill>
              </a:rPr>
              <a:t>Pojivo barev,</a:t>
            </a:r>
          </a:p>
          <a:p>
            <a:r>
              <a:rPr lang="cs-CZ" sz="2400" b="1" dirty="0" smtClean="0">
                <a:solidFill>
                  <a:srgbClr val="008000"/>
                </a:solidFill>
              </a:rPr>
              <a:t>Podklady pod malbu</a:t>
            </a:r>
          </a:p>
          <a:p>
            <a:r>
              <a:rPr lang="cs-CZ" sz="2400" b="1" dirty="0" smtClean="0">
                <a:solidFill>
                  <a:srgbClr val="008000"/>
                </a:solidFill>
              </a:rPr>
              <a:t>Pojení netkaného textilu</a:t>
            </a:r>
          </a:p>
          <a:p>
            <a:endParaRPr lang="cs-CZ" sz="2400" b="1" dirty="0" smtClean="0">
              <a:solidFill>
                <a:srgbClr val="008000"/>
              </a:solidFill>
            </a:endParaRPr>
          </a:p>
          <a:p>
            <a:r>
              <a:rPr lang="cs-CZ" sz="2400" b="1" dirty="0" smtClean="0">
                <a:solidFill>
                  <a:srgbClr val="0000FF"/>
                </a:solidFill>
              </a:rPr>
              <a:t>Fotografické desky a filmy</a:t>
            </a:r>
          </a:p>
          <a:p>
            <a:r>
              <a:rPr lang="cs-CZ" sz="2400" b="1" dirty="0" smtClean="0">
                <a:solidFill>
                  <a:srgbClr val="0000FF"/>
                </a:solidFill>
              </a:rPr>
              <a:t>Odlévací formy</a:t>
            </a:r>
          </a:p>
          <a:p>
            <a:r>
              <a:rPr lang="cs-CZ" sz="2400" b="1" dirty="0" smtClean="0">
                <a:solidFill>
                  <a:srgbClr val="0000FF"/>
                </a:solidFill>
              </a:rPr>
              <a:t>Podklady pro zlacení</a:t>
            </a:r>
          </a:p>
          <a:p>
            <a:endParaRPr lang="cs-CZ"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2448272"/>
          </a:xfrm>
        </p:spPr>
        <p:txBody>
          <a:bodyPr/>
          <a:lstStyle/>
          <a:p>
            <a:pPr marL="742950" indent="-742950">
              <a:buFont typeface="+mj-lt"/>
              <a:buAutoNum type="arabicPeriod" startAt="3"/>
            </a:pPr>
            <a:r>
              <a:rPr lang="cs-CZ" sz="4400" dirty="0" smtClean="0">
                <a:solidFill>
                  <a:srgbClr val="FF0000"/>
                </a:solidFill>
                <a:latin typeface="Arial Black" pitchFamily="34" charset="0"/>
              </a:rPr>
              <a:t>Koželužství</a:t>
            </a:r>
          </a:p>
          <a:p>
            <a:pPr marL="1143000" lvl="1" indent="-742950">
              <a:buNone/>
            </a:pPr>
            <a:r>
              <a:rPr lang="cs-CZ" sz="4400" dirty="0" smtClean="0">
                <a:solidFill>
                  <a:srgbClr val="FF0000"/>
                </a:solidFill>
                <a:latin typeface="Arial Black" pitchFamily="34" charset="0"/>
              </a:rPr>
              <a:t>3.1 Kůže versus useň</a:t>
            </a:r>
          </a:p>
          <a:p>
            <a:pPr marL="1143000" lvl="1" indent="-742950">
              <a:buNone/>
            </a:pPr>
            <a:r>
              <a:rPr lang="cs-CZ" sz="4400" dirty="0" smtClean="0">
                <a:solidFill>
                  <a:srgbClr val="FF0000"/>
                </a:solidFill>
                <a:latin typeface="Arial Black" pitchFamily="34" charset="0"/>
              </a:rPr>
              <a:t>3.2 Postup činění kůží</a:t>
            </a:r>
          </a:p>
          <a:p>
            <a:pPr marL="1143000" lvl="1" indent="-742950">
              <a:buNone/>
            </a:pPr>
            <a:endParaRPr lang="cs-CZ" sz="4400" dirty="0" smtClean="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img270.jpg"/>
          <p:cNvPicPr>
            <a:picLocks noChangeAspect="1"/>
          </p:cNvPicPr>
          <p:nvPr/>
        </p:nvPicPr>
        <p:blipFill>
          <a:blip r:embed="rId2" cstate="print"/>
          <a:stretch>
            <a:fillRect/>
          </a:stretch>
        </p:blipFill>
        <p:spPr>
          <a:xfrm>
            <a:off x="395535" y="260648"/>
            <a:ext cx="4378575" cy="5760640"/>
          </a:xfrm>
          <a:prstGeom prst="rect">
            <a:avLst/>
          </a:prstGeom>
        </p:spPr>
      </p:pic>
      <p:sp>
        <p:nvSpPr>
          <p:cNvPr id="6" name="TextovéPole 5"/>
          <p:cNvSpPr txBox="1"/>
          <p:nvPr/>
        </p:nvSpPr>
        <p:spPr>
          <a:xfrm>
            <a:off x="5004048" y="260648"/>
            <a:ext cx="3744416" cy="3046988"/>
          </a:xfrm>
          <a:prstGeom prst="rect">
            <a:avLst/>
          </a:prstGeom>
          <a:noFill/>
        </p:spPr>
        <p:txBody>
          <a:bodyPr wrap="square" rtlCol="0">
            <a:spAutoFit/>
          </a:bodyPr>
          <a:lstStyle/>
          <a:p>
            <a:r>
              <a:rPr lang="cs-CZ" sz="3200" dirty="0" smtClean="0">
                <a:latin typeface="Arial Black" pitchFamily="34" charset="0"/>
              </a:rPr>
              <a:t>Obsahuje hodně metod na bílkoviny &amp; aminokyseliny a na dřevo, málo na škrob</a:t>
            </a:r>
            <a:endParaRPr lang="cs-CZ" sz="3200" dirty="0">
              <a:latin typeface="Arial Black"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864096"/>
          </a:xfrm>
        </p:spPr>
        <p:txBody>
          <a:bodyPr/>
          <a:lstStyle/>
          <a:p>
            <a:pPr marL="1143000" lvl="1" indent="-742950">
              <a:buFont typeface="+mj-lt"/>
              <a:buAutoNum type="arabicPeriod" startAt="3"/>
            </a:pPr>
            <a:r>
              <a:rPr lang="cs-CZ" sz="4400" dirty="0" smtClean="0">
                <a:solidFill>
                  <a:srgbClr val="FF0000"/>
                </a:solidFill>
                <a:latin typeface="Arial Black" pitchFamily="34" charset="0"/>
              </a:rPr>
              <a:t>1 Kůže versus useň</a:t>
            </a: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60</a:t>
            </a:fld>
            <a:endParaRPr lang="sk-SK"/>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Kůže</a:t>
            </a:r>
            <a:r>
              <a:rPr lang="cs-CZ" sz="2800" dirty="0" smtClean="0">
                <a:solidFill>
                  <a:srgbClr val="FF0000"/>
                </a:solidFill>
                <a:latin typeface="Arial Black" pitchFamily="34" charset="0"/>
              </a:rPr>
              <a:t> versus useň</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Zástupný symbol pro obsah 9" descr="ŘEZ KŮŽÍ.jpg"/>
          <p:cNvPicPr>
            <a:picLocks noGrp="1" noChangeAspect="1"/>
          </p:cNvPicPr>
          <p:nvPr>
            <p:ph idx="1"/>
          </p:nvPr>
        </p:nvPicPr>
        <p:blipFill>
          <a:blip r:embed="rId4" cstate="print"/>
          <a:stretch>
            <a:fillRect/>
          </a:stretch>
        </p:blipFill>
        <p:spPr>
          <a:xfrm>
            <a:off x="539552" y="980728"/>
            <a:ext cx="4416491" cy="3312368"/>
          </a:xfrm>
        </p:spPr>
      </p:pic>
      <p:sp>
        <p:nvSpPr>
          <p:cNvPr id="11" name="TextovéPole 10"/>
          <p:cNvSpPr txBox="1"/>
          <p:nvPr/>
        </p:nvSpPr>
        <p:spPr>
          <a:xfrm>
            <a:off x="5292080" y="836712"/>
            <a:ext cx="3528392" cy="1815882"/>
          </a:xfrm>
          <a:prstGeom prst="rect">
            <a:avLst/>
          </a:prstGeom>
          <a:noFill/>
          <a:ln w="38100">
            <a:solidFill>
              <a:schemeClr val="tx1"/>
            </a:solidFill>
          </a:ln>
        </p:spPr>
        <p:txBody>
          <a:bodyPr wrap="square" rtlCol="0">
            <a:spAutoFit/>
          </a:bodyPr>
          <a:lstStyle/>
          <a:p>
            <a:r>
              <a:rPr lang="cs-CZ" sz="2800" dirty="0" smtClean="0">
                <a:latin typeface="Arial Black" pitchFamily="34" charset="0"/>
              </a:rPr>
              <a:t>KŮŽE = TO CO SE ZÍSKÁ PO USMRCENÍ ZVÍŘETE</a:t>
            </a:r>
            <a:endParaRPr lang="cs-CZ" sz="2800" dirty="0">
              <a:latin typeface="Arial Black" pitchFamily="34" charset="0"/>
            </a:endParaRPr>
          </a:p>
        </p:txBody>
      </p:sp>
      <p:sp>
        <p:nvSpPr>
          <p:cNvPr id="12" name="TextovéPole 11"/>
          <p:cNvSpPr txBox="1"/>
          <p:nvPr/>
        </p:nvSpPr>
        <p:spPr>
          <a:xfrm>
            <a:off x="5292080" y="2780928"/>
            <a:ext cx="3384376" cy="1384995"/>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USEŇ = ZPRACOVANÁ KŮŽE</a:t>
            </a:r>
            <a:endParaRPr lang="cs-CZ" sz="2800" dirty="0">
              <a:solidFill>
                <a:srgbClr val="FF0000"/>
              </a:solidFill>
              <a:latin typeface="Arial Black" pitchFamily="34" charset="0"/>
            </a:endParaRPr>
          </a:p>
        </p:txBody>
      </p:sp>
      <p:sp>
        <p:nvSpPr>
          <p:cNvPr id="13" name="TextovéPole 12"/>
          <p:cNvSpPr txBox="1"/>
          <p:nvPr/>
        </p:nvSpPr>
        <p:spPr>
          <a:xfrm>
            <a:off x="539552" y="4365104"/>
            <a:ext cx="8136904" cy="1815882"/>
          </a:xfrm>
          <a:prstGeom prst="rect">
            <a:avLst/>
          </a:prstGeom>
          <a:noFill/>
        </p:spPr>
        <p:txBody>
          <a:bodyPr wrap="square" rtlCol="0">
            <a:spAutoFit/>
          </a:bodyPr>
          <a:lstStyle/>
          <a:p>
            <a:r>
              <a:rPr lang="cs-CZ" sz="2800" dirty="0" smtClean="0">
                <a:solidFill>
                  <a:srgbClr val="008000"/>
                </a:solidFill>
                <a:latin typeface="Arial Black" pitchFamily="34" charset="0"/>
              </a:rPr>
              <a:t>PRO VÝROBU USNĚ JE VÝZNAMNÁ ŠKÁRA.</a:t>
            </a:r>
          </a:p>
          <a:p>
            <a:r>
              <a:rPr lang="cs-CZ" sz="2800" dirty="0" smtClean="0">
                <a:solidFill>
                  <a:srgbClr val="008000"/>
                </a:solidFill>
                <a:latin typeface="Arial Black" pitchFamily="34" charset="0"/>
              </a:rPr>
              <a:t>POKOŽKA I PODKOŽNÍ VAZIVO SE ODSTRAŇUJÍ V PRŮBĚHU ZPRACOVÁNÍ</a:t>
            </a:r>
            <a:endParaRPr lang="cs-CZ" sz="2800" dirty="0">
              <a:solidFill>
                <a:srgbClr val="008000"/>
              </a:solidFill>
              <a:latin typeface="Arial Black"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Složení kůže</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Zástupný symbol pro obsah 9" descr="ŘEZ KŮŽÍ.jpg"/>
          <p:cNvPicPr>
            <a:picLocks noGrp="1" noChangeAspect="1"/>
          </p:cNvPicPr>
          <p:nvPr>
            <p:ph idx="1"/>
          </p:nvPr>
        </p:nvPicPr>
        <p:blipFill>
          <a:blip r:embed="rId4" cstate="print"/>
          <a:stretch>
            <a:fillRect/>
          </a:stretch>
        </p:blipFill>
        <p:spPr>
          <a:xfrm>
            <a:off x="539553" y="980728"/>
            <a:ext cx="3672408" cy="2754306"/>
          </a:xfrm>
        </p:spPr>
      </p:pic>
      <p:sp>
        <p:nvSpPr>
          <p:cNvPr id="14" name="TextovéPole 13"/>
          <p:cNvSpPr txBox="1"/>
          <p:nvPr/>
        </p:nvSpPr>
        <p:spPr>
          <a:xfrm>
            <a:off x="4427984" y="980728"/>
            <a:ext cx="4392488" cy="3046988"/>
          </a:xfrm>
          <a:prstGeom prst="rect">
            <a:avLst/>
          </a:prstGeom>
          <a:noFill/>
        </p:spPr>
        <p:txBody>
          <a:bodyPr wrap="square" rtlCol="0">
            <a:spAutoFit/>
          </a:bodyPr>
          <a:lstStyle/>
          <a:p>
            <a:pPr>
              <a:buFont typeface="Arial" pitchFamily="34" charset="0"/>
              <a:buChar char="•"/>
            </a:pPr>
            <a:r>
              <a:rPr lang="cs-CZ" sz="2400" dirty="0" smtClean="0">
                <a:latin typeface="Arial Black" pitchFamily="34" charset="0"/>
              </a:rPr>
              <a:t> bílkoviny</a:t>
            </a:r>
          </a:p>
          <a:p>
            <a:pPr lvl="1">
              <a:buFont typeface="Arial" pitchFamily="34" charset="0"/>
              <a:buChar char="•"/>
            </a:pPr>
            <a:r>
              <a:rPr lang="cs-CZ" sz="2400" dirty="0" smtClean="0">
                <a:latin typeface="Arial Black" pitchFamily="34" charset="0"/>
              </a:rPr>
              <a:t> fibrilární (kolagen)</a:t>
            </a:r>
          </a:p>
          <a:p>
            <a:pPr lvl="1">
              <a:buFont typeface="Arial" pitchFamily="34" charset="0"/>
              <a:buChar char="•"/>
            </a:pPr>
            <a:r>
              <a:rPr lang="cs-CZ" sz="2400" dirty="0" smtClean="0">
                <a:latin typeface="Arial Black" pitchFamily="34" charset="0"/>
              </a:rPr>
              <a:t> </a:t>
            </a:r>
            <a:r>
              <a:rPr lang="cs-CZ" sz="2400" dirty="0" err="1" smtClean="0">
                <a:latin typeface="Arial Black" pitchFamily="34" charset="0"/>
              </a:rPr>
              <a:t>globulární</a:t>
            </a:r>
            <a:r>
              <a:rPr lang="cs-CZ" sz="2400" dirty="0" smtClean="0">
                <a:latin typeface="Arial Black" pitchFamily="34" charset="0"/>
              </a:rPr>
              <a:t> (např. albumin, odstraňují se před činěním)</a:t>
            </a:r>
          </a:p>
          <a:p>
            <a:pPr>
              <a:buFont typeface="Arial" pitchFamily="34" charset="0"/>
              <a:buChar char="•"/>
            </a:pPr>
            <a:r>
              <a:rPr lang="cs-CZ" sz="2400" dirty="0" smtClean="0">
                <a:latin typeface="Arial Black" pitchFamily="34" charset="0"/>
              </a:rPr>
              <a:t> tuky </a:t>
            </a:r>
          </a:p>
          <a:p>
            <a:pPr>
              <a:buFont typeface="Arial" pitchFamily="34" charset="0"/>
              <a:buChar char="•"/>
            </a:pPr>
            <a:r>
              <a:rPr lang="cs-CZ" sz="2400" dirty="0" smtClean="0">
                <a:latin typeface="Arial Black" pitchFamily="34" charset="0"/>
              </a:rPr>
              <a:t> voda</a:t>
            </a:r>
          </a:p>
          <a:p>
            <a:pPr>
              <a:buFont typeface="Arial" pitchFamily="34" charset="0"/>
              <a:buChar char="•"/>
            </a:pPr>
            <a:r>
              <a:rPr lang="cs-CZ" sz="2400" dirty="0" smtClean="0">
                <a:latin typeface="Arial Black" pitchFamily="34" charset="0"/>
              </a:rPr>
              <a:t> anorganické látky</a:t>
            </a:r>
            <a:endParaRPr lang="cs-CZ" sz="2400" dirty="0">
              <a:latin typeface="Arial Black" pitchFamily="34" charset="0"/>
            </a:endParaRPr>
          </a:p>
        </p:txBody>
      </p:sp>
      <p:sp>
        <p:nvSpPr>
          <p:cNvPr id="15" name="TextovéPole 14"/>
          <p:cNvSpPr txBox="1"/>
          <p:nvPr/>
        </p:nvSpPr>
        <p:spPr>
          <a:xfrm>
            <a:off x="107504" y="4437112"/>
            <a:ext cx="8928992" cy="523220"/>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ZPRACOVANÍ KŮŽE na USEŇ = ČINĚNÍ KŮŽE</a:t>
            </a:r>
            <a:endParaRPr lang="cs-CZ" sz="2800" dirty="0">
              <a:solidFill>
                <a:srgbClr val="FF0000"/>
              </a:solidFill>
              <a:latin typeface="Arial Black"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Kůže – SLOŽENÍ ŠKÁRY</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Zástupný symbol pro obsah 13"/>
          <p:cNvSpPr>
            <a:spLocks noGrp="1"/>
          </p:cNvSpPr>
          <p:nvPr>
            <p:ph idx="1"/>
          </p:nvPr>
        </p:nvSpPr>
        <p:spPr>
          <a:xfrm>
            <a:off x="457200" y="1052736"/>
            <a:ext cx="8229600" cy="5073427"/>
          </a:xfrm>
        </p:spPr>
        <p:txBody>
          <a:bodyPr/>
          <a:lstStyle/>
          <a:p>
            <a:r>
              <a:rPr lang="cs-CZ" sz="2800" b="1" dirty="0" smtClean="0">
                <a:solidFill>
                  <a:srgbClr val="FF0000"/>
                </a:solidFill>
              </a:rPr>
              <a:t>KOLAGEN</a:t>
            </a:r>
          </a:p>
          <a:p>
            <a:pPr lvl="1"/>
            <a:r>
              <a:rPr lang="cs-CZ" sz="2400" b="1" dirty="0" smtClean="0">
                <a:solidFill>
                  <a:srgbClr val="FF0000"/>
                </a:solidFill>
              </a:rPr>
              <a:t>VLÁKNA VYTVÁŘEJÍ </a:t>
            </a:r>
            <a:r>
              <a:rPr lang="cs-CZ" sz="2400" b="1" u="sng" dirty="0" smtClean="0">
                <a:solidFill>
                  <a:srgbClr val="FF0000"/>
                </a:solidFill>
                <a:latin typeface="Arial Black" pitchFamily="34" charset="0"/>
              </a:rPr>
              <a:t>TROJROZMĚRNOU STRUKTURU</a:t>
            </a:r>
          </a:p>
          <a:p>
            <a:r>
              <a:rPr lang="cs-CZ" sz="2800" b="1" dirty="0" smtClean="0">
                <a:solidFill>
                  <a:srgbClr val="0000FF"/>
                </a:solidFill>
              </a:rPr>
              <a:t>POVRCHOVÁ VRSTVA ŠKÁRY = PAPILÁRNÍ VRSTVA</a:t>
            </a:r>
          </a:p>
          <a:p>
            <a:r>
              <a:rPr lang="cs-CZ" sz="2800" b="1" dirty="0" smtClean="0">
                <a:solidFill>
                  <a:srgbClr val="008000"/>
                </a:solidFill>
              </a:rPr>
              <a:t>Spodní vrstva škáry = RETIKULÁRNÍ VRSTVA</a:t>
            </a:r>
          </a:p>
          <a:p>
            <a:r>
              <a:rPr lang="cs-CZ" sz="2800" b="1" dirty="0" smtClean="0">
                <a:solidFill>
                  <a:srgbClr val="C00000"/>
                </a:solidFill>
              </a:rPr>
              <a:t>Poměr tloušťek </a:t>
            </a:r>
            <a:r>
              <a:rPr lang="cs-CZ" sz="2800" b="1" dirty="0" smtClean="0">
                <a:solidFill>
                  <a:srgbClr val="0000FF"/>
                </a:solidFill>
              </a:rPr>
              <a:t>PAPILÁRNÍ versus </a:t>
            </a:r>
            <a:r>
              <a:rPr lang="cs-CZ" sz="2800" b="1" dirty="0" smtClean="0">
                <a:solidFill>
                  <a:srgbClr val="008000"/>
                </a:solidFill>
              </a:rPr>
              <a:t>RETIKULÁRNÍ </a:t>
            </a:r>
            <a:r>
              <a:rPr lang="cs-CZ" sz="2800" b="1" dirty="0" smtClean="0">
                <a:solidFill>
                  <a:srgbClr val="C00000"/>
                </a:solidFill>
              </a:rPr>
              <a:t>vrstvy určuje kvalitu kůže a u různých živočichů se liší</a:t>
            </a:r>
          </a:p>
          <a:p>
            <a:endParaRPr lang="cs-CZ"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sz="2800" dirty="0" smtClean="0">
                <a:solidFill>
                  <a:srgbClr val="C00000"/>
                </a:solidFill>
                <a:latin typeface="Arial Black" pitchFamily="34" charset="0"/>
              </a:rPr>
              <a:t>TEPLOTA SMRŠTĚNÍ </a:t>
            </a:r>
            <a:r>
              <a:rPr lang="cs-CZ" sz="2800" dirty="0" smtClean="0">
                <a:solidFill>
                  <a:schemeClr val="tx1"/>
                </a:solidFill>
                <a:latin typeface="Arial Black" pitchFamily="34" charset="0"/>
              </a:rPr>
              <a:t>Kůže VERSUS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img875.jpg"/>
          <p:cNvPicPr>
            <a:picLocks noChangeAspect="1"/>
          </p:cNvPicPr>
          <p:nvPr/>
        </p:nvPicPr>
        <p:blipFill>
          <a:blip r:embed="rId4" cstate="print"/>
          <a:stretch>
            <a:fillRect/>
          </a:stretch>
        </p:blipFill>
        <p:spPr>
          <a:xfrm rot="16200000">
            <a:off x="3242364" y="-1650076"/>
            <a:ext cx="2880320" cy="8573976"/>
          </a:xfrm>
          <a:prstGeom prst="rect">
            <a:avLst/>
          </a:prstGeom>
        </p:spPr>
      </p:pic>
      <p:sp>
        <p:nvSpPr>
          <p:cNvPr id="11" name="TextovéPole 10"/>
          <p:cNvSpPr txBox="1"/>
          <p:nvPr/>
        </p:nvSpPr>
        <p:spPr>
          <a:xfrm>
            <a:off x="323528" y="4149080"/>
            <a:ext cx="8496944" cy="1938992"/>
          </a:xfrm>
          <a:prstGeom prst="rect">
            <a:avLst/>
          </a:prstGeom>
          <a:noFill/>
        </p:spPr>
        <p:txBody>
          <a:bodyPr wrap="square" rtlCol="0">
            <a:spAutoFit/>
          </a:bodyPr>
          <a:lstStyle/>
          <a:p>
            <a:pPr algn="ctr"/>
            <a:r>
              <a:rPr lang="cs-CZ" sz="2400" dirty="0" smtClean="0">
                <a:solidFill>
                  <a:srgbClr val="C00000"/>
                </a:solidFill>
                <a:latin typeface="Arial Black" pitchFamily="34" charset="0"/>
              </a:rPr>
              <a:t>TEPLOTA SMRŠTĚNÍ</a:t>
            </a:r>
          </a:p>
          <a:p>
            <a:r>
              <a:rPr lang="cs-CZ" sz="2400" dirty="0" smtClean="0">
                <a:solidFill>
                  <a:srgbClr val="C00000"/>
                </a:solidFill>
                <a:latin typeface="Arial Black" pitchFamily="34" charset="0"/>
              </a:rPr>
              <a:t>Uvolnění vodíkových vazeb mezi vlákny kolagenu vlivem zvýšené teploty a smrštění takto uvolněných vláken</a:t>
            </a:r>
          </a:p>
          <a:p>
            <a:pPr algn="ctr"/>
            <a:r>
              <a:rPr lang="cs-CZ" sz="2400" dirty="0" smtClean="0">
                <a:solidFill>
                  <a:srgbClr val="FF0000"/>
                </a:solidFill>
                <a:latin typeface="Arial Black" pitchFamily="34" charset="0"/>
              </a:rPr>
              <a:t>Tento proces je NEVRATNÝ</a:t>
            </a:r>
            <a:endParaRPr lang="cs-CZ" sz="2400"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dirty="0" smtClean="0">
                <a:solidFill>
                  <a:schemeClr val="tx1"/>
                </a:solidFill>
                <a:latin typeface="Arial Black" pitchFamily="34" charset="0"/>
              </a:rPr>
              <a:t>Kůže VERSUS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10" name="Zástupný symbol pro obsah 9"/>
          <p:cNvSpPr>
            <a:spLocks noGrp="1"/>
          </p:cNvSpPr>
          <p:nvPr>
            <p:ph idx="1"/>
          </p:nvPr>
        </p:nvSpPr>
        <p:spPr>
          <a:xfrm>
            <a:off x="457200" y="1124744"/>
            <a:ext cx="8229600" cy="5001419"/>
          </a:xfrm>
        </p:spPr>
        <p:txBody>
          <a:bodyPr/>
          <a:lstStyle/>
          <a:p>
            <a:r>
              <a:rPr lang="cs-CZ" sz="2800" b="1" dirty="0" smtClean="0">
                <a:solidFill>
                  <a:srgbClr val="FF0000"/>
                </a:solidFill>
                <a:latin typeface="Arial Black" pitchFamily="34" charset="0"/>
              </a:rPr>
              <a:t>USEŇ</a:t>
            </a:r>
            <a:r>
              <a:rPr lang="cs-CZ" sz="2800" b="1" dirty="0" smtClean="0"/>
              <a:t> je ve vlhkém prostředí odolnější vůči mikroorganismům </a:t>
            </a:r>
          </a:p>
          <a:p>
            <a:r>
              <a:rPr lang="cs-CZ" sz="2800" b="1" dirty="0" smtClean="0">
                <a:solidFill>
                  <a:srgbClr val="FF0000"/>
                </a:solidFill>
                <a:latin typeface="Arial Black" pitchFamily="34" charset="0"/>
              </a:rPr>
              <a:t>USEŇ </a:t>
            </a:r>
            <a:r>
              <a:rPr lang="cs-CZ" sz="2800" b="1" dirty="0" smtClean="0">
                <a:latin typeface="+mj-lt"/>
              </a:rPr>
              <a:t>má vyšší chemickou stabilitu, méně </a:t>
            </a:r>
            <a:r>
              <a:rPr lang="cs-CZ" sz="2800" b="1" dirty="0" err="1" smtClean="0">
                <a:latin typeface="+mj-lt"/>
              </a:rPr>
              <a:t>botná</a:t>
            </a:r>
            <a:r>
              <a:rPr lang="cs-CZ" sz="2800" b="1" dirty="0" smtClean="0">
                <a:latin typeface="+mj-lt"/>
              </a:rPr>
              <a:t> ve vodě</a:t>
            </a:r>
          </a:p>
          <a:p>
            <a:r>
              <a:rPr lang="cs-CZ" sz="2800" b="1" dirty="0" smtClean="0">
                <a:solidFill>
                  <a:srgbClr val="FF0000"/>
                </a:solidFill>
                <a:latin typeface="Arial Black" pitchFamily="34" charset="0"/>
              </a:rPr>
              <a:t>USEŇ </a:t>
            </a:r>
            <a:r>
              <a:rPr lang="cs-CZ" sz="2800" b="1" dirty="0" smtClean="0"/>
              <a:t>má lepší a výhodnější mechanické vlastnosti a v suchém stavu je měkká a vláčná</a:t>
            </a:r>
          </a:p>
          <a:p>
            <a:r>
              <a:rPr lang="cs-CZ" sz="2800" b="1" dirty="0" smtClean="0">
                <a:solidFill>
                  <a:srgbClr val="FF0000"/>
                </a:solidFill>
                <a:latin typeface="Arial Black" pitchFamily="34" charset="0"/>
              </a:rPr>
              <a:t>USEŇ </a:t>
            </a:r>
            <a:r>
              <a:rPr lang="cs-CZ" sz="2800" b="1" dirty="0" smtClean="0"/>
              <a:t>má vyšší </a:t>
            </a:r>
            <a:r>
              <a:rPr lang="cs-CZ" sz="2800" dirty="0" smtClean="0">
                <a:solidFill>
                  <a:srgbClr val="C00000"/>
                </a:solidFill>
                <a:latin typeface="Arial Black" pitchFamily="34" charset="0"/>
              </a:rPr>
              <a:t>TEPLOTU SMRŠTĚNÍ </a:t>
            </a:r>
            <a:endParaRPr lang="cs-CZ" sz="2800" b="1" dirty="0" smtClean="0"/>
          </a:p>
          <a:p>
            <a:endParaRPr lang="cs-CZ" sz="2800" b="1" dirty="0" smtClean="0"/>
          </a:p>
          <a:p>
            <a:endParaRPr lang="cs-CZ" sz="2800" b="1" dirty="0"/>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65</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80928"/>
            <a:ext cx="8229600" cy="1143000"/>
          </a:xfrm>
        </p:spPr>
        <p:txBody>
          <a:bodyPr/>
          <a:lstStyle/>
          <a:p>
            <a:pPr lvl="1"/>
            <a:r>
              <a:rPr lang="cs-CZ" dirty="0" smtClean="0">
                <a:solidFill>
                  <a:srgbClr val="FF0000"/>
                </a:solidFill>
                <a:latin typeface="Arial Black" pitchFamily="34" charset="0"/>
              </a:rPr>
              <a:t>3.2 Postup činění kůží</a:t>
            </a:r>
            <a:endParaRPr lang="cs-CZ" dirty="0"/>
          </a:p>
        </p:txBody>
      </p:sp>
      <p:sp>
        <p:nvSpPr>
          <p:cNvPr id="3" name="Zástupný symbol pro datum 2"/>
          <p:cNvSpPr>
            <a:spLocks noGrp="1"/>
          </p:cNvSpPr>
          <p:nvPr>
            <p:ph type="dt" sz="half" idx="10"/>
          </p:nvPr>
        </p:nvSpPr>
        <p:spPr/>
        <p:txBody>
          <a:bodyPr/>
          <a:lstStyle/>
          <a:p>
            <a:pPr>
              <a:defRPr/>
            </a:pPr>
            <a:r>
              <a:rPr lang="cs-CZ" smtClean="0"/>
              <a:t>3. 12. 2015</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66</a:t>
            </a:fld>
            <a:endParaRPr lang="sk-SK"/>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3. 12. 2015</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67</a:t>
            </a:fld>
            <a:endParaRPr lang="sk-SK"/>
          </a:p>
        </p:txBody>
      </p:sp>
      <p:pic>
        <p:nvPicPr>
          <p:cNvPr id="6" name="Obrázek 5" descr="img267.jpg"/>
          <p:cNvPicPr>
            <a:picLocks noChangeAspect="1"/>
          </p:cNvPicPr>
          <p:nvPr/>
        </p:nvPicPr>
        <p:blipFill>
          <a:blip r:embed="rId2" cstate="print"/>
          <a:stretch>
            <a:fillRect/>
          </a:stretch>
        </p:blipFill>
        <p:spPr>
          <a:xfrm>
            <a:off x="251520" y="237330"/>
            <a:ext cx="8640960" cy="5999981"/>
          </a:xfrm>
          <a:prstGeom prst="rect">
            <a:avLst/>
          </a:prstGeom>
        </p:spPr>
      </p:pic>
      <p:sp>
        <p:nvSpPr>
          <p:cNvPr id="8" name="TextovéPole 7"/>
          <p:cNvSpPr txBox="1"/>
          <p:nvPr/>
        </p:nvSpPr>
        <p:spPr>
          <a:xfrm>
            <a:off x="7596336" y="3717032"/>
            <a:ext cx="1368152" cy="646331"/>
          </a:xfrm>
          <a:prstGeom prst="rect">
            <a:avLst/>
          </a:prstGeom>
          <a:noFill/>
          <a:ln w="38100">
            <a:solidFill>
              <a:srgbClr val="7030A0"/>
            </a:solidFill>
          </a:ln>
        </p:spPr>
        <p:txBody>
          <a:bodyPr wrap="square" rtlCol="0">
            <a:spAutoFit/>
          </a:bodyPr>
          <a:lstStyle/>
          <a:p>
            <a:r>
              <a:rPr lang="cs-CZ" dirty="0" smtClean="0">
                <a:solidFill>
                  <a:srgbClr val="7030A0"/>
                </a:solidFill>
              </a:rPr>
              <a:t>Asi jen pro modifikaci</a:t>
            </a:r>
            <a:endParaRPr lang="cs-CZ" dirty="0">
              <a:solidFill>
                <a:srgbClr val="7030A0"/>
              </a:solidFill>
            </a:endParaRPr>
          </a:p>
        </p:txBody>
      </p:sp>
      <p:cxnSp>
        <p:nvCxnSpPr>
          <p:cNvPr id="10" name="Přímá spojovací šipka 9"/>
          <p:cNvCxnSpPr/>
          <p:nvPr/>
        </p:nvCxnSpPr>
        <p:spPr>
          <a:xfrm flipH="1" flipV="1">
            <a:off x="8460432" y="3501008"/>
            <a:ext cx="432048" cy="2160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3. 12. 2015</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68</a:t>
            </a:fld>
            <a:endParaRPr lang="sk-SK"/>
          </a:p>
        </p:txBody>
      </p:sp>
      <p:pic>
        <p:nvPicPr>
          <p:cNvPr id="9" name="Obrázek 8" descr="Kde byli koželuhové v Brně.jpg"/>
          <p:cNvPicPr>
            <a:picLocks noChangeAspect="1"/>
          </p:cNvPicPr>
          <p:nvPr/>
        </p:nvPicPr>
        <p:blipFill>
          <a:blip r:embed="rId2" cstate="print"/>
          <a:stretch>
            <a:fillRect/>
          </a:stretch>
        </p:blipFill>
        <p:spPr>
          <a:xfrm>
            <a:off x="395536" y="265000"/>
            <a:ext cx="8424936" cy="5468256"/>
          </a:xfrm>
          <a:prstGeom prst="rect">
            <a:avLst/>
          </a:prstGeom>
        </p:spPr>
      </p:pic>
      <p:cxnSp>
        <p:nvCxnSpPr>
          <p:cNvPr id="12" name="Přímá spojovací čára 11"/>
          <p:cNvCxnSpPr/>
          <p:nvPr/>
        </p:nvCxnSpPr>
        <p:spPr>
          <a:xfrm>
            <a:off x="611560" y="1628800"/>
            <a:ext cx="2088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611560" y="1916832"/>
            <a:ext cx="345638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611560" y="2708920"/>
            <a:ext cx="316835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11560" y="2996952"/>
            <a:ext cx="151216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05264"/>
            <a:ext cx="8352928" cy="430887"/>
          </a:xfrm>
          <a:prstGeom prst="rect">
            <a:avLst/>
          </a:prstGeom>
          <a:noFill/>
        </p:spPr>
        <p:txBody>
          <a:bodyPr wrap="square" rtlCol="0">
            <a:spAutoFit/>
          </a:bodyPr>
          <a:lstStyle/>
          <a:p>
            <a:pPr algn="ctr"/>
            <a:r>
              <a:rPr lang="cs-CZ" sz="2200" dirty="0" smtClean="0">
                <a:solidFill>
                  <a:srgbClr val="FF0000"/>
                </a:solidFill>
                <a:latin typeface="Arial Black" pitchFamily="34" charset="0"/>
              </a:rPr>
              <a:t>V Brně máme ulice JIRCHÁŘSKÁ  a KOŽELUŽSKÁ </a:t>
            </a:r>
            <a:endParaRPr lang="cs-CZ" sz="2200" dirty="0">
              <a:solidFill>
                <a:srgbClr val="FF0000"/>
              </a:solidFill>
              <a:latin typeface="Arial Black"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chemeClr val="tx1"/>
                </a:solidFill>
                <a:latin typeface="Arial Black" pitchFamily="34" charset="0"/>
              </a:rPr>
              <a:t>POSTUP  zpracování kůže na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69</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marL="457200" indent="-457200">
              <a:buFont typeface="+mj-lt"/>
              <a:buAutoNum type="arabicPeriod"/>
            </a:pPr>
            <a:r>
              <a:rPr lang="cs-CZ" sz="2400" b="1" dirty="0" smtClean="0"/>
              <a:t>Konzervování</a:t>
            </a:r>
          </a:p>
          <a:p>
            <a:pPr marL="457200" indent="-457200">
              <a:buFont typeface="+mj-lt"/>
              <a:buAutoNum type="arabicPeriod"/>
            </a:pPr>
            <a:r>
              <a:rPr lang="cs-CZ" sz="2400" b="1" dirty="0" smtClean="0"/>
              <a:t>Máčení</a:t>
            </a:r>
          </a:p>
          <a:p>
            <a:pPr marL="457200" indent="-457200">
              <a:buFont typeface="+mj-lt"/>
              <a:buAutoNum type="arabicPeriod"/>
            </a:pPr>
            <a:r>
              <a:rPr lang="cs-CZ" sz="2400" b="1" dirty="0" err="1" smtClean="0"/>
              <a:t>Loužení</a:t>
            </a:r>
            <a:endParaRPr lang="cs-CZ" sz="2400" b="1" dirty="0" smtClean="0"/>
          </a:p>
          <a:p>
            <a:pPr marL="457200" indent="-457200">
              <a:buFont typeface="+mj-lt"/>
              <a:buAutoNum type="arabicPeriod"/>
            </a:pPr>
            <a:r>
              <a:rPr lang="cs-CZ" sz="2400" b="1" dirty="0" smtClean="0"/>
              <a:t>Odchlupování</a:t>
            </a:r>
          </a:p>
          <a:p>
            <a:pPr marL="457200" indent="-457200">
              <a:buFont typeface="+mj-lt"/>
              <a:buAutoNum type="arabicPeriod"/>
            </a:pPr>
            <a:r>
              <a:rPr lang="cs-CZ" sz="2400" b="1" dirty="0" err="1" smtClean="0"/>
              <a:t>Mízdření</a:t>
            </a:r>
            <a:endParaRPr lang="cs-CZ" sz="2400" b="1" dirty="0" smtClean="0"/>
          </a:p>
          <a:p>
            <a:pPr marL="457200" indent="-457200">
              <a:buFont typeface="+mj-lt"/>
              <a:buAutoNum type="arabicPeriod"/>
            </a:pPr>
            <a:r>
              <a:rPr lang="cs-CZ" sz="2400" b="1" dirty="0" smtClean="0"/>
              <a:t>Odvápňování</a:t>
            </a:r>
          </a:p>
          <a:p>
            <a:pPr marL="457200" indent="-457200">
              <a:buFont typeface="+mj-lt"/>
              <a:buAutoNum type="arabicPeriod"/>
            </a:pPr>
            <a:r>
              <a:rPr lang="cs-CZ" sz="2400" b="1" dirty="0" smtClean="0"/>
              <a:t>Moření</a:t>
            </a:r>
          </a:p>
          <a:p>
            <a:pPr marL="457200" indent="-457200">
              <a:buFont typeface="+mj-lt"/>
              <a:buAutoNum type="arabicPeriod"/>
            </a:pPr>
            <a:r>
              <a:rPr lang="cs-CZ" sz="2400" b="1" dirty="0" smtClean="0">
                <a:solidFill>
                  <a:srgbClr val="FF0000"/>
                </a:solidFill>
                <a:latin typeface="Arial Black" pitchFamily="34" charset="0"/>
              </a:rPr>
              <a:t>ČINĚNÍ</a:t>
            </a:r>
          </a:p>
          <a:p>
            <a:pPr marL="457200" indent="-457200">
              <a:buFont typeface="+mj-lt"/>
              <a:buAutoNum type="arabicPeriod"/>
            </a:pPr>
            <a:r>
              <a:rPr lang="cs-CZ" sz="2400" b="1" dirty="0" smtClean="0"/>
              <a:t>Mazání (</a:t>
            </a:r>
            <a:r>
              <a:rPr lang="cs-CZ" sz="2400" b="1" dirty="0" err="1" smtClean="0"/>
              <a:t>tukování</a:t>
            </a:r>
            <a:r>
              <a:rPr lang="cs-CZ" sz="2400" b="1" dirty="0" smtClean="0"/>
              <a:t>)</a:t>
            </a:r>
          </a:p>
          <a:p>
            <a:pPr marL="457200" indent="-457200">
              <a:buFont typeface="+mj-lt"/>
              <a:buAutoNum type="arabicPeriod"/>
            </a:pPr>
            <a:endParaRPr lang="cs-CZ"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smtClean="0">
                <a:latin typeface="Arial Black" pitchFamily="34" charset="0"/>
              </a:rPr>
              <a:t>Zopakování základních pojmů týkajících se BÍLKOVIN (přednáška 9)</a:t>
            </a:r>
          </a:p>
          <a:p>
            <a:pPr marL="742950" indent="-742950">
              <a:buFont typeface="+mj-lt"/>
              <a:buAutoNum type="arabicPeriod"/>
            </a:pPr>
            <a:r>
              <a:rPr lang="cs-CZ" sz="3600" dirty="0" smtClean="0">
                <a:latin typeface="Arial Black" pitchFamily="34" charset="0"/>
              </a:rPr>
              <a:t>Vláknité bílkoviny</a:t>
            </a:r>
          </a:p>
          <a:p>
            <a:pPr marL="742950" indent="-742950">
              <a:buFont typeface="+mj-lt"/>
              <a:buAutoNum type="arabicPeriod"/>
            </a:pPr>
            <a:r>
              <a:rPr lang="cs-CZ" sz="3600" dirty="0" smtClean="0">
                <a:latin typeface="Arial Black" pitchFamily="34" charset="0"/>
              </a:rPr>
              <a:t>Výroba želatiny a klihu</a:t>
            </a:r>
          </a:p>
          <a:p>
            <a:pPr marL="742950" indent="-742950">
              <a:buFont typeface="+mj-lt"/>
              <a:buAutoNum type="arabicPeriod"/>
            </a:pPr>
            <a:r>
              <a:rPr lang="cs-CZ" sz="3600" dirty="0" smtClean="0">
                <a:latin typeface="Arial Black" pitchFamily="34" charset="0"/>
              </a:rPr>
              <a:t>Koželužství</a:t>
            </a:r>
          </a:p>
          <a:p>
            <a:pPr marL="1143000" lvl="1" indent="-742950">
              <a:buFont typeface="+mj-lt"/>
              <a:buAutoNum type="arabicPeriod"/>
            </a:pPr>
            <a:r>
              <a:rPr lang="cs-CZ" dirty="0" smtClean="0">
                <a:latin typeface="Arial Black" pitchFamily="34" charset="0"/>
              </a:rPr>
              <a:t>Kůže versus useň</a:t>
            </a:r>
          </a:p>
          <a:p>
            <a:pPr marL="1143000" lvl="1" indent="-742950">
              <a:buFont typeface="+mj-lt"/>
              <a:buAutoNum type="arabicPeriod"/>
            </a:pPr>
            <a:r>
              <a:rPr lang="cs-CZ" dirty="0" smtClean="0">
                <a:latin typeface="Arial Black" pitchFamily="34" charset="0"/>
              </a:rPr>
              <a:t>Postup činění kůží</a:t>
            </a:r>
          </a:p>
          <a:p>
            <a:pPr marL="742950" indent="-742950">
              <a:buFont typeface="+mj-lt"/>
              <a:buAutoNum type="arabicPeriod"/>
            </a:pPr>
            <a:r>
              <a:rPr lang="cs-CZ" sz="3600" dirty="0" smtClean="0">
                <a:latin typeface="Arial Black" pitchFamily="34" charset="0"/>
              </a:rPr>
              <a:t>Useň a konzervátor - restaurátor</a:t>
            </a: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r>
              <a:rPr lang="cs-CZ" sz="2800" dirty="0" smtClean="0">
                <a:solidFill>
                  <a:srgbClr val="FF0000"/>
                </a:solidFill>
                <a:latin typeface="Arial Black" pitchFamily="34" charset="0"/>
              </a:rPr>
              <a:t> KOLAGEN – PŘÍČNÉ VAZBY IN VITRO 1 </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70</a:t>
            </a:fld>
            <a:endParaRPr lang="sk-SK"/>
          </a:p>
        </p:txBody>
      </p:sp>
      <p:pic>
        <p:nvPicPr>
          <p:cNvPr id="9" name="Obrázek 8" descr="Kolagen příčné vazby  IN VITRO 1.jpg"/>
          <p:cNvPicPr>
            <a:picLocks noChangeAspect="1"/>
          </p:cNvPicPr>
          <p:nvPr/>
        </p:nvPicPr>
        <p:blipFill>
          <a:blip r:embed="rId2" cstate="print"/>
          <a:stretch>
            <a:fillRect/>
          </a:stretch>
        </p:blipFill>
        <p:spPr>
          <a:xfrm>
            <a:off x="288134" y="980728"/>
            <a:ext cx="8402968" cy="532859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2434282"/>
          </a:xfrm>
        </p:spPr>
        <p:txBody>
          <a:bodyPr/>
          <a:lstStyle/>
          <a:p>
            <a:r>
              <a:rPr lang="cs-CZ" sz="3200" dirty="0" smtClean="0">
                <a:solidFill>
                  <a:srgbClr val="FF0000"/>
                </a:solidFill>
                <a:latin typeface="Arial Black" pitchFamily="34" charset="0"/>
              </a:rPr>
              <a:t> KOLAGEN – PŘÍČNÉ VAZBY IN VITRO </a:t>
            </a:r>
            <a:br>
              <a:rPr lang="cs-CZ" sz="3200" dirty="0" smtClean="0">
                <a:solidFill>
                  <a:srgbClr val="FF0000"/>
                </a:solidFill>
                <a:latin typeface="Arial Black" pitchFamily="34" charset="0"/>
              </a:rPr>
            </a:br>
            <a:r>
              <a:rPr lang="cs-CZ" sz="3200" dirty="0" smtClean="0">
                <a:solidFill>
                  <a:srgbClr val="FF0000"/>
                </a:solidFill>
                <a:latin typeface="Arial Black" pitchFamily="34" charset="0"/>
              </a:rPr>
              <a:t>JSOU </a:t>
            </a:r>
            <a:r>
              <a:rPr lang="cs-CZ" sz="3200" dirty="0" smtClean="0">
                <a:solidFill>
                  <a:srgbClr val="0000FF"/>
                </a:solidFill>
                <a:latin typeface="Arial Black" pitchFamily="34" charset="0"/>
              </a:rPr>
              <a:t>CHEMICKOU PODSTATOU</a:t>
            </a:r>
            <a:r>
              <a:rPr lang="cs-CZ" sz="3200" dirty="0" smtClean="0">
                <a:solidFill>
                  <a:srgbClr val="FF0000"/>
                </a:solidFill>
                <a:latin typeface="Arial Black" pitchFamily="34" charset="0"/>
              </a:rPr>
              <a:t/>
            </a:r>
            <a:br>
              <a:rPr lang="cs-CZ" sz="3200" dirty="0" smtClean="0">
                <a:solidFill>
                  <a:srgbClr val="FF0000"/>
                </a:solidFill>
                <a:latin typeface="Arial Black" pitchFamily="34" charset="0"/>
              </a:rPr>
            </a:br>
            <a:r>
              <a:rPr lang="cs-CZ" sz="3200" dirty="0" smtClean="0">
                <a:solidFill>
                  <a:srgbClr val="FF0000"/>
                </a:solidFill>
                <a:latin typeface="Arial Black" pitchFamily="34" charset="0"/>
              </a:rPr>
              <a:t>ČINĚNÍ KŮŽE NA USEŇ </a:t>
            </a:r>
            <a:endParaRPr lang="cs-CZ" sz="32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71</a:t>
            </a:fld>
            <a:endParaRPr lang="sk-SK"/>
          </a:p>
        </p:txBody>
      </p:sp>
      <p:pic>
        <p:nvPicPr>
          <p:cNvPr id="8" name="Obrázek 7" descr="Kolagen příčné vazby  IN VITRO 2.jpg"/>
          <p:cNvPicPr>
            <a:picLocks noChangeAspect="1"/>
          </p:cNvPicPr>
          <p:nvPr/>
        </p:nvPicPr>
        <p:blipFill>
          <a:blip r:embed="rId2" cstate="print"/>
          <a:stretch>
            <a:fillRect/>
          </a:stretch>
        </p:blipFill>
        <p:spPr>
          <a:xfrm rot="10800000">
            <a:off x="323528" y="2420888"/>
            <a:ext cx="8238203" cy="36004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smtClean="0">
                <a:solidFill>
                  <a:srgbClr val="FF0000"/>
                </a:solidFill>
                <a:latin typeface="Arial Black" pitchFamily="34" charset="0"/>
              </a:rPr>
              <a:t>č</a:t>
            </a:r>
            <a:r>
              <a:rPr lang="cs-CZ" sz="2800" dirty="0" smtClean="0">
                <a:solidFill>
                  <a:srgbClr val="FF0000"/>
                </a:solidFill>
                <a:latin typeface="Arial Black" pitchFamily="34" charset="0"/>
              </a:rPr>
              <a:t>inění kůže na 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980728"/>
            <a:ext cx="8229600" cy="5145435"/>
          </a:xfrm>
        </p:spPr>
        <p:txBody>
          <a:bodyPr/>
          <a:lstStyle/>
          <a:p>
            <a:pPr>
              <a:buNone/>
            </a:pPr>
            <a:r>
              <a:rPr lang="cs-CZ" sz="2400" cap="all" dirty="0" smtClean="0">
                <a:solidFill>
                  <a:srgbClr val="FF0000"/>
                </a:solidFill>
                <a:latin typeface="Arial Black" pitchFamily="34" charset="0"/>
              </a:rPr>
              <a:t>č</a:t>
            </a:r>
            <a:r>
              <a:rPr lang="cs-CZ" sz="2400" dirty="0" smtClean="0">
                <a:solidFill>
                  <a:srgbClr val="FF0000"/>
                </a:solidFill>
                <a:latin typeface="Arial Black" pitchFamily="34" charset="0"/>
              </a:rPr>
              <a:t>inění kůže </a:t>
            </a:r>
            <a:r>
              <a:rPr lang="cs-CZ" sz="2400" dirty="0" smtClean="0">
                <a:solidFill>
                  <a:srgbClr val="FF0000"/>
                </a:solidFill>
              </a:rPr>
              <a:t>je </a:t>
            </a:r>
            <a:r>
              <a:rPr lang="cs-CZ" sz="2400" b="1" dirty="0" smtClean="0">
                <a:solidFill>
                  <a:srgbClr val="0000FF"/>
                </a:solidFill>
              </a:rPr>
              <a:t>CHEMICKÁ OPERACE</a:t>
            </a:r>
            <a:r>
              <a:rPr lang="cs-CZ" sz="2400" dirty="0" smtClean="0">
                <a:solidFill>
                  <a:srgbClr val="FF0000"/>
                </a:solidFill>
              </a:rPr>
              <a:t>,  kdy  reagují funkční skupiny </a:t>
            </a:r>
            <a:r>
              <a:rPr lang="cs-CZ" sz="2400" b="1" dirty="0" smtClean="0">
                <a:solidFill>
                  <a:srgbClr val="FF0000"/>
                </a:solidFill>
              </a:rPr>
              <a:t>KOLAGENU</a:t>
            </a:r>
            <a:r>
              <a:rPr lang="cs-CZ" sz="2400" dirty="0" smtClean="0">
                <a:solidFill>
                  <a:srgbClr val="FF0000"/>
                </a:solidFill>
              </a:rPr>
              <a:t> s </a:t>
            </a:r>
            <a:r>
              <a:rPr lang="cs-CZ" sz="2400" b="1" cap="all" dirty="0" smtClean="0">
                <a:solidFill>
                  <a:srgbClr val="008000"/>
                </a:solidFill>
              </a:rPr>
              <a:t>činící látkou</a:t>
            </a:r>
          </a:p>
          <a:p>
            <a:pPr algn="ctr">
              <a:buNone/>
            </a:pPr>
            <a:r>
              <a:rPr lang="cs-CZ" b="1" cap="all" dirty="0" smtClean="0">
                <a:solidFill>
                  <a:srgbClr val="008000"/>
                </a:solidFill>
                <a:latin typeface="Arial Black" pitchFamily="34" charset="0"/>
              </a:rPr>
              <a:t>činící látky</a:t>
            </a:r>
          </a:p>
          <a:p>
            <a:pPr marL="457200" indent="-457200">
              <a:buFont typeface="+mj-lt"/>
              <a:buAutoNum type="arabicPeriod"/>
            </a:pPr>
            <a:r>
              <a:rPr lang="cs-CZ" sz="2400" b="1" cap="all" dirty="0" smtClean="0">
                <a:solidFill>
                  <a:srgbClr val="008000"/>
                </a:solidFill>
              </a:rPr>
              <a:t>Třísloviny (HYDROLYZOVATELNÉ NEBO KONDENZOVANÉ)</a:t>
            </a:r>
          </a:p>
          <a:p>
            <a:pPr marL="457200" indent="-457200">
              <a:buFont typeface="+mj-lt"/>
              <a:buAutoNum type="arabicPeriod"/>
            </a:pPr>
            <a:r>
              <a:rPr lang="cs-CZ" sz="2400" b="1" cap="all" dirty="0" smtClean="0">
                <a:solidFill>
                  <a:srgbClr val="008000"/>
                </a:solidFill>
              </a:rPr>
              <a:t>Kamence (SÍRANY HLINITO-DRASELNÉ)</a:t>
            </a:r>
          </a:p>
          <a:p>
            <a:pPr marL="457200" indent="-457200">
              <a:buFont typeface="+mj-lt"/>
              <a:buAutoNum type="arabicPeriod"/>
            </a:pPr>
            <a:r>
              <a:rPr lang="cs-CZ" sz="2400" b="1" cap="all" dirty="0" smtClean="0">
                <a:solidFill>
                  <a:srgbClr val="008000"/>
                </a:solidFill>
              </a:rPr>
              <a:t>Chromité sloučeniny</a:t>
            </a:r>
            <a:endParaRPr lang="cs-CZ" sz="2400" b="1" cap="all" dirty="0">
              <a:solidFill>
                <a:srgbClr val="008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cap="all" dirty="0" smtClean="0">
                <a:solidFill>
                  <a:srgbClr val="FF0000"/>
                </a:solidFill>
                <a:latin typeface="Arial Black" pitchFamily="34" charset="0"/>
              </a:rPr>
              <a:t>činění</a:t>
            </a:r>
            <a:r>
              <a:rPr lang="cs-CZ" sz="2800" dirty="0" smtClean="0">
                <a:solidFill>
                  <a:srgbClr val="FF0000"/>
                </a:solidFill>
                <a:latin typeface="Arial Black" pitchFamily="34" charset="0"/>
              </a:rPr>
              <a:t> kůže na USEŇ</a:t>
            </a:r>
            <a:br>
              <a:rPr lang="cs-CZ" sz="2800" dirty="0" smtClean="0">
                <a:solidFill>
                  <a:srgbClr val="FF0000"/>
                </a:solidFill>
                <a:latin typeface="Arial Black" pitchFamily="34" charset="0"/>
              </a:rPr>
            </a:br>
            <a:r>
              <a:rPr lang="cs-CZ" sz="2800" dirty="0" smtClean="0">
                <a:solidFill>
                  <a:srgbClr val="C00000"/>
                </a:solidFill>
                <a:latin typeface="Arial Black" pitchFamily="34" charset="0"/>
              </a:rPr>
              <a:t>Podobnost s VULKANIZACÍ kaučuku na PRYŽ</a:t>
            </a:r>
            <a:endParaRPr lang="cs-CZ" sz="2800" b="1" cap="all" dirty="0">
              <a:solidFill>
                <a:srgbClr val="C0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67544" y="1628800"/>
            <a:ext cx="8229600" cy="4536504"/>
          </a:xfrm>
        </p:spPr>
        <p:txBody>
          <a:bodyPr/>
          <a:lstStyle/>
          <a:p>
            <a:pPr>
              <a:buNone/>
            </a:pPr>
            <a:r>
              <a:rPr lang="cs-CZ" sz="2800" b="1" cap="all" dirty="0" smtClean="0">
                <a:solidFill>
                  <a:srgbClr val="FF0000"/>
                </a:solidFill>
                <a:latin typeface="Arial Black" pitchFamily="34" charset="0"/>
              </a:rPr>
              <a:t>č</a:t>
            </a:r>
            <a:r>
              <a:rPr lang="cs-CZ" sz="2800" b="1" dirty="0" smtClean="0">
                <a:solidFill>
                  <a:srgbClr val="FF0000"/>
                </a:solidFill>
                <a:latin typeface="Arial Black" pitchFamily="34" charset="0"/>
              </a:rPr>
              <a:t>inění kůže </a:t>
            </a:r>
            <a:r>
              <a:rPr lang="cs-CZ" sz="2800" b="1" dirty="0" smtClean="0">
                <a:solidFill>
                  <a:srgbClr val="FF0000"/>
                </a:solidFill>
              </a:rPr>
              <a:t>je </a:t>
            </a:r>
            <a:r>
              <a:rPr lang="cs-CZ" sz="2800" b="1" dirty="0" smtClean="0">
                <a:solidFill>
                  <a:srgbClr val="FF0000"/>
                </a:solidFill>
                <a:latin typeface="Arial Black" pitchFamily="34" charset="0"/>
              </a:rPr>
              <a:t>CHEMICKÁ OPERACE (REAKCE)</a:t>
            </a:r>
            <a:r>
              <a:rPr lang="cs-CZ" sz="2800" b="1" dirty="0" smtClean="0">
                <a:solidFill>
                  <a:srgbClr val="FF0000"/>
                </a:solidFill>
                <a:latin typeface="+mj-lt"/>
              </a:rPr>
              <a:t>,  kdy  reagují funkční skupiny </a:t>
            </a:r>
            <a:r>
              <a:rPr lang="cs-CZ" sz="2800" b="1" dirty="0" smtClean="0">
                <a:solidFill>
                  <a:srgbClr val="FF0000"/>
                </a:solidFill>
                <a:latin typeface="Arial Black" pitchFamily="34" charset="0"/>
              </a:rPr>
              <a:t>KOLAGENU</a:t>
            </a:r>
            <a:r>
              <a:rPr lang="cs-CZ" sz="2800" b="1" dirty="0" smtClean="0">
                <a:solidFill>
                  <a:srgbClr val="FF0000"/>
                </a:solidFill>
                <a:latin typeface="+mj-lt"/>
              </a:rPr>
              <a:t> s </a:t>
            </a:r>
            <a:r>
              <a:rPr lang="cs-CZ" sz="2800" b="1" cap="all" dirty="0" smtClean="0">
                <a:solidFill>
                  <a:srgbClr val="FF0000"/>
                </a:solidFill>
                <a:latin typeface="Arial Black" pitchFamily="34" charset="0"/>
              </a:rPr>
              <a:t>činící látkou </a:t>
            </a:r>
            <a:r>
              <a:rPr lang="cs-CZ" sz="2800" b="1" dirty="0" smtClean="0">
                <a:solidFill>
                  <a:srgbClr val="FF0000"/>
                </a:solidFill>
                <a:latin typeface="+mj-lt"/>
              </a:rPr>
              <a:t>a vytvářejí </a:t>
            </a:r>
            <a:r>
              <a:rPr lang="cs-CZ" sz="2800" b="1" dirty="0" smtClean="0">
                <a:solidFill>
                  <a:srgbClr val="FF0000"/>
                </a:solidFill>
                <a:latin typeface="Arial Black" pitchFamily="34" charset="0"/>
              </a:rPr>
              <a:t>SÍŤ MEZI MAKROMOLEKULAMI KOLAGENU</a:t>
            </a:r>
          </a:p>
          <a:p>
            <a:pPr>
              <a:buNone/>
            </a:pPr>
            <a:endParaRPr lang="cs-CZ" sz="2800" b="1" dirty="0" smtClean="0">
              <a:solidFill>
                <a:srgbClr val="008000"/>
              </a:solidFill>
            </a:endParaRPr>
          </a:p>
          <a:p>
            <a:pPr>
              <a:buNone/>
            </a:pPr>
            <a:r>
              <a:rPr lang="cs-CZ" sz="2800" dirty="0" smtClean="0">
                <a:solidFill>
                  <a:srgbClr val="C00000"/>
                </a:solidFill>
                <a:latin typeface="Arial Black" pitchFamily="34" charset="0"/>
              </a:rPr>
              <a:t>VULKANIZACE kaučuku na PRYŽ je CHEMICKÁ </a:t>
            </a:r>
            <a:r>
              <a:rPr lang="cs-CZ" sz="2800" smtClean="0">
                <a:solidFill>
                  <a:srgbClr val="C00000"/>
                </a:solidFill>
                <a:latin typeface="Arial Black" pitchFamily="34" charset="0"/>
              </a:rPr>
              <a:t>OPERACE (VULKANIZACE) </a:t>
            </a:r>
            <a:r>
              <a:rPr lang="cs-CZ" sz="2800" b="1" dirty="0" smtClean="0">
                <a:solidFill>
                  <a:srgbClr val="C00000"/>
                </a:solidFill>
                <a:latin typeface="Arial Black" pitchFamily="34" charset="0"/>
              </a:rPr>
              <a:t>vytvářející SÍŤ MEZI MAKROMOLEKULAMI</a:t>
            </a:r>
            <a:r>
              <a:rPr lang="cs-CZ" sz="2800" dirty="0" smtClean="0">
                <a:solidFill>
                  <a:srgbClr val="C00000"/>
                </a:solidFill>
                <a:latin typeface="Arial Black" pitchFamily="34" charset="0"/>
              </a:rPr>
              <a:t> POLYIZOPRENU</a:t>
            </a:r>
            <a:endParaRPr lang="cs-CZ" sz="2800" b="1" dirty="0" smtClean="0">
              <a:solidFill>
                <a:srgbClr val="C00000"/>
              </a:solidFill>
              <a:latin typeface="Arial Black"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tŘÍSLOčINĚNÍ</a:t>
            </a:r>
            <a:r>
              <a:rPr lang="cs-CZ" sz="2800" dirty="0" smtClean="0">
                <a:solidFill>
                  <a:srgbClr val="FF0000"/>
                </a:solidFill>
                <a:latin typeface="Arial Black" pitchFamily="34" charset="0"/>
              </a:rPr>
              <a:t> kůže na USEŇ 1</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a:buNone/>
            </a:pPr>
            <a:r>
              <a:rPr lang="cs-CZ" sz="2400" b="1" u="sng" dirty="0" smtClean="0">
                <a:solidFill>
                  <a:srgbClr val="008000"/>
                </a:solidFill>
              </a:rPr>
              <a:t>PODSTATOU</a:t>
            </a:r>
            <a:r>
              <a:rPr lang="cs-CZ" sz="2400" b="1" dirty="0" smtClean="0"/>
              <a:t>  je </a:t>
            </a:r>
            <a:r>
              <a:rPr lang="cs-CZ" sz="2400" b="1" dirty="0" smtClean="0">
                <a:solidFill>
                  <a:srgbClr val="0000FF"/>
                </a:solidFill>
              </a:rPr>
              <a:t>interakce –OH nebo SO</a:t>
            </a:r>
            <a:r>
              <a:rPr lang="cs-CZ" sz="2400" b="1" baseline="30000" dirty="0" smtClean="0">
                <a:solidFill>
                  <a:srgbClr val="0000FF"/>
                </a:solidFill>
              </a:rPr>
              <a:t>3-</a:t>
            </a:r>
            <a:r>
              <a:rPr lang="cs-CZ" sz="2400" b="1" dirty="0" smtClean="0">
                <a:solidFill>
                  <a:srgbClr val="0000FF"/>
                </a:solidFill>
              </a:rPr>
              <a:t> skupin třísloviny </a:t>
            </a:r>
            <a:r>
              <a:rPr lang="cs-CZ" sz="2400" b="1" dirty="0" smtClean="0"/>
              <a:t>s postranními skupinami v řetězci </a:t>
            </a:r>
            <a:r>
              <a:rPr lang="cs-CZ" sz="2400" b="1" dirty="0" smtClean="0">
                <a:solidFill>
                  <a:srgbClr val="FF0000"/>
                </a:solidFill>
              </a:rPr>
              <a:t>KOLAGENU</a:t>
            </a:r>
            <a:r>
              <a:rPr lang="cs-CZ" sz="2400" b="1" dirty="0" smtClean="0"/>
              <a:t>  za vytvoření  </a:t>
            </a:r>
            <a:r>
              <a:rPr lang="cs-CZ" sz="2400" b="1" dirty="0" smtClean="0">
                <a:solidFill>
                  <a:srgbClr val="0000FF"/>
                </a:solidFill>
              </a:rPr>
              <a:t>VODÍKOVÝCH VAZEB</a:t>
            </a:r>
          </a:p>
          <a:p>
            <a:pPr>
              <a:buNone/>
            </a:pPr>
            <a:endParaRPr lang="cs-CZ" sz="2400" b="1" dirty="0">
              <a:solidFill>
                <a:srgbClr val="0000FF"/>
              </a:solidFill>
            </a:endParaRPr>
          </a:p>
        </p:txBody>
      </p:sp>
      <p:pic>
        <p:nvPicPr>
          <p:cNvPr id="10" name="Obrázek 9" descr="img876.jpg"/>
          <p:cNvPicPr>
            <a:picLocks noChangeAspect="1"/>
          </p:cNvPicPr>
          <p:nvPr/>
        </p:nvPicPr>
        <p:blipFill>
          <a:blip r:embed="rId4" cstate="print"/>
          <a:stretch>
            <a:fillRect/>
          </a:stretch>
        </p:blipFill>
        <p:spPr>
          <a:xfrm rot="16200000">
            <a:off x="3512665" y="-984272"/>
            <a:ext cx="2448272" cy="8682528"/>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tŘÍSLOčINĚNÍ</a:t>
            </a:r>
            <a:r>
              <a:rPr lang="cs-CZ" sz="2800" dirty="0" smtClean="0">
                <a:solidFill>
                  <a:srgbClr val="FF0000"/>
                </a:solidFill>
                <a:latin typeface="Arial Black" pitchFamily="34" charset="0"/>
              </a:rPr>
              <a:t> kůže na USEŇ 2</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75</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Obrázek 11" descr="img879.jpg"/>
          <p:cNvPicPr>
            <a:picLocks noChangeAspect="1"/>
          </p:cNvPicPr>
          <p:nvPr/>
        </p:nvPicPr>
        <p:blipFill>
          <a:blip r:embed="rId4" cstate="print"/>
          <a:stretch>
            <a:fillRect/>
          </a:stretch>
        </p:blipFill>
        <p:spPr>
          <a:xfrm rot="5400000">
            <a:off x="1842106" y="-393834"/>
            <a:ext cx="1643366" cy="4248474"/>
          </a:xfrm>
          <a:prstGeom prst="rect">
            <a:avLst/>
          </a:prstGeom>
        </p:spPr>
      </p:pic>
      <p:pic>
        <p:nvPicPr>
          <p:cNvPr id="13" name="Obrázek 12" descr="img880.jpg"/>
          <p:cNvPicPr>
            <a:picLocks noChangeAspect="1"/>
          </p:cNvPicPr>
          <p:nvPr/>
        </p:nvPicPr>
        <p:blipFill>
          <a:blip r:embed="rId5" cstate="print"/>
          <a:stretch>
            <a:fillRect/>
          </a:stretch>
        </p:blipFill>
        <p:spPr>
          <a:xfrm rot="5400000">
            <a:off x="5201063" y="1579515"/>
            <a:ext cx="2012510" cy="3990716"/>
          </a:xfrm>
          <a:prstGeom prst="rect">
            <a:avLst/>
          </a:prstGeom>
        </p:spPr>
      </p:pic>
      <p:pic>
        <p:nvPicPr>
          <p:cNvPr id="14" name="Obrázek 13" descr="img881.jpg"/>
          <p:cNvPicPr>
            <a:picLocks noChangeAspect="1"/>
          </p:cNvPicPr>
          <p:nvPr/>
        </p:nvPicPr>
        <p:blipFill>
          <a:blip r:embed="rId6" cstate="print"/>
          <a:stretch>
            <a:fillRect/>
          </a:stretch>
        </p:blipFill>
        <p:spPr>
          <a:xfrm rot="5400000">
            <a:off x="5095880" y="2329055"/>
            <a:ext cx="1896984" cy="5969081"/>
          </a:xfrm>
          <a:prstGeom prst="rect">
            <a:avLst/>
          </a:prstGeom>
        </p:spPr>
      </p:pic>
      <p:sp>
        <p:nvSpPr>
          <p:cNvPr id="15" name="TextovéPole 14"/>
          <p:cNvSpPr txBox="1"/>
          <p:nvPr/>
        </p:nvSpPr>
        <p:spPr>
          <a:xfrm>
            <a:off x="1259632" y="2708920"/>
            <a:ext cx="3096344" cy="1200329"/>
          </a:xfrm>
          <a:prstGeom prst="rect">
            <a:avLst/>
          </a:prstGeom>
          <a:noFill/>
        </p:spPr>
        <p:txBody>
          <a:bodyPr wrap="square" rtlCol="0">
            <a:spAutoFit/>
          </a:bodyPr>
          <a:lstStyle/>
          <a:p>
            <a:r>
              <a:rPr lang="cs-CZ" sz="2400" b="1" dirty="0" smtClean="0">
                <a:solidFill>
                  <a:srgbClr val="C00000"/>
                </a:solidFill>
              </a:rPr>
              <a:t>Vazba kovalentní </a:t>
            </a:r>
            <a:r>
              <a:rPr lang="cs-CZ" sz="2400" b="1" cap="all" dirty="0" smtClean="0">
                <a:solidFill>
                  <a:srgbClr val="C00000"/>
                </a:solidFill>
              </a:rPr>
              <a:t>chinonu</a:t>
            </a:r>
            <a:r>
              <a:rPr lang="cs-CZ" sz="2400" b="1" dirty="0" smtClean="0">
                <a:solidFill>
                  <a:srgbClr val="C00000"/>
                </a:solidFill>
              </a:rPr>
              <a:t>  s </a:t>
            </a:r>
            <a:r>
              <a:rPr lang="cs-CZ" sz="2400" b="1" cap="all" dirty="0" smtClean="0">
                <a:solidFill>
                  <a:srgbClr val="C00000"/>
                </a:solidFill>
              </a:rPr>
              <a:t>aminoskupinami</a:t>
            </a:r>
            <a:endParaRPr lang="cs-CZ" sz="2400" b="1" cap="all" dirty="0">
              <a:solidFill>
                <a:srgbClr val="C00000"/>
              </a:solidFill>
            </a:endParaRPr>
          </a:p>
        </p:txBody>
      </p:sp>
      <p:sp>
        <p:nvSpPr>
          <p:cNvPr id="16" name="TextovéPole 15"/>
          <p:cNvSpPr txBox="1"/>
          <p:nvPr/>
        </p:nvSpPr>
        <p:spPr>
          <a:xfrm>
            <a:off x="4788024" y="1052736"/>
            <a:ext cx="3096344" cy="830997"/>
          </a:xfrm>
          <a:prstGeom prst="rect">
            <a:avLst/>
          </a:prstGeom>
          <a:noFill/>
        </p:spPr>
        <p:txBody>
          <a:bodyPr wrap="square" rtlCol="0">
            <a:spAutoFit/>
          </a:bodyPr>
          <a:lstStyle/>
          <a:p>
            <a:r>
              <a:rPr lang="cs-CZ" sz="2400" b="1" dirty="0" smtClean="0">
                <a:solidFill>
                  <a:srgbClr val="0000FF"/>
                </a:solidFill>
              </a:rPr>
              <a:t>Vazba VODÍKOVÁ  s </a:t>
            </a:r>
            <a:r>
              <a:rPr lang="cs-CZ" sz="2400" b="1" dirty="0" err="1" smtClean="0">
                <a:solidFill>
                  <a:srgbClr val="0000FF"/>
                </a:solidFill>
              </a:rPr>
              <a:t>I</a:t>
            </a:r>
            <a:r>
              <a:rPr lang="cs-CZ" sz="2400" b="1" cap="all" dirty="0" err="1" smtClean="0">
                <a:solidFill>
                  <a:srgbClr val="0000FF"/>
                </a:solidFill>
              </a:rPr>
              <a:t>miDoskupinami</a:t>
            </a:r>
            <a:endParaRPr lang="cs-CZ" sz="2400" b="1" cap="all" dirty="0">
              <a:solidFill>
                <a:srgbClr val="0000FF"/>
              </a:solidFill>
            </a:endParaRPr>
          </a:p>
        </p:txBody>
      </p:sp>
      <p:sp>
        <p:nvSpPr>
          <p:cNvPr id="17" name="TextovéPole 16"/>
          <p:cNvSpPr txBox="1"/>
          <p:nvPr/>
        </p:nvSpPr>
        <p:spPr>
          <a:xfrm>
            <a:off x="179512" y="4005064"/>
            <a:ext cx="2952328" cy="2304256"/>
          </a:xfrm>
          <a:prstGeom prst="rect">
            <a:avLst/>
          </a:prstGeom>
          <a:noFill/>
        </p:spPr>
        <p:txBody>
          <a:bodyPr wrap="square" rtlCol="0">
            <a:spAutoFit/>
          </a:bodyPr>
          <a:lstStyle/>
          <a:p>
            <a:r>
              <a:rPr lang="cs-CZ" sz="2400" b="1" dirty="0" smtClean="0">
                <a:solidFill>
                  <a:srgbClr val="008000"/>
                </a:solidFill>
              </a:rPr>
              <a:t>Vazba kovalentní </a:t>
            </a:r>
            <a:r>
              <a:rPr lang="cs-CZ" sz="2400" b="1" cap="all" dirty="0" smtClean="0">
                <a:solidFill>
                  <a:srgbClr val="008000"/>
                </a:solidFill>
              </a:rPr>
              <a:t>chinonu</a:t>
            </a:r>
            <a:r>
              <a:rPr lang="cs-CZ" sz="2400" b="1" dirty="0" smtClean="0">
                <a:solidFill>
                  <a:srgbClr val="008000"/>
                </a:solidFill>
              </a:rPr>
              <a:t>  s </a:t>
            </a:r>
            <a:r>
              <a:rPr lang="cs-CZ" sz="2400" b="1" cap="all" dirty="0" smtClean="0">
                <a:solidFill>
                  <a:srgbClr val="008000"/>
                </a:solidFill>
              </a:rPr>
              <a:t>aminoskupinami</a:t>
            </a:r>
          </a:p>
          <a:p>
            <a:r>
              <a:rPr lang="cs-CZ" sz="2400" b="1" cap="all" dirty="0" smtClean="0">
                <a:solidFill>
                  <a:srgbClr val="008000"/>
                </a:solidFill>
              </a:rPr>
              <a:t>+ </a:t>
            </a:r>
            <a:r>
              <a:rPr lang="cs-CZ" sz="2400" b="1" dirty="0" smtClean="0">
                <a:solidFill>
                  <a:srgbClr val="0000FF"/>
                </a:solidFill>
              </a:rPr>
              <a:t>Vazba VODÍKOVÁ  s </a:t>
            </a:r>
            <a:r>
              <a:rPr lang="cs-CZ" sz="2400" b="1" dirty="0" err="1" smtClean="0">
                <a:solidFill>
                  <a:srgbClr val="0000FF"/>
                </a:solidFill>
              </a:rPr>
              <a:t>I</a:t>
            </a:r>
            <a:r>
              <a:rPr lang="cs-CZ" sz="2400" b="1" cap="all" dirty="0" err="1" smtClean="0">
                <a:solidFill>
                  <a:srgbClr val="0000FF"/>
                </a:solidFill>
              </a:rPr>
              <a:t>miDoskupinami</a:t>
            </a:r>
            <a:endParaRPr lang="cs-CZ" sz="2400" b="1" cap="all" dirty="0">
              <a:solidFill>
                <a:srgbClr val="008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chromočINĚNÍ</a:t>
            </a:r>
            <a:r>
              <a:rPr lang="cs-CZ" sz="2800" dirty="0" smtClean="0">
                <a:solidFill>
                  <a:srgbClr val="FF0000"/>
                </a:solidFill>
                <a:latin typeface="Arial Black" pitchFamily="34" charset="0"/>
              </a:rPr>
              <a:t> kůže na USEŇ 1</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76</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a:buNone/>
            </a:pPr>
            <a:r>
              <a:rPr lang="cs-CZ" sz="2400" b="1" u="sng" dirty="0" smtClean="0">
                <a:solidFill>
                  <a:srgbClr val="008000"/>
                </a:solidFill>
              </a:rPr>
              <a:t>PODSTATOU</a:t>
            </a:r>
            <a:r>
              <a:rPr lang="cs-CZ" sz="2400" b="1" dirty="0" smtClean="0"/>
              <a:t>  je </a:t>
            </a:r>
            <a:r>
              <a:rPr lang="cs-CZ" sz="2400" b="1" dirty="0" smtClean="0">
                <a:solidFill>
                  <a:srgbClr val="0000FF"/>
                </a:solidFill>
              </a:rPr>
              <a:t>interakce –COOH </a:t>
            </a:r>
            <a:r>
              <a:rPr lang="cs-CZ" sz="2400" b="1" dirty="0" smtClean="0">
                <a:solidFill>
                  <a:srgbClr val="FF0000"/>
                </a:solidFill>
              </a:rPr>
              <a:t>KOLAGENU</a:t>
            </a:r>
            <a:r>
              <a:rPr lang="cs-CZ" sz="2400" b="1" dirty="0" smtClean="0"/>
              <a:t>  za vytvoření NA </a:t>
            </a:r>
            <a:r>
              <a:rPr lang="cs-CZ" sz="2400" b="1" dirty="0" smtClean="0">
                <a:solidFill>
                  <a:srgbClr val="C00000"/>
                </a:solidFill>
              </a:rPr>
              <a:t>KOMPLEXNÍ SLOUČENINU CHRÓMU</a:t>
            </a:r>
          </a:p>
          <a:p>
            <a:pPr>
              <a:buNone/>
            </a:pPr>
            <a:endParaRPr lang="cs-CZ" sz="2400" b="1" dirty="0">
              <a:solidFill>
                <a:srgbClr val="0000FF"/>
              </a:solidFill>
            </a:endParaRPr>
          </a:p>
        </p:txBody>
      </p:sp>
      <p:pic>
        <p:nvPicPr>
          <p:cNvPr id="11" name="Obrázek 10" descr="img878.jpg"/>
          <p:cNvPicPr>
            <a:picLocks noChangeAspect="1"/>
          </p:cNvPicPr>
          <p:nvPr/>
        </p:nvPicPr>
        <p:blipFill>
          <a:blip r:embed="rId4" cstate="print"/>
          <a:stretch>
            <a:fillRect/>
          </a:stretch>
        </p:blipFill>
        <p:spPr>
          <a:xfrm rot="16200000">
            <a:off x="3257146" y="-1009650"/>
            <a:ext cx="2564839" cy="884984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77</a:t>
            </a:fld>
            <a:endParaRPr lang="sk-SK"/>
          </a:p>
        </p:txBody>
      </p:sp>
      <p:pic>
        <p:nvPicPr>
          <p:cNvPr id="7" name="Obrázek 6" descr="img261.jpg"/>
          <p:cNvPicPr>
            <a:picLocks noChangeAspect="1"/>
          </p:cNvPicPr>
          <p:nvPr/>
        </p:nvPicPr>
        <p:blipFill>
          <a:blip r:embed="rId2" cstate="print"/>
          <a:stretch>
            <a:fillRect/>
          </a:stretch>
        </p:blipFill>
        <p:spPr>
          <a:xfrm>
            <a:off x="395536" y="260648"/>
            <a:ext cx="8314626" cy="5904656"/>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78</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lossy-page1-458px-Possible_Chromium(III)_Tanning_Mechanisms_tif.jpg"/>
          <p:cNvPicPr>
            <a:picLocks noChangeAspect="1"/>
          </p:cNvPicPr>
          <p:nvPr/>
        </p:nvPicPr>
        <p:blipFill>
          <a:blip r:embed="rId4" cstate="print"/>
          <a:stretch>
            <a:fillRect/>
          </a:stretch>
        </p:blipFill>
        <p:spPr>
          <a:xfrm>
            <a:off x="323528" y="188640"/>
            <a:ext cx="8568952" cy="612068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cap="all" dirty="0" smtClean="0">
                <a:solidFill>
                  <a:srgbClr val="7030A0"/>
                </a:solidFill>
                <a:latin typeface="Arial Black" pitchFamily="34" charset="0"/>
              </a:rPr>
              <a:t>KAMENCOVÉ </a:t>
            </a:r>
            <a:r>
              <a:rPr lang="cs-CZ" sz="2800" cap="all" dirty="0" err="1" smtClean="0">
                <a:solidFill>
                  <a:srgbClr val="7030A0"/>
                </a:solidFill>
                <a:latin typeface="Arial Black" pitchFamily="34" charset="0"/>
              </a:rPr>
              <a:t>čINĚNÍ</a:t>
            </a:r>
            <a:r>
              <a:rPr lang="cs-CZ" sz="2800" dirty="0" smtClean="0">
                <a:solidFill>
                  <a:srgbClr val="7030A0"/>
                </a:solidFill>
                <a:latin typeface="Arial Black" pitchFamily="34" charset="0"/>
              </a:rPr>
              <a:t> </a:t>
            </a:r>
            <a:r>
              <a:rPr lang="cs-CZ" sz="2800" dirty="0" smtClean="0">
                <a:solidFill>
                  <a:srgbClr val="FF0000"/>
                </a:solidFill>
                <a:latin typeface="Arial Black" pitchFamily="34" charset="0"/>
              </a:rPr>
              <a:t>kůže na 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79</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Obrázek 9" descr="img259.jpg"/>
          <p:cNvPicPr>
            <a:picLocks noChangeAspect="1"/>
          </p:cNvPicPr>
          <p:nvPr/>
        </p:nvPicPr>
        <p:blipFill>
          <a:blip r:embed="rId4" cstate="print"/>
          <a:stretch>
            <a:fillRect/>
          </a:stretch>
        </p:blipFill>
        <p:spPr>
          <a:xfrm>
            <a:off x="179512" y="980729"/>
            <a:ext cx="8848857" cy="5184576"/>
          </a:xfrm>
          <a:prstGeom prst="rect">
            <a:avLst/>
          </a:prstGeom>
        </p:spPr>
      </p:pic>
      <p:sp>
        <p:nvSpPr>
          <p:cNvPr id="12" name="Obdélník 11"/>
          <p:cNvSpPr/>
          <p:nvPr/>
        </p:nvSpPr>
        <p:spPr>
          <a:xfrm>
            <a:off x="3203848" y="1340768"/>
            <a:ext cx="5760640"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323528" y="1988840"/>
            <a:ext cx="8445624" cy="2520280"/>
          </a:xfrm>
        </p:spPr>
        <p:txBody>
          <a:bodyPr/>
          <a:lstStyle/>
          <a:p>
            <a:pPr marL="742950" indent="-742950">
              <a:buFont typeface="+mj-lt"/>
              <a:buAutoNum type="arabicPeriod"/>
            </a:pPr>
            <a:r>
              <a:rPr lang="cs-CZ" sz="4400" dirty="0" smtClean="0">
                <a:solidFill>
                  <a:srgbClr val="FF0000"/>
                </a:solidFill>
                <a:latin typeface="Arial Black" pitchFamily="34" charset="0"/>
              </a:rPr>
              <a:t>Zopakování základních pojmů týkajících se BÍLKOVIN (přednáška 9)</a:t>
            </a:r>
          </a:p>
        </p:txBody>
      </p:sp>
      <p:sp>
        <p:nvSpPr>
          <p:cNvPr id="2" name="Zástupný symbol pro datum 1"/>
          <p:cNvSpPr>
            <a:spLocks noGrp="1"/>
          </p:cNvSpPr>
          <p:nvPr>
            <p:ph type="dt" sz="half" idx="10"/>
          </p:nvPr>
        </p:nvSpPr>
        <p:spPr/>
        <p:txBody>
          <a:bodyPr/>
          <a:lstStyle/>
          <a:p>
            <a:pPr>
              <a:defRPr/>
            </a:pPr>
            <a:r>
              <a:rPr lang="cs-CZ" smtClean="0"/>
              <a:t>3. 12. 2015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smtClean="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smtClean="0">
                <a:solidFill>
                  <a:srgbClr val="FF0000"/>
                </a:solidFill>
                <a:latin typeface="Arial Black" pitchFamily="34" charset="0"/>
              </a:rPr>
              <a:t>Primární struktura </a:t>
            </a:r>
            <a:r>
              <a:rPr lang="cs-CZ" sz="2800" b="1" dirty="0" smtClean="0">
                <a:solidFill>
                  <a:srgbClr val="FF0000"/>
                </a:solidFill>
              </a:rPr>
              <a:t>– sled aminokyselin</a:t>
            </a:r>
          </a:p>
          <a:p>
            <a:r>
              <a:rPr lang="cs-CZ" sz="2800" b="1" dirty="0" smtClean="0">
                <a:solidFill>
                  <a:srgbClr val="0000FF"/>
                </a:solidFill>
                <a:latin typeface="Arial Black" pitchFamily="34" charset="0"/>
              </a:rPr>
              <a:t>Sekundární struktura </a:t>
            </a:r>
            <a:r>
              <a:rPr lang="cs-CZ" sz="2800" b="1" dirty="0" smtClean="0">
                <a:solidFill>
                  <a:srgbClr val="0000FF"/>
                </a:solidFill>
              </a:rPr>
              <a:t>– interakce v rámci jedné makromolekuly </a:t>
            </a:r>
          </a:p>
          <a:p>
            <a:r>
              <a:rPr lang="cs-CZ" sz="2800" b="1" dirty="0" smtClean="0">
                <a:solidFill>
                  <a:srgbClr val="008000"/>
                </a:solidFill>
                <a:latin typeface="Arial Black" pitchFamily="34" charset="0"/>
              </a:rPr>
              <a:t>Terciární struktura </a:t>
            </a:r>
            <a:r>
              <a:rPr lang="cs-CZ" sz="2800" b="1" dirty="0" smtClean="0">
                <a:solidFill>
                  <a:srgbClr val="008000"/>
                </a:solidFill>
              </a:rPr>
              <a:t>- interakce v rámci více makromolekul, svazky řetězců nebo nesousedními segmenty polymerního řetězce</a:t>
            </a:r>
          </a:p>
          <a:p>
            <a:r>
              <a:rPr lang="cs-CZ" sz="2800" b="1" dirty="0" smtClean="0">
                <a:solidFill>
                  <a:srgbClr val="C00000"/>
                </a:solidFill>
                <a:latin typeface="Arial Black" pitchFamily="34" charset="0"/>
              </a:rPr>
              <a:t>Kvartérní struktura </a:t>
            </a:r>
            <a:r>
              <a:rPr lang="cs-CZ" sz="2800" b="1" dirty="0" smtClean="0">
                <a:solidFill>
                  <a:srgbClr val="C00000"/>
                </a:solidFill>
              </a:rPr>
              <a:t>– interakce mezi svazky řetězců</a:t>
            </a:r>
          </a:p>
          <a:p>
            <a:pPr algn="ctr">
              <a:buNone/>
            </a:pPr>
            <a:r>
              <a:rPr lang="cs-CZ" sz="2800" b="1" u="sng" dirty="0" smtClean="0">
                <a:solidFill>
                  <a:srgbClr val="7030A0"/>
                </a:solidFill>
                <a:latin typeface="Arial Black" pitchFamily="34" charset="0"/>
              </a:rPr>
              <a:t>Terciární a kvartérní struktury – tomu se budeme věnovat nyní u kolagenu</a:t>
            </a:r>
            <a:endParaRPr lang="cs-CZ" sz="2800" b="1" u="sng" dirty="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3. 12. 2015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9 2015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6743</TotalTime>
  <Words>3936</Words>
  <Application>Microsoft Office PowerPoint</Application>
  <PresentationFormat>Předvádění na obrazovce (4:3)</PresentationFormat>
  <Paragraphs>910</Paragraphs>
  <Slides>79</Slides>
  <Notes>0</Notes>
  <HiddenSlides>0</HiddenSlides>
  <MMClips>0</MMClips>
  <ScaleCrop>false</ScaleCrop>
  <HeadingPairs>
    <vt:vector size="4" baseType="variant">
      <vt:variant>
        <vt:lpstr>Motiv</vt:lpstr>
      </vt:variant>
      <vt:variant>
        <vt:i4>1</vt:i4>
      </vt:variant>
      <vt:variant>
        <vt:lpstr>Nadpisy snímků</vt:lpstr>
      </vt:variant>
      <vt:variant>
        <vt:i4>79</vt:i4>
      </vt:variant>
    </vt:vector>
  </HeadingPairs>
  <TitlesOfParts>
    <vt:vector size="80" baseType="lpstr">
      <vt:lpstr>Default Design</vt:lpstr>
      <vt:lpstr>PŘÍRODNÍ POLYMERY   Bílkovinná vlákna I - KOLAGEN</vt:lpstr>
      <vt:lpstr>Časový plán</vt:lpstr>
      <vt:lpstr>Bylo již probráno v přednášce 9: Kasein, syrovátka, vaječné proteiny</vt:lpstr>
      <vt:lpstr>Snímek 4</vt:lpstr>
      <vt:lpstr>Snímek 5</vt:lpstr>
      <vt:lpstr>Snímek 6</vt:lpstr>
      <vt:lpstr>Snímek 7</vt:lpstr>
      <vt:lpstr>Snímek 8</vt:lpstr>
      <vt:lpstr>Strukturní hierarchie peptidů a proteinů( bílkovin)</vt:lpstr>
      <vt:lpstr>Dělení proteinů( bílkovin) podle výskytu dalších složek v makromolekule </vt:lpstr>
      <vt:lpstr>Dělení proteinů( bílkovin) podle rozpustnosti ve vodě</vt:lpstr>
      <vt:lpstr>Snímek 12</vt:lpstr>
      <vt:lpstr>Snímek 13</vt:lpstr>
      <vt:lpstr>Dělení proteinů( bílkovin) podle tvaru molekul či nadmolekulárních útvarů</vt:lpstr>
      <vt:lpstr>Denaturace a koagulace proteinů </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PRIMÁRNÍ STRUKTURA proteinů I</vt:lpstr>
      <vt:lpstr>KOLAGEN jako příklad FIBRILÁRNÍCH PROTEINŮ</vt:lpstr>
      <vt:lpstr>Snímek 19</vt:lpstr>
      <vt:lpstr>PRIMÁRNÍ STRUKTURA proteinů II - KOLAGEN jako příklad</vt:lpstr>
      <vt:lpstr>PRIMÁRNÍ STRUKTURA proteinů III KOLAGEN jako příklad</vt:lpstr>
      <vt:lpstr>Snímek 22</vt:lpstr>
      <vt:lpstr>SEKUNDÁRNÍ STRUKTURA proteinů I</vt:lpstr>
      <vt:lpstr>SEKUNDÁRNÍ STRUKTURA proteinů II</vt:lpstr>
      <vt:lpstr>SEKUNDÁRNÍ STRUKTURA proteinů II KOLAGEN jako příklad</vt:lpstr>
      <vt:lpstr>TERCIÁRNÍ STRUKTURA proteinů I KOLAGEN jako příklad</vt:lpstr>
      <vt:lpstr>TERCIÁRNÍ STRUKTURA proteinů II  KOLAGEN jako příklad  tři do další spirály stočené řetězce </vt:lpstr>
      <vt:lpstr>TERCIÁRNÍ STRUKTURA proteinů III  KOLAGEN jako příklad  tři do další spirály stočené řetězce </vt:lpstr>
      <vt:lpstr>KVARTÉRNÍ STRUKTURA proteinů I  KOLAGEN jako příklad</vt:lpstr>
      <vt:lpstr>KVARTÉRNÍ STRUKTURA proteinů II  KOLAGEN jako příklad</vt:lpstr>
      <vt:lpstr>KVARTÉRNÍ STRUKTURA proteinů III  KOLAGEN jako příklad</vt:lpstr>
      <vt:lpstr> KOLAGEN – PŘÍČNÉ VAZBY IN VIVO </vt:lpstr>
      <vt:lpstr> KOLAGEN – PŘÍČNÉ VAZBY IN VIVO 1</vt:lpstr>
      <vt:lpstr> KOLAGEN – PŘÍČNÉ VAZBY IN VIVO 2</vt:lpstr>
      <vt:lpstr> KOLAGEN – PŘÍČNÉ VAZBY IN VIVO 3</vt:lpstr>
      <vt:lpstr> KOLAGEN – PŘÍČNÉ VAZBY IN VIVO 4</vt:lpstr>
      <vt:lpstr> KOLAGEN – PŘÍČNÉ VAZBY IN VIVO 5</vt:lpstr>
      <vt:lpstr> KOLAGEN – PŘÍČNÉ VAZBY IN VIVO 6</vt:lpstr>
      <vt:lpstr> KOLAGEN – PŘÍČNÉ VAZBY IN VIVO 7</vt:lpstr>
      <vt:lpstr>Snímek 40</vt:lpstr>
      <vt:lpstr>Výroba želatiny a klihu suroviny nevypadají vábně 1!</vt:lpstr>
      <vt:lpstr>Výroba želatiny a klihu suroviny nevypadají vábně 2!</vt:lpstr>
      <vt:lpstr>Výroba želatiny a klihu základní schéma</vt:lpstr>
      <vt:lpstr>Snímek 44</vt:lpstr>
      <vt:lpstr>Výroba želatiny a klihu TECHNOLOGICKÉ KROKY</vt:lpstr>
      <vt:lpstr>Výroba želatiny a klihu TECHNOLOGICKÉ ODPADY</vt:lpstr>
      <vt:lpstr>Výroba klihu příklad sortimentu I tanex Vladislav</vt:lpstr>
      <vt:lpstr>Výroba klihu příklad sortimentu iI tanex Vladislav</vt:lpstr>
      <vt:lpstr>Výroba klihu příklad sortimentu IiI tanex Vladislav</vt:lpstr>
      <vt:lpstr>Výroba klihu příklad sortimentu IiI tanex Vladislav</vt:lpstr>
      <vt:lpstr>Výroba klihu příklad sortimentu IV tanex Vladislav</vt:lpstr>
      <vt:lpstr>Výroba klihu příklad DALŠÍHO sortimentu  tanex Vladislav</vt:lpstr>
      <vt:lpstr>Klih &amp;ŽELATINA a KONZERVÁTOR – RESTAURÁTOR I</vt:lpstr>
      <vt:lpstr>Klih &amp;ŽELATINA a KONZERVÁTOR – RESTAURÁTOR II</vt:lpstr>
      <vt:lpstr>Klih &amp;ŽELATINA a KONZERVÁTOR – RESTAURÁTOR III</vt:lpstr>
      <vt:lpstr>Klih &amp;ŽELATINA a KONZERVÁTOR – RESTAURÁTOR IV</vt:lpstr>
      <vt:lpstr>Klih &amp;ŽELATINA a KONZERVÁTOR – RESTAURÁTOR V</vt:lpstr>
      <vt:lpstr>Klih &amp;ŽELATINA a KONZERVÁTOR – RESTAURÁTOR VI</vt:lpstr>
      <vt:lpstr>Snímek 59</vt:lpstr>
      <vt:lpstr>Snímek 60</vt:lpstr>
      <vt:lpstr>Kůže versus useň</vt:lpstr>
      <vt:lpstr>Složení kůže</vt:lpstr>
      <vt:lpstr>Kůže – SLOŽENÍ ŠKÁRY</vt:lpstr>
      <vt:lpstr>TEPLOTA SMRŠTĚNÍ Kůže VERSUS USEŇ</vt:lpstr>
      <vt:lpstr>Kůže VERSUS USEŇ</vt:lpstr>
      <vt:lpstr>3.2 Postup činění kůží</vt:lpstr>
      <vt:lpstr>Snímek 67</vt:lpstr>
      <vt:lpstr>Snímek 68</vt:lpstr>
      <vt:lpstr>POSTUP  zpracování kůže na USEŇ</vt:lpstr>
      <vt:lpstr> KOLAGEN – PŘÍČNÉ VAZBY IN VITRO 1 </vt:lpstr>
      <vt:lpstr> KOLAGEN – PŘÍČNÉ VAZBY IN VITRO  JSOU CHEMICKOU PODSTATOU ČINĚNÍ KŮŽE NA USEŇ </vt:lpstr>
      <vt:lpstr>činění kůže na USEŇ</vt:lpstr>
      <vt:lpstr>činění kůže na USEŇ Podobnost s VULKANIZACÍ kaučuku na PRYŽ</vt:lpstr>
      <vt:lpstr>tŘÍSLOčINĚNÍ kůže na USEŇ 1</vt:lpstr>
      <vt:lpstr>tŘÍSLOčINĚNÍ kůže na USEŇ 2</vt:lpstr>
      <vt:lpstr>chromočINĚNÍ kůže na USEŇ 1</vt:lpstr>
      <vt:lpstr>Snímek 77</vt:lpstr>
      <vt:lpstr>Snímek 78</vt:lpstr>
      <vt:lpstr>KAMENCOVÉ čINĚNÍ kůže na USEŇ</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778</cp:revision>
  <dcterms:created xsi:type="dcterms:W3CDTF">2008-02-10T16:41:08Z</dcterms:created>
  <dcterms:modified xsi:type="dcterms:W3CDTF">2015-12-03T13:57:37Z</dcterms:modified>
</cp:coreProperties>
</file>