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97" r:id="rId3"/>
    <p:sldId id="420" r:id="rId4"/>
    <p:sldId id="398" r:id="rId5"/>
    <p:sldId id="399" r:id="rId6"/>
    <p:sldId id="400" r:id="rId7"/>
    <p:sldId id="421" r:id="rId8"/>
    <p:sldId id="401" r:id="rId9"/>
    <p:sldId id="404" r:id="rId10"/>
    <p:sldId id="403" r:id="rId11"/>
    <p:sldId id="406" r:id="rId12"/>
    <p:sldId id="405" r:id="rId13"/>
    <p:sldId id="402" r:id="rId14"/>
    <p:sldId id="407" r:id="rId15"/>
    <p:sldId id="409" r:id="rId16"/>
    <p:sldId id="410" r:id="rId17"/>
    <p:sldId id="408" r:id="rId18"/>
    <p:sldId id="416" r:id="rId19"/>
    <p:sldId id="414" r:id="rId20"/>
    <p:sldId id="413" r:id="rId21"/>
    <p:sldId id="415" r:id="rId22"/>
    <p:sldId id="411" r:id="rId23"/>
    <p:sldId id="418" r:id="rId24"/>
    <p:sldId id="419" r:id="rId25"/>
    <p:sldId id="423" r:id="rId26"/>
    <p:sldId id="422" r:id="rId27"/>
    <p:sldId id="424" r:id="rId28"/>
    <p:sldId id="425" r:id="rId29"/>
    <p:sldId id="428" r:id="rId30"/>
    <p:sldId id="427" r:id="rId31"/>
    <p:sldId id="426" r:id="rId32"/>
    <p:sldId id="417" r:id="rId33"/>
    <p:sldId id="431" r:id="rId34"/>
    <p:sldId id="430" r:id="rId35"/>
    <p:sldId id="429" r:id="rId36"/>
    <p:sldId id="412" r:id="rId37"/>
    <p:sldId id="436" r:id="rId38"/>
    <p:sldId id="433" r:id="rId39"/>
    <p:sldId id="437" r:id="rId40"/>
    <p:sldId id="432" r:id="rId41"/>
    <p:sldId id="434" r:id="rId42"/>
    <p:sldId id="435" r:id="rId43"/>
    <p:sldId id="438" r:id="rId44"/>
    <p:sldId id="440" r:id="rId45"/>
    <p:sldId id="444" r:id="rId46"/>
    <p:sldId id="442" r:id="rId47"/>
    <p:sldId id="441" r:id="rId48"/>
    <p:sldId id="443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39" r:id="rId6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DDDDDD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u.wiley.com/WileyCDA/Section/id-302479.html?query=Leszek+Moscicki" TargetMode="External"/><Relationship Id="rId2" Type="http://schemas.openxmlformats.org/officeDocument/2006/relationships/hyperlink" Target="http://eu.wiley.com/WileyCDA/Section/id-302479.html?query=Leon+Jansse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luk%C3%B3z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škrob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29. 10. 2015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9" name="Zástupný symbol pro obsah 8" descr="img66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2112" y="-819944"/>
            <a:ext cx="6480720" cy="8497888"/>
          </a:xfrm>
        </p:spPr>
      </p:pic>
      <p:sp>
        <p:nvSpPr>
          <p:cNvPr id="7" name="TextovéPole 6"/>
          <p:cNvSpPr txBox="1"/>
          <p:nvPr/>
        </p:nvSpPr>
        <p:spPr>
          <a:xfrm>
            <a:off x="179512" y="1556792"/>
            <a:ext cx="4464496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Brambory se transportují plavením vodou, proto recyklace přes usazovák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123728" y="1196752"/>
            <a:ext cx="360040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pšenice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Pšeničná mouka obsahuje cca. 68 % hmot. škrobu, což je mnoho</a:t>
            </a:r>
          </a:p>
          <a:p>
            <a:r>
              <a:rPr lang="cs-CZ" sz="2800" b="1" dirty="0" smtClean="0"/>
              <a:t>Z 1 ha lze získat průměrně </a:t>
            </a:r>
            <a:r>
              <a:rPr lang="cs-CZ" sz="2800" b="1" strike="sngStrike" dirty="0" smtClean="0"/>
              <a:t>4</a:t>
            </a:r>
            <a:r>
              <a:rPr lang="cs-CZ" sz="2800" b="1" dirty="0" smtClean="0"/>
              <a:t> t škrobu, tedy cca.  tolik co u brambor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Lze ale využít i škrob B a odpadní bílkovinu (lepek)</a:t>
            </a:r>
          </a:p>
          <a:p>
            <a:r>
              <a:rPr lang="cs-CZ" sz="2800" b="1" dirty="0" smtClean="0"/>
              <a:t>Spotřeba vody je u nových technologií 3,5  m</a:t>
            </a:r>
            <a:r>
              <a:rPr lang="cs-CZ" sz="2800" b="1" baseline="30000" dirty="0" smtClean="0"/>
              <a:t>3</a:t>
            </a:r>
            <a:r>
              <a:rPr lang="cs-CZ" sz="2800" b="1" dirty="0" smtClean="0"/>
              <a:t>/t mouky</a:t>
            </a:r>
          </a:p>
          <a:p>
            <a:r>
              <a:rPr lang="cs-CZ" sz="2800" b="1" dirty="0" smtClean="0"/>
              <a:t>Sušina škrobu je cca. 84 % hmot.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8" name="Obrázek 7" descr="img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52983" y="-958167"/>
            <a:ext cx="6048674" cy="848630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332656"/>
            <a:ext cx="3024336" cy="19389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Nic </a:t>
            </a:r>
            <a:r>
              <a:rPr lang="cs-CZ" sz="4000" b="1" dirty="0" smtClean="0">
                <a:solidFill>
                  <a:srgbClr val="FF0000"/>
                </a:solidFill>
              </a:rPr>
              <a:t>zde nepřijde nazmar!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kukuřice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/>
          <a:lstStyle/>
          <a:p>
            <a:r>
              <a:rPr lang="cs-CZ" sz="2800" b="1" dirty="0" smtClean="0"/>
              <a:t>Kukuřičné zrno pro výrobu škrobu má toto složení:</a:t>
            </a:r>
          </a:p>
          <a:p>
            <a:endParaRPr lang="cs-CZ" sz="2800" b="1" dirty="0" smtClean="0"/>
          </a:p>
        </p:txBody>
      </p:sp>
      <p:pic>
        <p:nvPicPr>
          <p:cNvPr id="15" name="Obrázek 14" descr="im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43908" y="-1359532"/>
            <a:ext cx="1584176" cy="828092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5536" y="37890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>
                <a:solidFill>
                  <a:srgbClr val="008000"/>
                </a:solidFill>
              </a:rPr>
              <a:t>Byly vyšlechtěny odrůdy obsahují buď převážně AMYLÓZU  nebo převážně  AMYLOPEKTIN</a:t>
            </a:r>
          </a:p>
          <a:p>
            <a:r>
              <a:rPr lang="cs-CZ" sz="2700" b="1" dirty="0" smtClean="0">
                <a:solidFill>
                  <a:srgbClr val="FF0000"/>
                </a:solidFill>
              </a:rPr>
              <a:t>Špičkové odrůdy mají v zrnu až 90 % hmot. škrobu</a:t>
            </a:r>
          </a:p>
          <a:p>
            <a:r>
              <a:rPr lang="cs-CZ" sz="2700" b="1" dirty="0" smtClean="0">
                <a:solidFill>
                  <a:srgbClr val="7030A0"/>
                </a:solidFill>
              </a:rPr>
              <a:t>Spotřebu vody  na 1 t zrna NEVÍM</a:t>
            </a:r>
          </a:p>
          <a:p>
            <a:r>
              <a:rPr lang="cs-CZ" sz="2700" b="1" dirty="0" smtClean="0">
                <a:solidFill>
                  <a:srgbClr val="0000FF"/>
                </a:solidFill>
              </a:rPr>
              <a:t>Sušina škrobu je cca. 84 % hmot.</a:t>
            </a:r>
            <a:endParaRPr lang="cs-CZ" sz="2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971600" y="6453335"/>
            <a:ext cx="7416824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7" name="Obrázek 6" descr="img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66574" y="-784538"/>
            <a:ext cx="6194828" cy="82809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68144" y="116632"/>
            <a:ext cx="3024336" cy="50167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00FF"/>
                </a:solidFill>
              </a:rPr>
              <a:t>Podobné jako výroba z pšenice, až namáčení</a:t>
            </a:r>
          </a:p>
          <a:p>
            <a:r>
              <a:rPr lang="cs-CZ" sz="4000" b="1" dirty="0" smtClean="0">
                <a:solidFill>
                  <a:srgbClr val="FF0000"/>
                </a:solidFill>
              </a:rPr>
              <a:t>Nic zde nepřijde nazmar!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Výrobky ze škrobu pro potravinářství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Cukrovinky, džemy a marmelády, nápoje, pečivo atd.</a:t>
            </a:r>
          </a:p>
          <a:p>
            <a:r>
              <a:rPr lang="cs-CZ" b="1" dirty="0" smtClean="0"/>
              <a:t>Mléčné výrobky, masné výrobky, polévky, omáčky, salátové dresinky atd.</a:t>
            </a:r>
          </a:p>
          <a:p>
            <a:r>
              <a:rPr lang="cs-CZ" b="1" dirty="0" smtClean="0"/>
              <a:t>Zmrzliny, kojenecká výživa, cukrovinky</a:t>
            </a:r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Výrobky ze škrobu pro průmysl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008000"/>
                </a:solidFill>
              </a:rPr>
              <a:t>PAPÍRENSKÝ PRŮMYSL</a:t>
            </a:r>
          </a:p>
          <a:p>
            <a:r>
              <a:rPr lang="cs-CZ" cap="all" dirty="0" smtClean="0">
                <a:solidFill>
                  <a:srgbClr val="008000"/>
                </a:solidFill>
              </a:rPr>
              <a:t>Klížení vnitřní ve hmotě, povrchové klížení, natírání papíru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TEXTILNÍ PRŮMYSL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ŠLICHTOVÁNÍ,  TISK, KONEČNÉ ÚPRAVY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LEPENÍ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LEPENKA, VLNITÝ PAPÍR, VÍCEVRSTVÉ PYTLE, LAMINOVÁNÍ, </a:t>
            </a:r>
          </a:p>
          <a:p>
            <a:pPr algn="ctr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 versus </a:t>
            </a:r>
            <a:r>
              <a:rPr lang="cs-CZ" sz="2800" b="1" dirty="0" smtClean="0">
                <a:solidFill>
                  <a:srgbClr val="008000"/>
                </a:solidFill>
              </a:rPr>
              <a:t>CELULÓZA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ŠKROB je polymer z </a:t>
            </a:r>
            <a:r>
              <a:rPr lang="cs-CZ" sz="20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 smtClean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 smtClean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3968" y="98072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LIŠÍ SE POLOHOU</a:t>
            </a:r>
          </a:p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cap="all" dirty="0" smtClean="0">
                <a:solidFill>
                  <a:srgbClr val="FF0000"/>
                </a:solidFill>
                <a:latin typeface="Arial Black" pitchFamily="34" charset="0"/>
              </a:rPr>
              <a:t>–ch</a:t>
            </a:r>
            <a:r>
              <a:rPr lang="cs-CZ" sz="3200" cap="all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cs-CZ" sz="3200" cap="all" dirty="0" smtClean="0">
                <a:solidFill>
                  <a:srgbClr val="FF0000"/>
                </a:solidFill>
                <a:latin typeface="Arial Black" pitchFamily="34" charset="0"/>
              </a:rPr>
              <a:t>oh  vůči  -</a:t>
            </a:r>
            <a:r>
              <a:rPr lang="cs-CZ" sz="3200" cap="all" dirty="0" err="1" smtClean="0">
                <a:solidFill>
                  <a:srgbClr val="FF0000"/>
                </a:solidFill>
                <a:latin typeface="Arial Black" pitchFamily="34" charset="0"/>
              </a:rPr>
              <a:t>oh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 flipV="1">
            <a:off x="3203848" y="1196752"/>
            <a:ext cx="108012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3707904" y="1493168"/>
            <a:ext cx="728464" cy="711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 &amp; </a:t>
            </a:r>
            <a:r>
              <a:rPr lang="sk-SK" sz="40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</a:t>
            </a:r>
            <a:endParaRPr lang="cs-CZ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0" name="Obrázek 9" descr="img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764704"/>
            <a:ext cx="8449652" cy="54106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835696" y="494116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14127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5256584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pic>
        <p:nvPicPr>
          <p:cNvPr id="11" name="Obrázek 10" descr="img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5702"/>
            <a:ext cx="3124568" cy="3829554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692696"/>
            <a:ext cx="1224136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555776" y="76470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7921" y="3237015"/>
            <a:ext cx="405000" cy="453338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331640" y="3573016"/>
            <a:ext cx="4392488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Na AMYLOPEKTIN  může být vázána jako ester kyselina fosforečná, hlavně ve škrobu bramborovém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14" name="Obrázek 13" descr="img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922509" y="331080"/>
            <a:ext cx="1563677" cy="252028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K.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Babor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Modifikované škroby, dextriny a lepidla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SNTL Praha, 1991, ISBN 80-03-00554-X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S. Štěrba, L. Šlechta: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Modifikované škroby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SNTL Praha, 1982</a:t>
            </a:r>
          </a:p>
          <a:p>
            <a:r>
              <a:rPr lang="cs-CZ" sz="2400" dirty="0" smtClean="0"/>
              <a:t>P. Kadlec a kol.: </a:t>
            </a:r>
            <a:r>
              <a:rPr lang="cs-CZ" sz="2400" b="1" dirty="0" smtClean="0"/>
              <a:t>Technologie sacharidů</a:t>
            </a:r>
            <a:r>
              <a:rPr lang="cs-CZ" sz="2400" dirty="0" smtClean="0"/>
              <a:t>, VŠCHT Praha, 2000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9" name="Obrázek 8" descr="img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51722" y="-541150"/>
            <a:ext cx="5040560" cy="794029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83568" y="3573016"/>
            <a:ext cx="6552728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27584" y="2852936"/>
            <a:ext cx="7056784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3568" y="4077072"/>
            <a:ext cx="66247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91264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1615948"/>
                <a:gridCol w="2049623"/>
                <a:gridCol w="2887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Relativně</a:t>
                      </a:r>
                      <a:r>
                        <a:rPr lang="cs-CZ" sz="2000" baseline="0" dirty="0" smtClean="0">
                          <a:solidFill>
                            <a:srgbClr val="008000"/>
                          </a:solidFill>
                        </a:rPr>
                        <a:t> střední molekulová hmotnost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 smtClean="0">
                          <a:solidFill>
                            <a:srgbClr val="FF0000"/>
                          </a:solidFill>
                          <a:ea typeface="Times New Roman"/>
                          <a:cs typeface="Times New Roman"/>
                        </a:rPr>
                        <a:t>AMYLÓZA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 smtClean="0">
                          <a:solidFill>
                            <a:srgbClr val="0000FF"/>
                          </a:solidFill>
                          <a:ea typeface="Times New Roman"/>
                          <a:cs typeface="Times New Roman"/>
                        </a:rPr>
                        <a:t>AMYLOPEKTIN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Zdroj, poznámka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 </a:t>
                      </a:r>
                      <a:r>
                        <a:rPr lang="cs-CZ" sz="2800" baseline="-25000" dirty="0" smtClean="0"/>
                        <a:t>n</a:t>
                      </a:r>
                      <a:endParaRPr lang="cs-CZ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5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6</a:t>
                      </a:r>
                      <a:endParaRPr lang="cs-CZ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7</a:t>
                      </a:r>
                      <a:endParaRPr lang="cs-CZ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Kálal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2800" i="1" baseline="-25000" dirty="0" smtClean="0">
                          <a:solidFill>
                            <a:srgbClr val="7030A0"/>
                          </a:solidFill>
                        </a:rPr>
                        <a:t>w</a:t>
                      </a:r>
                      <a:endParaRPr lang="cs-CZ" sz="2800" i="1" baseline="-25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7030A0"/>
                          </a:solidFill>
                        </a:rPr>
                        <a:t>Nebylo nalezeno</a:t>
                      </a:r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 </a:t>
                      </a:r>
                      <a:r>
                        <a:rPr lang="cs-CZ" sz="2800" baseline="-25000" dirty="0" smtClean="0"/>
                        <a:t>bez udání zda se jedná o n či w</a:t>
                      </a:r>
                      <a:endParaRPr lang="cs-CZ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5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6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7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8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Kodet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86916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Každopádně se jedná o VYSOKÉ HODNOTY,  na úrovni syntetických </a:t>
            </a:r>
            <a:r>
              <a:rPr lang="cs-CZ" sz="2800" b="1" dirty="0" err="1" smtClean="0">
                <a:solidFill>
                  <a:srgbClr val="C00000"/>
                </a:solidFill>
              </a:rPr>
              <a:t>polyolefinů</a:t>
            </a:r>
            <a:r>
              <a:rPr lang="cs-CZ" sz="2800" b="1" smtClean="0">
                <a:solidFill>
                  <a:srgbClr val="C00000"/>
                </a:solidFill>
              </a:rPr>
              <a:t> (PE, PP)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NADMOLEKULÁRNÍ STRUKTURA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0" name="Zástupný symbol pro obsah 9" descr="img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46580" y="617716"/>
            <a:ext cx="3384376" cy="4254416"/>
          </a:xfrm>
        </p:spPr>
      </p:pic>
      <p:pic>
        <p:nvPicPr>
          <p:cNvPr id="11" name="Obrázek 10" descr="img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771859" cy="51125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1560" y="494116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Lineární AMYLOZA  krystalizuje – vodíkové můstky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Rozvětvený AMYLOPEKTIN  je amorfní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Chování škrobu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00FF"/>
                </a:solidFill>
              </a:rPr>
              <a:t>Laboratorní teplota: </a:t>
            </a:r>
            <a:r>
              <a:rPr lang="cs-CZ" sz="3000" dirty="0" smtClean="0">
                <a:solidFill>
                  <a:srgbClr val="0000FF"/>
                </a:solidFill>
              </a:rPr>
              <a:t>pouze vratné zaplnění kapilár v zrnu škrobu</a:t>
            </a:r>
          </a:p>
          <a:p>
            <a:r>
              <a:rPr lang="cs-CZ" sz="3000" b="1" dirty="0" smtClean="0">
                <a:solidFill>
                  <a:srgbClr val="008000"/>
                </a:solidFill>
              </a:rPr>
              <a:t>Zvyšování teploty: </a:t>
            </a:r>
            <a:r>
              <a:rPr lang="cs-CZ" sz="3000" dirty="0" smtClean="0">
                <a:solidFill>
                  <a:srgbClr val="008000"/>
                </a:solidFill>
              </a:rPr>
              <a:t>postupná hydratace a rozpad vodíkových můstků, </a:t>
            </a:r>
            <a:r>
              <a:rPr lang="cs-CZ" sz="3000" b="1" dirty="0" smtClean="0">
                <a:solidFill>
                  <a:srgbClr val="008000"/>
                </a:solidFill>
              </a:rPr>
              <a:t>rozpouštění AMYLÓZY</a:t>
            </a:r>
            <a:r>
              <a:rPr lang="cs-CZ" sz="3000" dirty="0" smtClean="0">
                <a:solidFill>
                  <a:srgbClr val="008000"/>
                </a:solidFill>
              </a:rPr>
              <a:t>, </a:t>
            </a:r>
            <a:r>
              <a:rPr lang="cs-CZ" sz="3000" b="1" i="1" u="sng" dirty="0" smtClean="0">
                <a:solidFill>
                  <a:srgbClr val="C00000"/>
                </a:solidFill>
              </a:rPr>
              <a:t>AMYLOPEKTIN  pouze bobtná  </a:t>
            </a:r>
          </a:p>
          <a:p>
            <a:r>
              <a:rPr lang="cs-CZ" sz="3000" b="1" dirty="0" smtClean="0"/>
              <a:t>Zvyšující se teplota &amp; míchání</a:t>
            </a:r>
            <a:r>
              <a:rPr lang="cs-CZ" sz="3000" dirty="0" smtClean="0"/>
              <a:t>: rozpad hydratovaných zrn a dosažení „</a:t>
            </a:r>
            <a:r>
              <a:rPr lang="cs-CZ" sz="3000" b="1" dirty="0" smtClean="0">
                <a:solidFill>
                  <a:srgbClr val="FF0000"/>
                </a:solidFill>
              </a:rPr>
              <a:t>BODU MAZOVATĚNÍ ŠKROBU (peptizace)“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BOD MAZOVATĚNÍ ŠKROBU  je charakteristický pro různé škroby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2200" y="908720"/>
            <a:ext cx="2627784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943600" cy="453650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51520" y="5517232"/>
            <a:ext cx="6048672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Upravený ROTAČNÍ VISKOZIMETR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ROTAČNÍ VISKOZIMETR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868057" cy="439248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71600" y="5373216"/>
            <a:ext cx="2592288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Upravený ROTAČNÍ VISKOZIMETR</a:t>
            </a:r>
            <a:endParaRPr lang="cs-CZ" sz="2000" b="1" dirty="0">
              <a:solidFill>
                <a:srgbClr val="0000FF"/>
              </a:solidFill>
            </a:endParaRPr>
          </a:p>
        </p:txBody>
      </p:sp>
      <p:pic>
        <p:nvPicPr>
          <p:cNvPr id="11" name="Obrázek 10" descr="472px-Rotationsviskosi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596640" cy="4572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445224"/>
            <a:ext cx="36724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Standardní ROTAČNÍ VISKOZIMETR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5192216" cy="34014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00192" y="908720"/>
            <a:ext cx="2664296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55172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BU = </a:t>
            </a:r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Unit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9492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je název VÝROBCE přístrojů  v Německu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008000"/>
                </a:solidFill>
              </a:rPr>
              <a:t>Všimněte si  PRŮBĚHU TEPLOTY MĚŘENÍ  a bodů jejích změn!</a:t>
            </a:r>
            <a:endParaRPr lang="cs-CZ" sz="2600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Křivky MAZOVATĚNÍ různých škrobů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3" name="Obrázek 12" descr="img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79983" y="-331711"/>
            <a:ext cx="4824537" cy="7881463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051720" y="1988840"/>
            <a:ext cx="151216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563888" y="1628800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2123728" y="1988840"/>
            <a:ext cx="14401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2771800" y="1988840"/>
            <a:ext cx="79208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img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86445" y="2134201"/>
            <a:ext cx="3600400" cy="34536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Vliv sacharidů a solí na </a:t>
            </a:r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" name="Zástupný symbol pro obsah 9" descr="img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54318" y="-218014"/>
            <a:ext cx="5019340" cy="784887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Vliv sacharidů a solí na 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9" name="Zástupný symbol pro obsah 8" descr="img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76348" y="-1040044"/>
            <a:ext cx="3672408" cy="8001984"/>
          </a:xfrm>
        </p:spPr>
      </p:pic>
      <p:sp>
        <p:nvSpPr>
          <p:cNvPr id="11" name="Zaoblený obdélník 10"/>
          <p:cNvSpPr/>
          <p:nvPr/>
        </p:nvSpPr>
        <p:spPr>
          <a:xfrm>
            <a:off x="539552" y="2420888"/>
            <a:ext cx="7992888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013176"/>
            <a:ext cx="8064896" cy="107721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Kukuřičný škrob má normálně hodnoty: 62 – 72 – 67 °C</a:t>
            </a:r>
            <a:endParaRPr lang="cs-CZ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zahraniční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John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Willey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Starch</a:t>
            </a:r>
            <a:r>
              <a:rPr lang="cs-CZ" b="1" dirty="0" smtClean="0">
                <a:solidFill>
                  <a:srgbClr val="FF0000"/>
                </a:solidFill>
              </a:rPr>
              <a:t> ‐ </a:t>
            </a:r>
            <a:r>
              <a:rPr lang="cs-CZ" b="1" dirty="0" err="1" smtClean="0">
                <a:solidFill>
                  <a:srgbClr val="FF0000"/>
                </a:solidFill>
              </a:rPr>
              <a:t>Stärke</a:t>
            </a:r>
            <a:r>
              <a:rPr lang="cs-CZ" b="1" dirty="0" smtClean="0">
                <a:solidFill>
                  <a:srgbClr val="FF0000"/>
                </a:solidFill>
              </a:rPr>
              <a:t> časopis</a:t>
            </a:r>
          </a:p>
          <a:p>
            <a:r>
              <a:rPr lang="cs-CZ" b="1" dirty="0" err="1" smtClean="0">
                <a:solidFill>
                  <a:srgbClr val="0000FF"/>
                </a:solidFill>
              </a:rPr>
              <a:t>Thermoplastic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Starch</a:t>
            </a:r>
            <a:endParaRPr lang="cs-CZ" b="1" dirty="0" smtClean="0">
              <a:solidFill>
                <a:srgbClr val="0000FF"/>
              </a:solidFill>
            </a:endParaRPr>
          </a:p>
          <a:p>
            <a:pPr lvl="1"/>
            <a:r>
              <a:rPr lang="cs-CZ" dirty="0" smtClean="0">
                <a:hlinkClick r:id="rId2"/>
              </a:rPr>
              <a:t>Leon </a:t>
            </a:r>
            <a:r>
              <a:rPr lang="cs-CZ" dirty="0" err="1" smtClean="0">
                <a:hlinkClick r:id="rId2"/>
              </a:rPr>
              <a:t>Janssen</a:t>
            </a:r>
            <a:r>
              <a:rPr lang="cs-CZ" dirty="0" smtClean="0"/>
              <a:t>, </a:t>
            </a:r>
            <a:r>
              <a:rPr lang="cs-CZ" dirty="0" err="1" smtClean="0">
                <a:hlinkClick r:id="rId3"/>
              </a:rPr>
              <a:t>Leszek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Moscicki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ISBN: 978-3-527-32528-3</a:t>
            </a:r>
          </a:p>
          <a:p>
            <a:pPr lvl="1"/>
            <a:r>
              <a:rPr lang="cs-CZ" dirty="0" smtClean="0"/>
              <a:t>255 </a:t>
            </a:r>
            <a:r>
              <a:rPr lang="cs-CZ" dirty="0" err="1" smtClean="0"/>
              <a:t>pages</a:t>
            </a:r>
            <a:endParaRPr lang="cs-CZ" dirty="0" smtClean="0"/>
          </a:p>
          <a:p>
            <a:pPr lvl="1"/>
            <a:r>
              <a:rPr lang="cs-CZ" dirty="0" err="1" smtClean="0"/>
              <a:t>October</a:t>
            </a:r>
            <a:r>
              <a:rPr lang="cs-CZ" dirty="0" smtClean="0"/>
              <a:t> 2009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Chování škrobového mazu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688632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8000"/>
                </a:solidFill>
              </a:rPr>
              <a:t>Snižování teploty: </a:t>
            </a:r>
            <a:r>
              <a:rPr lang="cs-CZ" sz="3000" dirty="0" smtClean="0">
                <a:solidFill>
                  <a:srgbClr val="008000"/>
                </a:solidFill>
              </a:rPr>
              <a:t>postupné obnovování vodíkových můstků, hlavně u  AMYLÓZY, </a:t>
            </a:r>
            <a:r>
              <a:rPr lang="cs-CZ" sz="3000" u="sng" dirty="0" smtClean="0">
                <a:solidFill>
                  <a:srgbClr val="008000"/>
                </a:solidFill>
                <a:latin typeface="Arial Black" pitchFamily="34" charset="0"/>
              </a:rPr>
              <a:t>škrob s vysokým podílem AMYLOPEKTINU </a:t>
            </a:r>
            <a:r>
              <a:rPr lang="cs-CZ" sz="3000" u="sng" dirty="0" smtClean="0">
                <a:solidFill>
                  <a:srgbClr val="C00000"/>
                </a:solidFill>
                <a:latin typeface="Arial Black" pitchFamily="34" charset="0"/>
              </a:rPr>
              <a:t>(VĚTVENÁ MAKROMOLEKULA</a:t>
            </a:r>
            <a:r>
              <a:rPr lang="cs-CZ" sz="3000" u="sng" dirty="0" smtClean="0">
                <a:solidFill>
                  <a:srgbClr val="008000"/>
                </a:solidFill>
                <a:latin typeface="Arial Black" pitchFamily="34" charset="0"/>
              </a:rPr>
              <a:t>) má </a:t>
            </a:r>
            <a:r>
              <a:rPr lang="cs-CZ" sz="3000" u="sng" dirty="0" smtClean="0">
                <a:solidFill>
                  <a:srgbClr val="008000"/>
                </a:solidFill>
                <a:latin typeface="Arial Black" pitchFamily="34" charset="0"/>
              </a:rPr>
              <a:t>menší tendenci k </a:t>
            </a:r>
            <a:r>
              <a:rPr lang="cs-CZ" sz="3000" b="1" u="sng" dirty="0" smtClean="0">
                <a:solidFill>
                  <a:srgbClr val="FF0000"/>
                </a:solidFill>
                <a:latin typeface="Arial Black" pitchFamily="34" charset="0"/>
              </a:rPr>
              <a:t>RETROGRADACI</a:t>
            </a:r>
            <a:r>
              <a:rPr lang="cs-CZ" sz="3000" u="sng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r>
              <a:rPr lang="cs-CZ" sz="3000" b="1" dirty="0" smtClean="0">
                <a:solidFill>
                  <a:srgbClr val="0000FF"/>
                </a:solidFill>
              </a:rPr>
              <a:t>U nízkých koncentrací do cca. 3 % </a:t>
            </a:r>
            <a:r>
              <a:rPr lang="cs-CZ" sz="3000" dirty="0" smtClean="0">
                <a:solidFill>
                  <a:srgbClr val="0000FF"/>
                </a:solidFill>
              </a:rPr>
              <a:t>vypadávání z roztoku ve formě vloček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U vyšších koncentrací </a:t>
            </a:r>
            <a:r>
              <a:rPr lang="cs-CZ" sz="3000" dirty="0" smtClean="0">
                <a:solidFill>
                  <a:srgbClr val="FF0000"/>
                </a:solidFill>
              </a:rPr>
              <a:t>vznik </a:t>
            </a:r>
            <a:r>
              <a:rPr lang="cs-CZ" sz="3000" b="1" dirty="0" smtClean="0">
                <a:solidFill>
                  <a:srgbClr val="FF0000"/>
                </a:solidFill>
              </a:rPr>
              <a:t>GELU</a:t>
            </a:r>
            <a:r>
              <a:rPr lang="cs-CZ" sz="3000" dirty="0" smtClean="0">
                <a:solidFill>
                  <a:srgbClr val="FF0000"/>
                </a:solidFill>
              </a:rPr>
              <a:t>  s vysokou viskozitou</a:t>
            </a:r>
          </a:p>
          <a:p>
            <a:r>
              <a:rPr lang="cs-CZ" sz="3000" dirty="0" smtClean="0">
                <a:solidFill>
                  <a:srgbClr val="FF0000"/>
                </a:solidFill>
              </a:rPr>
              <a:t>Tento proces se nazývá </a:t>
            </a:r>
            <a:r>
              <a:rPr lang="cs-CZ" sz="3000" b="1" dirty="0" smtClean="0">
                <a:solidFill>
                  <a:srgbClr val="FF0000"/>
                </a:solidFill>
              </a:rPr>
              <a:t>RETROGRADACE </a:t>
            </a:r>
            <a:r>
              <a:rPr lang="cs-CZ" sz="3000" dirty="0" smtClean="0">
                <a:solidFill>
                  <a:srgbClr val="FF0000"/>
                </a:solidFill>
              </a:rPr>
              <a:t>a lze ho omezit přídavkem glukózy, tuků, NaNO</a:t>
            </a:r>
            <a:r>
              <a:rPr lang="cs-CZ" sz="3000" baseline="-25000" dirty="0" smtClean="0">
                <a:solidFill>
                  <a:srgbClr val="FF0000"/>
                </a:solidFill>
              </a:rPr>
              <a:t>3</a:t>
            </a:r>
            <a:r>
              <a:rPr lang="cs-CZ" sz="3000" dirty="0" smtClean="0">
                <a:solidFill>
                  <a:srgbClr val="FF0000"/>
                </a:solidFill>
              </a:rPr>
              <a:t> </a:t>
            </a:r>
          </a:p>
          <a:p>
            <a:endParaRPr lang="cs-CZ" sz="3000" b="1" dirty="0" smtClean="0">
              <a:solidFill>
                <a:srgbClr val="FF0000"/>
              </a:solidFill>
            </a:endParaRPr>
          </a:p>
          <a:p>
            <a:endParaRPr lang="cs-CZ" sz="3000" dirty="0" smtClean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008000"/>
                </a:solidFill>
              </a:rPr>
              <a:t>Všimněte si  PRŮBĚHU TEPLOTY MĚŘENÍ  a bodů jejích změn!</a:t>
            </a:r>
            <a:endParaRPr lang="cs-CZ" sz="2600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588224" y="908720"/>
            <a:ext cx="2304256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RETROGRADACE = zvyšování viskozity se snižující se teplotou &gt; VZNIK GELU</a:t>
            </a:r>
            <a:endParaRPr lang="cs-CZ" dirty="0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932040" y="2636912"/>
            <a:ext cx="172819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Proč modifikujeme škrob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Vysoká viskozita i při nízkých koncentracích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Nízká </a:t>
            </a:r>
            <a:r>
              <a:rPr lang="cs-CZ" b="1" dirty="0" err="1" smtClean="0">
                <a:solidFill>
                  <a:srgbClr val="FF0000"/>
                </a:solidFill>
              </a:rPr>
              <a:t>dispergovatelnost</a:t>
            </a:r>
            <a:r>
              <a:rPr lang="cs-CZ" b="1" dirty="0" smtClean="0">
                <a:solidFill>
                  <a:srgbClr val="FF0000"/>
                </a:solidFill>
              </a:rPr>
              <a:t> a rozpustnost škrobových zrn</a:t>
            </a:r>
          </a:p>
          <a:p>
            <a:r>
              <a:rPr lang="cs-CZ" b="1" dirty="0" smtClean="0"/>
              <a:t>Silná tendence vytvářet tuhý, trojrozměrně provázaný gel </a:t>
            </a:r>
            <a:r>
              <a:rPr lang="cs-CZ" dirty="0" smtClean="0"/>
              <a:t>(</a:t>
            </a:r>
            <a:r>
              <a:rPr lang="cs-CZ" b="1" u="sng" dirty="0" smtClean="0">
                <a:solidFill>
                  <a:srgbClr val="0000FF"/>
                </a:solidFill>
              </a:rPr>
              <a:t>někdy je toto ale výhodné &gt; PUDINK</a:t>
            </a:r>
            <a:r>
              <a:rPr lang="cs-CZ" dirty="0" smtClean="0"/>
              <a:t>)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pic>
        <p:nvPicPr>
          <p:cNvPr id="11" name="Obrázek 10" descr="img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5702"/>
            <a:ext cx="3124568" cy="3829554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692696"/>
            <a:ext cx="1224136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555776" y="76470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7921" y="3237015"/>
            <a:ext cx="405000" cy="453338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3284984"/>
            <a:ext cx="5400600" cy="181588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KDE JSOU POTENCIÁLNÍ REAKČNÍ CENTRA V TĚCHTO MAKROMOLEKULÁCH?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Enzymatický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Termický 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Chemický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Hydrolýza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Oxidace</a:t>
            </a:r>
          </a:p>
          <a:p>
            <a:pPr lvl="1"/>
            <a:r>
              <a:rPr lang="cs-CZ" sz="2400" b="1" u="sng" dirty="0" smtClean="0">
                <a:solidFill>
                  <a:srgbClr val="FF0000"/>
                </a:solidFill>
              </a:rPr>
              <a:t>Esterifikace (několik variant)</a:t>
            </a:r>
          </a:p>
          <a:p>
            <a:pPr lvl="1"/>
            <a:r>
              <a:rPr lang="cs-CZ" sz="2400" b="1" dirty="0" err="1" smtClean="0">
                <a:solidFill>
                  <a:srgbClr val="FF0000"/>
                </a:solidFill>
              </a:rPr>
              <a:t>Xantace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b="1" dirty="0" err="1" smtClean="0">
                <a:solidFill>
                  <a:srgbClr val="FF0000"/>
                </a:solidFill>
              </a:rPr>
              <a:t>Karbamace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Škrobové étery</a:t>
            </a:r>
          </a:p>
          <a:p>
            <a:r>
              <a:rPr lang="cs-CZ" sz="2800" b="1" dirty="0" smtClean="0"/>
              <a:t>Síťování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Roubování </a:t>
            </a:r>
          </a:p>
          <a:p>
            <a:pPr lvl="1"/>
            <a:endParaRPr lang="cs-CZ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Obecné schéma 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10" name="Obrázek 9" descr="img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7776864" cy="54025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40152" y="980728"/>
            <a:ext cx="2808312" cy="280076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 snaha provádět procesy v suspenzi a ne v roztoku</a:t>
            </a:r>
          </a:p>
          <a:p>
            <a:pPr algn="ctr"/>
            <a:r>
              <a:rPr lang="cs-CZ" sz="3600" b="1" u="sng" dirty="0" smtClean="0">
                <a:solidFill>
                  <a:srgbClr val="0000FF"/>
                </a:solidFill>
              </a:rPr>
              <a:t>PROČ ?</a:t>
            </a:r>
            <a:endParaRPr lang="cs-CZ" sz="3600" b="1" u="sng" dirty="0">
              <a:solidFill>
                <a:srgbClr val="0000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437112"/>
            <a:ext cx="2880320" cy="18158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Jedná se tedy většinou o HETEROGENNÍ REAKCE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1" name="Zástupný symbol pro obsah 10" descr="img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75556" y="944724"/>
            <a:ext cx="4968552" cy="5472608"/>
          </a:xfrm>
        </p:spPr>
      </p:pic>
      <p:sp>
        <p:nvSpPr>
          <p:cNvPr id="12" name="Elipsa 11"/>
          <p:cNvSpPr/>
          <p:nvPr/>
        </p:nvSpPr>
        <p:spPr>
          <a:xfrm>
            <a:off x="3707904" y="5661248"/>
            <a:ext cx="1440160" cy="504056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26876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PRUDKÝ POKLES VISKOZITY ROZTOKU (MAZU)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 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Štěpení na MALTÓZU enzymy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err="1" smtClean="0">
                <a:solidFill>
                  <a:srgbClr val="008000"/>
                </a:solidFill>
                <a:latin typeface="+mn-lt"/>
              </a:rPr>
              <a:t>a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AMYLÓZAMI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MALTÓZU 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lze dále rozštěpit enzymem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MALTÓZOU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 na GLUKÓZU</a:t>
            </a:r>
            <a:endParaRPr lang="cs-CZ" sz="28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Glukózu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 smtClean="0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Katalýza pomocí </a:t>
            </a:r>
            <a:r>
              <a:rPr lang="cs-CZ" sz="2800" b="1" dirty="0" err="1" smtClean="0">
                <a:solidFill>
                  <a:srgbClr val="008000"/>
                </a:solidFill>
                <a:latin typeface="+mn-lt"/>
              </a:rPr>
              <a:t>HCl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nebo H</a:t>
            </a:r>
            <a:r>
              <a:rPr lang="cs-CZ" sz="2800" b="1" baseline="-25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SO</a:t>
            </a:r>
            <a:r>
              <a:rPr lang="cs-CZ" sz="2800" b="1" baseline="-25000" dirty="0" smtClean="0">
                <a:solidFill>
                  <a:srgbClr val="008000"/>
                </a:solidFill>
                <a:latin typeface="+mn-lt"/>
              </a:rPr>
              <a:t>4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s neutralizací na konci procesu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Lze kombinovat s enzymatickým procesem  a dostat se </a:t>
            </a:r>
            <a:r>
              <a:rPr lang="cs-CZ" sz="2800" b="1" dirty="0" smtClean="0">
                <a:solidFill>
                  <a:srgbClr val="0000FF"/>
                </a:solidFill>
              </a:rPr>
              <a:t>na GLUKÓZU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cs-CZ" sz="28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Glukózu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 smtClean="0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264224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11" name="Obrázek 10" descr="img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4555" y="1014860"/>
            <a:ext cx="3384378" cy="4180210"/>
          </a:xfrm>
          <a:prstGeom prst="rect">
            <a:avLst/>
          </a:prstGeom>
        </p:spPr>
      </p:pic>
      <p:pic>
        <p:nvPicPr>
          <p:cNvPr id="12" name="Obrázek 11" descr="img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97592" y="1907264"/>
            <a:ext cx="3774928" cy="451414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4797152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Nejsou informace o tom, zda proces probíhá </a:t>
            </a:r>
            <a:r>
              <a:rPr lang="cs-CZ" sz="2000" b="1" u="sng" dirty="0" smtClean="0">
                <a:solidFill>
                  <a:srgbClr val="008000"/>
                </a:solidFill>
              </a:rPr>
              <a:t>náhodně</a:t>
            </a:r>
            <a:r>
              <a:rPr lang="cs-CZ" sz="2000" b="1" dirty="0" smtClean="0">
                <a:solidFill>
                  <a:srgbClr val="008000"/>
                </a:solidFill>
              </a:rPr>
              <a:t> či zda je některé místo v řetězci při hydrolýze </a:t>
            </a:r>
            <a:r>
              <a:rPr lang="cs-CZ" sz="2000" b="1" i="1" u="sng" dirty="0" smtClean="0">
                <a:solidFill>
                  <a:srgbClr val="008000"/>
                </a:solidFill>
              </a:rPr>
              <a:t>preferováno</a:t>
            </a:r>
            <a:endParaRPr lang="cs-CZ" sz="2000" b="1" i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25658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Druhy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Výroby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Chemie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Použití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Modifikace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Výroba dextrinů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Použití dextrinů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 VYUŽITÍ GLUKÓZY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5120208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19" name="Obrázek 18" descr="Alpha-D-Glucopyranos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1495425" cy="1619250"/>
          </a:xfrm>
          <a:prstGeom prst="rect">
            <a:avLst/>
          </a:prstGeom>
        </p:spPr>
      </p:pic>
      <p:pic>
        <p:nvPicPr>
          <p:cNvPr id="20" name="Obrázek 19" descr="120px-Pyruv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1637233" cy="1296144"/>
          </a:xfrm>
          <a:prstGeom prst="rect">
            <a:avLst/>
          </a:prstGeom>
        </p:spPr>
      </p:pic>
      <p:pic>
        <p:nvPicPr>
          <p:cNvPr id="21" name="Obrázek 20" descr="120px-Acetaldehyde-2D-flat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1677856" cy="1440160"/>
          </a:xfrm>
          <a:prstGeom prst="rect">
            <a:avLst/>
          </a:prstGeom>
        </p:spPr>
      </p:pic>
      <p:pic>
        <p:nvPicPr>
          <p:cNvPr id="22" name="Obrázek 21" descr="Ethanol-structure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9479" y="4725144"/>
            <a:ext cx="2629857" cy="1512168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</a:ln>
        </p:spPr>
      </p:pic>
      <p:sp>
        <p:nvSpPr>
          <p:cNvPr id="23" name="TextovéPole 22"/>
          <p:cNvSpPr txBox="1"/>
          <p:nvPr/>
        </p:nvSpPr>
        <p:spPr>
          <a:xfrm>
            <a:off x="4355976" y="19888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Pyruvát</a:t>
            </a:r>
            <a:r>
              <a:rPr lang="cs-CZ" b="1" dirty="0" smtClean="0">
                <a:solidFill>
                  <a:srgbClr val="C00000"/>
                </a:solidFill>
              </a:rPr>
              <a:t> konjugovaná báze od kyseliny </a:t>
            </a:r>
            <a:r>
              <a:rPr lang="cs-CZ" b="1" dirty="0" err="1" smtClean="0">
                <a:solidFill>
                  <a:srgbClr val="C00000"/>
                </a:solidFill>
              </a:rPr>
              <a:t>pyrohroznové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07504" y="4293096"/>
            <a:ext cx="4968552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Vodka</a:t>
            </a:r>
          </a:p>
          <a:p>
            <a:r>
              <a:rPr lang="cs-CZ" sz="2000" b="1" dirty="0" err="1" smtClean="0">
                <a:solidFill>
                  <a:srgbClr val="008000"/>
                </a:solidFill>
              </a:rPr>
              <a:t>Gorilka</a:t>
            </a:r>
            <a:endParaRPr lang="cs-CZ" sz="2000" b="1" dirty="0" smtClean="0">
              <a:solidFill>
                <a:srgbClr val="008000"/>
              </a:solidFill>
            </a:endParaRPr>
          </a:p>
          <a:p>
            <a:r>
              <a:rPr lang="cs-CZ" sz="2000" b="1" dirty="0" err="1" smtClean="0"/>
              <a:t>Schnaps</a:t>
            </a:r>
            <a:endParaRPr lang="cs-CZ" sz="2000" b="1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Prostějovská </a:t>
            </a:r>
            <a:r>
              <a:rPr lang="cs-CZ" sz="2000" b="1" dirty="0" err="1" smtClean="0">
                <a:solidFill>
                  <a:srgbClr val="FF0000"/>
                </a:solidFill>
              </a:rPr>
              <a:t>starorežná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C000"/>
                </a:solidFill>
              </a:rPr>
              <a:t>Whisky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Arial Black" pitchFamily="34" charset="0"/>
              </a:rPr>
              <a:t>Bramborový líh &gt; TUZEMSKÝ RUM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Enzymatická </a:t>
            </a:r>
            <a:r>
              <a:rPr lang="cs-CZ" sz="2800" b="1" i="1" u="sng" cap="all" dirty="0" smtClean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Xylose </a:t>
            </a:r>
            <a:r>
              <a:rPr lang="cs-CZ" sz="2800" b="1" i="1" u="sng" dirty="0" err="1" smtClean="0">
                <a:solidFill>
                  <a:srgbClr val="008000"/>
                </a:solidFill>
              </a:rPr>
              <a:t>isomerase</a:t>
            </a:r>
            <a:r>
              <a:rPr lang="cs-CZ" sz="2800" b="1" i="1" u="sng" dirty="0" smtClean="0">
                <a:solidFill>
                  <a:srgbClr val="008000"/>
                </a:solidFill>
              </a:rPr>
              <a:t>)</a:t>
            </a:r>
            <a:r>
              <a:rPr lang="cs-CZ" sz="2800" b="1" i="1" u="sng" cap="all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izomerizace GLUKÓZY na </a:t>
            </a:r>
            <a:r>
              <a:rPr 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  <a:endParaRPr lang="cs-CZ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11" name="Obrázek 10" descr="490px-D-Fructose_vs__D-Glucose_Structural_Formulae_V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4667250" cy="37242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48264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GLUKÓZY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(ALDÓZA)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</a:p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(KETÓZA)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07704" y="56612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D-xylose </a:t>
            </a:r>
            <a:r>
              <a:rPr lang="cs-CZ" sz="2400" b="1" dirty="0" err="1" smtClean="0">
                <a:solidFill>
                  <a:srgbClr val="008000"/>
                </a:solidFill>
              </a:rPr>
              <a:t>aldose</a:t>
            </a:r>
            <a:r>
              <a:rPr lang="cs-CZ" sz="2400" b="1" dirty="0" smtClean="0">
                <a:solidFill>
                  <a:srgbClr val="008000"/>
                </a:solidFill>
              </a:rPr>
              <a:t>-ketose-</a:t>
            </a:r>
            <a:r>
              <a:rPr lang="cs-CZ" sz="2400" b="1" dirty="0" err="1" smtClean="0">
                <a:solidFill>
                  <a:srgbClr val="008000"/>
                </a:solidFill>
              </a:rPr>
              <a:t>isomerase</a:t>
            </a:r>
            <a:endParaRPr lang="cs-CZ" sz="2400" dirty="0">
              <a:solidFill>
                <a:srgbClr val="008000"/>
              </a:solidFill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3707904" y="1556792"/>
            <a:ext cx="1800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2" idx="0"/>
          </p:cNvCxnSpPr>
          <p:nvPr/>
        </p:nvCxnSpPr>
        <p:spPr>
          <a:xfrm flipH="1" flipV="1">
            <a:off x="6156176" y="2204864"/>
            <a:ext cx="158417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1331640" y="2996952"/>
            <a:ext cx="1728192" cy="57606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1340768"/>
            <a:ext cx="2016224" cy="163121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Fruktóza je asi o 1/5 sladší než </a:t>
            </a:r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Glukóza"/>
              </a:rPr>
              <a:t>glukóza</a:t>
            </a:r>
            <a:endParaRPr lang="cs-CZ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Vyskytuje se hlavně v ovoci</a:t>
            </a:r>
            <a:endParaRPr lang="cs-CZ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3000" b="1" dirty="0" smtClean="0"/>
              <a:t>Nános škrobové suspenze na vyhřívaný válec</a:t>
            </a:r>
          </a:p>
          <a:p>
            <a:r>
              <a:rPr lang="cs-CZ" sz="3000" b="1" dirty="0" smtClean="0"/>
              <a:t>Vznik mazu a rozrušení vodíkových můstků mezi molekulami škrobu</a:t>
            </a:r>
          </a:p>
          <a:p>
            <a:r>
              <a:rPr lang="cs-CZ" sz="3000" b="1" dirty="0" smtClean="0"/>
              <a:t>Voda se tak rychle </a:t>
            </a:r>
            <a:r>
              <a:rPr lang="cs-CZ" sz="3000" b="1" dirty="0" err="1" smtClean="0"/>
              <a:t>odsuší</a:t>
            </a:r>
            <a:r>
              <a:rPr lang="cs-CZ" sz="3000" b="1" dirty="0" smtClean="0"/>
              <a:t>, že nestačí dojít ke vzniku (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obnovení</a:t>
            </a:r>
            <a:r>
              <a:rPr lang="cs-CZ" sz="3000" b="1" dirty="0" smtClean="0"/>
              <a:t>) vodíkových můstků mezi molekulami škrobu</a:t>
            </a:r>
          </a:p>
          <a:p>
            <a:r>
              <a:rPr lang="cs-CZ" sz="3000" b="1" dirty="0" smtClean="0"/>
              <a:t>Suchý škrob složený z neasociovaných molekul</a:t>
            </a:r>
          </a:p>
          <a:p>
            <a:r>
              <a:rPr lang="cs-CZ" sz="3000" b="1" dirty="0" smtClean="0"/>
              <a:t>Snadná rozpustnost i ve studené vodě</a:t>
            </a:r>
            <a:endParaRPr lang="cs-CZ" sz="3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10" name="Zástupný symbol pro obsah 9" descr="img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23528" y="836712"/>
            <a:ext cx="8568951" cy="5417518"/>
          </a:xfrm>
        </p:spPr>
      </p:pic>
      <p:sp>
        <p:nvSpPr>
          <p:cNvPr id="8" name="Elipsa 7"/>
          <p:cNvSpPr/>
          <p:nvPr/>
        </p:nvSpPr>
        <p:spPr>
          <a:xfrm>
            <a:off x="4139952" y="3645024"/>
            <a:ext cx="1512168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51920" y="1916832"/>
            <a:ext cx="1944216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Zde probíhá vlastní proces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cxnSp>
        <p:nvCxnSpPr>
          <p:cNvPr id="12" name="Přímá spojovací šipka 11"/>
          <p:cNvCxnSpPr>
            <a:endCxn id="8" idx="0"/>
          </p:cNvCxnSpPr>
          <p:nvPr/>
        </p:nvCxnSpPr>
        <p:spPr>
          <a:xfrm>
            <a:off x="4860032" y="3140968"/>
            <a:ext cx="3600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2339752" y="5661248"/>
            <a:ext cx="1656184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1052736"/>
            <a:ext cx="32403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Seškrábnutí suchého filmu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5364088" y="1412776"/>
            <a:ext cx="720080" cy="3024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5048200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10" name="Zástupný symbol pro obsah 9" descr="img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27304" y="464985"/>
            <a:ext cx="5040560" cy="6360079"/>
          </a:xfrm>
        </p:spPr>
      </p:pic>
      <p:sp>
        <p:nvSpPr>
          <p:cNvPr id="12" name="TextovéPole 11"/>
          <p:cNvSpPr txBox="1"/>
          <p:nvPr/>
        </p:nvSpPr>
        <p:spPr>
          <a:xfrm>
            <a:off x="6372200" y="908720"/>
            <a:ext cx="187220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Oxidace </a:t>
            </a:r>
            <a:r>
              <a:rPr lang="cs-CZ" b="1" cap="all" dirty="0" smtClean="0">
                <a:solidFill>
                  <a:srgbClr val="C00000"/>
                </a:solidFill>
              </a:rPr>
              <a:t>karbonylu</a:t>
            </a:r>
            <a:r>
              <a:rPr lang="cs-CZ" b="1" dirty="0" smtClean="0">
                <a:solidFill>
                  <a:srgbClr val="C00000"/>
                </a:solidFill>
              </a:rPr>
              <a:t> v  otevřené formy glukózy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3212976"/>
            <a:ext cx="208823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Oxidace – OH v CYKLICKÉ formě glukózy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2915816" y="2780928"/>
            <a:ext cx="38884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3707904" y="3212976"/>
            <a:ext cx="309634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04248" y="4797152"/>
            <a:ext cx="2088232" cy="14773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Oxidace v CYKLICKÉ formě glukózy otevřením mezi C2 a C3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339752" y="6021288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79512" y="594928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C3</a:t>
            </a:r>
            <a:endParaRPr lang="cs-CZ" dirty="0"/>
          </a:p>
        </p:txBody>
      </p:sp>
      <p:cxnSp>
        <p:nvCxnSpPr>
          <p:cNvPr id="26" name="Přímá spojovací šipka 25"/>
          <p:cNvCxnSpPr/>
          <p:nvPr/>
        </p:nvCxnSpPr>
        <p:spPr>
          <a:xfrm flipH="1" flipV="1">
            <a:off x="1763688" y="5805264"/>
            <a:ext cx="576064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755576" y="5805264"/>
            <a:ext cx="216024" cy="1440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79512" y="4437112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C6</a:t>
            </a:r>
            <a:endParaRPr lang="cs-CZ" sz="2000" b="1" dirty="0">
              <a:latin typeface="+mn-lt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755576" y="4797152"/>
            <a:ext cx="21602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/>
              <a:t>Nejdůležitější z modifikačních reakcí</a:t>
            </a:r>
          </a:p>
          <a:p>
            <a:r>
              <a:rPr lang="cs-CZ" b="1" dirty="0" smtClean="0"/>
              <a:t>Může probíhat v oblasti nízkých nebo vyšších pH</a:t>
            </a:r>
          </a:p>
          <a:p>
            <a:r>
              <a:rPr lang="cs-CZ" b="1" dirty="0" smtClean="0"/>
              <a:t>Nejdůležitější je oxidace </a:t>
            </a:r>
            <a:r>
              <a:rPr lang="cs-CZ" b="1" dirty="0" err="1" smtClean="0"/>
              <a:t>chlornanen</a:t>
            </a:r>
            <a:r>
              <a:rPr lang="cs-CZ" b="1" dirty="0" smtClean="0"/>
              <a:t> sodným v oblasti pH cca. 8 – 9 (mírně zásadité prostředí)</a:t>
            </a:r>
          </a:p>
          <a:p>
            <a:r>
              <a:rPr lang="cs-CZ" b="1" dirty="0" smtClean="0"/>
              <a:t>Používají se hlavně </a:t>
            </a:r>
            <a:r>
              <a:rPr lang="cs-CZ" b="1" dirty="0" smtClean="0">
                <a:solidFill>
                  <a:srgbClr val="008000"/>
                </a:solidFill>
              </a:rPr>
              <a:t>bramborové škroby </a:t>
            </a:r>
            <a:r>
              <a:rPr lang="cs-CZ" b="1" dirty="0" smtClean="0"/>
              <a:t>(</a:t>
            </a:r>
            <a:r>
              <a:rPr lang="cs-CZ" b="1" i="1" u="sng" dirty="0" smtClean="0">
                <a:solidFill>
                  <a:srgbClr val="008000"/>
                </a:solidFill>
              </a:rPr>
              <a:t>kapilarita zrna</a:t>
            </a:r>
            <a:r>
              <a:rPr lang="cs-CZ" b="1" dirty="0" smtClean="0"/>
              <a:t>), s malým sklonem k RETROGRADACI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- schéma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10" name="Zástupný symbol pro obsah 9" descr="img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616624" cy="5239269"/>
          </a:xfrm>
        </p:spPr>
      </p:pic>
      <p:sp>
        <p:nvSpPr>
          <p:cNvPr id="11" name="TextovéPole 10"/>
          <p:cNvSpPr txBox="1"/>
          <p:nvPr/>
        </p:nvSpPr>
        <p:spPr>
          <a:xfrm>
            <a:off x="6084168" y="1124744"/>
            <a:ext cx="2808312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TYPICKÁ RECEPTURA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pH = 8 – 9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008000"/>
                </a:solidFill>
              </a:rPr>
              <a:t>Teplota = 35 – 43 °C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FF"/>
                </a:solidFill>
              </a:rPr>
              <a:t> reakční doba = 2 – 8 hodin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aktivní chlór (</a:t>
            </a:r>
            <a:r>
              <a:rPr lang="cs-CZ" b="1" dirty="0" err="1" smtClean="0">
                <a:solidFill>
                  <a:srgbClr val="C00000"/>
                </a:solidFill>
              </a:rPr>
              <a:t>NaClO</a:t>
            </a:r>
            <a:r>
              <a:rPr lang="cs-CZ" b="1" dirty="0" smtClean="0">
                <a:solidFill>
                  <a:srgbClr val="C00000"/>
                </a:solidFill>
              </a:rPr>
              <a:t>) = 3 – 45 g/kg škrobu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3789040"/>
            <a:ext cx="2736304" cy="23083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DEPOLYMERACE V ALKALICKÉM PROSTŘEDÍ &gt; SNIŽOVÁNÍ MOLEKULOVÉ HMOTNOSTI</a:t>
            </a:r>
            <a:endParaRPr lang="cs-CZ" sz="2400" b="1" dirty="0">
              <a:solidFill>
                <a:srgbClr val="0000FF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4860032" y="2636912"/>
            <a:ext cx="1296144" cy="11521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na C 6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 –OH na – COOH pomocí HNO</a:t>
            </a:r>
            <a:r>
              <a:rPr lang="cs-CZ" sz="2800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12" name="Zástupný symbol pro obsah 11" descr="Alpha-D-Glucopyranose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3816424" cy="2884906"/>
          </a:xfrm>
        </p:spPr>
      </p:pic>
      <p:sp>
        <p:nvSpPr>
          <p:cNvPr id="13" name="TextovéPole 12"/>
          <p:cNvSpPr txBox="1"/>
          <p:nvPr/>
        </p:nvSpPr>
        <p:spPr>
          <a:xfrm>
            <a:off x="467544" y="1412776"/>
            <a:ext cx="93610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 6</a:t>
            </a:r>
            <a:endParaRPr lang="cs-CZ" sz="2800" dirty="0"/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1403648" y="1916832"/>
            <a:ext cx="3600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572000" y="1628800"/>
            <a:ext cx="4464496" cy="286232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Při takové oxidaci  se nemění polymerační </a:t>
            </a:r>
            <a:r>
              <a:rPr lang="cs-CZ" sz="3600" b="1" dirty="0" smtClean="0">
                <a:solidFill>
                  <a:srgbClr val="0000FF"/>
                </a:solidFill>
              </a:rPr>
              <a:t>stupeň &gt; </a:t>
            </a:r>
            <a:r>
              <a:rPr lang="cs-CZ" sz="3600" b="1" dirty="0" smtClean="0">
                <a:solidFill>
                  <a:srgbClr val="FF0000"/>
                </a:solidFill>
              </a:rPr>
              <a:t>přeměna </a:t>
            </a:r>
            <a:r>
              <a:rPr lang="cs-CZ" sz="3600" b="1" dirty="0" err="1" smtClean="0">
                <a:solidFill>
                  <a:srgbClr val="FF0000"/>
                </a:solidFill>
              </a:rPr>
              <a:t>polymeranalogická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na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dialdehyd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9" name="Zástupný symbol pro obsah 8" descr="img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82595" y="61821"/>
            <a:ext cx="3634796" cy="7488834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Oxidace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škrobu - </a:t>
            </a:r>
            <a:r>
              <a:rPr lang="cs-CZ" sz="4000" cap="all" dirty="0" smtClean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4000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Vyšší míra oxidace &gt; vyšší je i míra štěpení řetězců &gt; nižší viskozita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Vyšší je míra štěpení řetězců &gt; NIŽŠÍ POJIVÁ SCHOPNOST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Vyšší míra oxidace &gt; vyšší disperzní stabilita, tj. nižší sklon k RETROGRADACI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Pro heterogenní reakci jsou vhodné škroby s velkým počtem kapilár &gt; vyšší povrch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Druhy PRŮMYSOVĚ VÝZNAMNÝCH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8" name="Zástupný symbol pro obsah 7" descr="img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7107" y="297269"/>
            <a:ext cx="5184576" cy="6695510"/>
          </a:xfrm>
        </p:spPr>
      </p:pic>
      <p:sp>
        <p:nvSpPr>
          <p:cNvPr id="7" name="TextovéPole 6"/>
          <p:cNvSpPr txBox="1"/>
          <p:nvPr/>
        </p:nvSpPr>
        <p:spPr>
          <a:xfrm>
            <a:off x="2771800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TVARY ZRN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16216" y="141277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Dva druhy zrn!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VÝROBA DEXTRINŮ 1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pic>
        <p:nvPicPr>
          <p:cNvPr id="10" name="Zástupný symbol pro obsah 9" descr="img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5869" y="908720"/>
            <a:ext cx="5626792" cy="5112568"/>
          </a:xfrm>
        </p:spPr>
      </p:pic>
      <p:pic>
        <p:nvPicPr>
          <p:cNvPr id="11" name="Obrázek 10" descr="img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2867903" cy="10801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635896" y="2492896"/>
            <a:ext cx="2880320" cy="1200329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12 – 24 hodin, aby kyseliny &amp; roztoky přísad prostoupily zrno škrobu</a:t>
            </a:r>
            <a:endParaRPr lang="cs-CZ" b="1" dirty="0">
              <a:solidFill>
                <a:srgbClr val="008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6516216" y="2492896"/>
            <a:ext cx="432048" cy="2880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VÝROBA DEXTRINŮ 2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9" name="Zástupný symbol pro obsah 8" descr="img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14551" y="-1354311"/>
            <a:ext cx="4104456" cy="8630518"/>
          </a:xfrm>
        </p:spPr>
      </p:pic>
      <p:sp>
        <p:nvSpPr>
          <p:cNvPr id="12" name="TextovéPole 11"/>
          <p:cNvSpPr txBox="1"/>
          <p:nvPr/>
        </p:nvSpPr>
        <p:spPr>
          <a:xfrm>
            <a:off x="251520" y="5229200"/>
            <a:ext cx="8568952" cy="892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FF0000"/>
                </a:solidFill>
              </a:rPr>
              <a:t>Je to vlastně HYDROLÝZA ŠKROBU  následovaná POLYMERACÍ (KOMBINACÍ) FRAGMENTŮ</a:t>
            </a:r>
            <a:endParaRPr lang="cs-CZ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Struktura DEXTRINŮ 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pic>
        <p:nvPicPr>
          <p:cNvPr id="10" name="Obrázek 9" descr="320px-Dextrin_skeleta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44724"/>
            <a:ext cx="4104456" cy="513057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60032" y="1052736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Proces DEXTRINACE  nastává i při pečení např. chleba a je to ona hnědá kůrka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VLASTNOSTI DEXTRINŮ &amp; </a:t>
            </a:r>
            <a:r>
              <a:rPr lang="cs-CZ" sz="2800" cap="all" dirty="0" smtClean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Barva od bílé přes </a:t>
            </a:r>
            <a:r>
              <a:rPr lang="cs-CZ" sz="2800" b="1" dirty="0" smtClean="0">
                <a:solidFill>
                  <a:srgbClr val="FFC000"/>
                </a:solidFill>
              </a:rPr>
              <a:t>žlutou</a:t>
            </a:r>
            <a:r>
              <a:rPr lang="cs-CZ" sz="2800" b="1" dirty="0" smtClean="0">
                <a:solidFill>
                  <a:srgbClr val="FF0000"/>
                </a:solidFill>
              </a:rPr>
              <a:t> po </a:t>
            </a:r>
            <a:r>
              <a:rPr lang="cs-CZ" sz="2800" b="1" dirty="0" smtClean="0">
                <a:solidFill>
                  <a:srgbClr val="C00000"/>
                </a:solidFill>
              </a:rPr>
              <a:t>hnědou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Většinou zcela rozpustné ve vodě </a:t>
            </a:r>
          </a:p>
          <a:p>
            <a:pPr algn="ctr">
              <a:buNone/>
            </a:pPr>
            <a:r>
              <a:rPr lang="cs-CZ" sz="2800" cap="all" dirty="0" smtClean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endParaRPr lang="cs-CZ" sz="12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is a </a:t>
            </a:r>
            <a:r>
              <a:rPr lang="en-US" sz="1600" dirty="0" err="1" smtClean="0">
                <a:solidFill>
                  <a:srgbClr val="008000"/>
                </a:solidFill>
              </a:rPr>
              <a:t>shortchain</a:t>
            </a:r>
            <a:r>
              <a:rPr lang="en-US" sz="1600" dirty="0" smtClean="0">
                <a:solidFill>
                  <a:srgbClr val="008000"/>
                </a:solidFill>
              </a:rPr>
              <a:t> starch sugar used as a food additive. It is produced also by enzymatic hydrolysis from</a:t>
            </a:r>
            <a:r>
              <a:rPr lang="cs-CZ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gelled starch and is usually found as a creamy-white hygroscopic </a:t>
            </a:r>
            <a:r>
              <a:rPr lang="en-US" sz="1600" dirty="0" err="1" smtClean="0">
                <a:solidFill>
                  <a:srgbClr val="008000"/>
                </a:solidFill>
              </a:rPr>
              <a:t>spraydried</a:t>
            </a:r>
            <a:r>
              <a:rPr lang="en-US" sz="1600" dirty="0" smtClean="0">
                <a:solidFill>
                  <a:srgbClr val="008000"/>
                </a:solidFill>
              </a:rPr>
              <a:t> powder. </a:t>
            </a:r>
            <a:r>
              <a:rPr lang="en-US" sz="1600" u="sng" dirty="0" err="1" smtClean="0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r>
              <a:rPr lang="en-US" sz="1600" u="sng" dirty="0" smtClean="0">
                <a:solidFill>
                  <a:srgbClr val="008000"/>
                </a:solidFill>
                <a:latin typeface="Arial Black" pitchFamily="34" charset="0"/>
              </a:rPr>
              <a:t> is easily</a:t>
            </a:r>
            <a:r>
              <a:rPr lang="cs-CZ" sz="1600" u="sng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1600" u="sng" dirty="0" smtClean="0">
                <a:solidFill>
                  <a:srgbClr val="008000"/>
                </a:solidFill>
                <a:latin typeface="Arial Black" pitchFamily="34" charset="0"/>
              </a:rPr>
              <a:t>digestible</a:t>
            </a:r>
            <a:r>
              <a:rPr lang="en-US" sz="1600" dirty="0" smtClean="0">
                <a:solidFill>
                  <a:srgbClr val="008000"/>
                </a:solidFill>
              </a:rPr>
              <a:t>, being absorbed as rapidly as glucose, and might either be moderately sweet or have hardly any flavor at</a:t>
            </a:r>
          </a:p>
          <a:p>
            <a:pPr algn="just">
              <a:buNone/>
            </a:pPr>
            <a:r>
              <a:rPr lang="cs-CZ" sz="1600" dirty="0" err="1" smtClean="0">
                <a:solidFill>
                  <a:srgbClr val="008000"/>
                </a:solidFill>
              </a:rPr>
              <a:t>all</a:t>
            </a:r>
            <a:r>
              <a:rPr lang="cs-CZ" sz="1600" dirty="0" smtClean="0">
                <a:solidFill>
                  <a:srgbClr val="008000"/>
                </a:solidFill>
              </a:rPr>
              <a:t>.</a:t>
            </a:r>
          </a:p>
          <a:p>
            <a:pPr algn="ctr">
              <a:buNone/>
            </a:pPr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</a:rPr>
              <a:t>Cyclodextrin</a:t>
            </a:r>
            <a:endParaRPr lang="cs-CZ" sz="12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The cyclical </a:t>
            </a:r>
            <a:r>
              <a:rPr lang="en-US" sz="1600" dirty="0" err="1" smtClean="0">
                <a:solidFill>
                  <a:srgbClr val="008000"/>
                </a:solidFill>
              </a:rPr>
              <a:t>dextrins</a:t>
            </a:r>
            <a:r>
              <a:rPr lang="en-US" sz="1600" dirty="0" smtClean="0">
                <a:solidFill>
                  <a:srgbClr val="008000"/>
                </a:solidFill>
              </a:rPr>
              <a:t> are known as </a:t>
            </a:r>
            <a:r>
              <a:rPr lang="en-US" sz="1600" dirty="0" err="1" smtClean="0">
                <a:solidFill>
                  <a:srgbClr val="008000"/>
                </a:solidFill>
              </a:rPr>
              <a:t>cyclodextrins</a:t>
            </a:r>
            <a:r>
              <a:rPr lang="en-US" sz="1600" dirty="0" smtClean="0">
                <a:solidFill>
                  <a:srgbClr val="008000"/>
                </a:solidFill>
              </a:rPr>
              <a:t>. They are formed by enzymatic degradation of starch by certain</a:t>
            </a:r>
          </a:p>
          <a:p>
            <a:pPr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bacteria, for example, </a:t>
            </a:r>
            <a:r>
              <a:rPr lang="en-US" sz="1600" i="1" dirty="0" smtClean="0">
                <a:solidFill>
                  <a:srgbClr val="008000"/>
                </a:solidFill>
              </a:rPr>
              <a:t>Bacillus </a:t>
            </a:r>
            <a:r>
              <a:rPr lang="en-US" sz="1600" i="1" dirty="0" err="1" smtClean="0">
                <a:solidFill>
                  <a:srgbClr val="008000"/>
                </a:solidFill>
              </a:rPr>
              <a:t>macerans</a:t>
            </a:r>
            <a:r>
              <a:rPr lang="en-US" sz="1600" i="1" dirty="0" smtClean="0">
                <a:solidFill>
                  <a:srgbClr val="008000"/>
                </a:solidFill>
              </a:rPr>
              <a:t>. </a:t>
            </a:r>
            <a:r>
              <a:rPr lang="en-US" sz="1600" i="1" dirty="0" err="1" smtClean="0">
                <a:solidFill>
                  <a:srgbClr val="008000"/>
                </a:solidFill>
              </a:rPr>
              <a:t>Cyclodextrins</a:t>
            </a:r>
            <a:r>
              <a:rPr lang="en-US" sz="1600" i="1" dirty="0" smtClean="0">
                <a:solidFill>
                  <a:srgbClr val="008000"/>
                </a:solidFill>
              </a:rPr>
              <a:t> have </a:t>
            </a:r>
            <a:r>
              <a:rPr lang="en-US" sz="1600" i="1" dirty="0" err="1" smtClean="0">
                <a:solidFill>
                  <a:srgbClr val="008000"/>
                </a:solidFill>
              </a:rPr>
              <a:t>toroidal</a:t>
            </a:r>
            <a:r>
              <a:rPr lang="en-US" sz="1600" i="1" dirty="0" smtClean="0">
                <a:solidFill>
                  <a:srgbClr val="008000"/>
                </a:solidFill>
              </a:rPr>
              <a:t> structures formed by 6-8 glucose residues</a:t>
            </a:r>
            <a:r>
              <a:rPr lang="en-US" sz="1200" i="1" dirty="0" smtClean="0"/>
              <a:t>.</a:t>
            </a:r>
            <a:endParaRPr lang="cs-CZ" sz="1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04184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836712"/>
            <a:ext cx="1512168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Energetické gely a tyčinky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436096" y="1772816"/>
            <a:ext cx="1872208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Použití DEXTRINŮ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Yellow </a:t>
            </a:r>
            <a:r>
              <a:rPr lang="en-US" sz="2000" b="1" dirty="0" err="1" smtClean="0">
                <a:solidFill>
                  <a:srgbClr val="FFC000"/>
                </a:solidFill>
              </a:rPr>
              <a:t>dextrins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endParaRPr lang="cs-CZ" sz="20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/>
              <a:t>water-soluble glues in </a:t>
            </a:r>
            <a:r>
              <a:rPr lang="en-US" sz="1800" b="1" dirty="0" err="1" smtClean="0"/>
              <a:t>remoistable</a:t>
            </a:r>
            <a:r>
              <a:rPr lang="cs-CZ" sz="1800" b="1" dirty="0" smtClean="0"/>
              <a:t> </a:t>
            </a:r>
            <a:r>
              <a:rPr lang="en-US" sz="1800" b="1" dirty="0" smtClean="0"/>
              <a:t>envelope adhesives and paper tubes, </a:t>
            </a:r>
            <a:endParaRPr lang="cs-CZ" sz="1800" b="1" dirty="0" smtClean="0"/>
          </a:p>
          <a:p>
            <a:r>
              <a:rPr lang="en-US" sz="1800" b="1" dirty="0" smtClean="0"/>
              <a:t>in the mining industry as additives</a:t>
            </a:r>
            <a:r>
              <a:rPr lang="cs-CZ" sz="1800" b="1" dirty="0" smtClean="0"/>
              <a:t> </a:t>
            </a:r>
            <a:r>
              <a:rPr lang="en-US" sz="1800" b="1" dirty="0" smtClean="0"/>
              <a:t>in froth flotation, in the foundry industry as green strength additives in</a:t>
            </a:r>
          </a:p>
          <a:p>
            <a:r>
              <a:rPr lang="en-US" sz="1800" b="1" dirty="0" smtClean="0"/>
              <a:t>sand casting, as printing thickener for batik resist dyeing, and as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binders</a:t>
            </a:r>
            <a:r>
              <a:rPr lang="cs-CZ" sz="1800" b="1" dirty="0" smtClean="0"/>
              <a:t> in gouache </a:t>
            </a:r>
            <a:r>
              <a:rPr lang="cs-CZ" sz="1800" b="1" dirty="0" err="1" smtClean="0"/>
              <a:t>paint</a:t>
            </a:r>
            <a:r>
              <a:rPr lang="cs-CZ" sz="1800" b="1" dirty="0" smtClean="0"/>
              <a:t>.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White </a:t>
            </a:r>
            <a:r>
              <a:rPr lang="en-US" sz="2000" b="1" dirty="0" err="1" smtClean="0">
                <a:solidFill>
                  <a:srgbClr val="FF0000"/>
                </a:solidFill>
              </a:rPr>
              <a:t>dextrins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a crispness enhancer for food processing, in food batters, coatings,</a:t>
            </a:r>
            <a:r>
              <a:rPr lang="cs-CZ" sz="1600" b="1" dirty="0" smtClean="0"/>
              <a:t> </a:t>
            </a:r>
            <a:r>
              <a:rPr lang="en-US" sz="1600" b="1" dirty="0" smtClean="0"/>
              <a:t>and glazes, (E number 1400)</a:t>
            </a:r>
          </a:p>
          <a:p>
            <a:r>
              <a:rPr lang="en-US" sz="1600" b="1" dirty="0" smtClean="0"/>
              <a:t>a textile finishing and coating agent to increase weight and stiffness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textile </a:t>
            </a:r>
            <a:r>
              <a:rPr lang="cs-CZ" sz="1600" b="1" dirty="0" err="1" smtClean="0"/>
              <a:t>fabrics</a:t>
            </a:r>
            <a:endParaRPr lang="cs-CZ" sz="1600" b="1" dirty="0" smtClean="0"/>
          </a:p>
          <a:p>
            <a:r>
              <a:rPr lang="en-US" sz="1600" b="1" dirty="0" smtClean="0"/>
              <a:t>a thickening and binding agent in pharmaceuticals and paper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coatings</a:t>
            </a:r>
            <a:r>
              <a:rPr lang="cs-CZ" sz="1600" b="1" dirty="0" smtClean="0"/>
              <a:t>.</a:t>
            </a:r>
          </a:p>
          <a:p>
            <a:r>
              <a:rPr lang="en-US" sz="1600" b="1" dirty="0" smtClean="0"/>
              <a:t>As pyrotechnic binder and fuel, they are added to fireworks and</a:t>
            </a:r>
            <a:r>
              <a:rPr lang="cs-CZ" sz="1600" b="1" dirty="0" smtClean="0"/>
              <a:t> </a:t>
            </a:r>
            <a:r>
              <a:rPr lang="en-US" sz="1600" b="1" dirty="0" smtClean="0"/>
              <a:t>sparklers, allowing them to solidify as pellets or "stars."</a:t>
            </a:r>
          </a:p>
          <a:p>
            <a:r>
              <a:rPr lang="en-US" sz="1600" b="1" dirty="0" smtClean="0"/>
              <a:t>Due to the </a:t>
            </a:r>
            <a:r>
              <a:rPr lang="en-US" sz="1600" b="1" dirty="0" err="1" smtClean="0"/>
              <a:t>rebranching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dextrins</a:t>
            </a:r>
            <a:r>
              <a:rPr lang="en-US" sz="1600" b="1" dirty="0" smtClean="0"/>
              <a:t> are less digestible; indigestible dextrin are developed as soluble fiber supplements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food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products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DEXTRINY -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PATRNĚ  nejrozšířenější produkt modifikace škrobu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Hluboká chemická přeměna škrobu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Široká škála typů a použití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Dobře propracované kontinuální i diskontinuální technologie</a:t>
            </a:r>
          </a:p>
          <a:p>
            <a:r>
              <a:rPr lang="cs-CZ" b="1" dirty="0" smtClean="0"/>
              <a:t>Proces je používaný již minimálně od 19. století </a:t>
            </a:r>
            <a:endParaRPr lang="cs-CZ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Acetylace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pic>
        <p:nvPicPr>
          <p:cNvPr id="10" name="Zástupný symbol pro obsah 9" descr="img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35294" y="-2486739"/>
            <a:ext cx="1368154" cy="8735136"/>
          </a:xfrm>
        </p:spPr>
      </p:pic>
      <p:pic>
        <p:nvPicPr>
          <p:cNvPr id="11" name="Obrázek 10" descr="img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07100" y="-381469"/>
            <a:ext cx="1255000" cy="838216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27584" y="465313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Vedlejší reakce snižující výtěžek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Monofosfát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pic>
        <p:nvPicPr>
          <p:cNvPr id="13" name="Obrázek 12" descr="img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4636" y="-1778331"/>
            <a:ext cx="2114729" cy="7632848"/>
          </a:xfrm>
          <a:prstGeom prst="rect">
            <a:avLst/>
          </a:prstGeom>
        </p:spPr>
      </p:pic>
      <p:sp>
        <p:nvSpPr>
          <p:cNvPr id="14" name="Nadpis 6"/>
          <p:cNvSpPr txBox="1">
            <a:spLocks/>
          </p:cNvSpPr>
          <p:nvPr/>
        </p:nvSpPr>
        <p:spPr bwMode="auto">
          <a:xfrm>
            <a:off x="395536" y="335699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Xantát 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5" name="Obrázek 14" descr="img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40657" y="1026142"/>
            <a:ext cx="1924829" cy="817070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Alkylétery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395536" y="335699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Karbamát 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Obrázek 9" descr="img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95834" y="522883"/>
            <a:ext cx="1008113" cy="8260508"/>
          </a:xfrm>
          <a:prstGeom prst="rect">
            <a:avLst/>
          </a:prstGeom>
        </p:spPr>
      </p:pic>
      <p:pic>
        <p:nvPicPr>
          <p:cNvPr id="11" name="Obrázek 10" descr="img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27884" y="-2151620"/>
            <a:ext cx="1800200" cy="820891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Hydroxymetyléter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299695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1" name="Obrázek 10" descr="img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71900" y="-2223628"/>
            <a:ext cx="1800200" cy="8352928"/>
          </a:xfrm>
          <a:prstGeom prst="rect">
            <a:avLst/>
          </a:prstGeom>
        </p:spPr>
      </p:pic>
      <p:pic>
        <p:nvPicPr>
          <p:cNvPr id="12" name="Obrázek 11" descr="img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5896" y="404664"/>
            <a:ext cx="1512168" cy="7992888"/>
          </a:xfrm>
          <a:prstGeom prst="rect">
            <a:avLst/>
          </a:prstGeom>
        </p:spPr>
      </p:pic>
      <p:pic>
        <p:nvPicPr>
          <p:cNvPr id="13" name="Obrázek 12" descr="img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95935" y="1700808"/>
            <a:ext cx="1152128" cy="7632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Velikosti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zrn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Brambory</a:t>
            </a:r>
            <a:r>
              <a:rPr lang="cs-CZ" dirty="0" smtClean="0">
                <a:solidFill>
                  <a:srgbClr val="FF0000"/>
                </a:solidFill>
              </a:rPr>
              <a:t>: převážně 10 – 70 </a:t>
            </a:r>
            <a:r>
              <a:rPr lang="cs-CZ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m (ŠIROKÁ distribuce velikostí zrn)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Kukuřice</a:t>
            </a:r>
            <a:r>
              <a:rPr lang="cs-CZ" dirty="0" smtClean="0">
                <a:solidFill>
                  <a:srgbClr val="0000FF"/>
                </a:solidFill>
              </a:rPr>
              <a:t>: převážně 20 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0000FF"/>
                </a:solidFill>
              </a:rPr>
              <a:t>m (úzká distribuce velikostí zrn)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Pšenice</a:t>
            </a:r>
            <a:r>
              <a:rPr lang="cs-CZ" dirty="0" smtClean="0">
                <a:solidFill>
                  <a:srgbClr val="008000"/>
                </a:solidFill>
              </a:rPr>
              <a:t>: dva druhy zrn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velikost 1 – 10 </a:t>
            </a:r>
            <a:r>
              <a:rPr lang="cs-CZ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008000"/>
                </a:solidFill>
              </a:rPr>
              <a:t>m  &gt; </a:t>
            </a:r>
            <a:r>
              <a:rPr lang="cs-CZ" b="1" dirty="0" smtClean="0">
                <a:solidFill>
                  <a:srgbClr val="008000"/>
                </a:solidFill>
              </a:rPr>
              <a:t>škrob B</a:t>
            </a:r>
            <a:r>
              <a:rPr lang="cs-CZ" dirty="0" smtClean="0">
                <a:solidFill>
                  <a:srgbClr val="008000"/>
                </a:solidFill>
              </a:rPr>
              <a:t> (odpadní produkt, </a:t>
            </a:r>
            <a:r>
              <a:rPr lang="cs-CZ" b="1" u="sng" dirty="0" smtClean="0">
                <a:solidFill>
                  <a:srgbClr val="008000"/>
                </a:solidFill>
              </a:rPr>
              <a:t>obsahuje proteiny</a:t>
            </a:r>
            <a:r>
              <a:rPr lang="cs-CZ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b="1" i="1" u="sng" dirty="0" smtClean="0">
                <a:solidFill>
                  <a:srgbClr val="008000"/>
                </a:solidFill>
              </a:rPr>
              <a:t>velikost 10 – 25 </a:t>
            </a:r>
            <a:r>
              <a:rPr lang="cs-CZ" b="1" i="1" u="sng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b="1" i="1" u="sng" dirty="0" smtClean="0">
                <a:solidFill>
                  <a:srgbClr val="008000"/>
                </a:solidFill>
              </a:rPr>
              <a:t>m &gt; škrob A (výrobek)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Rýže</a:t>
            </a:r>
            <a:r>
              <a:rPr lang="cs-CZ" dirty="0" smtClean="0">
                <a:solidFill>
                  <a:srgbClr val="C00000"/>
                </a:solidFill>
              </a:rPr>
              <a:t>: převážně cca. 5 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C00000"/>
                </a:solidFill>
              </a:rPr>
              <a:t>m (úzká distribuce velikostí zrn)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Kyanoéter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321297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 – reakce v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ethanolu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Obrázek 9" descr="img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07124" y="1081508"/>
            <a:ext cx="1857744" cy="7992888"/>
          </a:xfrm>
          <a:prstGeom prst="rect">
            <a:avLst/>
          </a:prstGeom>
        </p:spPr>
      </p:pic>
      <p:pic>
        <p:nvPicPr>
          <p:cNvPr id="16" name="Obrázek 15" descr="img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6699" y="-2652403"/>
            <a:ext cx="576064" cy="813035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Kationtové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pic>
        <p:nvPicPr>
          <p:cNvPr id="9" name="Obrázek 8" descr="img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61058" y="609079"/>
            <a:ext cx="5205857" cy="583264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499992" y="4221088"/>
            <a:ext cx="36004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+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3923928" y="3861048"/>
            <a:ext cx="57606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4427984" y="4581128"/>
            <a:ext cx="43204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Sesíťované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10" name="Obrázek 9" descr="img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79156" y="257147"/>
            <a:ext cx="3096344" cy="4687521"/>
          </a:xfrm>
          <a:prstGeom prst="rect">
            <a:avLst/>
          </a:prstGeom>
        </p:spPr>
      </p:pic>
      <p:pic>
        <p:nvPicPr>
          <p:cNvPr id="11" name="Obrázek 10" descr="img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03761" y="2491977"/>
            <a:ext cx="2503542" cy="495365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Roubované &amp;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blokové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kopolymery 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pic>
        <p:nvPicPr>
          <p:cNvPr id="8" name="Obrázek 7" descr="img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2760" y="1741576"/>
            <a:ext cx="2651760" cy="2426208"/>
          </a:xfrm>
          <a:prstGeom prst="rect">
            <a:avLst/>
          </a:prstGeom>
        </p:spPr>
      </p:pic>
      <p:pic>
        <p:nvPicPr>
          <p:cNvPr id="9" name="Obrázek 8" descr="img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24033" y="1008815"/>
            <a:ext cx="1915077" cy="2723000"/>
          </a:xfrm>
          <a:prstGeom prst="rect">
            <a:avLst/>
          </a:prstGeom>
        </p:spPr>
      </p:pic>
      <p:pic>
        <p:nvPicPr>
          <p:cNvPr id="12" name="Obrázek 11" descr="img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14392" y="3018656"/>
            <a:ext cx="2127504" cy="3956304"/>
          </a:xfrm>
          <a:prstGeom prst="rect">
            <a:avLst/>
          </a:prstGeom>
        </p:spPr>
      </p:pic>
      <p:cxnSp>
        <p:nvCxnSpPr>
          <p:cNvPr id="16" name="Přímá spojovací šipka 15"/>
          <p:cNvCxnSpPr/>
          <p:nvPr/>
        </p:nvCxnSpPr>
        <p:spPr>
          <a:xfrm>
            <a:off x="4716016" y="764704"/>
            <a:ext cx="3384376" cy="38164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691680" y="764704"/>
            <a:ext cx="50405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547664" y="764704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716016" y="764704"/>
            <a:ext cx="2088232" cy="122413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Použití modifikovaných 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latin typeface="Arial Black" pitchFamily="34" charset="0"/>
              </a:rPr>
              <a:t>Výroba a úpravy papíru</a:t>
            </a:r>
          </a:p>
          <a:p>
            <a:r>
              <a:rPr lang="cs-CZ" b="1" dirty="0" smtClean="0">
                <a:latin typeface="Arial Black" pitchFamily="34" charset="0"/>
              </a:rPr>
              <a:t>Potraviny</a:t>
            </a:r>
          </a:p>
          <a:p>
            <a:r>
              <a:rPr lang="cs-CZ" b="1" dirty="0" smtClean="0">
                <a:latin typeface="Arial Black" pitchFamily="34" charset="0"/>
              </a:rPr>
              <a:t>Textilní průmysl</a:t>
            </a:r>
          </a:p>
          <a:p>
            <a:r>
              <a:rPr lang="cs-CZ" b="1" dirty="0" smtClean="0">
                <a:latin typeface="Arial Black" pitchFamily="34" charset="0"/>
              </a:rPr>
              <a:t>Lepidla</a:t>
            </a:r>
          </a:p>
          <a:p>
            <a:r>
              <a:rPr lang="cs-CZ" b="1" dirty="0" smtClean="0">
                <a:latin typeface="Arial Black" pitchFamily="34" charset="0"/>
              </a:rPr>
              <a:t>Farmacie</a:t>
            </a:r>
          </a:p>
          <a:p>
            <a:r>
              <a:rPr lang="cs-CZ" b="1" dirty="0" err="1" smtClean="0">
                <a:latin typeface="Arial Black" pitchFamily="34" charset="0"/>
              </a:rPr>
              <a:t>Flokulanty</a:t>
            </a:r>
            <a:r>
              <a:rPr lang="cs-CZ" b="1" dirty="0" smtClean="0">
                <a:latin typeface="Arial Black" pitchFamily="34" charset="0"/>
              </a:rPr>
              <a:t> při </a:t>
            </a:r>
            <a:r>
              <a:rPr lang="cs-CZ" b="1" smtClean="0">
                <a:latin typeface="Arial Black" pitchFamily="34" charset="0"/>
              </a:rPr>
              <a:t>čištění vod</a:t>
            </a:r>
            <a:endParaRPr lang="cs-CZ" b="1" dirty="0" smtClean="0">
              <a:latin typeface="Arial Black" pitchFamily="34" charset="0"/>
            </a:endParaRPr>
          </a:p>
          <a:p>
            <a:r>
              <a:rPr lang="cs-CZ" b="1" dirty="0" smtClean="0">
                <a:latin typeface="Arial Black" pitchFamily="34" charset="0"/>
              </a:rPr>
              <a:t>……………..</a:t>
            </a:r>
            <a:endParaRPr lang="cs-CZ" b="1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95736" y="6245225"/>
            <a:ext cx="5976664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ŠKROBY JAKO BIODEGRADABILNÍ ADITIVA DO SYNTETICKÝCH TERMOPLASTŮ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VĚTŠINOU NUTNO „POPOHNAT“ </a:t>
            </a:r>
            <a:r>
              <a:rPr lang="cs-CZ" b="1" dirty="0" err="1" smtClean="0">
                <a:solidFill>
                  <a:srgbClr val="0000FF"/>
                </a:solidFill>
              </a:rPr>
              <a:t>termooxidací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Co jsem dělal já</a:t>
            </a:r>
            <a:endParaRPr lang="cs-CZ" sz="6000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LDPE fólie</a:t>
            </a:r>
          </a:p>
          <a:p>
            <a:r>
              <a:rPr lang="cs-CZ" b="1" dirty="0" smtClean="0"/>
              <a:t>Části brokového střeliva</a:t>
            </a:r>
          </a:p>
          <a:p>
            <a:r>
              <a:rPr lang="cs-CZ" b="1" dirty="0" smtClean="0"/>
              <a:t>Vlákna</a:t>
            </a:r>
          </a:p>
          <a:p>
            <a:r>
              <a:rPr lang="cs-CZ" b="1" dirty="0" smtClean="0"/>
              <a:t>…………………</a:t>
            </a:r>
            <a:endParaRPr lang="cs-CZ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TERMOPLASTICKÉ ŠKROBY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ZPRACOVÁNÍ TECHNOLOGIEMI PRO SYNTETICKÉ TERMOPLASTY, ale velmi náročné (</a:t>
            </a:r>
            <a:r>
              <a:rPr lang="cs-CZ" b="1" u="sng" dirty="0" smtClean="0">
                <a:solidFill>
                  <a:srgbClr val="FF0000"/>
                </a:solidFill>
              </a:rPr>
              <a:t>zatím</a:t>
            </a:r>
            <a:r>
              <a:rPr lang="cs-CZ" b="1" dirty="0" smtClean="0"/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Nutno ale použít změkčovadla – voda &amp; glycerol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Výrobky jsou BIODEGRADOVATELNÉ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 spojení s PŘÍRODNÍMI VLÁKNY  (např. len) &gt; </a:t>
            </a:r>
            <a:r>
              <a:rPr lang="cs-CZ" b="1" dirty="0" smtClean="0">
                <a:solidFill>
                  <a:srgbClr val="008000"/>
                </a:solidFill>
              </a:rPr>
              <a:t>BIODEGRADOVATELNÉ KOMPOZITY</a:t>
            </a: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981076"/>
          <a:ext cx="8229600" cy="52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5392"/>
                <a:gridCol w="2129408"/>
                <a:gridCol w="2057400"/>
              </a:tblGrid>
              <a:tr h="73563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škrobu nebo jeho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5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Rentoaláž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</a:p>
                    <a:p>
                      <a:r>
                        <a:rPr lang="cs-CZ" sz="1800" dirty="0" smtClean="0"/>
                        <a:t>Emulgace s balzámy &gt; vyšší lepivost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Lepidlo na papír a knihy (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UMĚLÁ KLOVATINA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Křehké filmy &gt; MĚKČENÍ GLYCERINEM NEBO MEDEM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 (kvaš, tempera)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26469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67</a:t>
            </a:fld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a použití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i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(</a:t>
            </a:r>
            <a:r>
              <a:rPr lang="sk-SK" sz="2800" b="1" i="1" u="sng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data</a:t>
            </a:r>
            <a:r>
              <a:rPr lang="sk-SK" sz="2800" b="1" i="1" u="sng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z roku 1991 &amp; 2011)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217443"/>
          </a:xfrm>
        </p:spPr>
        <p:txBody>
          <a:bodyPr/>
          <a:lstStyle/>
          <a:p>
            <a:r>
              <a:rPr lang="cs-CZ" sz="3000" dirty="0" smtClean="0">
                <a:solidFill>
                  <a:srgbClr val="008000"/>
                </a:solidFill>
              </a:rPr>
              <a:t>Světová výroba(1991): 22 milionů tun</a:t>
            </a:r>
          </a:p>
          <a:p>
            <a:r>
              <a:rPr lang="cs-CZ" sz="3000" b="1" u="sng" dirty="0" smtClean="0">
                <a:solidFill>
                  <a:srgbClr val="008000"/>
                </a:solidFill>
                <a:latin typeface="Arial Black" pitchFamily="34" charset="0"/>
              </a:rPr>
              <a:t>Světová výroba(2011): 70</a:t>
            </a:r>
            <a:r>
              <a:rPr lang="cs-CZ" sz="3000" u="sng" dirty="0" smtClean="0">
                <a:solidFill>
                  <a:srgbClr val="008000"/>
                </a:solidFill>
                <a:latin typeface="Arial Black" pitchFamily="34" charset="0"/>
              </a:rPr>
              <a:t> milionů tun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Kukuřičný škrob</a:t>
            </a:r>
            <a:r>
              <a:rPr lang="cs-CZ" sz="3000" dirty="0" smtClean="0">
                <a:solidFill>
                  <a:srgbClr val="FF0000"/>
                </a:solidFill>
              </a:rPr>
              <a:t>: 15 milionů tun</a:t>
            </a:r>
          </a:p>
          <a:p>
            <a:r>
              <a:rPr lang="cs-CZ" sz="3000" b="1" dirty="0" smtClean="0">
                <a:solidFill>
                  <a:srgbClr val="0000FF"/>
                </a:solidFill>
              </a:rPr>
              <a:t>Nejvýznamnější plodiny pro výrobu škrobů: </a:t>
            </a:r>
            <a:r>
              <a:rPr lang="cs-CZ" sz="3000" dirty="0" smtClean="0">
                <a:solidFill>
                  <a:srgbClr val="0000FF"/>
                </a:solidFill>
              </a:rPr>
              <a:t>kukuřice, brambory, rýže, maniok</a:t>
            </a:r>
          </a:p>
          <a:p>
            <a:r>
              <a:rPr lang="cs-CZ" sz="3000" b="1" dirty="0" smtClean="0"/>
              <a:t>Největší výrobci škrobů: </a:t>
            </a:r>
            <a:r>
              <a:rPr lang="cs-CZ" sz="3000" dirty="0" smtClean="0"/>
              <a:t>USA (</a:t>
            </a:r>
            <a:r>
              <a:rPr lang="cs-CZ" sz="3000" u="sng" dirty="0" smtClean="0"/>
              <a:t>kukuřice</a:t>
            </a:r>
            <a:r>
              <a:rPr lang="cs-CZ" sz="3000" dirty="0" smtClean="0"/>
              <a:t>), státy bývalého SSSR, Nizozemsko, Německo, Polsko (</a:t>
            </a:r>
            <a:r>
              <a:rPr lang="cs-CZ" sz="3000" u="sng" dirty="0" smtClean="0"/>
              <a:t>brambory</a:t>
            </a:r>
            <a:r>
              <a:rPr lang="cs-CZ" sz="3000" dirty="0" smtClean="0"/>
              <a:t>)</a:t>
            </a:r>
          </a:p>
          <a:p>
            <a:r>
              <a:rPr lang="cs-CZ" sz="3000" b="1" dirty="0" smtClean="0">
                <a:solidFill>
                  <a:srgbClr val="C00000"/>
                </a:solidFill>
              </a:rPr>
              <a:t>Použití pro výživu: </a:t>
            </a:r>
            <a:r>
              <a:rPr lang="cs-CZ" sz="3000" dirty="0" smtClean="0">
                <a:solidFill>
                  <a:srgbClr val="C00000"/>
                </a:solidFill>
              </a:rPr>
              <a:t>cca. 70 %</a:t>
            </a:r>
          </a:p>
          <a:p>
            <a:r>
              <a:rPr lang="cs-CZ" sz="3000" b="1" dirty="0" smtClean="0">
                <a:solidFill>
                  <a:srgbClr val="FFC000"/>
                </a:solidFill>
              </a:rPr>
              <a:t>Modifikované škroby: </a:t>
            </a:r>
            <a:r>
              <a:rPr lang="cs-CZ" sz="3000" dirty="0" smtClean="0">
                <a:solidFill>
                  <a:srgbClr val="FFC000"/>
                </a:solidFill>
              </a:rPr>
              <a:t>cca. 5 milionů tun</a:t>
            </a:r>
          </a:p>
          <a:p>
            <a:endParaRPr lang="cs-CZ" sz="3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v ČR &amp; SR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Brambory</a:t>
            </a:r>
            <a:r>
              <a:rPr lang="cs-CZ" sz="5400" dirty="0" smtClean="0">
                <a:solidFill>
                  <a:srgbClr val="FF0000"/>
                </a:solidFill>
              </a:rPr>
              <a:t>: </a:t>
            </a:r>
            <a:r>
              <a:rPr lang="sk-SK" sz="5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ČR &amp; </a:t>
            </a:r>
            <a:r>
              <a:rPr lang="sk-SK" sz="5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SR</a:t>
            </a:r>
            <a:endParaRPr lang="cs-CZ" sz="5400" dirty="0" smtClean="0">
              <a:solidFill>
                <a:srgbClr val="FF0000"/>
              </a:solidFill>
            </a:endParaRPr>
          </a:p>
          <a:p>
            <a:r>
              <a:rPr lang="cs-CZ" sz="5400" b="1" dirty="0" smtClean="0">
                <a:solidFill>
                  <a:srgbClr val="0000FF"/>
                </a:solidFill>
              </a:rPr>
              <a:t>Kukuřice</a:t>
            </a:r>
            <a:r>
              <a:rPr lang="cs-CZ" sz="5400" dirty="0" smtClean="0">
                <a:solidFill>
                  <a:srgbClr val="0000FF"/>
                </a:solidFill>
              </a:rPr>
              <a:t>: </a:t>
            </a:r>
            <a:r>
              <a:rPr lang="sk-SK" sz="54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SR</a:t>
            </a:r>
            <a:r>
              <a:rPr lang="cs-CZ" sz="5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5400" b="1" dirty="0" smtClean="0">
                <a:solidFill>
                  <a:srgbClr val="008000"/>
                </a:solidFill>
              </a:rPr>
              <a:t>Pšenice</a:t>
            </a:r>
            <a:r>
              <a:rPr lang="cs-CZ" sz="5400" dirty="0" smtClean="0">
                <a:solidFill>
                  <a:srgbClr val="008000"/>
                </a:solidFill>
              </a:rPr>
              <a:t>: </a:t>
            </a:r>
            <a:r>
              <a:rPr lang="sk-SK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ČR</a:t>
            </a:r>
            <a:endParaRPr lang="cs-CZ" sz="5400" dirty="0" smtClean="0">
              <a:solidFill>
                <a:srgbClr val="008000"/>
              </a:solidFill>
            </a:endParaRPr>
          </a:p>
          <a:p>
            <a:r>
              <a:rPr lang="cs-CZ" sz="5400" b="1" dirty="0" smtClean="0">
                <a:solidFill>
                  <a:srgbClr val="C00000"/>
                </a:solidFill>
              </a:rPr>
              <a:t>Rýže</a:t>
            </a:r>
            <a:r>
              <a:rPr lang="cs-CZ" sz="5400" dirty="0" smtClean="0">
                <a:solidFill>
                  <a:srgbClr val="C00000"/>
                </a:solidFill>
              </a:rPr>
              <a:t>:  </a:t>
            </a:r>
            <a:r>
              <a:rPr lang="cs-CZ" sz="5400" b="1" dirty="0" smtClean="0">
                <a:solidFill>
                  <a:srgbClr val="C00000"/>
                </a:solidFill>
              </a:rPr>
              <a:t>ani </a:t>
            </a:r>
            <a:r>
              <a:rPr lang="sk-SK" sz="5400" b="1" kern="1200" dirty="0" smtClean="0">
                <a:solidFill>
                  <a:srgbClr val="C00000"/>
                </a:solidFill>
                <a:ea typeface="Times New Roman"/>
                <a:cs typeface="Times New Roman"/>
              </a:rPr>
              <a:t>ČR &amp; SR</a:t>
            </a:r>
            <a:endParaRPr lang="cs-CZ" sz="5400" b="1" dirty="0" smtClean="0">
              <a:solidFill>
                <a:srgbClr val="C00000"/>
              </a:solidFill>
            </a:endParaRPr>
          </a:p>
          <a:p>
            <a:pPr lvl="1"/>
            <a:endParaRPr lang="cs-CZ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brambor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Brambory obsahují 14 – 21 % hmot. škrobu, což není mnoho</a:t>
            </a:r>
          </a:p>
          <a:p>
            <a:r>
              <a:rPr lang="cs-CZ" sz="2800" b="1" dirty="0" smtClean="0"/>
              <a:t>Z 1 ha lze získat průměrně 4 t škrobu</a:t>
            </a:r>
          </a:p>
          <a:p>
            <a:r>
              <a:rPr lang="cs-CZ" sz="2800" b="1" dirty="0" smtClean="0"/>
              <a:t>Spotřeba vody je vysoká, 3,5 – 8 m</a:t>
            </a:r>
            <a:r>
              <a:rPr lang="cs-CZ" sz="2800" b="1" baseline="-25000" dirty="0" smtClean="0"/>
              <a:t>3</a:t>
            </a:r>
            <a:r>
              <a:rPr lang="cs-CZ" sz="2800" b="1" dirty="0" smtClean="0"/>
              <a:t>/t brambor, ale moderní postupy jsou nižší</a:t>
            </a:r>
          </a:p>
          <a:p>
            <a:r>
              <a:rPr lang="cs-CZ" sz="2800" b="1" dirty="0" smtClean="0"/>
              <a:t>Sušina škrobu je cca. 84 % hmot.</a:t>
            </a:r>
          </a:p>
          <a:p>
            <a:r>
              <a:rPr lang="cs-CZ" sz="2800" b="1" dirty="0" smtClean="0"/>
              <a:t>Ostatní složky jsou:</a:t>
            </a:r>
            <a:endParaRPr lang="cs-CZ" sz="2800" b="1" dirty="0"/>
          </a:p>
        </p:txBody>
      </p:sp>
      <p:pic>
        <p:nvPicPr>
          <p:cNvPr id="13" name="Obrázek 12" descr="img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53937" y="1650718"/>
            <a:ext cx="1844037" cy="7416824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539552" y="4581128"/>
            <a:ext cx="331236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3044</Words>
  <Application>Microsoft Office PowerPoint</Application>
  <PresentationFormat>Předvádění na obrazovce (4:3)</PresentationFormat>
  <Paragraphs>540</Paragraphs>
  <Slides>67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Default Design</vt:lpstr>
      <vt:lpstr>PŘÍRODNÍ POLYMERY Polysacharidy I  škrob  </vt:lpstr>
      <vt:lpstr>LITERATURA</vt:lpstr>
      <vt:lpstr>LITERATURA zahraniční – John Willey</vt:lpstr>
      <vt:lpstr>Snímek 4</vt:lpstr>
      <vt:lpstr>Druhy PRŮMYSOVĚ VÝZNAMNÝCH škrobů </vt:lpstr>
      <vt:lpstr>Velikosti zrn škrobů </vt:lpstr>
      <vt:lpstr>Výroba a použití škrobů (data z roku 1991 &amp; 2011)</vt:lpstr>
      <vt:lpstr>Výroba škrobů v ČR &amp; SR</vt:lpstr>
      <vt:lpstr>Výroba škrobu z brambor</vt:lpstr>
      <vt:lpstr>Snímek 10</vt:lpstr>
      <vt:lpstr>Výroba škrobu z pšenice</vt:lpstr>
      <vt:lpstr>Snímek 12</vt:lpstr>
      <vt:lpstr>Výroba škrobu z kukuřice</vt:lpstr>
      <vt:lpstr>Snímek 14</vt:lpstr>
      <vt:lpstr>Výrobky ze škrobu pro potravinářství</vt:lpstr>
      <vt:lpstr>Výrobky ze škrobu pro průmysl</vt:lpstr>
      <vt:lpstr>ŠKROB  versus CELULÓZA</vt:lpstr>
      <vt:lpstr>AMYLÓZA  &amp; AMYLOPEKTIN</vt:lpstr>
      <vt:lpstr>AMYLÓZA  &amp; AMYLOPEKTIN</vt:lpstr>
      <vt:lpstr>AMYLÓZA  &amp; AMYLOPEKTIN</vt:lpstr>
      <vt:lpstr>AMYLÓZA  &amp; AMYLOPEKTIN</vt:lpstr>
      <vt:lpstr>NADMOLEKULÁRNÍ STRUKTURA škrobu</vt:lpstr>
      <vt:lpstr>Chování škrobu ve vodě</vt:lpstr>
      <vt:lpstr>Křivky MAZOVATĚNÍ škrobu ve vodě</vt:lpstr>
      <vt:lpstr>ROTAČNÍ VISKOZIMETR</vt:lpstr>
      <vt:lpstr>Křivky MAZOVATĚNÍ škrobu ve vodě</vt:lpstr>
      <vt:lpstr>Křivky MAZOVATĚNÍ různých škrobů ve vodě</vt:lpstr>
      <vt:lpstr>Vliv sacharidů a solí na teplotu mazovatění – PROČ ASI?</vt:lpstr>
      <vt:lpstr>Vliv sacharidů a solí na teplotu mazovatění – PROČ ASI?</vt:lpstr>
      <vt:lpstr>Chování škrobového mazu ve vodě</vt:lpstr>
      <vt:lpstr>Křivky MAZOVATĚNÍ škrobu ve vodě</vt:lpstr>
      <vt:lpstr>Proč modifikujeme škrob</vt:lpstr>
      <vt:lpstr>AMYLÓZA  &amp; AMYLOPEKTIN</vt:lpstr>
      <vt:lpstr>Postupy modifikace škrobu</vt:lpstr>
      <vt:lpstr>Obecné schéma modifikace škrobu</vt:lpstr>
      <vt:lpstr>Postupy Enzymatické modifikace škrobu</vt:lpstr>
      <vt:lpstr>Postupy Enzymatické  modifikace škrobu</vt:lpstr>
      <vt:lpstr>Postupy HyDROLYtické modifikace škrobu</vt:lpstr>
      <vt:lpstr>Postupy HyDROLYtické modifikace škrobu</vt:lpstr>
      <vt:lpstr>Enzymatické VYUŽITÍ GLUKÓZY</vt:lpstr>
      <vt:lpstr>Enzymatická (Xylose isomerase)  izomerizace GLUKÓZY na FRUKTÓZU</vt:lpstr>
      <vt:lpstr>Termická modifikace škrobu</vt:lpstr>
      <vt:lpstr>Termická modifikace škrobu</vt:lpstr>
      <vt:lpstr>NESELEKTIVNÍ Oxidace škrobu</vt:lpstr>
      <vt:lpstr>Oxidace škrobu</vt:lpstr>
      <vt:lpstr>NESELEKTIVNÍ Oxidace škrobu - schéma</vt:lpstr>
      <vt:lpstr>SELEKTIVNÍ Oxidace škrobu na C 6 z –OH na – COOH pomocí HNO3</vt:lpstr>
      <vt:lpstr>SELEKTIVNÍ Oxidace škrobu na dialdehyd škrobu</vt:lpstr>
      <vt:lpstr>Oxidace škrobu - shrnutí</vt:lpstr>
      <vt:lpstr>VÝROBA DEXTRINŮ 1</vt:lpstr>
      <vt:lpstr>VÝROBA DEXTRINŮ 2</vt:lpstr>
      <vt:lpstr>Struktura DEXTRINŮ </vt:lpstr>
      <vt:lpstr>VLASTNOSTI DEXTRINŮ &amp; DALŠÍ TYPY DEXTRINŮ </vt:lpstr>
      <vt:lpstr>Použití DEXTRINŮ</vt:lpstr>
      <vt:lpstr>DEXTRINY - shrnutí</vt:lpstr>
      <vt:lpstr>Acetylace škrobu</vt:lpstr>
      <vt:lpstr>Monofosfát škrobu</vt:lpstr>
      <vt:lpstr>Alkylétery škrobu</vt:lpstr>
      <vt:lpstr>Hydroxymetyléter škrobu</vt:lpstr>
      <vt:lpstr>Kyanoéter škrobu</vt:lpstr>
      <vt:lpstr>Kationtové škroby</vt:lpstr>
      <vt:lpstr>Sesíťované škroby</vt:lpstr>
      <vt:lpstr>Roubované &amp; blokové kopolymery škrobů</vt:lpstr>
      <vt:lpstr>Použití modifikovaných škrobů</vt:lpstr>
      <vt:lpstr>ŠKROBY JAKO BIODEGRADABILNÍ ADITIVA DO SYNTETICKÝCH TERMOPLASTŮ</vt:lpstr>
      <vt:lpstr>TERMOPLASTICKÉ ŠKROBY</vt:lpstr>
      <vt:lpstr>Škrob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515</cp:revision>
  <dcterms:created xsi:type="dcterms:W3CDTF">2008-02-10T16:41:08Z</dcterms:created>
  <dcterms:modified xsi:type="dcterms:W3CDTF">2015-10-29T08:25:08Z</dcterms:modified>
</cp:coreProperties>
</file>