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3" r:id="rId4"/>
    <p:sldId id="264" r:id="rId5"/>
    <p:sldId id="266" r:id="rId6"/>
    <p:sldId id="267" r:id="rId7"/>
    <p:sldId id="271" r:id="rId8"/>
    <p:sldId id="269" r:id="rId9"/>
    <p:sldId id="297" r:id="rId10"/>
    <p:sldId id="270" r:id="rId11"/>
    <p:sldId id="261" r:id="rId12"/>
    <p:sldId id="298" r:id="rId13"/>
    <p:sldId id="262" r:id="rId14"/>
    <p:sldId id="272" r:id="rId15"/>
    <p:sldId id="273" r:id="rId16"/>
    <p:sldId id="284" r:id="rId17"/>
    <p:sldId id="283" r:id="rId18"/>
    <p:sldId id="274" r:id="rId19"/>
    <p:sldId id="282" r:id="rId20"/>
    <p:sldId id="29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6B596-6A1C-46DE-BB6D-3CB784F804FD}" type="datetimeFigureOut">
              <a:rPr lang="cs-CZ" smtClean="0"/>
              <a:t>6.10.2014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E43B8-7688-4B47-A5CE-9D82AD3846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7442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10/6/2014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10/6/2014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10/6/2014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10/6/2014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10/6/2014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883295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C5720Biochemie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4437112"/>
            <a:ext cx="7776864" cy="1296144"/>
          </a:xfrm>
        </p:spPr>
        <p:txBody>
          <a:bodyPr>
            <a:normAutofit/>
          </a:bodyPr>
          <a:lstStyle/>
          <a:p>
            <a:pPr algn="l"/>
            <a:r>
              <a:rPr lang="cs-CZ" sz="3500" dirty="0" smtClean="0">
                <a:solidFill>
                  <a:schemeClr val="tx1"/>
                </a:solidFill>
                <a:latin typeface="+mn-lt"/>
              </a:rPr>
              <a:t>06a-Sacharidy, struktura</a:t>
            </a:r>
          </a:p>
          <a:p>
            <a:pPr algn="l"/>
            <a:endParaRPr lang="cs-CZ" sz="3200" dirty="0">
              <a:solidFill>
                <a:schemeClr val="tx1"/>
              </a:solidFill>
              <a:latin typeface="+mn-lt"/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10/6/2014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Deriváty monosacharidů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10/6/2014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4897833" cy="455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76872"/>
            <a:ext cx="380047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3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Deriváty monosacharidů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Cukerné alkoholy – mírná redukce karbonylu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Deoxycukry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Aminocukry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10/6/2014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253365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76872"/>
            <a:ext cx="45339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689" y="4005064"/>
            <a:ext cx="50482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9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cs-CZ" dirty="0">
                <a:solidFill>
                  <a:prstClr val="black"/>
                </a:solidFill>
              </a:rPr>
              <a:t>Deriváty monosacharidů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Kyselina L-askorbová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10/6/2014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52936"/>
            <a:ext cx="4600575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3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Glykosidy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Glykosidická </a:t>
            </a:r>
            <a:r>
              <a:rPr lang="cs-CZ" dirty="0">
                <a:solidFill>
                  <a:schemeClr val="tx1"/>
                </a:solidFill>
              </a:rPr>
              <a:t>vazba </a:t>
            </a:r>
            <a:r>
              <a:rPr lang="cs-CZ" dirty="0" smtClean="0">
                <a:solidFill>
                  <a:schemeClr val="tx1"/>
                </a:solidFill>
              </a:rPr>
              <a:t>– acetaly a </a:t>
            </a:r>
            <a:r>
              <a:rPr lang="cs-CZ" dirty="0" err="1" smtClean="0">
                <a:solidFill>
                  <a:schemeClr val="tx1"/>
                </a:solidFill>
              </a:rPr>
              <a:t>ketaly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OR</a:t>
            </a:r>
            <a:r>
              <a:rPr lang="cs-CZ" sz="1800" dirty="0">
                <a:solidFill>
                  <a:schemeClr val="tx1"/>
                </a:solidFill>
              </a:rPr>
              <a:t>, SR, NR </a:t>
            </a:r>
            <a:endParaRPr lang="cs-CZ" sz="1800" dirty="0" smtClean="0">
              <a:solidFill>
                <a:schemeClr val="tx1"/>
              </a:solidFill>
            </a:endParaRP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specificky </a:t>
            </a:r>
            <a:r>
              <a:rPr lang="cs-CZ" sz="1800" dirty="0">
                <a:solidFill>
                  <a:schemeClr val="tx1"/>
                </a:solidFill>
              </a:rPr>
              <a:t>štěpí </a:t>
            </a:r>
            <a:r>
              <a:rPr lang="cs-CZ" sz="1800" dirty="0" err="1" smtClean="0">
                <a:solidFill>
                  <a:schemeClr val="tx1"/>
                </a:solidFill>
              </a:rPr>
              <a:t>glykosidasy</a:t>
            </a:r>
            <a:r>
              <a:rPr lang="cs-CZ" sz="1800" dirty="0">
                <a:solidFill>
                  <a:schemeClr val="tx1"/>
                </a:solidFill>
              </a:rPr>
              <a:t> </a:t>
            </a: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r>
              <a:rPr lang="cs-CZ" dirty="0" err="1">
                <a:solidFill>
                  <a:schemeClr val="tx1"/>
                </a:solidFill>
              </a:rPr>
              <a:t>Homoglykosidy</a:t>
            </a:r>
            <a:r>
              <a:rPr lang="cs-CZ" dirty="0">
                <a:solidFill>
                  <a:schemeClr val="tx1"/>
                </a:solidFill>
              </a:rPr>
              <a:t> – sacharid + sacharid	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- </a:t>
            </a:r>
            <a:r>
              <a:rPr lang="cs-CZ" sz="1800" dirty="0">
                <a:solidFill>
                  <a:schemeClr val="tx1"/>
                </a:solidFill>
              </a:rPr>
              <a:t>di-, </a:t>
            </a:r>
            <a:r>
              <a:rPr lang="cs-CZ" sz="1800" dirty="0" err="1">
                <a:solidFill>
                  <a:schemeClr val="tx1"/>
                </a:solidFill>
              </a:rPr>
              <a:t>tri</a:t>
            </a:r>
            <a:r>
              <a:rPr lang="cs-CZ" sz="1800" dirty="0">
                <a:solidFill>
                  <a:schemeClr val="tx1"/>
                </a:solidFill>
              </a:rPr>
              <a:t>-,…, </a:t>
            </a:r>
            <a:r>
              <a:rPr lang="cs-CZ" sz="1800" dirty="0" err="1" smtClean="0">
                <a:solidFill>
                  <a:schemeClr val="tx1"/>
                </a:solidFill>
              </a:rPr>
              <a:t>oligo</a:t>
            </a:r>
            <a:r>
              <a:rPr lang="cs-CZ" sz="1800" dirty="0" smtClean="0">
                <a:solidFill>
                  <a:schemeClr val="tx1"/>
                </a:solidFill>
              </a:rPr>
              <a:t>-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dirty="0" smtClean="0">
                <a:solidFill>
                  <a:schemeClr val="tx1"/>
                </a:solidFill>
              </a:rPr>
              <a:t>zahrnují 2-10 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Polysacharidy od 10</a:t>
            </a:r>
          </a:p>
          <a:p>
            <a:pPr lvl="1"/>
            <a:endParaRPr lang="cs-CZ" sz="1800" dirty="0">
              <a:solidFill>
                <a:schemeClr val="tx1"/>
              </a:solidFill>
            </a:endParaRPr>
          </a:p>
          <a:p>
            <a:r>
              <a:rPr lang="cs-CZ" dirty="0" err="1">
                <a:solidFill>
                  <a:schemeClr val="tx1"/>
                </a:solidFill>
              </a:rPr>
              <a:t>Heteroglykosidy</a:t>
            </a:r>
            <a:r>
              <a:rPr lang="cs-CZ" dirty="0">
                <a:solidFill>
                  <a:schemeClr val="tx1"/>
                </a:solidFill>
              </a:rPr>
              <a:t> – sacharid + aglykon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10/6/2014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3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Disacharidy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pPr marL="0" indent="0" algn="r">
              <a:buNone/>
            </a:pPr>
            <a:r>
              <a:rPr lang="cs-CZ" sz="1900" dirty="0" smtClean="0">
                <a:solidFill>
                  <a:schemeClr val="tx1"/>
                </a:solidFill>
              </a:rPr>
              <a:t>O </a:t>
            </a:r>
            <a:r>
              <a:rPr lang="cs-CZ" sz="1900" dirty="0">
                <a:solidFill>
                  <a:schemeClr val="tx1"/>
                </a:solidFill>
              </a:rPr>
              <a:t>- </a:t>
            </a:r>
            <a:r>
              <a:rPr lang="cs-CZ" sz="1900" dirty="0">
                <a:solidFill>
                  <a:schemeClr val="tx1"/>
                </a:solidFill>
                <a:sym typeface="Symbol"/>
              </a:rPr>
              <a:t></a:t>
            </a:r>
            <a:r>
              <a:rPr lang="cs-CZ" sz="1900" dirty="0">
                <a:solidFill>
                  <a:schemeClr val="tx1"/>
                </a:solidFill>
              </a:rPr>
              <a:t> -D - </a:t>
            </a:r>
            <a:r>
              <a:rPr lang="cs-CZ" sz="1900" dirty="0" err="1">
                <a:solidFill>
                  <a:schemeClr val="tx1"/>
                </a:solidFill>
              </a:rPr>
              <a:t>glukopyranosyl</a:t>
            </a:r>
            <a:r>
              <a:rPr lang="cs-CZ" sz="1900" dirty="0">
                <a:solidFill>
                  <a:schemeClr val="tx1"/>
                </a:solidFill>
              </a:rPr>
              <a:t> </a:t>
            </a:r>
            <a:endParaRPr lang="cs-CZ" sz="1900" dirty="0" smtClean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cs-CZ" sz="1900" dirty="0" smtClean="0">
                <a:solidFill>
                  <a:schemeClr val="tx1"/>
                </a:solidFill>
              </a:rPr>
              <a:t>(</a:t>
            </a:r>
            <a:r>
              <a:rPr lang="cs-CZ" sz="1900" dirty="0">
                <a:solidFill>
                  <a:schemeClr val="tx1"/>
                </a:solidFill>
              </a:rPr>
              <a:t>1</a:t>
            </a:r>
            <a:r>
              <a:rPr lang="cs-CZ" sz="1900" dirty="0">
                <a:solidFill>
                  <a:schemeClr val="tx1"/>
                </a:solidFill>
                <a:sym typeface="Symbol"/>
              </a:rPr>
              <a:t></a:t>
            </a:r>
            <a:r>
              <a:rPr lang="cs-CZ" sz="1900" dirty="0">
                <a:solidFill>
                  <a:schemeClr val="tx1"/>
                </a:solidFill>
              </a:rPr>
              <a:t>4</a:t>
            </a:r>
            <a:r>
              <a:rPr lang="cs-CZ" sz="1900" dirty="0" smtClean="0">
                <a:solidFill>
                  <a:schemeClr val="tx1"/>
                </a:solidFill>
              </a:rPr>
              <a:t>)- </a:t>
            </a:r>
            <a:r>
              <a:rPr lang="cs-CZ" sz="1900" dirty="0">
                <a:solidFill>
                  <a:schemeClr val="tx1"/>
                </a:solidFill>
                <a:sym typeface="Symbol"/>
              </a:rPr>
              <a:t></a:t>
            </a:r>
            <a:r>
              <a:rPr lang="cs-CZ" sz="1900" dirty="0">
                <a:solidFill>
                  <a:schemeClr val="tx1"/>
                </a:solidFill>
              </a:rPr>
              <a:t> -D – </a:t>
            </a:r>
            <a:r>
              <a:rPr lang="cs-CZ" sz="1900" dirty="0" err="1">
                <a:solidFill>
                  <a:schemeClr val="tx1"/>
                </a:solidFill>
              </a:rPr>
              <a:t>glukopyranosa</a:t>
            </a:r>
            <a:endParaRPr lang="cs-CZ" sz="1900" dirty="0">
              <a:solidFill>
                <a:schemeClr val="tx1"/>
              </a:solidFill>
            </a:endParaRPr>
          </a:p>
          <a:p>
            <a:pPr algn="r"/>
            <a:r>
              <a:rPr lang="cs-CZ" sz="1900" dirty="0" smtClean="0">
                <a:solidFill>
                  <a:schemeClr val="tx1"/>
                </a:solidFill>
              </a:rPr>
              <a:t>Redukující</a:t>
            </a:r>
          </a:p>
          <a:p>
            <a:pPr marL="0" indent="0" algn="r">
              <a:buNone/>
            </a:pPr>
            <a:endParaRPr lang="cs-CZ" sz="1900" dirty="0" smtClean="0">
              <a:solidFill>
                <a:schemeClr val="tx1"/>
              </a:solidFill>
            </a:endParaRPr>
          </a:p>
          <a:p>
            <a:pPr marL="0" indent="0" algn="r">
              <a:buNone/>
            </a:pPr>
            <a:endParaRPr lang="cs-CZ" sz="1900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endParaRPr lang="cs-CZ" sz="1900" dirty="0" smtClean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cs-CZ" sz="1900" dirty="0" smtClean="0">
                <a:solidFill>
                  <a:schemeClr val="tx1"/>
                </a:solidFill>
              </a:rPr>
              <a:t>O </a:t>
            </a:r>
            <a:r>
              <a:rPr lang="cs-CZ" sz="1900" dirty="0">
                <a:solidFill>
                  <a:schemeClr val="tx1"/>
                </a:solidFill>
              </a:rPr>
              <a:t>- </a:t>
            </a:r>
            <a:r>
              <a:rPr lang="cs-CZ" sz="1900" dirty="0">
                <a:solidFill>
                  <a:schemeClr val="tx1"/>
                </a:solidFill>
                <a:sym typeface="Symbol"/>
              </a:rPr>
              <a:t></a:t>
            </a:r>
            <a:r>
              <a:rPr lang="cs-CZ" sz="1900" dirty="0">
                <a:solidFill>
                  <a:schemeClr val="tx1"/>
                </a:solidFill>
              </a:rPr>
              <a:t> -D - </a:t>
            </a:r>
            <a:r>
              <a:rPr lang="cs-CZ" sz="1900" dirty="0" err="1">
                <a:solidFill>
                  <a:schemeClr val="tx1"/>
                </a:solidFill>
              </a:rPr>
              <a:t>glukopyranosyl</a:t>
            </a:r>
            <a:r>
              <a:rPr lang="cs-CZ" sz="1900" dirty="0">
                <a:solidFill>
                  <a:schemeClr val="tx1"/>
                </a:solidFill>
              </a:rPr>
              <a:t> </a:t>
            </a:r>
            <a:endParaRPr lang="cs-CZ" sz="1900" dirty="0" smtClean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cs-CZ" sz="1900" dirty="0" smtClean="0">
                <a:solidFill>
                  <a:schemeClr val="tx1"/>
                </a:solidFill>
              </a:rPr>
              <a:t>(</a:t>
            </a:r>
            <a:r>
              <a:rPr lang="cs-CZ" sz="1900" dirty="0">
                <a:solidFill>
                  <a:schemeClr val="tx1"/>
                </a:solidFill>
              </a:rPr>
              <a:t>1</a:t>
            </a:r>
            <a:r>
              <a:rPr lang="cs-CZ" sz="1900" dirty="0">
                <a:solidFill>
                  <a:schemeClr val="tx1"/>
                </a:solidFill>
                <a:sym typeface="Symbol"/>
              </a:rPr>
              <a:t></a:t>
            </a:r>
            <a:r>
              <a:rPr lang="cs-CZ" sz="1900" dirty="0">
                <a:solidFill>
                  <a:schemeClr val="tx1"/>
                </a:solidFill>
              </a:rPr>
              <a:t>1</a:t>
            </a:r>
            <a:r>
              <a:rPr lang="cs-CZ" sz="1900" dirty="0" smtClean="0">
                <a:solidFill>
                  <a:schemeClr val="tx1"/>
                </a:solidFill>
              </a:rPr>
              <a:t>) </a:t>
            </a:r>
            <a:r>
              <a:rPr lang="cs-CZ" sz="1900" dirty="0">
                <a:solidFill>
                  <a:schemeClr val="tx1"/>
                </a:solidFill>
              </a:rPr>
              <a:t>- </a:t>
            </a:r>
            <a:r>
              <a:rPr lang="cs-CZ" sz="1900" dirty="0">
                <a:solidFill>
                  <a:schemeClr val="tx1"/>
                </a:solidFill>
                <a:sym typeface="Symbol"/>
              </a:rPr>
              <a:t></a:t>
            </a:r>
            <a:r>
              <a:rPr lang="cs-CZ" sz="1900" dirty="0">
                <a:solidFill>
                  <a:schemeClr val="tx1"/>
                </a:solidFill>
              </a:rPr>
              <a:t> -D – </a:t>
            </a:r>
            <a:r>
              <a:rPr lang="cs-CZ" sz="1900" dirty="0" err="1">
                <a:solidFill>
                  <a:schemeClr val="tx1"/>
                </a:solidFill>
              </a:rPr>
              <a:t>glukopyranosid</a:t>
            </a:r>
            <a:endParaRPr lang="cs-CZ" sz="1900" dirty="0">
              <a:solidFill>
                <a:schemeClr val="tx1"/>
              </a:solidFill>
            </a:endParaRPr>
          </a:p>
          <a:p>
            <a:pPr algn="r"/>
            <a:r>
              <a:rPr lang="cs-CZ" sz="1900" dirty="0" smtClean="0">
                <a:solidFill>
                  <a:schemeClr val="tx1"/>
                </a:solidFill>
              </a:rPr>
              <a:t>Neredukující</a:t>
            </a:r>
            <a:endParaRPr lang="cs-CZ" sz="19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10/6/2014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700808"/>
            <a:ext cx="3876675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37" y="3861048"/>
            <a:ext cx="37147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84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Disacharidy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endParaRPr lang="cs-CZ" sz="1800" dirty="0" smtClean="0"/>
          </a:p>
          <a:p>
            <a:pPr marL="0" indent="0" algn="r">
              <a:buNone/>
            </a:pPr>
            <a:endParaRPr lang="cs-CZ" sz="1800" dirty="0"/>
          </a:p>
          <a:p>
            <a:pPr marL="0" indent="0" algn="r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O </a:t>
            </a:r>
            <a:r>
              <a:rPr lang="cs-CZ" sz="1800" dirty="0">
                <a:solidFill>
                  <a:schemeClr val="tx1"/>
                </a:solidFill>
              </a:rPr>
              <a:t>- </a:t>
            </a:r>
            <a:r>
              <a:rPr lang="cs-CZ" sz="1800" dirty="0">
                <a:solidFill>
                  <a:schemeClr val="tx1"/>
                </a:solidFill>
                <a:sym typeface="Symbol"/>
              </a:rPr>
              <a:t></a:t>
            </a:r>
            <a:r>
              <a:rPr lang="cs-CZ" sz="1800" dirty="0">
                <a:solidFill>
                  <a:schemeClr val="tx1"/>
                </a:solidFill>
              </a:rPr>
              <a:t> -D - </a:t>
            </a:r>
            <a:r>
              <a:rPr lang="cs-CZ" sz="1800" dirty="0" err="1">
                <a:solidFill>
                  <a:schemeClr val="tx1"/>
                </a:solidFill>
              </a:rPr>
              <a:t>glukopyranosyl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endParaRPr lang="cs-CZ" sz="1800" dirty="0" smtClean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(</a:t>
            </a:r>
            <a:r>
              <a:rPr lang="cs-CZ" sz="1800" dirty="0">
                <a:solidFill>
                  <a:schemeClr val="tx1"/>
                </a:solidFill>
              </a:rPr>
              <a:t>1</a:t>
            </a:r>
            <a:r>
              <a:rPr lang="cs-CZ" sz="1800" dirty="0">
                <a:solidFill>
                  <a:schemeClr val="tx1"/>
                </a:solidFill>
                <a:sym typeface="Symbol"/>
              </a:rPr>
              <a:t></a:t>
            </a:r>
            <a:r>
              <a:rPr lang="cs-CZ" sz="1800" dirty="0">
                <a:solidFill>
                  <a:schemeClr val="tx1"/>
                </a:solidFill>
              </a:rPr>
              <a:t>2) - </a:t>
            </a:r>
            <a:r>
              <a:rPr lang="cs-CZ" sz="1800" dirty="0">
                <a:solidFill>
                  <a:schemeClr val="tx1"/>
                </a:solidFill>
                <a:sym typeface="Symbol"/>
              </a:rPr>
              <a:t></a:t>
            </a:r>
            <a:r>
              <a:rPr lang="cs-CZ" sz="1800" dirty="0">
                <a:solidFill>
                  <a:schemeClr val="tx1"/>
                </a:solidFill>
              </a:rPr>
              <a:t> - D – </a:t>
            </a:r>
            <a:r>
              <a:rPr lang="cs-CZ" sz="1800" dirty="0" err="1">
                <a:solidFill>
                  <a:schemeClr val="tx1"/>
                </a:solidFill>
              </a:rPr>
              <a:t>fruktofuranosid</a:t>
            </a:r>
            <a:endParaRPr lang="cs-CZ" sz="1800" dirty="0">
              <a:solidFill>
                <a:schemeClr val="tx1"/>
              </a:solidFill>
            </a:endParaRPr>
          </a:p>
          <a:p>
            <a:pPr algn="r"/>
            <a:r>
              <a:rPr lang="cs-CZ" sz="1800" dirty="0" smtClean="0">
                <a:solidFill>
                  <a:schemeClr val="tx1"/>
                </a:solidFill>
              </a:rPr>
              <a:t>Neredukující</a:t>
            </a:r>
          </a:p>
          <a:p>
            <a:pPr marL="0" indent="0" algn="r">
              <a:buNone/>
            </a:pPr>
            <a:endParaRPr lang="cs-CZ" sz="1800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endParaRPr lang="cs-CZ" sz="1800" dirty="0" smtClean="0">
              <a:solidFill>
                <a:schemeClr val="tx1"/>
              </a:solidFill>
            </a:endParaRPr>
          </a:p>
          <a:p>
            <a:pPr marL="0" indent="0" algn="r">
              <a:buNone/>
            </a:pPr>
            <a:endParaRPr lang="cs-CZ" sz="1800" dirty="0" smtClean="0">
              <a:solidFill>
                <a:schemeClr val="tx1"/>
              </a:solidFill>
            </a:endParaRPr>
          </a:p>
          <a:p>
            <a:pPr marL="0" indent="0" algn="r">
              <a:buNone/>
            </a:pPr>
            <a:endParaRPr lang="cs-CZ" sz="1800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cs-CZ" sz="1800" dirty="0">
                <a:solidFill>
                  <a:schemeClr val="tx1"/>
                </a:solidFill>
              </a:rPr>
              <a:t>O - </a:t>
            </a:r>
            <a:r>
              <a:rPr lang="cs-CZ" sz="1800" dirty="0">
                <a:solidFill>
                  <a:schemeClr val="tx1"/>
                </a:solidFill>
                <a:sym typeface="Symbol"/>
              </a:rPr>
              <a:t></a:t>
            </a:r>
            <a:r>
              <a:rPr lang="cs-CZ" sz="1800" dirty="0">
                <a:solidFill>
                  <a:schemeClr val="tx1"/>
                </a:solidFill>
              </a:rPr>
              <a:t> -D - </a:t>
            </a:r>
            <a:r>
              <a:rPr lang="cs-CZ" sz="1800" dirty="0" err="1">
                <a:solidFill>
                  <a:schemeClr val="tx1"/>
                </a:solidFill>
              </a:rPr>
              <a:t>galaktopyranosyl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endParaRPr lang="cs-CZ" sz="1800" dirty="0" smtClean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(</a:t>
            </a:r>
            <a:r>
              <a:rPr lang="cs-CZ" sz="1800" dirty="0">
                <a:solidFill>
                  <a:schemeClr val="tx1"/>
                </a:solidFill>
              </a:rPr>
              <a:t>1</a:t>
            </a:r>
            <a:r>
              <a:rPr lang="cs-CZ" sz="1800" dirty="0">
                <a:solidFill>
                  <a:schemeClr val="tx1"/>
                </a:solidFill>
                <a:sym typeface="Symbol"/>
              </a:rPr>
              <a:t></a:t>
            </a:r>
            <a:r>
              <a:rPr lang="cs-CZ" sz="1800" dirty="0">
                <a:solidFill>
                  <a:schemeClr val="tx1"/>
                </a:solidFill>
              </a:rPr>
              <a:t>4) - </a:t>
            </a:r>
            <a:r>
              <a:rPr lang="cs-CZ" sz="1800" dirty="0">
                <a:solidFill>
                  <a:schemeClr val="tx1"/>
                </a:solidFill>
                <a:sym typeface="Symbol"/>
              </a:rPr>
              <a:t></a:t>
            </a:r>
            <a:r>
              <a:rPr lang="cs-CZ" sz="1800" dirty="0">
                <a:solidFill>
                  <a:schemeClr val="tx1"/>
                </a:solidFill>
              </a:rPr>
              <a:t> -D – </a:t>
            </a:r>
            <a:r>
              <a:rPr lang="cs-CZ" sz="1800" dirty="0" err="1">
                <a:solidFill>
                  <a:schemeClr val="tx1"/>
                </a:solidFill>
              </a:rPr>
              <a:t>glukopyranosa</a:t>
            </a:r>
            <a:endParaRPr lang="cs-CZ" sz="1800" dirty="0">
              <a:solidFill>
                <a:schemeClr val="tx1"/>
              </a:solidFill>
            </a:endParaRPr>
          </a:p>
          <a:p>
            <a:pPr algn="r"/>
            <a:r>
              <a:rPr lang="cs-CZ" sz="1800" dirty="0" smtClean="0">
                <a:solidFill>
                  <a:schemeClr val="tx1"/>
                </a:solidFill>
              </a:rPr>
              <a:t>Redukující </a:t>
            </a:r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10/6/2014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7"/>
            <a:ext cx="413385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32" y="4077072"/>
            <a:ext cx="36957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18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Oligosacharidy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Volné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Rafinosa</a:t>
            </a:r>
            <a:r>
              <a:rPr lang="cs-CZ" dirty="0" smtClean="0">
                <a:solidFill>
                  <a:schemeClr val="tx1"/>
                </a:solidFill>
              </a:rPr>
              <a:t> – Gal-</a:t>
            </a:r>
            <a:r>
              <a:rPr lang="cs-CZ" dirty="0" err="1" smtClean="0">
                <a:solidFill>
                  <a:schemeClr val="tx1"/>
                </a:solidFill>
              </a:rPr>
              <a:t>Glc</a:t>
            </a:r>
            <a:r>
              <a:rPr lang="cs-CZ" dirty="0" smtClean="0">
                <a:solidFill>
                  <a:schemeClr val="tx1"/>
                </a:solidFill>
              </a:rPr>
              <a:t>-</a:t>
            </a:r>
            <a:r>
              <a:rPr lang="cs-CZ" dirty="0" err="1" smtClean="0">
                <a:solidFill>
                  <a:schemeClr val="tx1"/>
                </a:solidFill>
              </a:rPr>
              <a:t>Fru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Vázané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Prostetické</a:t>
            </a:r>
            <a:r>
              <a:rPr lang="cs-CZ" dirty="0" smtClean="0">
                <a:solidFill>
                  <a:schemeClr val="tx1"/>
                </a:solidFill>
              </a:rPr>
              <a:t> skupiny glykoproteinů – viz dále 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A</a:t>
            </a:r>
            <a:r>
              <a:rPr lang="cs-CZ" dirty="0" smtClean="0">
                <a:solidFill>
                  <a:schemeClr val="tx1"/>
                </a:solidFill>
              </a:rPr>
              <a:t>ntigenní vlastnosti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Variabilita struktur – větvení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Glykolipidy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10/6/2014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5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Polysacharidy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Podle struktury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Jednoduché – </a:t>
            </a:r>
            <a:r>
              <a:rPr lang="cs-CZ" dirty="0" err="1" smtClean="0">
                <a:solidFill>
                  <a:schemeClr val="tx1"/>
                </a:solidFill>
              </a:rPr>
              <a:t>homopolysacharidy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Opakující se jeden typ monomeru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Složené – </a:t>
            </a:r>
            <a:r>
              <a:rPr lang="cs-CZ" dirty="0" err="1" smtClean="0">
                <a:solidFill>
                  <a:schemeClr val="tx1"/>
                </a:solidFill>
              </a:rPr>
              <a:t>heteropolysacharidy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Různé monomery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Prakticky se střídají 2, lze popsat jako polymer disacharidu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Podle funkce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Zásobní 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Typicky jednoduché, lze využívat i z jiných organizmů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Strukturní 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Typicky složené, ale i jednoduché – </a:t>
            </a:r>
            <a:r>
              <a:rPr lang="cs-CZ" dirty="0" err="1" smtClean="0">
                <a:solidFill>
                  <a:schemeClr val="tx1"/>
                </a:solidFill>
              </a:rPr>
              <a:t>celulosa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10/6/2014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7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Zásobní polysacharidy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Škrob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Rostliny, 250 – 300 glukos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Amylosa</a:t>
            </a:r>
            <a:r>
              <a:rPr lang="cs-CZ" dirty="0" smtClean="0">
                <a:solidFill>
                  <a:schemeClr val="tx1"/>
                </a:solidFill>
              </a:rPr>
              <a:t> – rozpustná, 20-30%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Amylopektin – větve 20-30 glukos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10/6/2014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41" y="3429000"/>
            <a:ext cx="4276725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28800"/>
            <a:ext cx="3457143" cy="511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152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Zásobní polysacharidy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Glykogen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Živočichové, mikroorganismy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Větve 10 - 12 glukos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1 – 5 </a:t>
            </a:r>
            <a:r>
              <a:rPr lang="cs-CZ" dirty="0" err="1" smtClean="0">
                <a:solidFill>
                  <a:schemeClr val="tx1"/>
                </a:solidFill>
              </a:rPr>
              <a:t>MDa</a:t>
            </a:r>
            <a:r>
              <a:rPr lang="cs-CZ" dirty="0" smtClean="0">
                <a:solidFill>
                  <a:schemeClr val="tx1"/>
                </a:solidFill>
              </a:rPr>
              <a:t> (sval, játra)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10/6/2014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26505"/>
            <a:ext cx="286702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92691"/>
            <a:ext cx="3785715" cy="260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34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Struktura a základní vlastnosti a funkce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Monosacharidy, reaktivita, di- a oligosacharidy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Zásobní polysacharidy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Strukturní polysacharidy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Glykoproteiny a proteoglykany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Glykolipidy 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10/6/2014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Zásobní polysacharidy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Inulin – </a:t>
            </a:r>
            <a:r>
              <a:rPr lang="cs-CZ" dirty="0" err="1" smtClean="0">
                <a:solidFill>
                  <a:schemeClr val="tx1"/>
                </a:solidFill>
              </a:rPr>
              <a:t>polyFru</a:t>
            </a:r>
            <a:r>
              <a:rPr lang="cs-CZ" dirty="0" smtClean="0">
                <a:solidFill>
                  <a:schemeClr val="tx1"/>
                </a:solidFill>
              </a:rPr>
              <a:t> 1 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</a:t>
            </a:r>
            <a:r>
              <a:rPr lang="cs-CZ" dirty="0" smtClean="0">
                <a:solidFill>
                  <a:schemeClr val="tx1"/>
                </a:solidFill>
              </a:rPr>
              <a:t> 2 (+</a:t>
            </a:r>
            <a:r>
              <a:rPr lang="cs-CZ" dirty="0" err="1" smtClean="0">
                <a:solidFill>
                  <a:schemeClr val="tx1"/>
                </a:solidFill>
              </a:rPr>
              <a:t>Glc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Rostliny – některé druhy místo škrobu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Topinambur, čekanka </a:t>
            </a:r>
          </a:p>
          <a:p>
            <a:pPr marL="914400" lvl="2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(cibule a česnek)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Sladidlo x není stravitelný 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Rozpustná vláknina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Využití bakteriemi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 = 20-30, i 140 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10/6/2014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20888"/>
            <a:ext cx="3121152" cy="259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99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656184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/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Struktura a základní vlastnosti</a:t>
            </a:r>
            <a:br>
              <a:rPr lang="cs-CZ" dirty="0">
                <a:solidFill>
                  <a:schemeClr val="tx1"/>
                </a:solidFill>
              </a:rPr>
            </a:b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Polyhydroxyaldehy</a:t>
            </a:r>
            <a:r>
              <a:rPr lang="cs-CZ" dirty="0" smtClean="0">
                <a:solidFill>
                  <a:schemeClr val="tx1"/>
                </a:solidFill>
              </a:rPr>
              <a:t> – </a:t>
            </a:r>
            <a:r>
              <a:rPr lang="cs-CZ" dirty="0" err="1" smtClean="0">
                <a:solidFill>
                  <a:schemeClr val="tx1"/>
                </a:solidFill>
              </a:rPr>
              <a:t>aldosy</a:t>
            </a:r>
            <a:r>
              <a:rPr lang="cs-CZ" dirty="0" smtClean="0">
                <a:solidFill>
                  <a:schemeClr val="tx1"/>
                </a:solidFill>
              </a:rPr>
              <a:t> – na C</a:t>
            </a:r>
            <a:r>
              <a:rPr lang="cs-CZ" dirty="0">
                <a:solidFill>
                  <a:schemeClr val="tx1"/>
                </a:solidFill>
              </a:rPr>
              <a:t>1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Polyhydroxyketony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– </a:t>
            </a:r>
            <a:r>
              <a:rPr lang="cs-CZ" dirty="0" err="1" smtClean="0">
                <a:solidFill>
                  <a:schemeClr val="tx1"/>
                </a:solidFill>
              </a:rPr>
              <a:t>ketosy</a:t>
            </a:r>
            <a:r>
              <a:rPr lang="cs-CZ" dirty="0" smtClean="0">
                <a:solidFill>
                  <a:schemeClr val="tx1"/>
                </a:solidFill>
              </a:rPr>
              <a:t> – na C2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Různý počet C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Od C3 – </a:t>
            </a:r>
            <a:r>
              <a:rPr lang="cs-CZ" dirty="0" err="1" smtClean="0">
                <a:solidFill>
                  <a:schemeClr val="tx1"/>
                </a:solidFill>
              </a:rPr>
              <a:t>aldotriosy</a:t>
            </a:r>
            <a:r>
              <a:rPr lang="cs-CZ" dirty="0" smtClean="0">
                <a:solidFill>
                  <a:schemeClr val="tx1"/>
                </a:solidFill>
              </a:rPr>
              <a:t> a C4 – </a:t>
            </a:r>
            <a:r>
              <a:rPr lang="cs-CZ" dirty="0" err="1" smtClean="0">
                <a:solidFill>
                  <a:schemeClr val="tx1"/>
                </a:solidFill>
              </a:rPr>
              <a:t>ketotetrosy</a:t>
            </a:r>
            <a:r>
              <a:rPr lang="cs-CZ" dirty="0" smtClean="0">
                <a:solidFill>
                  <a:schemeClr val="tx1"/>
                </a:solidFill>
              </a:rPr>
              <a:t> alespoň 1 </a:t>
            </a:r>
            <a:r>
              <a:rPr lang="cs-CZ" dirty="0">
                <a:solidFill>
                  <a:schemeClr val="tx1"/>
                </a:solidFill>
              </a:rPr>
              <a:t>C</a:t>
            </a:r>
            <a:r>
              <a:rPr lang="cs-CZ" baseline="30000" dirty="0">
                <a:solidFill>
                  <a:schemeClr val="tx1"/>
                </a:solidFill>
              </a:rPr>
              <a:t>*</a:t>
            </a:r>
            <a:r>
              <a:rPr lang="cs-CZ" dirty="0">
                <a:solidFill>
                  <a:schemeClr val="tx1"/>
                </a:solidFill>
              </a:rPr>
              <a:t>,</a:t>
            </a:r>
            <a:r>
              <a:rPr lang="cs-CZ" baseline="30000" dirty="0">
                <a:solidFill>
                  <a:schemeClr val="tx1"/>
                </a:solidFill>
              </a:rPr>
              <a:t>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Chiralita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D-</a:t>
            </a:r>
            <a:r>
              <a:rPr lang="cs-CZ" dirty="0" err="1" smtClean="0">
                <a:solidFill>
                  <a:schemeClr val="tx1"/>
                </a:solidFill>
              </a:rPr>
              <a:t>enantiomery</a:t>
            </a:r>
            <a:r>
              <a:rPr lang="cs-CZ" dirty="0" smtClean="0">
                <a:solidFill>
                  <a:schemeClr val="tx1"/>
                </a:solidFill>
              </a:rPr>
              <a:t>, L-výjimečně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10/6/2014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Monosacharidy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r>
              <a:rPr lang="cs-CZ" dirty="0" err="1" smtClean="0">
                <a:solidFill>
                  <a:schemeClr val="tx1"/>
                </a:solidFill>
              </a:rPr>
              <a:t>Aldosy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Od </a:t>
            </a:r>
            <a:r>
              <a:rPr lang="cs-CZ" dirty="0" err="1" smtClean="0">
                <a:solidFill>
                  <a:schemeClr val="tx1"/>
                </a:solidFill>
              </a:rPr>
              <a:t>trios</a:t>
            </a:r>
            <a:r>
              <a:rPr lang="cs-CZ" dirty="0" smtClean="0">
                <a:solidFill>
                  <a:schemeClr val="tx1"/>
                </a:solidFill>
              </a:rPr>
              <a:t> výše (1 a více asymetrických C)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Ketosy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>
                <a:solidFill>
                  <a:schemeClr val="tx1"/>
                </a:solidFill>
              </a:rPr>
              <a:t>Ketotriosa</a:t>
            </a:r>
            <a:r>
              <a:rPr lang="cs-CZ" dirty="0">
                <a:solidFill>
                  <a:schemeClr val="tx1"/>
                </a:solidFill>
              </a:rPr>
              <a:t> nemá C</a:t>
            </a:r>
            <a:r>
              <a:rPr lang="cs-CZ" baseline="30000" dirty="0" smtClean="0">
                <a:solidFill>
                  <a:schemeClr val="tx1"/>
                </a:solidFill>
              </a:rPr>
              <a:t>*</a:t>
            </a:r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10/6/2014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56992"/>
            <a:ext cx="323850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5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4468368" cy="4797552"/>
          </a:xfrm>
          <a:prstGeom prst="rect">
            <a:avLst/>
          </a:prstGeom>
        </p:spPr>
      </p:pic>
      <p:pic>
        <p:nvPicPr>
          <p:cNvPr id="18" name="Zástupný symbol pro obsah 1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14090"/>
            <a:ext cx="3868452" cy="4525963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Aldosy</a:t>
            </a:r>
            <a:r>
              <a:rPr lang="cs-CZ" dirty="0" smtClean="0">
                <a:solidFill>
                  <a:schemeClr val="tx1"/>
                </a:solidFill>
              </a:rPr>
              <a:t> a </a:t>
            </a:r>
            <a:r>
              <a:rPr lang="cs-CZ" dirty="0" err="1" smtClean="0">
                <a:solidFill>
                  <a:schemeClr val="tx1"/>
                </a:solidFill>
              </a:rPr>
              <a:t>ketosy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10/6/2014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827584" y="4077072"/>
            <a:ext cx="64807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691680" y="5085184"/>
            <a:ext cx="504056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2195736" y="5085184"/>
            <a:ext cx="504056" cy="1152128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3707904" y="5085184"/>
            <a:ext cx="576064" cy="115212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6444208" y="5157192"/>
            <a:ext cx="576064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86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Struktura monosacharidů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10/6/2014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72816"/>
            <a:ext cx="3278857" cy="4739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5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Struktura monosacharidů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10/6/2014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Reaktivní </a:t>
            </a:r>
            <a:r>
              <a:rPr lang="cs-CZ" dirty="0" err="1" smtClean="0">
                <a:solidFill>
                  <a:schemeClr val="tx1"/>
                </a:solidFill>
              </a:rPr>
              <a:t>polocetalový</a:t>
            </a:r>
            <a:r>
              <a:rPr lang="cs-CZ" dirty="0" smtClean="0">
                <a:solidFill>
                  <a:schemeClr val="tx1"/>
                </a:solidFill>
              </a:rPr>
              <a:t> (</a:t>
            </a:r>
            <a:r>
              <a:rPr lang="cs-CZ" dirty="0" err="1" smtClean="0">
                <a:solidFill>
                  <a:schemeClr val="tx1"/>
                </a:solidFill>
              </a:rPr>
              <a:t>poloketalový</a:t>
            </a:r>
            <a:r>
              <a:rPr lang="cs-CZ" dirty="0" smtClean="0">
                <a:solidFill>
                  <a:schemeClr val="tx1"/>
                </a:solidFill>
              </a:rPr>
              <a:t>) hydroxyl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Tvorba acetalů (</a:t>
            </a:r>
            <a:r>
              <a:rPr lang="cs-CZ" dirty="0" err="1" smtClean="0">
                <a:solidFill>
                  <a:schemeClr val="tx1"/>
                </a:solidFill>
              </a:rPr>
              <a:t>ketalů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Nové asymetrické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centrum - </a:t>
            </a:r>
            <a:r>
              <a:rPr lang="cs-CZ" dirty="0" err="1" smtClean="0">
                <a:solidFill>
                  <a:schemeClr val="tx1"/>
                </a:solidFill>
              </a:rPr>
              <a:t>anomery</a:t>
            </a:r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348880"/>
            <a:ext cx="4438650" cy="391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93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Struktura monosacharidů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10/6/2014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3997886"/>
              </p:ext>
            </p:extLst>
          </p:nvPr>
        </p:nvGraphicFramePr>
        <p:xfrm>
          <a:off x="2483768" y="1844824"/>
          <a:ext cx="3815781" cy="4367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7" r:id="rId3" imgW="7631561" imgH="8734846" progId="CorelPhotoPaint.Image.9">
                  <p:embed/>
                </p:oleObj>
              </mc:Choice>
              <mc:Fallback>
                <p:oleObj r:id="rId3" imgW="7631561" imgH="8734846" progId="CorelPhotoPaint.Image.9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1844824"/>
                        <a:ext cx="3815781" cy="43674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38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Biochemicky významné monosacharidy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Triosy</a:t>
            </a:r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dirty="0" smtClean="0">
                <a:solidFill>
                  <a:schemeClr val="tx1"/>
                </a:solidFill>
              </a:rPr>
              <a:t>- </a:t>
            </a:r>
            <a:r>
              <a:rPr lang="cs-CZ" dirty="0">
                <a:solidFill>
                  <a:schemeClr val="tx1"/>
                </a:solidFill>
              </a:rPr>
              <a:t>glyceraldehyd, </a:t>
            </a:r>
            <a:r>
              <a:rPr lang="cs-CZ" dirty="0" err="1">
                <a:solidFill>
                  <a:schemeClr val="tx1"/>
                </a:solidFill>
              </a:rPr>
              <a:t>dihydroxyaceton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err="1">
                <a:solidFill>
                  <a:schemeClr val="tx1"/>
                </a:solidFill>
              </a:rPr>
              <a:t>Tetrosy</a:t>
            </a:r>
            <a:r>
              <a:rPr lang="cs-CZ" dirty="0">
                <a:solidFill>
                  <a:schemeClr val="tx1"/>
                </a:solidFill>
              </a:rPr>
              <a:t> 	- </a:t>
            </a:r>
            <a:r>
              <a:rPr lang="cs-CZ" dirty="0" err="1">
                <a:solidFill>
                  <a:schemeClr val="tx1"/>
                </a:solidFill>
              </a:rPr>
              <a:t>threosa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erythrosa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err="1">
                <a:solidFill>
                  <a:schemeClr val="tx1"/>
                </a:solidFill>
              </a:rPr>
              <a:t>Pentosy</a:t>
            </a:r>
            <a:r>
              <a:rPr lang="cs-CZ" dirty="0">
                <a:solidFill>
                  <a:schemeClr val="tx1"/>
                </a:solidFill>
              </a:rPr>
              <a:t>	- </a:t>
            </a:r>
            <a:r>
              <a:rPr lang="cs-CZ" u="sng" dirty="0" err="1">
                <a:solidFill>
                  <a:schemeClr val="tx1"/>
                </a:solidFill>
              </a:rPr>
              <a:t>ribosa</a:t>
            </a:r>
            <a:r>
              <a:rPr lang="cs-CZ" u="sng" dirty="0">
                <a:solidFill>
                  <a:schemeClr val="tx1"/>
                </a:solidFill>
              </a:rPr>
              <a:t>, </a:t>
            </a:r>
            <a:r>
              <a:rPr lang="cs-CZ" u="sng" dirty="0" err="1">
                <a:solidFill>
                  <a:schemeClr val="tx1"/>
                </a:solidFill>
              </a:rPr>
              <a:t>deoxyribosa</a:t>
            </a:r>
            <a:endParaRPr lang="cs-CZ" u="sng" dirty="0">
              <a:solidFill>
                <a:schemeClr val="tx1"/>
              </a:solidFill>
            </a:endParaRPr>
          </a:p>
          <a:p>
            <a:r>
              <a:rPr lang="cs-CZ" dirty="0" err="1">
                <a:solidFill>
                  <a:schemeClr val="tx1"/>
                </a:solidFill>
              </a:rPr>
              <a:t>Hexosy</a:t>
            </a:r>
            <a:r>
              <a:rPr lang="cs-CZ" dirty="0">
                <a:solidFill>
                  <a:schemeClr val="tx1"/>
                </a:solidFill>
              </a:rPr>
              <a:t>	- </a:t>
            </a:r>
            <a:r>
              <a:rPr lang="cs-CZ" b="1" dirty="0">
                <a:solidFill>
                  <a:schemeClr val="tx1"/>
                </a:solidFill>
              </a:rPr>
              <a:t>glukosa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manosa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galaktosa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fruktosa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err="1">
                <a:solidFill>
                  <a:schemeClr val="tx1"/>
                </a:solidFill>
              </a:rPr>
              <a:t>Heptosa</a:t>
            </a:r>
            <a:r>
              <a:rPr lang="cs-CZ" dirty="0">
                <a:solidFill>
                  <a:schemeClr val="tx1"/>
                </a:solidFill>
              </a:rPr>
              <a:t>	- </a:t>
            </a:r>
            <a:r>
              <a:rPr lang="cs-CZ" dirty="0" err="1">
                <a:solidFill>
                  <a:schemeClr val="tx1"/>
                </a:solidFill>
              </a:rPr>
              <a:t>sedoheptulosa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10/6/2014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80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586</TotalTime>
  <Words>437</Words>
  <Application>Microsoft Office PowerPoint</Application>
  <PresentationFormat>Předvádění na obrazovce (4:3)</PresentationFormat>
  <Paragraphs>185</Paragraphs>
  <Slides>20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2" baseType="lpstr">
      <vt:lpstr>Exekutivní</vt:lpstr>
      <vt:lpstr>CorelPhotoPaint.Image.9</vt:lpstr>
      <vt:lpstr>C5720Biochemie</vt:lpstr>
      <vt:lpstr>Obsah</vt:lpstr>
      <vt:lpstr> Struktura a základní vlastnosti </vt:lpstr>
      <vt:lpstr>Monosacharidy</vt:lpstr>
      <vt:lpstr>Aldosy a ketosy</vt:lpstr>
      <vt:lpstr>Struktura monosacharidů</vt:lpstr>
      <vt:lpstr>Struktura monosacharidů</vt:lpstr>
      <vt:lpstr>Struktura monosacharidů</vt:lpstr>
      <vt:lpstr>Biochemicky významné monosacharidy</vt:lpstr>
      <vt:lpstr>Deriváty monosacharidů</vt:lpstr>
      <vt:lpstr>Deriváty monosacharidů</vt:lpstr>
      <vt:lpstr>Deriváty monosacharidů</vt:lpstr>
      <vt:lpstr>Glykosidy</vt:lpstr>
      <vt:lpstr>Disacharidy</vt:lpstr>
      <vt:lpstr>Disacharidy</vt:lpstr>
      <vt:lpstr>Oligosacharidy</vt:lpstr>
      <vt:lpstr>Polysacharidy</vt:lpstr>
      <vt:lpstr>Zásobní polysacharidy</vt:lpstr>
      <vt:lpstr>Zásobní polysacharidy</vt:lpstr>
      <vt:lpstr>Zásobní polysacharidy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68</cp:revision>
  <dcterms:created xsi:type="dcterms:W3CDTF">2012-05-21T09:08:24Z</dcterms:created>
  <dcterms:modified xsi:type="dcterms:W3CDTF">2014-10-06T07:22:55Z</dcterms:modified>
</cp:coreProperties>
</file>