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72" r:id="rId5"/>
    <p:sldId id="271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66" r:id="rId16"/>
    <p:sldId id="282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10/17/2013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10/17/2013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10/17/2013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609601"/>
            <a:ext cx="8352928" cy="19553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C5720 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437112"/>
            <a:ext cx="8352928" cy="1296144"/>
          </a:xfrm>
        </p:spPr>
        <p:txBody>
          <a:bodyPr>
            <a:normAutofit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18a</a:t>
            </a:r>
            <a:r>
              <a:rPr lang="cs-CZ" sz="3500" dirty="0" smtClean="0">
                <a:solidFill>
                  <a:schemeClr val="tx1"/>
                </a:solidFill>
                <a:latin typeface="+mn-lt"/>
              </a:rPr>
              <a:t>-Regulace </a:t>
            </a:r>
            <a:r>
              <a:rPr lang="cs-CZ" sz="3500" dirty="0" smtClean="0">
                <a:solidFill>
                  <a:schemeClr val="tx1"/>
                </a:solidFill>
                <a:latin typeface="+mn-lt"/>
              </a:rPr>
              <a:t>proteosyntézy, manipulace</a:t>
            </a:r>
          </a:p>
          <a:p>
            <a:pPr algn="r"/>
            <a:endParaRPr lang="cs-CZ" sz="1900" dirty="0" smtClean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10/17/2013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Regulace proteosyntézy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11560" y="4365104"/>
            <a:ext cx="76781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prstClr val="black"/>
                </a:solidFill>
              </a:rPr>
              <a:t>Katabolická represe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Dobrý substrát (glukosa) </a:t>
            </a:r>
            <a:r>
              <a:rPr lang="cs-CZ" dirty="0" err="1">
                <a:solidFill>
                  <a:prstClr val="black"/>
                </a:solidFill>
              </a:rPr>
              <a:t>reprimuje</a:t>
            </a:r>
            <a:r>
              <a:rPr lang="cs-CZ" dirty="0">
                <a:solidFill>
                  <a:prstClr val="black"/>
                </a:solidFill>
              </a:rPr>
              <a:t> syntézu enzymů pro využití jiných substrátů, i když jsou přítomny (</a:t>
            </a:r>
            <a:r>
              <a:rPr lang="cs-CZ" dirty="0" err="1">
                <a:solidFill>
                  <a:prstClr val="black"/>
                </a:solidFill>
              </a:rPr>
              <a:t>laktosa</a:t>
            </a:r>
            <a:r>
              <a:rPr lang="cs-CZ" dirty="0">
                <a:solidFill>
                  <a:prstClr val="black"/>
                </a:solidFill>
              </a:rPr>
              <a:t>) – zahrnuje další mechanizmy – transportní bílkoviny.</a:t>
            </a:r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44725"/>
            <a:ext cx="7678126" cy="2604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319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Proteosyntéza 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Srovnání proteosyntézy pro- a </a:t>
            </a:r>
            <a:r>
              <a:rPr lang="cs-CZ" dirty="0" err="1" smtClean="0">
                <a:solidFill>
                  <a:schemeClr val="tx1"/>
                </a:solidFill>
              </a:rPr>
              <a:t>eukaryontů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struktura </a:t>
            </a:r>
            <a:r>
              <a:rPr lang="cs-CZ" dirty="0">
                <a:solidFill>
                  <a:schemeClr val="tx1"/>
                </a:solidFill>
              </a:rPr>
              <a:t>chromosomů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organisace genů (introny u </a:t>
            </a:r>
            <a:r>
              <a:rPr lang="cs-CZ" dirty="0" err="1">
                <a:solidFill>
                  <a:schemeClr val="tx1"/>
                </a:solidFill>
              </a:rPr>
              <a:t>eukaryontů</a:t>
            </a:r>
            <a:r>
              <a:rPr lang="cs-CZ" dirty="0">
                <a:solidFill>
                  <a:schemeClr val="tx1"/>
                </a:solidFill>
              </a:rPr>
              <a:t>),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alelisace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odlišnosti v </a:t>
            </a:r>
            <a:r>
              <a:rPr lang="cs-CZ" dirty="0" err="1">
                <a:solidFill>
                  <a:schemeClr val="tx1"/>
                </a:solidFill>
              </a:rPr>
              <a:t>proteosyntetickém</a:t>
            </a:r>
            <a:r>
              <a:rPr lang="cs-CZ" dirty="0">
                <a:solidFill>
                  <a:schemeClr val="tx1"/>
                </a:solidFill>
              </a:rPr>
              <a:t> aparátu – využití pro </a:t>
            </a:r>
            <a:r>
              <a:rPr lang="cs-CZ" dirty="0" smtClean="0">
                <a:solidFill>
                  <a:schemeClr val="tx1"/>
                </a:solidFill>
              </a:rPr>
              <a:t>terapii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63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Proteosyntéza 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Zásah </a:t>
            </a:r>
            <a:r>
              <a:rPr lang="cs-CZ" dirty="0">
                <a:solidFill>
                  <a:schemeClr val="tx1"/>
                </a:solidFill>
              </a:rPr>
              <a:t>inhibitorů do procesů přenosu genetické </a:t>
            </a:r>
            <a:r>
              <a:rPr lang="cs-CZ" dirty="0" smtClean="0">
                <a:solidFill>
                  <a:schemeClr val="tx1"/>
                </a:solidFill>
              </a:rPr>
              <a:t>informace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Replikace a </a:t>
            </a:r>
            <a:r>
              <a:rPr lang="cs-CZ" dirty="0" smtClean="0">
                <a:solidFill>
                  <a:schemeClr val="tx1"/>
                </a:solidFill>
              </a:rPr>
              <a:t>transkripce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antimetabolity </a:t>
            </a:r>
            <a:r>
              <a:rPr lang="cs-CZ" dirty="0">
                <a:solidFill>
                  <a:schemeClr val="tx1"/>
                </a:solidFill>
              </a:rPr>
              <a:t>inhibující </a:t>
            </a:r>
            <a:r>
              <a:rPr lang="cs-CZ" dirty="0" err="1">
                <a:solidFill>
                  <a:schemeClr val="tx1"/>
                </a:solidFill>
              </a:rPr>
              <a:t>synt</a:t>
            </a:r>
            <a:r>
              <a:rPr lang="cs-CZ" dirty="0">
                <a:solidFill>
                  <a:schemeClr val="tx1"/>
                </a:solidFill>
              </a:rPr>
              <a:t>. nukleotidů (</a:t>
            </a:r>
            <a:r>
              <a:rPr lang="cs-CZ" dirty="0" err="1" smtClean="0">
                <a:solidFill>
                  <a:schemeClr val="tx1"/>
                </a:solidFill>
              </a:rPr>
              <a:t>methotrexat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DNA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dirty="0" err="1">
                <a:solidFill>
                  <a:schemeClr val="tx1"/>
                </a:solidFill>
              </a:rPr>
              <a:t>cisplatina</a:t>
            </a:r>
            <a:r>
              <a:rPr lang="cs-CZ" dirty="0">
                <a:solidFill>
                  <a:schemeClr val="tx1"/>
                </a:solidFill>
              </a:rPr>
              <a:t>), </a:t>
            </a:r>
            <a:r>
              <a:rPr lang="cs-CZ" dirty="0" err="1">
                <a:solidFill>
                  <a:schemeClr val="tx1"/>
                </a:solidFill>
              </a:rPr>
              <a:t>etidiumbromid</a:t>
            </a:r>
            <a:r>
              <a:rPr lang="cs-CZ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spec</a:t>
            </a:r>
            <a:r>
              <a:rPr lang="cs-CZ" dirty="0">
                <a:solidFill>
                  <a:schemeClr val="tx1"/>
                </a:solidFill>
              </a:rPr>
              <a:t>. </a:t>
            </a:r>
            <a:r>
              <a:rPr lang="cs-CZ" dirty="0" err="1">
                <a:solidFill>
                  <a:schemeClr val="tx1"/>
                </a:solidFill>
              </a:rPr>
              <a:t>eukaryntní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dirty="0" err="1">
                <a:solidFill>
                  <a:schemeClr val="tx1"/>
                </a:solidFill>
              </a:rPr>
              <a:t>faloidin</a:t>
            </a:r>
            <a:r>
              <a:rPr lang="cs-CZ" dirty="0">
                <a:solidFill>
                  <a:schemeClr val="tx1"/>
                </a:solidFill>
              </a:rPr>
              <a:t>, amanitin (inhibice RNA polymerázy)</a:t>
            </a: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spec</a:t>
            </a:r>
            <a:r>
              <a:rPr lang="cs-CZ" dirty="0">
                <a:solidFill>
                  <a:schemeClr val="tx1"/>
                </a:solidFill>
              </a:rPr>
              <a:t>. prokaryontní – </a:t>
            </a:r>
            <a:r>
              <a:rPr lang="cs-CZ" dirty="0" err="1">
                <a:solidFill>
                  <a:schemeClr val="tx1"/>
                </a:solidFill>
              </a:rPr>
              <a:t>rifampicin</a:t>
            </a:r>
            <a:r>
              <a:rPr lang="cs-CZ" dirty="0">
                <a:solidFill>
                  <a:schemeClr val="tx1"/>
                </a:solidFill>
              </a:rPr>
              <a:t>, aktinomycin </a:t>
            </a:r>
            <a:r>
              <a:rPr lang="cs-CZ" dirty="0" smtClean="0">
                <a:solidFill>
                  <a:schemeClr val="tx1"/>
                </a:solidFill>
              </a:rPr>
              <a:t>D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Translace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u </a:t>
            </a:r>
            <a:r>
              <a:rPr lang="cs-CZ" dirty="0" err="1">
                <a:solidFill>
                  <a:schemeClr val="tx1"/>
                </a:solidFill>
              </a:rPr>
              <a:t>prokaryontů</a:t>
            </a:r>
            <a:r>
              <a:rPr lang="cs-CZ" dirty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lvl="2"/>
            <a:r>
              <a:rPr lang="cs-CZ" dirty="0">
                <a:solidFill>
                  <a:schemeClr val="tx1"/>
                </a:solidFill>
              </a:rPr>
              <a:t>t</a:t>
            </a:r>
            <a:r>
              <a:rPr lang="cs-CZ" dirty="0" smtClean="0">
                <a:solidFill>
                  <a:schemeClr val="tx1"/>
                </a:solidFill>
              </a:rPr>
              <a:t>etracykliny </a:t>
            </a:r>
            <a:r>
              <a:rPr lang="cs-CZ" dirty="0">
                <a:solidFill>
                  <a:schemeClr val="tx1"/>
                </a:solidFill>
              </a:rPr>
              <a:t>(obsazení místa A na </a:t>
            </a:r>
            <a:r>
              <a:rPr lang="cs-CZ" dirty="0" err="1">
                <a:solidFill>
                  <a:schemeClr val="tx1"/>
                </a:solidFill>
              </a:rPr>
              <a:t>ribosomech</a:t>
            </a:r>
            <a:r>
              <a:rPr lang="cs-CZ" dirty="0">
                <a:solidFill>
                  <a:schemeClr val="tx1"/>
                </a:solidFill>
              </a:rPr>
              <a:t>), 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chloramfenikol (inhibice </a:t>
            </a:r>
            <a:r>
              <a:rPr lang="cs-CZ" dirty="0" err="1">
                <a:solidFill>
                  <a:schemeClr val="tx1"/>
                </a:solidFill>
              </a:rPr>
              <a:t>peptidyltransferázové</a:t>
            </a:r>
            <a:r>
              <a:rPr lang="cs-CZ" dirty="0">
                <a:solidFill>
                  <a:schemeClr val="tx1"/>
                </a:solidFill>
              </a:rPr>
              <a:t> reakce), 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streptomycin (vazba na 30S podjednotku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eukaryonti</a:t>
            </a:r>
            <a:r>
              <a:rPr lang="cs-CZ" dirty="0">
                <a:solidFill>
                  <a:schemeClr val="tx1"/>
                </a:solidFill>
              </a:rPr>
              <a:t>	 </a:t>
            </a: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cykloheximid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(inhibice </a:t>
            </a:r>
            <a:r>
              <a:rPr lang="cs-CZ" dirty="0" err="1">
                <a:solidFill>
                  <a:schemeClr val="tx1"/>
                </a:solidFill>
              </a:rPr>
              <a:t>peptidyltransferázové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reakce)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toxiny </a:t>
            </a:r>
            <a:r>
              <a:rPr lang="cs-CZ" i="1" dirty="0">
                <a:solidFill>
                  <a:schemeClr val="tx1"/>
                </a:solidFill>
              </a:rPr>
              <a:t>C. </a:t>
            </a:r>
            <a:r>
              <a:rPr lang="cs-CZ" i="1" dirty="0" err="1">
                <a:solidFill>
                  <a:schemeClr val="tx1"/>
                </a:solidFill>
              </a:rPr>
              <a:t>diphteriae</a:t>
            </a:r>
            <a:r>
              <a:rPr lang="cs-CZ" i="1" dirty="0">
                <a:solidFill>
                  <a:schemeClr val="tx1"/>
                </a:solidFill>
              </a:rPr>
              <a:t>, </a:t>
            </a:r>
            <a:r>
              <a:rPr lang="cs-CZ" i="1" dirty="0" err="1">
                <a:solidFill>
                  <a:schemeClr val="tx1"/>
                </a:solidFill>
              </a:rPr>
              <a:t>Ps</a:t>
            </a:r>
            <a:r>
              <a:rPr lang="cs-CZ" i="1" dirty="0">
                <a:solidFill>
                  <a:schemeClr val="tx1"/>
                </a:solidFill>
              </a:rPr>
              <a:t>. </a:t>
            </a:r>
            <a:r>
              <a:rPr lang="cs-CZ" i="1" dirty="0" err="1">
                <a:solidFill>
                  <a:schemeClr val="tx1"/>
                </a:solidFill>
              </a:rPr>
              <a:t>aeruginosa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ADPribosilace</a:t>
            </a:r>
            <a:r>
              <a:rPr lang="cs-CZ" dirty="0">
                <a:solidFill>
                  <a:schemeClr val="tx1"/>
                </a:solidFill>
              </a:rPr>
              <a:t> elF2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ricin – inaktivace </a:t>
            </a:r>
            <a:r>
              <a:rPr lang="cs-CZ" dirty="0" err="1" smtClean="0">
                <a:solidFill>
                  <a:schemeClr val="tx1"/>
                </a:solidFill>
              </a:rPr>
              <a:t>ribosomů</a:t>
            </a:r>
            <a:r>
              <a:rPr lang="cs-CZ" dirty="0" smtClean="0">
                <a:solidFill>
                  <a:schemeClr val="tx1"/>
                </a:solidFill>
              </a:rPr>
              <a:t> – </a:t>
            </a:r>
            <a:r>
              <a:rPr lang="cs-CZ" smtClean="0">
                <a:solidFill>
                  <a:schemeClr val="tx1"/>
                </a:solidFill>
              </a:rPr>
              <a:t>vazba podjednotek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55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Proteosyntéza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Organely </a:t>
            </a:r>
            <a:r>
              <a:rPr lang="cs-CZ" dirty="0">
                <a:solidFill>
                  <a:schemeClr val="tx1"/>
                </a:solidFill>
              </a:rPr>
              <a:t>a jejich genetický aparát </a:t>
            </a:r>
            <a:r>
              <a:rPr lang="cs-CZ" dirty="0" smtClean="0">
                <a:solidFill>
                  <a:schemeClr val="tx1"/>
                </a:solidFill>
              </a:rPr>
              <a:t>- mitochondrie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dirty="0" smtClean="0">
                <a:solidFill>
                  <a:schemeClr val="tx1"/>
                </a:solidFill>
              </a:rPr>
              <a:t>chloroplasty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Organisace a vlastnosti odpovídají </a:t>
            </a:r>
            <a:r>
              <a:rPr lang="cs-CZ" dirty="0" err="1" smtClean="0">
                <a:solidFill>
                  <a:schemeClr val="tx1"/>
                </a:solidFill>
              </a:rPr>
              <a:t>prokaryontům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Většina </a:t>
            </a:r>
            <a:r>
              <a:rPr lang="cs-CZ" dirty="0">
                <a:solidFill>
                  <a:schemeClr val="tx1"/>
                </a:solidFill>
              </a:rPr>
              <a:t>genů </a:t>
            </a:r>
            <a:r>
              <a:rPr lang="cs-CZ" dirty="0" err="1">
                <a:solidFill>
                  <a:schemeClr val="tx1"/>
                </a:solidFill>
              </a:rPr>
              <a:t>kodujících</a:t>
            </a:r>
            <a:r>
              <a:rPr lang="cs-CZ" dirty="0">
                <a:solidFill>
                  <a:schemeClr val="tx1"/>
                </a:solidFill>
              </a:rPr>
              <a:t> jejich bílkoviny je součástí jaderného genomu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Transport bílkovin </a:t>
            </a:r>
            <a:r>
              <a:rPr lang="cs-CZ" dirty="0">
                <a:solidFill>
                  <a:schemeClr val="tx1"/>
                </a:solidFill>
              </a:rPr>
              <a:t>z cytoplasmy do </a:t>
            </a:r>
            <a:r>
              <a:rPr lang="cs-CZ" dirty="0" smtClean="0">
                <a:solidFill>
                  <a:schemeClr val="tx1"/>
                </a:solidFill>
              </a:rPr>
              <a:t>organel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Páry alel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Mitochondriální genom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Genetické studie, mateřská linie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Mitochondriální </a:t>
            </a:r>
            <a:r>
              <a:rPr lang="cs-CZ" dirty="0" smtClean="0">
                <a:solidFill>
                  <a:schemeClr val="tx1"/>
                </a:solidFill>
              </a:rPr>
              <a:t>choroby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Poškození ROS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1 </a:t>
            </a:r>
            <a:r>
              <a:rPr lang="cs-CZ" dirty="0">
                <a:solidFill>
                  <a:schemeClr val="tx1"/>
                </a:solidFill>
              </a:rPr>
              <a:t>alela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09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Proteosyntéza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Viry </a:t>
            </a:r>
            <a:r>
              <a:rPr lang="cs-CZ" dirty="0">
                <a:solidFill>
                  <a:schemeClr val="tx1"/>
                </a:solidFill>
              </a:rPr>
              <a:t>– jen genetický materiál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DNA </a:t>
            </a:r>
            <a:r>
              <a:rPr lang="cs-CZ" dirty="0">
                <a:solidFill>
                  <a:schemeClr val="tx1"/>
                </a:solidFill>
              </a:rPr>
              <a:t>nebo RNA – exprese hostitelskou buňkou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RNA-viry </a:t>
            </a:r>
            <a:r>
              <a:rPr lang="cs-CZ" dirty="0">
                <a:solidFill>
                  <a:schemeClr val="tx1"/>
                </a:solidFill>
              </a:rPr>
              <a:t>(např. HIV aj. retroviry)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reversní </a:t>
            </a:r>
            <a:r>
              <a:rPr lang="cs-CZ" dirty="0">
                <a:solidFill>
                  <a:schemeClr val="tx1"/>
                </a:solidFill>
              </a:rPr>
              <a:t>transkriptáza – syntéza DNA podle RNA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Cílové </a:t>
            </a:r>
            <a:r>
              <a:rPr lang="cs-CZ" dirty="0">
                <a:solidFill>
                  <a:schemeClr val="tx1"/>
                </a:solidFill>
              </a:rPr>
              <a:t>místo inhibice, biotechnologické využití - </a:t>
            </a:r>
            <a:r>
              <a:rPr lang="cs-CZ" dirty="0" err="1">
                <a:solidFill>
                  <a:schemeClr val="tx1"/>
                </a:solidFill>
              </a:rPr>
              <a:t>cDNA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24944"/>
            <a:ext cx="6408737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34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Genové manipulace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Základní principy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Příprava genu – izolace, syntéza (modifikované)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Viz syntézy genů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Úprava konců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Gen </a:t>
            </a:r>
            <a:r>
              <a:rPr lang="cs-CZ" dirty="0">
                <a:solidFill>
                  <a:schemeClr val="tx1"/>
                </a:solidFill>
              </a:rPr>
              <a:t>se inkorporuje do nosiče – vektoru (analogie se strategií virů)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Vnesení </a:t>
            </a:r>
            <a:r>
              <a:rPr lang="cs-CZ" dirty="0">
                <a:solidFill>
                  <a:schemeClr val="tx1"/>
                </a:solidFill>
              </a:rPr>
              <a:t>do hostitelské </a:t>
            </a:r>
            <a:r>
              <a:rPr lang="cs-CZ" dirty="0" smtClean="0">
                <a:solidFill>
                  <a:schemeClr val="tx1"/>
                </a:solidFill>
              </a:rPr>
              <a:t>buňky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Exprese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Využití restrikčních endonukleáz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P</a:t>
            </a:r>
            <a:r>
              <a:rPr lang="cs-CZ" dirty="0" err="1" smtClean="0">
                <a:solidFill>
                  <a:schemeClr val="tx1"/>
                </a:solidFill>
              </a:rPr>
              <a:t>alindromové</a:t>
            </a:r>
            <a:r>
              <a:rPr lang="cs-CZ" dirty="0" smtClean="0">
                <a:solidFill>
                  <a:schemeClr val="tx1"/>
                </a:solidFill>
              </a:rPr>
              <a:t> sekvence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– specifické místo hydrolýzy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        - reversních </a:t>
            </a:r>
            <a:r>
              <a:rPr lang="cs-CZ" dirty="0">
                <a:solidFill>
                  <a:schemeClr val="tx1"/>
                </a:solidFill>
              </a:rPr>
              <a:t>transkriptáz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yřeší </a:t>
            </a:r>
            <a:r>
              <a:rPr lang="cs-CZ" dirty="0">
                <a:solidFill>
                  <a:schemeClr val="tx1"/>
                </a:solidFill>
              </a:rPr>
              <a:t>problém </a:t>
            </a:r>
            <a:r>
              <a:rPr lang="cs-CZ" dirty="0" smtClean="0">
                <a:solidFill>
                  <a:schemeClr val="tx1"/>
                </a:solidFill>
              </a:rPr>
              <a:t>intronů 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Umožní syntézu </a:t>
            </a:r>
            <a:r>
              <a:rPr lang="cs-CZ" dirty="0" err="1" smtClean="0">
                <a:solidFill>
                  <a:schemeClr val="tx1"/>
                </a:solidFill>
              </a:rPr>
              <a:t>cDNA</a:t>
            </a:r>
            <a:r>
              <a:rPr lang="cs-CZ" dirty="0" smtClean="0">
                <a:solidFill>
                  <a:schemeClr val="tx1"/>
                </a:solidFill>
              </a:rPr>
              <a:t> i bez genu – z </a:t>
            </a:r>
            <a:r>
              <a:rPr lang="cs-CZ" dirty="0" err="1" smtClean="0">
                <a:solidFill>
                  <a:schemeClr val="tx1"/>
                </a:solidFill>
              </a:rPr>
              <a:t>mRNA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Genové manipulace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Využití </a:t>
            </a:r>
            <a:r>
              <a:rPr lang="cs-CZ" dirty="0">
                <a:solidFill>
                  <a:schemeClr val="tx1"/>
                </a:solidFill>
              </a:rPr>
              <a:t>restrikčních endonukleáz (</a:t>
            </a:r>
            <a:r>
              <a:rPr lang="cs-CZ" dirty="0" err="1">
                <a:solidFill>
                  <a:schemeClr val="tx1"/>
                </a:solidFill>
              </a:rPr>
              <a:t>palindromové</a:t>
            </a:r>
            <a:r>
              <a:rPr lang="cs-CZ" dirty="0">
                <a:solidFill>
                  <a:schemeClr val="tx1"/>
                </a:solidFill>
              </a:rPr>
              <a:t> sekvence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36912"/>
            <a:ext cx="5157143" cy="3557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539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Genové manipulace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Vložení štěpu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Vektor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ílový organizmus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M</a:t>
            </a:r>
            <a:r>
              <a:rPr lang="cs-CZ" dirty="0" smtClean="0">
                <a:solidFill>
                  <a:schemeClr val="tx1"/>
                </a:solidFill>
              </a:rPr>
              <a:t>anipulace </a:t>
            </a:r>
            <a:r>
              <a:rPr lang="cs-CZ" dirty="0">
                <a:solidFill>
                  <a:schemeClr val="tx1"/>
                </a:solidFill>
              </a:rPr>
              <a:t>s vlastními </a:t>
            </a:r>
            <a:endParaRPr lang="cs-CZ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geny (</a:t>
            </a:r>
            <a:r>
              <a:rPr lang="cs-CZ" dirty="0">
                <a:solidFill>
                  <a:schemeClr val="tx1"/>
                </a:solidFill>
              </a:rPr>
              <a:t>pod jiný promotor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Problémy GMO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Využití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Terapie – inzulin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Růst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Odolnost – kukuřice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Další</a:t>
            </a:r>
          </a:p>
          <a:p>
            <a:pPr lvl="2"/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556791"/>
            <a:ext cx="3479048" cy="4927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11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Mutace bodové, inzerce, delece, substituce, význam, geneticky podmíněné choroby, mitochondriální genom.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Regulace </a:t>
            </a:r>
            <a:r>
              <a:rPr lang="cs-CZ" dirty="0">
                <a:solidFill>
                  <a:schemeClr val="tx1"/>
                </a:solidFill>
              </a:rPr>
              <a:t>exprese genů u </a:t>
            </a:r>
            <a:r>
              <a:rPr lang="cs-CZ" dirty="0" err="1">
                <a:solidFill>
                  <a:schemeClr val="tx1"/>
                </a:solidFill>
              </a:rPr>
              <a:t>prokaryontů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induktivlní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smtClean="0">
                <a:solidFill>
                  <a:schemeClr val="tx1"/>
                </a:solidFill>
              </a:rPr>
              <a:t>represivní mechanismus, </a:t>
            </a:r>
            <a:r>
              <a:rPr lang="cs-CZ" dirty="0">
                <a:solidFill>
                  <a:schemeClr val="tx1"/>
                </a:solidFill>
              </a:rPr>
              <a:t>operon, represor, regulátorový gen). </a:t>
            </a:r>
          </a:p>
          <a:p>
            <a:r>
              <a:rPr lang="cs-CZ" dirty="0">
                <a:solidFill>
                  <a:schemeClr val="tx1"/>
                </a:solidFill>
              </a:rPr>
              <a:t>Praktické aspekty – účinek antibiotik, antimetabolity.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Genové </a:t>
            </a:r>
            <a:r>
              <a:rPr lang="cs-CZ" dirty="0">
                <a:solidFill>
                  <a:schemeClr val="tx1"/>
                </a:solidFill>
              </a:rPr>
              <a:t>manipulace, GMO, syntéza </a:t>
            </a:r>
            <a:r>
              <a:rPr lang="cs-CZ" dirty="0" err="1">
                <a:solidFill>
                  <a:schemeClr val="tx1"/>
                </a:solidFill>
              </a:rPr>
              <a:t>oligonukleotidů</a:t>
            </a:r>
            <a:r>
              <a:rPr lang="cs-CZ" dirty="0">
                <a:solidFill>
                  <a:schemeClr val="tx1"/>
                </a:solidFill>
              </a:rPr>
              <a:t>, řízená </a:t>
            </a:r>
            <a:r>
              <a:rPr lang="cs-CZ" dirty="0" err="1">
                <a:solidFill>
                  <a:schemeClr val="tx1"/>
                </a:solidFill>
              </a:rPr>
              <a:t>mutageze</a:t>
            </a:r>
            <a:r>
              <a:rPr lang="cs-CZ" dirty="0">
                <a:solidFill>
                  <a:schemeClr val="tx1"/>
                </a:solidFill>
              </a:rPr>
              <a:t>, umělé geny.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Mutace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Změny </a:t>
            </a:r>
            <a:r>
              <a:rPr lang="cs-CZ" dirty="0">
                <a:solidFill>
                  <a:schemeClr val="tx1"/>
                </a:solidFill>
              </a:rPr>
              <a:t>v genomu buňky na různých </a:t>
            </a:r>
            <a:r>
              <a:rPr lang="cs-CZ" dirty="0" smtClean="0">
                <a:solidFill>
                  <a:schemeClr val="tx1"/>
                </a:solidFill>
              </a:rPr>
              <a:t>úrovních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r</a:t>
            </a:r>
            <a:r>
              <a:rPr lang="cs-CZ" dirty="0" smtClean="0">
                <a:solidFill>
                  <a:schemeClr val="tx1"/>
                </a:solidFill>
              </a:rPr>
              <a:t>ozdíly pro- a </a:t>
            </a:r>
            <a:r>
              <a:rPr lang="cs-CZ" dirty="0" err="1" smtClean="0">
                <a:solidFill>
                  <a:schemeClr val="tx1"/>
                </a:solidFill>
              </a:rPr>
              <a:t>eukaryontů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bodové </a:t>
            </a:r>
            <a:r>
              <a:rPr lang="cs-CZ" dirty="0">
                <a:solidFill>
                  <a:schemeClr val="tx1"/>
                </a:solidFill>
              </a:rPr>
              <a:t>mutace – týkají  se jednoho nukleotidu v sekvenci </a:t>
            </a:r>
            <a:r>
              <a:rPr lang="cs-CZ" dirty="0" smtClean="0">
                <a:solidFill>
                  <a:schemeClr val="tx1"/>
                </a:solidFill>
              </a:rPr>
              <a:t>DNA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mutagenní </a:t>
            </a:r>
            <a:r>
              <a:rPr lang="cs-CZ" dirty="0">
                <a:solidFill>
                  <a:schemeClr val="tx1"/>
                </a:solidFill>
              </a:rPr>
              <a:t>faktory – vnější a vnitřní – nepřesnosti při replikaci - jistá pravděpodobnost – </a:t>
            </a:r>
            <a:r>
              <a:rPr lang="cs-CZ" dirty="0" smtClean="0">
                <a:solidFill>
                  <a:schemeClr val="tx1"/>
                </a:solidFill>
              </a:rPr>
              <a:t>opravy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vnější </a:t>
            </a:r>
            <a:r>
              <a:rPr lang="cs-CZ" dirty="0">
                <a:solidFill>
                  <a:schemeClr val="tx1"/>
                </a:solidFill>
              </a:rPr>
              <a:t>– indukovaná mutace – fysikální (záření – dimery T-T), chemické mutageny (HNO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, dusíkatý yperit aj</a:t>
            </a:r>
            <a:r>
              <a:rPr lang="cs-CZ" dirty="0" smtClean="0">
                <a:solidFill>
                  <a:schemeClr val="tx1"/>
                </a:solidFill>
              </a:rPr>
              <a:t>.)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GMO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Bodové mutace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inserce</a:t>
            </a:r>
            <a:r>
              <a:rPr lang="cs-CZ" dirty="0">
                <a:solidFill>
                  <a:schemeClr val="tx1"/>
                </a:solidFill>
              </a:rPr>
              <a:t>, delece, - brzké ukončení syntézy </a:t>
            </a:r>
            <a:r>
              <a:rPr lang="cs-CZ" dirty="0" smtClean="0">
                <a:solidFill>
                  <a:schemeClr val="tx1"/>
                </a:solidFill>
              </a:rPr>
              <a:t>polypeptidu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ubstituce </a:t>
            </a:r>
            <a:r>
              <a:rPr lang="cs-CZ" dirty="0">
                <a:solidFill>
                  <a:schemeClr val="tx1"/>
                </a:solidFill>
              </a:rPr>
              <a:t>– záměna aminokyseliny (ne vždy) – odlišná bílkovina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Mutace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Bodové mutace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inserce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smtClean="0">
                <a:solidFill>
                  <a:schemeClr val="tx1"/>
                </a:solidFill>
              </a:rPr>
              <a:t>delece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– posun čtení – brzké </a:t>
            </a:r>
            <a:r>
              <a:rPr lang="cs-CZ" dirty="0">
                <a:solidFill>
                  <a:schemeClr val="tx1"/>
                </a:solidFill>
              </a:rPr>
              <a:t>ukončení syntézy </a:t>
            </a:r>
            <a:r>
              <a:rPr lang="cs-CZ" dirty="0" smtClean="0">
                <a:solidFill>
                  <a:schemeClr val="tx1"/>
                </a:solidFill>
              </a:rPr>
              <a:t>polypeptidu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Substituce </a:t>
            </a:r>
            <a:r>
              <a:rPr lang="cs-CZ" dirty="0">
                <a:solidFill>
                  <a:schemeClr val="tx1"/>
                </a:solidFill>
              </a:rPr>
              <a:t>– záměna aminokyseliny (ne vždy) – odlišná bílkovina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996952"/>
            <a:ext cx="3794286" cy="346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294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Mutace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Význam mutací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nové vlastnosti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výhody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dirty="0" smtClean="0">
                <a:solidFill>
                  <a:schemeClr val="tx1"/>
                </a:solidFill>
              </a:rPr>
              <a:t>nevýhody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positivní </a:t>
            </a:r>
            <a:r>
              <a:rPr lang="cs-CZ" dirty="0">
                <a:solidFill>
                  <a:schemeClr val="tx1"/>
                </a:solidFill>
              </a:rPr>
              <a:t>a negativní mutace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relativita</a:t>
            </a:r>
            <a:r>
              <a:rPr lang="cs-CZ" dirty="0">
                <a:solidFill>
                  <a:schemeClr val="tx1"/>
                </a:solidFill>
              </a:rPr>
              <a:t>, vliv podmínek, prostředí </a:t>
            </a:r>
            <a:r>
              <a:rPr lang="cs-CZ" dirty="0" err="1">
                <a:solidFill>
                  <a:schemeClr val="tx1"/>
                </a:solidFill>
              </a:rPr>
              <a:t>apod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. – selekční tlak – </a:t>
            </a:r>
            <a:r>
              <a:rPr lang="cs-CZ" dirty="0">
                <a:solidFill>
                  <a:schemeClr val="tx1"/>
                </a:solidFill>
              </a:rPr>
              <a:t>vitaminy vs. hem, </a:t>
            </a:r>
            <a:r>
              <a:rPr lang="cs-CZ" dirty="0" err="1" smtClean="0">
                <a:solidFill>
                  <a:schemeClr val="tx1"/>
                </a:solidFill>
              </a:rPr>
              <a:t>baze</a:t>
            </a:r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r>
              <a:rPr lang="cs-CZ" dirty="0">
                <a:solidFill>
                  <a:schemeClr val="tx1"/>
                </a:solidFill>
              </a:rPr>
              <a:t>Homologie bílkovin – vývoj </a:t>
            </a:r>
            <a:r>
              <a:rPr lang="cs-CZ" dirty="0" smtClean="0">
                <a:solidFill>
                  <a:schemeClr val="tx1"/>
                </a:solidFill>
              </a:rPr>
              <a:t>druhů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Geneticky podmíněné choroby </a:t>
            </a:r>
            <a:r>
              <a:rPr lang="cs-CZ" dirty="0" smtClean="0">
                <a:solidFill>
                  <a:schemeClr val="tx1"/>
                </a:solidFill>
              </a:rPr>
              <a:t>– příklady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fenylketonurie</a:t>
            </a:r>
            <a:r>
              <a:rPr lang="cs-CZ" dirty="0">
                <a:solidFill>
                  <a:schemeClr val="tx1"/>
                </a:solidFill>
              </a:rPr>
              <a:t>, cystická </a:t>
            </a:r>
            <a:r>
              <a:rPr lang="cs-CZ" dirty="0" err="1">
                <a:solidFill>
                  <a:schemeClr val="tx1"/>
                </a:solidFill>
              </a:rPr>
              <a:t>fibrosa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HbS</a:t>
            </a:r>
            <a:r>
              <a:rPr lang="cs-CZ" dirty="0">
                <a:solidFill>
                  <a:schemeClr val="tx1"/>
                </a:solidFill>
              </a:rPr>
              <a:t> atd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Vliv </a:t>
            </a:r>
            <a:r>
              <a:rPr lang="cs-CZ" dirty="0" err="1">
                <a:solidFill>
                  <a:schemeClr val="tx1"/>
                </a:solidFill>
              </a:rPr>
              <a:t>alelisace</a:t>
            </a:r>
            <a:r>
              <a:rPr lang="cs-CZ" dirty="0">
                <a:solidFill>
                  <a:schemeClr val="tx1"/>
                </a:solidFill>
              </a:rPr>
              <a:t> na projev choroby 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hetero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dirty="0" smtClean="0">
                <a:solidFill>
                  <a:schemeClr val="tx1"/>
                </a:solidFill>
              </a:rPr>
              <a:t>homozygoti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Poruchy mitochondriálního genomu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nejsou alely – prokaryontní typ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jen </a:t>
            </a:r>
            <a:r>
              <a:rPr lang="cs-CZ" dirty="0">
                <a:solidFill>
                  <a:schemeClr val="tx1"/>
                </a:solidFill>
              </a:rPr>
              <a:t>od </a:t>
            </a:r>
            <a:r>
              <a:rPr lang="cs-CZ" dirty="0" smtClean="0">
                <a:solidFill>
                  <a:schemeClr val="tx1"/>
                </a:solidFill>
              </a:rPr>
              <a:t>matky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poruchy </a:t>
            </a:r>
            <a:r>
              <a:rPr lang="cs-CZ" dirty="0">
                <a:solidFill>
                  <a:schemeClr val="tx1"/>
                </a:solidFill>
              </a:rPr>
              <a:t>energetického metabolismu, svalové dystrofie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4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Regulace proteosyntézy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lvl="1"/>
            <a:r>
              <a:rPr lang="cs-CZ" dirty="0" smtClean="0">
                <a:solidFill>
                  <a:schemeClr val="tx1"/>
                </a:solidFill>
              </a:rPr>
              <a:t>Množství míst, efektivita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Složité vztahy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Diferenciace buněk atd.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08920"/>
            <a:ext cx="7020000" cy="3813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51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Regulace proteosyntézy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Regulace transkripce – represe a </a:t>
            </a:r>
            <a:r>
              <a:rPr lang="cs-CZ" dirty="0" smtClean="0">
                <a:solidFill>
                  <a:schemeClr val="tx1"/>
                </a:solidFill>
              </a:rPr>
              <a:t>indukce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Mikrobiální model -  </a:t>
            </a:r>
            <a:r>
              <a:rPr lang="cs-CZ" dirty="0" err="1" smtClean="0">
                <a:solidFill>
                  <a:schemeClr val="tx1"/>
                </a:solidFill>
              </a:rPr>
              <a:t>iduktivní</a:t>
            </a:r>
            <a:r>
              <a:rPr lang="cs-CZ" dirty="0" smtClean="0">
                <a:solidFill>
                  <a:schemeClr val="tx1"/>
                </a:solidFill>
              </a:rPr>
              <a:t> mechanismus </a:t>
            </a:r>
            <a:r>
              <a:rPr lang="cs-CZ" dirty="0">
                <a:solidFill>
                  <a:schemeClr val="tx1"/>
                </a:solidFill>
              </a:rPr>
              <a:t>– </a:t>
            </a:r>
            <a:r>
              <a:rPr lang="cs-CZ" dirty="0" err="1">
                <a:solidFill>
                  <a:schemeClr val="tx1"/>
                </a:solidFill>
              </a:rPr>
              <a:t>Monodův</a:t>
            </a:r>
            <a:r>
              <a:rPr lang="cs-CZ" dirty="0">
                <a:solidFill>
                  <a:schemeClr val="tx1"/>
                </a:solidFill>
              </a:rPr>
              <a:t> model (</a:t>
            </a:r>
            <a:r>
              <a:rPr lang="cs-CZ">
                <a:solidFill>
                  <a:schemeClr val="tx1"/>
                </a:solidFill>
              </a:rPr>
              <a:t>NC </a:t>
            </a:r>
            <a:r>
              <a:rPr lang="cs-CZ" smtClean="0">
                <a:solidFill>
                  <a:schemeClr val="tx1"/>
                </a:solidFill>
              </a:rPr>
              <a:t>1965   </a:t>
            </a:r>
            <a:r>
              <a:rPr lang="cs-CZ" dirty="0">
                <a:solidFill>
                  <a:schemeClr val="tx1"/>
                </a:solidFill>
              </a:rPr>
              <a:t>F. </a:t>
            </a:r>
            <a:r>
              <a:rPr lang="cs-CZ" dirty="0" err="1">
                <a:solidFill>
                  <a:schemeClr val="tx1"/>
                </a:solidFill>
              </a:rPr>
              <a:t>Jacob</a:t>
            </a:r>
            <a:r>
              <a:rPr lang="cs-CZ" dirty="0">
                <a:solidFill>
                  <a:schemeClr val="tx1"/>
                </a:solidFill>
              </a:rPr>
              <a:t>, A. </a:t>
            </a:r>
            <a:r>
              <a:rPr lang="cs-CZ" dirty="0" err="1">
                <a:solidFill>
                  <a:schemeClr val="tx1"/>
                </a:solidFill>
              </a:rPr>
              <a:t>Lwoff</a:t>
            </a:r>
            <a:r>
              <a:rPr lang="cs-CZ" dirty="0">
                <a:solidFill>
                  <a:schemeClr val="tx1"/>
                </a:solidFill>
              </a:rPr>
              <a:t>, J. </a:t>
            </a:r>
            <a:r>
              <a:rPr lang="cs-CZ" dirty="0" err="1">
                <a:solidFill>
                  <a:schemeClr val="tx1"/>
                </a:solidFill>
              </a:rPr>
              <a:t>Monod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Využití </a:t>
            </a:r>
            <a:r>
              <a:rPr lang="cs-CZ" dirty="0" err="1" smtClean="0">
                <a:solidFill>
                  <a:schemeClr val="tx1"/>
                </a:solidFill>
              </a:rPr>
              <a:t>laktosy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643" y="2492896"/>
            <a:ext cx="4371975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7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Regulace proteosyntézy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Induktivní mechanismus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Aktivní represor inaktivován induktorem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64904"/>
            <a:ext cx="4952382" cy="4152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44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Regulace proteosyntézy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Represivní mechanismus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Inaktivní represor aktivován </a:t>
            </a:r>
            <a:r>
              <a:rPr lang="cs-CZ" dirty="0" err="1" smtClean="0">
                <a:solidFill>
                  <a:schemeClr val="tx1"/>
                </a:solidFill>
              </a:rPr>
              <a:t>ko</a:t>
            </a:r>
            <a:r>
              <a:rPr lang="cs-CZ" dirty="0" smtClean="0">
                <a:solidFill>
                  <a:schemeClr val="tx1"/>
                </a:solidFill>
              </a:rPr>
              <a:t>-represorem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Represe syntézy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chemeClr val="tx1"/>
                </a:solidFill>
              </a:rPr>
              <a:t>Try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19463"/>
            <a:ext cx="5234286" cy="371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998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410</TotalTime>
  <Words>514</Words>
  <Application>Microsoft Office PowerPoint</Application>
  <PresentationFormat>Předvádění na obrazovce (4:3)</PresentationFormat>
  <Paragraphs>204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Exekutivní</vt:lpstr>
      <vt:lpstr>C5720 Biochemie</vt:lpstr>
      <vt:lpstr>Obsah</vt:lpstr>
      <vt:lpstr>Mutace</vt:lpstr>
      <vt:lpstr>Mutace</vt:lpstr>
      <vt:lpstr>Mutace</vt:lpstr>
      <vt:lpstr>Regulace proteosyntézy </vt:lpstr>
      <vt:lpstr>Regulace proteosyntézy  </vt:lpstr>
      <vt:lpstr>Regulace proteosyntézy  </vt:lpstr>
      <vt:lpstr>Regulace proteosyntézy  </vt:lpstr>
      <vt:lpstr>Regulace proteosyntézy  </vt:lpstr>
      <vt:lpstr>Proteosyntéza </vt:lpstr>
      <vt:lpstr>Proteosyntéza </vt:lpstr>
      <vt:lpstr>Proteosyntéza </vt:lpstr>
      <vt:lpstr>Proteosyntéza </vt:lpstr>
      <vt:lpstr>Genové manipulace</vt:lpstr>
      <vt:lpstr>Genové manipulace</vt:lpstr>
      <vt:lpstr>Genové manipulace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36</cp:revision>
  <dcterms:created xsi:type="dcterms:W3CDTF">2012-05-21T09:08:24Z</dcterms:created>
  <dcterms:modified xsi:type="dcterms:W3CDTF">2013-10-17T08:35:04Z</dcterms:modified>
</cp:coreProperties>
</file>