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6" r:id="rId5"/>
    <p:sldId id="277" r:id="rId6"/>
    <p:sldId id="281" r:id="rId7"/>
    <p:sldId id="278" r:id="rId8"/>
    <p:sldId id="279" r:id="rId9"/>
    <p:sldId id="280" r:id="rId10"/>
    <p:sldId id="282" r:id="rId11"/>
    <p:sldId id="283" r:id="rId12"/>
    <p:sldId id="284" r:id="rId13"/>
    <p:sldId id="28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11/19/2013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609601"/>
            <a:ext cx="8496944" cy="195530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C5720 Biochemie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8136904" cy="1296144"/>
          </a:xfrm>
        </p:spPr>
        <p:txBody>
          <a:bodyPr>
            <a:normAutofit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19_Metabolismus sacharidů</a:t>
            </a:r>
          </a:p>
          <a:p>
            <a:pPr algn="l"/>
            <a:r>
              <a:rPr lang="cs-CZ" sz="3500" smtClean="0">
                <a:solidFill>
                  <a:schemeClr val="tx1"/>
                </a:solidFill>
                <a:latin typeface="+mn-lt"/>
              </a:rPr>
              <a:t>19a_Polysacharidy</a:t>
            </a:r>
            <a:endParaRPr lang="cs-CZ" sz="350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11/19/2013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Syntéza polysacharidů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Glykogen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Glykogenin</a:t>
            </a:r>
            <a:r>
              <a:rPr lang="cs-CZ" dirty="0" smtClean="0">
                <a:solidFill>
                  <a:schemeClr val="tx1"/>
                </a:solidFill>
              </a:rPr>
              <a:t> + UDP-</a:t>
            </a:r>
            <a:r>
              <a:rPr lang="cs-CZ" dirty="0" err="1" smtClean="0">
                <a:solidFill>
                  <a:schemeClr val="tx1"/>
                </a:solidFill>
              </a:rPr>
              <a:t>Glc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transglykosidace</a:t>
            </a:r>
            <a:r>
              <a:rPr lang="cs-CZ" dirty="0" smtClean="0">
                <a:solidFill>
                  <a:schemeClr val="tx1"/>
                </a:solidFill>
              </a:rPr>
              <a:t> (-</a:t>
            </a:r>
            <a:r>
              <a:rPr lang="cs-CZ" dirty="0" err="1" smtClean="0">
                <a:solidFill>
                  <a:schemeClr val="tx1"/>
                </a:solidFill>
              </a:rPr>
              <a:t>asa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Prodlužování řetězce (obvykle nezačíná od </a:t>
            </a:r>
            <a:r>
              <a:rPr lang="cs-CZ" dirty="0" err="1" smtClean="0">
                <a:solidFill>
                  <a:schemeClr val="tx1"/>
                </a:solidFill>
              </a:rPr>
              <a:t>glykogeninu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Větvení řetězce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Ostatní polysacharidy obdobně – podle struktury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55435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5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Syntéza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glykogenu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Prodlužování řetězce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2564904"/>
            <a:ext cx="451485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3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Syntéza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glykogenu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>
                <a:solidFill>
                  <a:schemeClr val="tx1"/>
                </a:solidFill>
              </a:rPr>
              <a:t>Větvení </a:t>
            </a:r>
            <a:r>
              <a:rPr lang="cs-CZ" dirty="0" err="1">
                <a:solidFill>
                  <a:schemeClr val="tx1"/>
                </a:solidFill>
              </a:rPr>
              <a:t>větvení</a:t>
            </a:r>
            <a:r>
              <a:rPr lang="cs-CZ" dirty="0">
                <a:solidFill>
                  <a:schemeClr val="tx1"/>
                </a:solidFill>
              </a:rPr>
              <a:t> molekuly pomocí </a:t>
            </a:r>
            <a:r>
              <a:rPr lang="cs-CZ" dirty="0" smtClean="0">
                <a:solidFill>
                  <a:schemeClr val="tx1"/>
                </a:solidFill>
              </a:rPr>
              <a:t>tzv. </a:t>
            </a:r>
            <a:r>
              <a:rPr lang="cs-CZ" dirty="0">
                <a:solidFill>
                  <a:schemeClr val="tx1"/>
                </a:solidFill>
              </a:rPr>
              <a:t>„větvícího enzymu“ amylo-1,4 → 1,6-transglykosidázy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Opakování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44744"/>
            <a:ext cx="54768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77072"/>
            <a:ext cx="42100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03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Syntéza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glykogenu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Keříčková struktura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Více neredukujících konců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Efektivnější štěpení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49530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4043"/>
            <a:ext cx="3257143" cy="291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3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Zásobní polysacharidy, stručný </a:t>
            </a:r>
            <a:r>
              <a:rPr lang="cs-CZ" dirty="0" smtClean="0">
                <a:solidFill>
                  <a:schemeClr val="tx1"/>
                </a:solidFill>
              </a:rPr>
              <a:t>metabolismus</a:t>
            </a:r>
            <a:endParaRPr lang="cs-CZ" dirty="0" smtClean="0">
              <a:solidFill>
                <a:schemeClr val="tx1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ea typeface="Times New Roman"/>
              </a:rPr>
              <a:t>Katabolismus</a:t>
            </a:r>
            <a:endParaRPr lang="cs-CZ" dirty="0" smtClean="0">
              <a:solidFill>
                <a:schemeClr val="tx1"/>
              </a:solidFill>
              <a:ea typeface="Times New Roman"/>
            </a:endParaRPr>
          </a:p>
          <a:p>
            <a:pPr lvl="1"/>
            <a:r>
              <a:rPr lang="cs-CZ" sz="1200" dirty="0" smtClean="0">
                <a:solidFill>
                  <a:schemeClr val="tx1"/>
                </a:solidFill>
                <a:ea typeface="Times New Roman"/>
              </a:rPr>
              <a:t>Štěpení glykosidické vazby</a:t>
            </a:r>
          </a:p>
          <a:p>
            <a:pPr lvl="2"/>
            <a:r>
              <a:rPr lang="cs-CZ" sz="1200" dirty="0" smtClean="0">
                <a:solidFill>
                  <a:schemeClr val="tx1"/>
                </a:solidFill>
                <a:ea typeface="Times New Roman"/>
              </a:rPr>
              <a:t>škrob a glykogen</a:t>
            </a:r>
          </a:p>
          <a:p>
            <a:pPr lvl="2"/>
            <a:r>
              <a:rPr lang="cs-CZ" sz="1200" dirty="0" smtClean="0">
                <a:solidFill>
                  <a:schemeClr val="tx1"/>
                </a:solidFill>
                <a:ea typeface="Times New Roman"/>
              </a:rPr>
              <a:t>disacharidy</a:t>
            </a:r>
            <a:endParaRPr lang="cs-CZ" sz="1200" dirty="0">
              <a:solidFill>
                <a:schemeClr val="tx1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ea typeface="Times New Roman"/>
              </a:rPr>
              <a:t>Anabolismus</a:t>
            </a:r>
          </a:p>
          <a:p>
            <a:pPr lvl="1"/>
            <a:r>
              <a:rPr lang="cs-CZ" sz="1200" dirty="0" smtClean="0">
                <a:solidFill>
                  <a:schemeClr val="tx1"/>
                </a:solidFill>
                <a:ea typeface="Times New Roman"/>
              </a:rPr>
              <a:t>Syntéza glykogenu</a:t>
            </a:r>
            <a:endParaRPr lang="cs-CZ" sz="1200" dirty="0">
              <a:solidFill>
                <a:schemeClr val="tx1"/>
              </a:solidFill>
              <a:ea typeface="Times New Roman"/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Katabolismus polysacharidů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Hydrolýza škrobu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Amylasy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glykosidázy</a:t>
            </a:r>
            <a:r>
              <a:rPr lang="cs-CZ" dirty="0" smtClean="0">
                <a:solidFill>
                  <a:schemeClr val="tx1"/>
                </a:solidFill>
              </a:rPr>
              <a:t> (hydrolýza glykosidické vazby)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Podle produktu 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α</a:t>
            </a:r>
            <a:r>
              <a:rPr lang="cs-CZ" dirty="0" smtClean="0">
                <a:solidFill>
                  <a:schemeClr val="tx1"/>
                </a:solidFill>
              </a:rPr>
              <a:t>-amylasy 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smtClean="0">
                <a:solidFill>
                  <a:schemeClr val="tx1"/>
                </a:solidFill>
              </a:rPr>
              <a:t>   </a:t>
            </a:r>
            <a:r>
              <a:rPr lang="cs-CZ" dirty="0" err="1" smtClean="0">
                <a:solidFill>
                  <a:schemeClr val="tx1"/>
                </a:solidFill>
              </a:rPr>
              <a:t>dextrogenní</a:t>
            </a:r>
            <a:r>
              <a:rPr lang="cs-CZ" dirty="0" smtClean="0">
                <a:solidFill>
                  <a:schemeClr val="tx1"/>
                </a:solidFill>
              </a:rPr>
              <a:t> (oligosacharidy dextriny), </a:t>
            </a:r>
            <a:r>
              <a:rPr lang="cs-CZ" dirty="0" err="1">
                <a:solidFill>
                  <a:schemeClr val="tx1"/>
                </a:solidFill>
              </a:rPr>
              <a:t>ztekucení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el-GR" dirty="0">
                <a:solidFill>
                  <a:schemeClr val="tx1"/>
                </a:solidFill>
              </a:rPr>
              <a:t>β</a:t>
            </a:r>
            <a:r>
              <a:rPr lang="cs-CZ" dirty="0" smtClean="0">
                <a:solidFill>
                  <a:schemeClr val="tx1"/>
                </a:solidFill>
              </a:rPr>
              <a:t>-amylasy 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smtClean="0">
                <a:solidFill>
                  <a:schemeClr val="tx1"/>
                </a:solidFill>
              </a:rPr>
              <a:t>   </a:t>
            </a:r>
            <a:r>
              <a:rPr lang="cs-CZ" dirty="0" err="1" smtClean="0">
                <a:solidFill>
                  <a:schemeClr val="tx1"/>
                </a:solidFill>
              </a:rPr>
              <a:t>sacharogenní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maltosa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</a:rPr>
              <a:t>zcukřování – dále maltáza  –    glukosa 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Glukoamylasy</a:t>
            </a:r>
            <a:r>
              <a:rPr lang="cs-CZ" dirty="0" smtClean="0">
                <a:solidFill>
                  <a:schemeClr val="tx1"/>
                </a:solidFill>
              </a:rPr>
              <a:t>  -    glukosa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Fosforolýza glykogenu (vedle hydrolýzy v potravě)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Produktem je glukosa-1-fosfát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Rekuperace energie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Alosterická regulace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Šipka doprava 6"/>
          <p:cNvSpPr/>
          <p:nvPr/>
        </p:nvSpPr>
        <p:spPr>
          <a:xfrm>
            <a:off x="2396527" y="2711750"/>
            <a:ext cx="216024" cy="132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27" y="2996952"/>
            <a:ext cx="2619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22050"/>
            <a:ext cx="2619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29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8784976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Fosforolýza </a:t>
            </a:r>
            <a:r>
              <a:rPr lang="cs-CZ" dirty="0">
                <a:solidFill>
                  <a:schemeClr val="tx1"/>
                </a:solidFill>
              </a:rPr>
              <a:t>glykogenu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4571429" cy="327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38350"/>
            <a:ext cx="6408737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619672" y="5373216"/>
            <a:ext cx="2538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Fosforylasa</a:t>
            </a:r>
            <a:r>
              <a:rPr lang="cs-CZ" dirty="0" smtClean="0"/>
              <a:t> a</a:t>
            </a:r>
          </a:p>
          <a:p>
            <a:r>
              <a:rPr lang="cs-CZ" dirty="0" smtClean="0"/>
              <a:t>„</a:t>
            </a:r>
            <a:r>
              <a:rPr lang="cs-CZ" dirty="0" err="1"/>
              <a:t>o</a:t>
            </a:r>
            <a:r>
              <a:rPr lang="cs-CZ" dirty="0" err="1" smtClean="0"/>
              <a:t>dvětvovací</a:t>
            </a:r>
            <a:r>
              <a:rPr lang="cs-CZ" dirty="0" smtClean="0"/>
              <a:t> enzymy“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46215" y="3573015"/>
            <a:ext cx="1529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Neredukující</a:t>
            </a:r>
          </a:p>
          <a:p>
            <a:r>
              <a:rPr lang="cs-CZ" dirty="0" smtClean="0"/>
              <a:t>konec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771800" y="3645024"/>
            <a:ext cx="1443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</a:p>
          <a:p>
            <a:r>
              <a:rPr lang="cs-CZ" dirty="0"/>
              <a:t>u</a:t>
            </a:r>
            <a:r>
              <a:rPr lang="cs-CZ" dirty="0" smtClean="0"/>
              <a:t> hydrolýzy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74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Regulace fosforolýzy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Vazba adrenalinu na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receptor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Konformační změny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Aktivace </a:t>
            </a:r>
            <a:r>
              <a:rPr lang="cs-CZ" dirty="0" err="1" smtClean="0">
                <a:solidFill>
                  <a:schemeClr val="tx1"/>
                </a:solidFill>
              </a:rPr>
              <a:t>adenylát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cyklasy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Tvorba </a:t>
            </a:r>
            <a:r>
              <a:rPr lang="cs-CZ" dirty="0" err="1" smtClean="0">
                <a:solidFill>
                  <a:schemeClr val="tx1"/>
                </a:solidFill>
              </a:rPr>
              <a:t>cAMP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Různé typy – regulace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Kaskáda aktivačních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kroků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Multiplikace signálu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Fosforylace </a:t>
            </a:r>
            <a:r>
              <a:rPr lang="cs-CZ" dirty="0" err="1" smtClean="0">
                <a:solidFill>
                  <a:schemeClr val="tx1"/>
                </a:solidFill>
              </a:rPr>
              <a:t>fosforylasy</a:t>
            </a:r>
            <a:r>
              <a:rPr lang="cs-CZ" dirty="0" smtClean="0">
                <a:solidFill>
                  <a:schemeClr val="tx1"/>
                </a:solidFill>
              </a:rPr>
              <a:t> b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na a – viz PTM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Dimer – </a:t>
            </a:r>
            <a:r>
              <a:rPr lang="cs-CZ" dirty="0" err="1" smtClean="0">
                <a:solidFill>
                  <a:schemeClr val="tx1"/>
                </a:solidFill>
              </a:rPr>
              <a:t>tetramer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Inaktivace defosforylací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Fosfatasa</a:t>
            </a:r>
            <a:r>
              <a:rPr lang="cs-CZ" dirty="0" smtClean="0">
                <a:solidFill>
                  <a:schemeClr val="tx1"/>
                </a:solidFill>
              </a:rPr>
              <a:t> konstantní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Kinasa</a:t>
            </a:r>
            <a:r>
              <a:rPr lang="cs-CZ" dirty="0" smtClean="0">
                <a:solidFill>
                  <a:schemeClr val="tx1"/>
                </a:solidFill>
              </a:rPr>
              <a:t> proměnlivá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1556792"/>
            <a:ext cx="496252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0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M:\=01-VÝUKA\MATERIÁLproTexty\!!=NOVé\645px-Activatoin-Adenylate_cyclase-outlined_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4914900" cy="319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Adenylátcyklasa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M:\=01-VÝUKA\MATERIÁLproTexty\!!=NOVé\1280px-Adenylate_kina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5064"/>
            <a:ext cx="7314932" cy="233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7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Degradace </a:t>
            </a:r>
            <a:r>
              <a:rPr lang="cs-CZ" dirty="0" err="1" smtClean="0">
                <a:solidFill>
                  <a:schemeClr val="tx1"/>
                </a:solidFill>
              </a:rPr>
              <a:t>celulosy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Hydrolýza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Pomalý proces – odolná struktura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Sporadicky se vyskytující </a:t>
            </a:r>
            <a:r>
              <a:rPr lang="cs-CZ" dirty="0" err="1" smtClean="0">
                <a:solidFill>
                  <a:schemeClr val="tx1"/>
                </a:solidFill>
              </a:rPr>
              <a:t>celulasy</a:t>
            </a:r>
            <a:r>
              <a:rPr lang="cs-CZ" dirty="0" smtClean="0">
                <a:solidFill>
                  <a:schemeClr val="tx1"/>
                </a:solidFill>
              </a:rPr>
              <a:t> (komplexy)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Mikroorganismy – houby (dřevokazné) aj.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Symbionti</a:t>
            </a:r>
            <a:r>
              <a:rPr lang="cs-CZ" dirty="0" smtClean="0">
                <a:solidFill>
                  <a:schemeClr val="tx1"/>
                </a:solidFill>
              </a:rPr>
              <a:t> živočichů (přežvýkavci, plži, termiti apod.)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Technologický význam </a:t>
            </a:r>
            <a:r>
              <a:rPr lang="cs-CZ" i="1" dirty="0" smtClean="0">
                <a:solidFill>
                  <a:schemeClr val="tx1"/>
                </a:solidFill>
              </a:rPr>
              <a:t>in </a:t>
            </a:r>
            <a:r>
              <a:rPr lang="cs-CZ" i="1" dirty="0" err="1" smtClean="0">
                <a:solidFill>
                  <a:schemeClr val="tx1"/>
                </a:solidFill>
              </a:rPr>
              <a:t>spe</a:t>
            </a:r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9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Disacharidy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Sacharosa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β-</a:t>
            </a:r>
            <a:r>
              <a:rPr lang="cs-CZ" dirty="0" err="1">
                <a:solidFill>
                  <a:schemeClr val="tx1"/>
                </a:solidFill>
              </a:rPr>
              <a:t>Fruktofuranosidasa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cs-CZ" dirty="0" err="1" smtClean="0">
                <a:solidFill>
                  <a:schemeClr val="tx1"/>
                </a:solidFill>
              </a:rPr>
              <a:t>sacharasa</a:t>
            </a:r>
            <a:r>
              <a:rPr lang="cs-CZ" dirty="0" smtClean="0">
                <a:solidFill>
                  <a:schemeClr val="tx1"/>
                </a:solidFill>
              </a:rPr>
              <a:t>) = </a:t>
            </a:r>
            <a:r>
              <a:rPr lang="cs-CZ" dirty="0" err="1" smtClean="0">
                <a:solidFill>
                  <a:schemeClr val="tx1"/>
                </a:solidFill>
              </a:rPr>
              <a:t>fruktosa</a:t>
            </a:r>
            <a:r>
              <a:rPr lang="cs-CZ" dirty="0" smtClean="0">
                <a:solidFill>
                  <a:schemeClr val="tx1"/>
                </a:solidFill>
              </a:rPr>
              <a:t> + glukosa 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Laktosa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Laktasa</a:t>
            </a:r>
            <a:r>
              <a:rPr lang="cs-CZ" dirty="0" smtClean="0">
                <a:solidFill>
                  <a:schemeClr val="tx1"/>
                </a:solidFill>
              </a:rPr>
              <a:t> (β-</a:t>
            </a:r>
            <a:r>
              <a:rPr lang="cs-CZ" dirty="0" err="1" smtClean="0">
                <a:solidFill>
                  <a:schemeClr val="tx1"/>
                </a:solidFill>
              </a:rPr>
              <a:t>galaktosidasa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Význam pro savce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Chybějící – mizící aktivita – náhrada 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Hydrolasy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2976"/>
            <a:ext cx="692785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42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Syntéza polysacharidů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Požadavky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Materiál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Energie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Přenašeč – UDP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Aktivní monomer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Syntéza disacharidů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Přenos aktivního monomeru na druhý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Syntéza polysacharidů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Postupné přidávání monomerů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936</TotalTime>
  <Words>322</Words>
  <Application>Microsoft Office PowerPoint</Application>
  <PresentationFormat>Předvádění na obrazovce (4:3)</PresentationFormat>
  <Paragraphs>173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Exekutivní</vt:lpstr>
      <vt:lpstr>C5720 Biochemie</vt:lpstr>
      <vt:lpstr>Obsah</vt:lpstr>
      <vt:lpstr>Katabolismus polysacharidů</vt:lpstr>
      <vt:lpstr>Fosforolýza glykogenu</vt:lpstr>
      <vt:lpstr>Regulace fosforolýzy</vt:lpstr>
      <vt:lpstr>Adenylátcyklasa</vt:lpstr>
      <vt:lpstr>Degradace celulosy</vt:lpstr>
      <vt:lpstr>Disacharidy</vt:lpstr>
      <vt:lpstr>Syntéza polysacharidů </vt:lpstr>
      <vt:lpstr>Syntéza polysacharidů </vt:lpstr>
      <vt:lpstr>Syntéza glykogenu </vt:lpstr>
      <vt:lpstr>Syntéza glykogenu </vt:lpstr>
      <vt:lpstr>Syntéza glykogenu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69</cp:revision>
  <dcterms:created xsi:type="dcterms:W3CDTF">2012-05-21T09:08:24Z</dcterms:created>
  <dcterms:modified xsi:type="dcterms:W3CDTF">2013-11-19T07:46:05Z</dcterms:modified>
</cp:coreProperties>
</file>