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3" r:id="rId5"/>
    <p:sldId id="274" r:id="rId6"/>
    <p:sldId id="271" r:id="rId7"/>
    <p:sldId id="272" r:id="rId8"/>
    <p:sldId id="266" r:id="rId9"/>
    <p:sldId id="283" r:id="rId10"/>
    <p:sldId id="267" r:id="rId11"/>
    <p:sldId id="268" r:id="rId12"/>
    <p:sldId id="269" r:id="rId13"/>
    <p:sldId id="270" r:id="rId14"/>
    <p:sldId id="261" r:id="rId15"/>
    <p:sldId id="262" r:id="rId16"/>
    <p:sldId id="275" r:id="rId17"/>
    <p:sldId id="277" r:id="rId18"/>
    <p:sldId id="284" r:id="rId19"/>
    <p:sldId id="285" r:id="rId20"/>
    <p:sldId id="278" r:id="rId21"/>
    <p:sldId id="279" r:id="rId22"/>
    <p:sldId id="290" r:id="rId23"/>
    <p:sldId id="291" r:id="rId24"/>
    <p:sldId id="280" r:id="rId25"/>
    <p:sldId id="281" r:id="rId26"/>
    <p:sldId id="282" r:id="rId27"/>
    <p:sldId id="286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64096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20_Glykolýza a následný metabolizmus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23" y="1600200"/>
            <a:ext cx="50683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Substrátová fosforylace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acylfosfátu</a:t>
            </a:r>
            <a:r>
              <a:rPr lang="cs-CZ" dirty="0" smtClean="0">
                <a:solidFill>
                  <a:schemeClr val="tx1"/>
                </a:solidFill>
              </a:rPr>
              <a:t> - katalýza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Tvorba ATP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7" y="1639361"/>
            <a:ext cx="2661134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9" y="1639361"/>
            <a:ext cx="2655648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59864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Závěrečné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Bilance 2. etapy - + 4 ATP/glukosa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Celkově + 2 ATP/glukosa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248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568952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578286" cy="48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Anaerobní glykolýza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NADH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5928"/>
            <a:ext cx="3429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0996"/>
            <a:ext cx="5124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5"/>
            <a:ext cx="8685715" cy="18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Přeměny pyruvátu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ATP/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    2                      2		   38</a:t>
            </a:r>
          </a:p>
          <a:p>
            <a:r>
              <a:rPr lang="cs-CZ" dirty="0">
                <a:solidFill>
                  <a:schemeClr val="tx1"/>
                </a:solidFill>
              </a:rPr>
              <a:t>Aerobní a anaerobní podmínky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59048" cy="30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Malý energetický výtěžek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ATP/glukosu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dalších 36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Probíhá za aerobních i anaerobních 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Fermentativní metabolismus – hromadění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– katabolismus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pro různé buňky – mikroorganizmy i v rámci mnohobuněčných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mléčného kvašení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Alkoholové kvašení – kvasinky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Svaly (typy) – játra – erytrocyty – nervová tkáň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Jednoduchá, rychlá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Několik anaerobních kroků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komplikovaný systém včetně transportu kyslíku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Vícečetná regulace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Zpětná vazba – hormonální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Regulace zpětnou vazbou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Pasteurů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Snížení rychlosti kvašení provzdušněním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100násobná změna rychlosti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Inhibice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r>
              <a:rPr lang="cs-CZ" dirty="0" smtClean="0">
                <a:solidFill>
                  <a:schemeClr val="tx1"/>
                </a:solidFill>
              </a:rPr>
              <a:t>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Alosterie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9" y="3709140"/>
            <a:ext cx="8534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Homotetramer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(čtyři identické podjednotky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Enzym je </a:t>
            </a:r>
            <a:r>
              <a:rPr lang="cs-CZ" dirty="0" err="1">
                <a:solidFill>
                  <a:schemeClr val="tx1"/>
                </a:solidFill>
              </a:rPr>
              <a:t>allostericky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regulován	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Inhibuje vysoká koncentrace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je substrát i inhibitor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Rozlišení afinitou různých vazných míst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jako inhibitor </a:t>
            </a:r>
            <a:r>
              <a:rPr lang="cs-CZ" dirty="0">
                <a:solidFill>
                  <a:schemeClr val="tx1"/>
                </a:solidFill>
              </a:rPr>
              <a:t>se váže do specifického regulačního místa mimo aktivní </a:t>
            </a:r>
            <a:r>
              <a:rPr lang="cs-CZ" dirty="0" smtClean="0">
                <a:solidFill>
                  <a:schemeClr val="tx1"/>
                </a:solidFill>
              </a:rPr>
              <a:t>místo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ktivuje AMP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Vzniká </a:t>
            </a:r>
            <a:r>
              <a:rPr lang="cs-CZ" dirty="0" err="1" smtClean="0">
                <a:solidFill>
                  <a:schemeClr val="tx1"/>
                </a:solidFill>
              </a:rPr>
              <a:t>myokinasovou</a:t>
            </a:r>
            <a:r>
              <a:rPr lang="cs-CZ" dirty="0" smtClean="0">
                <a:solidFill>
                  <a:schemeClr val="tx1"/>
                </a:solidFill>
              </a:rPr>
              <a:t> rekcí za nedostatku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ADP  </a:t>
            </a:r>
            <a:r>
              <a:rPr lang="cs-CZ" dirty="0">
                <a:solidFill>
                  <a:schemeClr val="tx1"/>
                </a:solidFill>
              </a:rPr>
              <a:t>=  ATP  +  AMP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Inhibována H</a:t>
            </a:r>
            <a:r>
              <a:rPr lang="cs-CZ" dirty="0">
                <a:solidFill>
                  <a:schemeClr val="tx1"/>
                </a:solidFill>
              </a:rPr>
              <a:t>+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Brzdí tvorbu laktátu, předchází </a:t>
            </a:r>
            <a:r>
              <a:rPr lang="cs-CZ" dirty="0" err="1" smtClean="0">
                <a:solidFill>
                  <a:schemeClr val="tx1"/>
                </a:solidFill>
              </a:rPr>
              <a:t>acidose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9916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Anaerobní glykolýza, její jednotlivé kroky, energetická bilance. Substrátová fosforylace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Alkoholické </a:t>
            </a:r>
            <a:r>
              <a:rPr lang="cs-CZ" dirty="0">
                <a:solidFill>
                  <a:schemeClr val="tx1"/>
                </a:solidFill>
              </a:rPr>
              <a:t>kvašení. Technologický význam, nové perspektivy.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Glukoneogeneze</a:t>
            </a:r>
            <a:r>
              <a:rPr lang="cs-CZ" dirty="0">
                <a:solidFill>
                  <a:schemeClr val="tx1"/>
                </a:solidFill>
              </a:rPr>
              <a:t>, syntéza PEP. </a:t>
            </a:r>
            <a:r>
              <a:rPr lang="cs-CZ" dirty="0" err="1">
                <a:solidFill>
                  <a:schemeClr val="tx1"/>
                </a:solidFill>
              </a:rPr>
              <a:t>Coriho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dekarboxylace pyruvátu.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Kinetika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ATP na </a:t>
            </a:r>
            <a:r>
              <a:rPr lang="cs-CZ" b="1" i="1" dirty="0" err="1" smtClean="0">
                <a:solidFill>
                  <a:schemeClr val="tx1"/>
                </a:solidFill>
              </a:rPr>
              <a:t>fosfofruktokinasu</a:t>
            </a:r>
            <a:r>
              <a:rPr lang="cs-CZ" b="1" i="1" dirty="0" smtClean="0">
                <a:solidFill>
                  <a:schemeClr val="tx1"/>
                </a:solidFill>
              </a:rPr>
              <a:t>, </a:t>
            </a:r>
            <a:r>
              <a:rPr lang="cs-CZ" b="1" i="1" dirty="0" err="1" smtClean="0">
                <a:solidFill>
                  <a:schemeClr val="tx1"/>
                </a:solidFill>
              </a:rPr>
              <a:t>allosterický</a:t>
            </a:r>
            <a:r>
              <a:rPr lang="cs-CZ" b="1" i="1" dirty="0" smtClean="0">
                <a:solidFill>
                  <a:schemeClr val="tx1"/>
                </a:solidFill>
              </a:rPr>
              <a:t> enzym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3794286" cy="2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> glukosy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Nahromadění koncového metabolitu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Kyslíkový dluh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Oxidace laktátu – ca 30%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Zpětná syntéza glukosy – ca 70%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Glukoneogenesa</a:t>
            </a:r>
            <a:r>
              <a:rPr lang="cs-CZ" dirty="0" smtClean="0">
                <a:solidFill>
                  <a:schemeClr val="tx1"/>
                </a:solidFill>
              </a:rPr>
              <a:t>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z necukerných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metabolitů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Aminokyseliny, glycerol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Cori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Kooperace tkání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Zjednodušeně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hormonů a dalších tkání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16" y="3212976"/>
            <a:ext cx="5121084" cy="30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Kinetická regulace fosforylace </a:t>
            </a:r>
            <a:r>
              <a:rPr lang="cs-CZ" dirty="0" smtClean="0">
                <a:solidFill>
                  <a:schemeClr val="tx1"/>
                </a:solidFill>
              </a:rPr>
              <a:t>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Srovnání </a:t>
            </a:r>
            <a:r>
              <a:rPr lang="cs-CZ" dirty="0" err="1" smtClean="0">
                <a:solidFill>
                  <a:schemeClr val="tx1"/>
                </a:solidFill>
              </a:rPr>
              <a:t>hexokinasy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glukokinasy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Rozdílná funkce stejné reakce – kineticky a inhibičně regulována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3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292080" y="3068960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inhibována Glc-6-P</a:t>
            </a:r>
          </a:p>
          <a:p>
            <a:r>
              <a:rPr lang="cs-CZ" dirty="0"/>
              <a:t>k</a:t>
            </a:r>
            <a:r>
              <a:rPr lang="cs-CZ" dirty="0" smtClean="0"/>
              <a:t>atabolismus, ale i glykogen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64088" y="4249628"/>
            <a:ext cx="262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inhibována</a:t>
            </a:r>
            <a:r>
              <a:rPr lang="de-DE" dirty="0" smtClean="0"/>
              <a:t> Fru-6-P</a:t>
            </a:r>
            <a:endParaRPr lang="cs-CZ" dirty="0" smtClean="0"/>
          </a:p>
          <a:p>
            <a:r>
              <a:rPr lang="de-DE" dirty="0" err="1" smtClean="0"/>
              <a:t>aktivov</a:t>
            </a:r>
            <a:r>
              <a:rPr lang="cs-CZ" dirty="0" smtClean="0"/>
              <a:t>á</a:t>
            </a:r>
            <a:r>
              <a:rPr lang="de-DE" dirty="0" smtClean="0"/>
              <a:t>n</a:t>
            </a:r>
            <a:r>
              <a:rPr lang="cs-CZ" dirty="0" smtClean="0"/>
              <a:t>a</a:t>
            </a:r>
            <a:r>
              <a:rPr lang="de-DE" dirty="0" smtClean="0"/>
              <a:t> </a:t>
            </a:r>
            <a:r>
              <a:rPr lang="de-DE" dirty="0" smtClean="0"/>
              <a:t>Fru-1-P</a:t>
            </a:r>
            <a:endParaRPr lang="cs-CZ" dirty="0" smtClean="0"/>
          </a:p>
          <a:p>
            <a:r>
              <a:rPr lang="cs-CZ" dirty="0" smtClean="0"/>
              <a:t>anabolismus - glykogen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7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Hormonální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toku glukosy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inzulinem a </a:t>
            </a:r>
            <a:r>
              <a:rPr lang="cs-CZ" dirty="0" err="1" smtClean="0">
                <a:solidFill>
                  <a:schemeClr val="tx1"/>
                </a:solidFill>
              </a:rPr>
              <a:t>glukagonem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780928"/>
            <a:ext cx="30305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Laktát – pyruvát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fosfoenolpyruvátu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Obrácený sled reakcí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Ztráta ATP –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Laktát – pyruvát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r>
              <a:rPr lang="cs-CZ" dirty="0" smtClean="0">
                <a:solidFill>
                  <a:schemeClr val="tx1"/>
                </a:solidFill>
              </a:rPr>
              <a:t> LDH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34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6876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Aktivace </a:t>
            </a:r>
            <a:r>
              <a:rPr lang="cs-CZ" sz="4800" dirty="0" smtClean="0">
                <a:solidFill>
                  <a:schemeClr val="tx1"/>
                </a:solidFill>
              </a:rPr>
              <a:t>pyruvátu, tvorba PEP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Ireverzibilní </a:t>
            </a:r>
            <a:r>
              <a:rPr lang="cs-CZ" dirty="0" err="1" smtClean="0">
                <a:solidFill>
                  <a:schemeClr val="tx1"/>
                </a:solidFill>
              </a:rPr>
              <a:t>pyruvátkinasa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Karboxylace pyruvátu</a:t>
            </a:r>
          </a:p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smtClean="0">
                <a:solidFill>
                  <a:schemeClr val="tx1"/>
                </a:solidFill>
              </a:rPr>
              <a:t>PEP: </a:t>
            </a:r>
            <a:r>
              <a:rPr lang="cs-CZ" dirty="0">
                <a:solidFill>
                  <a:schemeClr val="tx1"/>
                </a:solidFill>
              </a:rPr>
              <a:t>1 – </a:t>
            </a:r>
            <a:r>
              <a:rPr lang="cs-CZ" dirty="0" err="1" smtClean="0">
                <a:solidFill>
                  <a:schemeClr val="tx1"/>
                </a:solidFill>
              </a:rPr>
              <a:t>pyruvátkarboxylasa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2-PEPkarboxykinasa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94" y="1772816"/>
            <a:ext cx="3351276" cy="28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70" y="1340768"/>
            <a:ext cx="2930652" cy="40553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458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38953"/>
            <a:ext cx="3445758" cy="5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Aerobní odbourání pyruvátu (laktátu)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Kumulovaný laktát – LDH – pyruvát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Oxidační dekarboxylace pyruvátu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Multienzymový komplex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Spolupráce 5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Efektivita procesu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Prostá dekarboxylace – disipace energie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/>
              </a:rPr>
              <a:t>O</a:t>
            </a:r>
            <a:r>
              <a:rPr lang="cs-CZ" sz="4400" dirty="0" smtClean="0">
                <a:solidFill>
                  <a:schemeClr val="tx1"/>
                </a:solidFill>
                <a:effectLst/>
              </a:rPr>
              <a:t>xidační dekarboxylace pyruvátu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pochodu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 aktivní acetát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Křižovatka metabolismu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Jinde i </a:t>
            </a:r>
            <a:r>
              <a:rPr lang="cs-CZ" dirty="0" err="1" smtClean="0">
                <a:solidFill>
                  <a:schemeClr val="tx1"/>
                </a:solidFill>
              </a:rPr>
              <a:t>acetyl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Probíhá i s jinými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-oxokyselinami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(jiný enzymový komplex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Prudukty</a:t>
            </a:r>
            <a:r>
              <a:rPr lang="cs-CZ" dirty="0" smtClean="0">
                <a:solidFill>
                  <a:schemeClr val="tx1"/>
                </a:solidFill>
              </a:rPr>
              <a:t> aktivní acyly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657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fosforylace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Bilance – 2ATP/glukosa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00808"/>
            <a:ext cx="562133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400" dirty="0">
                <a:solidFill>
                  <a:prstClr val="black"/>
                </a:solidFill>
                <a:effectLst/>
              </a:rPr>
              <a:t>Oxidační dekarboxylace pyruvátu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Schéma PDH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M:\=01-VÝUKA\MATERIÁLproTexty\!01=BcZakladTřídění\=Sacharidy\800px-PDH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487108" cy="33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</a:t>
            </a:r>
            <a:r>
              <a:rPr lang="cs-CZ" dirty="0" err="1" smtClean="0">
                <a:solidFill>
                  <a:schemeClr val="tx1"/>
                </a:solidFill>
              </a:rPr>
              <a:t>izomerace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G-6-P </a:t>
            </a:r>
            <a:r>
              <a:rPr lang="cs-CZ" dirty="0" err="1" smtClean="0">
                <a:solidFill>
                  <a:schemeClr val="tx1"/>
                </a:solidFill>
              </a:rPr>
              <a:t>izomerasa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9138"/>
            <a:ext cx="85344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1. etapa, fosforylace </a:t>
            </a:r>
            <a:r>
              <a:rPr lang="cs-CZ" dirty="0" smtClean="0">
                <a:solidFill>
                  <a:schemeClr val="tx1"/>
                </a:solidFill>
              </a:rPr>
              <a:t>F-6-P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7925"/>
            <a:ext cx="8229600" cy="18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etapa, tvorba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628800"/>
            <a:ext cx="5547841" cy="28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21" y="4501041"/>
            <a:ext cx="42735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6948264" y="5093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211960" y="5393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96:4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2. etapa, </a:t>
            </a:r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40" y="1600200"/>
            <a:ext cx="51803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Dehydrogenace GAP a 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thiohemiacetalu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nefosforylovaného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</a:t>
            </a:r>
            <a:r>
              <a:rPr lang="cs-CZ" dirty="0" err="1">
                <a:solidFill>
                  <a:schemeClr val="tx1"/>
                </a:solidFill>
              </a:rPr>
              <a:t>thioester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směsný anhydrid</a:t>
            </a:r>
          </a:p>
          <a:p>
            <a:r>
              <a:rPr lang="cs-CZ" dirty="0">
                <a:solidFill>
                  <a:schemeClr val="tx1"/>
                </a:solidFill>
              </a:rPr>
              <a:t>Tvorba ATP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9801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GAPDH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311</TotalTime>
  <Words>552</Words>
  <Application>Microsoft Office PowerPoint</Application>
  <PresentationFormat>Předvádění na obrazovce (4:3)</PresentationFormat>
  <Paragraphs>337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Exekutivní</vt:lpstr>
      <vt:lpstr>C5720 Biochemie</vt:lpstr>
      <vt:lpstr>Obsah</vt:lpstr>
      <vt:lpstr>1. etapa, fosforylace hexos</vt:lpstr>
      <vt:lpstr>1. etapa, izomerace hexos</vt:lpstr>
      <vt:lpstr>1. etapa, fosforylace F-6-P</vt:lpstr>
      <vt:lpstr>2. etapa, tvorba trios</vt:lpstr>
      <vt:lpstr>2. etapa, tvorba ATP</vt:lpstr>
      <vt:lpstr>Dehydrogenace GAP a substrátová fosforylace</vt:lpstr>
      <vt:lpstr>Struktura GAPDH</vt:lpstr>
      <vt:lpstr>Substrátová fosforylace</vt:lpstr>
      <vt:lpstr>Substrátová fosforylace</vt:lpstr>
      <vt:lpstr>Závěrečné přeměny</vt:lpstr>
      <vt:lpstr>Sumární schema glykolýzy</vt:lpstr>
      <vt:lpstr>Anaerobní glykolýza</vt:lpstr>
      <vt:lpstr>Přeměny pyruvátu</vt:lpstr>
      <vt:lpstr>Charakteristika glykolýzy</vt:lpstr>
      <vt:lpstr>Regulace zpětnou vazbou </vt:lpstr>
      <vt:lpstr>Fosfofruktokinasa</vt:lpstr>
      <vt:lpstr>Fosfofruktokinasa</vt:lpstr>
      <vt:lpstr>Kinetika fosfofruktokinasy</vt:lpstr>
      <vt:lpstr>Syntéza glukozy</vt:lpstr>
      <vt:lpstr>Kinetická regulace fosforylace glukosy</vt:lpstr>
      <vt:lpstr>Hormonální regulace</vt:lpstr>
      <vt:lpstr>Resyntéza  glukosy</vt:lpstr>
      <vt:lpstr>Laktát – pyruvát</vt:lpstr>
      <vt:lpstr>Aktivace pyruvátu, tvorba PEP</vt:lpstr>
      <vt:lpstr>Syntéza glukosy</vt:lpstr>
      <vt:lpstr>Aerobní odbourání pyruvátu (laktátu)</vt:lpstr>
      <vt:lpstr>Oxidační dekarboxylace pyruvátu</vt:lpstr>
      <vt:lpstr>Oxidační dekarboxylace pyruvátu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40</cp:revision>
  <dcterms:created xsi:type="dcterms:W3CDTF">2012-05-21T09:08:24Z</dcterms:created>
  <dcterms:modified xsi:type="dcterms:W3CDTF">2013-11-21T09:54:32Z</dcterms:modified>
</cp:coreProperties>
</file>