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1" r:id="rId4"/>
    <p:sldId id="259" r:id="rId5"/>
    <p:sldId id="262" r:id="rId6"/>
    <p:sldId id="260" r:id="rId7"/>
    <p:sldId id="296" r:id="rId8"/>
    <p:sldId id="297" r:id="rId9"/>
    <p:sldId id="263" r:id="rId10"/>
    <p:sldId id="258" r:id="rId11"/>
    <p:sldId id="270" r:id="rId12"/>
    <p:sldId id="265" r:id="rId13"/>
    <p:sldId id="266" r:id="rId14"/>
    <p:sldId id="267" r:id="rId15"/>
    <p:sldId id="294" r:id="rId16"/>
    <p:sldId id="273" r:id="rId17"/>
    <p:sldId id="274" r:id="rId18"/>
    <p:sldId id="275" r:id="rId19"/>
    <p:sldId id="276" r:id="rId20"/>
    <p:sldId id="277" r:id="rId21"/>
    <p:sldId id="271" r:id="rId22"/>
    <p:sldId id="278" r:id="rId23"/>
    <p:sldId id="280" r:id="rId24"/>
    <p:sldId id="284" r:id="rId25"/>
    <p:sldId id="285" r:id="rId26"/>
    <p:sldId id="293" r:id="rId27"/>
    <p:sldId id="279" r:id="rId28"/>
    <p:sldId id="264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5147" autoAdjust="0"/>
  </p:normalViewPr>
  <p:slideViewPr>
    <p:cSldViewPr>
      <p:cViewPr varScale="1">
        <p:scale>
          <a:sx n="99" d="100"/>
          <a:sy n="99" d="100"/>
        </p:scale>
        <p:origin x="20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F9ACA-AA01-4404-9033-CA2A0EECE402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A1895-D7F5-4EB3-A5D3-24B12E3FCEE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6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9" Type="http://schemas.openxmlformats.org/officeDocument/2006/relationships/hyperlink" Target="http://cs.wikipedia.org/wiki/Neodarwinismus" TargetMode="External"/><Relationship Id="rId20" Type="http://schemas.openxmlformats.org/officeDocument/2006/relationships/hyperlink" Target="http://cs.wikipedia.org/wiki/1902" TargetMode="External"/><Relationship Id="rId21" Type="http://schemas.openxmlformats.org/officeDocument/2006/relationships/hyperlink" Target="http://cs.wikipedia.org/wiki/Hartford" TargetMode="External"/><Relationship Id="rId22" Type="http://schemas.openxmlformats.org/officeDocument/2006/relationships/hyperlink" Target="http://cs.wikipedia.org/wiki/Connecticut" TargetMode="External"/><Relationship Id="rId23" Type="http://schemas.openxmlformats.org/officeDocument/2006/relationships/hyperlink" Target="http://cs.wikipedia.org/wiki/2._z%C3%A1%C5%99%C3%AD" TargetMode="External"/><Relationship Id="rId24" Type="http://schemas.openxmlformats.org/officeDocument/2006/relationships/hyperlink" Target="http://cs.wikipedia.org/wiki/1992" TargetMode="External"/><Relationship Id="rId25" Type="http://schemas.openxmlformats.org/officeDocument/2006/relationships/hyperlink" Target="http://cs.wikipedia.org/wiki/Huntington" TargetMode="External"/><Relationship Id="rId26" Type="http://schemas.openxmlformats.org/officeDocument/2006/relationships/hyperlink" Target="http://cs.wikipedia.org/wiki/New_York_(st%C3%A1t)" TargetMode="External"/><Relationship Id="rId27" Type="http://schemas.openxmlformats.org/officeDocument/2006/relationships/hyperlink" Target="http://cs.wikipedia.org/wiki/Spojen%C3%A9_st%C3%A1ty_americk%C3%A9" TargetMode="External"/><Relationship Id="rId28" Type="http://schemas.openxmlformats.org/officeDocument/2006/relationships/hyperlink" Target="http://cs.wikipedia.org/wiki/Cytogenetika" TargetMode="External"/><Relationship Id="rId29" Type="http://schemas.openxmlformats.org/officeDocument/2006/relationships/hyperlink" Target="http://cs.wikipedia.org/w/index.php?title=Sk%C3%A1kaj%C3%ADc%C3%AD_gen&amp;action=edit&amp;redlink=1" TargetMode="External"/><Relationship Id="rId30" Type="http://schemas.openxmlformats.org/officeDocument/2006/relationships/hyperlink" Target="http://cs.wikipedia.org/wiki/1983" TargetMode="External"/><Relationship Id="rId31" Type="http://schemas.openxmlformats.org/officeDocument/2006/relationships/hyperlink" Target="http://cs.wikipedia.org/wiki/Nobelova_cena_za_fyziologii_a_l%C3%A9ka%C5%99stv%C3%AD" TargetMode="External"/><Relationship Id="rId32" Type="http://schemas.openxmlformats.org/officeDocument/2006/relationships/hyperlink" Target="http://cs.wikipedia.org/w/index.php?title=Wolfova_cena_za_l%C3%A9ka%C5%99stv%C3%AD&amp;action=edit&amp;redlink=1" TargetMode="External"/><Relationship Id="rId10" Type="http://schemas.openxmlformats.org/officeDocument/2006/relationships/hyperlink" Target="http://cs.wikipedia.org/wiki/P%C5%99irozen%C3%BD_v%C3%BDb%C4%9Br" TargetMode="External"/><Relationship Id="rId11" Type="http://schemas.openxmlformats.org/officeDocument/2006/relationships/hyperlink" Target="http://cs.wikipedia.org/w/index.php?title=Nov%C3%A1_synt%C3%A9za&amp;action=edit&amp;redlink=1" TargetMode="External"/><Relationship Id="rId12" Type="http://schemas.openxmlformats.org/officeDocument/2006/relationships/hyperlink" Target="http://cs.wikipedia.org/wiki/Gregor_Mendel" TargetMode="External"/><Relationship Id="rId13" Type="http://schemas.openxmlformats.org/officeDocument/2006/relationships/hyperlink" Target="http://cs.wikipedia.org/wiki/Popula%C4%8Dn%C3%AD_genetika" TargetMode="External"/><Relationship Id="rId14" Type="http://schemas.openxmlformats.org/officeDocument/2006/relationships/hyperlink" Target="http://cs.wikipedia.org/w/index.php?title=George_C._Williams&amp;action=edit&amp;redlink=1" TargetMode="External"/><Relationship Id="rId15" Type="http://schemas.openxmlformats.org/officeDocument/2006/relationships/hyperlink" Target="http://cs.wikipedia.org/wiki/Richard_Dawkins" TargetMode="External"/><Relationship Id="rId16" Type="http://schemas.openxmlformats.org/officeDocument/2006/relationships/hyperlink" Target="http://cs.wikipedia.org/wiki/Sobeck%C3%BD_gen" TargetMode="External"/><Relationship Id="rId17" Type="http://schemas.openxmlformats.org/officeDocument/2006/relationships/hyperlink" Target="http://cs.wikipedia.org/w/index.php?title=Adaptacionismus&amp;action=edit&amp;redlink=1" TargetMode="External"/><Relationship Id="rId18" Type="http://schemas.openxmlformats.org/officeDocument/2006/relationships/hyperlink" Target="http://nobelprize.org/nobel_prizes/medicine/laureates/1933/index.html" TargetMode="External"/><Relationship Id="rId19" Type="http://schemas.openxmlformats.org/officeDocument/2006/relationships/hyperlink" Target="http://cs.wikipedia.org/wiki/16._%C4%8Derv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://www.kosmas.cz/knihy/138354/o-vzniku-druhu-prirodnim-vyberem/" TargetMode="External"/><Relationship Id="rId4" Type="http://schemas.openxmlformats.org/officeDocument/2006/relationships/hyperlink" Target="http://cs.wikipedia.org/wiki/Evolu%C4%8Dn%C3%AD_teorie" TargetMode="External"/><Relationship Id="rId5" Type="http://schemas.openxmlformats.org/officeDocument/2006/relationships/hyperlink" Target="http://cs.wikipedia.org/wiki/Jean_Baptiste_Lamarck" TargetMode="External"/><Relationship Id="rId6" Type="http://schemas.openxmlformats.org/officeDocument/2006/relationships/hyperlink" Target="http://cs.wikipedia.org/wiki/Lamarckismus" TargetMode="External"/><Relationship Id="rId7" Type="http://schemas.openxmlformats.org/officeDocument/2006/relationships/hyperlink" Target="http://cs.wikipedia.org/wiki/Charles_Darwin" TargetMode="External"/><Relationship Id="rId8" Type="http://schemas.openxmlformats.org/officeDocument/2006/relationships/hyperlink" Target="http://cs.wikipedia.org/w/index.php?title=Darwinismus&amp;action=edit&amp;redlink=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1)Kardiologie</a:t>
            </a:r>
            <a:r>
              <a:rPr lang="cs-CZ" baseline="0" dirty="0" smtClean="0"/>
              <a:t> – SNP </a:t>
            </a:r>
            <a:r>
              <a:rPr lang="cs-CZ" baseline="0" dirty="0" err="1" smtClean="0"/>
              <a:t>eNOS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apoB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LDLreceptor</a:t>
            </a:r>
            <a:r>
              <a:rPr lang="cs-CZ" baseline="0" dirty="0" smtClean="0"/>
              <a:t>, MTHFR, ACE, </a:t>
            </a:r>
            <a:r>
              <a:rPr lang="cs-CZ" baseline="0" dirty="0" err="1" smtClean="0"/>
              <a:t>plazminogen</a:t>
            </a:r>
            <a:r>
              <a:rPr lang="cs-CZ" baseline="0" dirty="0" smtClean="0"/>
              <a:t>, inhibitor </a:t>
            </a:r>
            <a:r>
              <a:rPr lang="cs-CZ" baseline="0" dirty="0" err="1" smtClean="0"/>
              <a:t>aktivatoru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plazminogenu</a:t>
            </a:r>
            <a:r>
              <a:rPr lang="cs-CZ" baseline="0" dirty="0" smtClean="0"/>
              <a:t>, ... psychiatrie zavislosti-DDR2, CCR5 HIV vstup do </a:t>
            </a:r>
            <a:r>
              <a:rPr lang="cs-CZ" baseline="0" dirty="0" err="1" smtClean="0"/>
              <a:t>bunky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spolecne</a:t>
            </a:r>
            <a:r>
              <a:rPr lang="cs-CZ" baseline="0" dirty="0" smtClean="0"/>
              <a:t> s CD4 – mutace vede ke vzniku </a:t>
            </a:r>
            <a:r>
              <a:rPr lang="cs-CZ" baseline="0" dirty="0" err="1" smtClean="0"/>
              <a:t>defektniho</a:t>
            </a:r>
            <a:r>
              <a:rPr lang="cs-CZ" baseline="0" dirty="0" smtClean="0"/>
              <a:t> proteinu,BRCA1, BRCA2 – karcinom prsu, ovaria, RB1-retinoblastom, TP53=LiFramen, MLH1, MSH2, PMS1, MEN1, VHL-karcinom ledvin,atd. GENSCAN GHC a </a:t>
            </a:r>
            <a:r>
              <a:rPr lang="cs-CZ" baseline="0" dirty="0" err="1" smtClean="0"/>
              <a:t>jine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nutrigenomika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individualizovany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jidelicek</a:t>
            </a:r>
            <a:r>
              <a:rPr lang="cs-CZ" baseline="0" dirty="0" smtClean="0"/>
              <a:t>,...</a:t>
            </a:r>
          </a:p>
          <a:p>
            <a:r>
              <a:rPr lang="cs-CZ" baseline="0" dirty="0" smtClean="0"/>
              <a:t>2)</a:t>
            </a:r>
            <a:r>
              <a:rPr lang="cs-CZ" baseline="0" dirty="0" err="1" smtClean="0"/>
              <a:t>Priklad</a:t>
            </a:r>
            <a:r>
              <a:rPr lang="cs-CZ" baseline="0" dirty="0" smtClean="0"/>
              <a:t> karcinomu prsu </a:t>
            </a:r>
            <a:r>
              <a:rPr lang="cs-CZ" baseline="0" dirty="0" err="1" smtClean="0"/>
              <a:t>basal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like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luminal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likeA-C</a:t>
            </a:r>
            <a:r>
              <a:rPr lang="cs-CZ" baseline="0" dirty="0" smtClean="0"/>
              <a:t>,Her2, </a:t>
            </a:r>
            <a:r>
              <a:rPr lang="cs-CZ" baseline="0" dirty="0" err="1" smtClean="0"/>
              <a:t>breast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like</a:t>
            </a:r>
            <a:r>
              <a:rPr lang="cs-CZ" baseline="0" dirty="0" smtClean="0"/>
              <a:t>, klasifikace </a:t>
            </a:r>
            <a:r>
              <a:rPr lang="cs-CZ" baseline="0" dirty="0" err="1" smtClean="0"/>
              <a:t>velkobunecneho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Blymfomu</a:t>
            </a:r>
            <a:r>
              <a:rPr lang="cs-CZ" baseline="0" dirty="0" smtClean="0"/>
              <a:t>, hypertenze,... ACE inhibitory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3 a 4) </a:t>
            </a:r>
            <a:r>
              <a:rPr lang="cs-CZ" baseline="0" dirty="0" err="1" smtClean="0"/>
              <a:t>Terapeuticke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cile</a:t>
            </a:r>
            <a:r>
              <a:rPr lang="cs-CZ" baseline="0" dirty="0" smtClean="0"/>
              <a:t> – EGFR </a:t>
            </a:r>
            <a:r>
              <a:rPr lang="cs-CZ" dirty="0" smtClean="0"/>
              <a:t>5)</a:t>
            </a:r>
            <a:r>
              <a:rPr lang="cs-CZ" baseline="0" dirty="0" smtClean="0"/>
              <a:t> KRAS, DPD, UGT – UDP </a:t>
            </a:r>
            <a:r>
              <a:rPr lang="cs-CZ" baseline="0" dirty="0" err="1" smtClean="0"/>
              <a:t>glukuronosyl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transferase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warfarin</a:t>
            </a:r>
            <a:r>
              <a:rPr lang="cs-CZ" baseline="0" dirty="0" smtClean="0"/>
              <a:t> - </a:t>
            </a:r>
            <a:r>
              <a:rPr lang="en-US" sz="1200" i="1" baseline="0" dirty="0" smtClean="0"/>
              <a:t>CYP2C9</a:t>
            </a:r>
          </a:p>
          <a:p>
            <a:r>
              <a:rPr lang="cs-CZ" baseline="0" dirty="0" err="1" smtClean="0"/>
              <a:t>erbitux</a:t>
            </a:r>
            <a:r>
              <a:rPr lang="cs-CZ" baseline="0" dirty="0" smtClean="0"/>
              <a:t> </a:t>
            </a:r>
            <a:r>
              <a:rPr lang="cs-CZ" baseline="0" dirty="0" err="1" smtClean="0"/>
              <a:t>kolorektalni</a:t>
            </a:r>
            <a:r>
              <a:rPr lang="cs-CZ" baseline="0" dirty="0" smtClean="0"/>
              <a:t> karcinom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03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endParaRPr lang="en-US" sz="1200" b="1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Asi nejslavnejsim ranym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patologem byl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Morgagni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lokalizoval nemoci do organu zakladatel patologicke anatomie, Německy patolog Virchow – tkane, bunky mikroskopicka anatomie</a:t>
            </a:r>
            <a:endParaRPr lang="en-US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  <a:p>
            <a:pPr>
              <a:buFontTx/>
              <a:buChar char="•"/>
            </a:pP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vzniku </a:t>
            </a:r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druhů přírodním výběrem</a:t>
            </a:r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 </a:t>
            </a:r>
            <a:r>
              <a:rPr lang="en-US" sz="1200" b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pohlavnim</a:t>
            </a:r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vyberu</a:t>
            </a:r>
            <a:endParaRPr lang="en-US" sz="1200" b="1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ucelenou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evoluční teorii vytvořil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Jean Baptiste Lamarck (viz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lamarckismus), ale dnešní vědci vycházejí spíše z teorie, kterou později předložil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Charles Darwin (viz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darwinismus,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neodarwinismus), který spojil myšlenku postupné evoluce druhu 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0"/>
              </a:rPr>
              <a:t>přírozeným výběrem, jakožto příčinou a hybnou silou evoluce. Kromě evoluce biologické se uplat'nuje i evoluce kulturní.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Neodarwinismus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souhrnné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označení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současné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hlavní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paradigma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evoluční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teorie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vzešlé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Darwinova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učení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Zahrnuje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zejména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1"/>
              </a:rPr>
              <a:t>Novou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1"/>
              </a:rPr>
              <a:t> syntézu, tj. dřívější spojení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darwinismu,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2"/>
              </a:rPr>
              <a:t>Mendelovy genetické teorie a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3"/>
              </a:rPr>
              <a:t>populační genetiky,genocentrický pohled na evoluci, jak byl popsán v pracích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4"/>
              </a:rPr>
              <a:t>George C. Williamse a zpopularizován a rozveden v knihách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5"/>
              </a:rPr>
              <a:t>Richarda Dawkinse (viz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6"/>
              </a:rPr>
              <a:t>sobecký gen) aširoký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7"/>
              </a:rPr>
              <a:t>adaptacionismus, přesvědčení, že hlavním motorem vývoje organismů je neustálé přizpůsobování se podnětům prostředí a že naprostou většinu znaků současných organismů lze vysvětlit nějakou dřívější adaptací.</a:t>
            </a:r>
            <a:endParaRPr lang="en-US" sz="1200" b="1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olekulární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podstata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některých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biologických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systémů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krevní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srážení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imunitní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vidění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apod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je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velmi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složitá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domnívá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neredukovatelně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komplexní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(irreducibly complex).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Neredukovatelně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komplexní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ten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tvořen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několika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dobře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propojenými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vzájemně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interagujícími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částmi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jež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přispívají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základní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funkci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tohoto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přičemž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odstranění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kterékoli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části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ztrátě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funkce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uvádí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Darwin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knize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„O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druhů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říká: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Jestliže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mohla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demonstrována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existence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komplexního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orgánu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nějž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nebylo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možné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vznikl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díky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četným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následným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malým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modifikacím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moje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teorie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se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zhroutila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(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Přeložil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P.)Když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Darwin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asi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150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lety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navrhoval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svoji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teorii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znát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molekulární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podstatu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života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Živé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organizmy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jevily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poměrně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jednoduché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systémy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hlediska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našeho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současného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poznání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můžeme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říci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Darwina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představovaly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„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černé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skříňky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“, do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jejichž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podstaty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nahlédnout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Behe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trpělivě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snaží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čtenáři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vysvětlit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některé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biologické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systémy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molekulární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úrovni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neredukovatelně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komplexní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 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1933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dostal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8"/>
              </a:rPr>
              <a:t>Nobelovu cenu za lékařství a fyziologii za objevy role chromozomů v dědičnosti. Věren svému šlechetnému duchu, podělil se s odměnou za cenu se svými kolegy Sturtevantem a Bridgesem.Morgan se svými spolupracovníky odvodili z rozsáhlých pokusů s křížením drozofil, že geny jsou umístěny na chromozomech, a to v lineárním pořadí a že geny umístěné na stejném chromozomu tvoří jednu vazbovou skupinu.</a:t>
            </a:r>
            <a:endParaRPr lang="en-US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•"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Barbara McClintock (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9"/>
              </a:rPr>
              <a:t>16. června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0"/>
              </a:rPr>
              <a:t>1902,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1"/>
              </a:rPr>
              <a:t>Hartford,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2"/>
              </a:rPr>
              <a:t>Connecticut –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3"/>
              </a:rPr>
              <a:t>2. září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4"/>
              </a:rPr>
              <a:t>1992,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5"/>
              </a:rPr>
              <a:t>Huntington,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6"/>
              </a:rPr>
              <a:t>New York) byla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7"/>
              </a:rPr>
              <a:t>americká novátorská vědkyně a světově uznávaná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8"/>
              </a:rPr>
              <a:t>cytogenetička. Zavedla například pojem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9"/>
              </a:rPr>
              <a:t>skákající gen (genetická informace je pohyblivá). Za tento objev obdržela v roce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0"/>
              </a:rPr>
              <a:t>1983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1"/>
              </a:rPr>
              <a:t>Nobelovu cenu za fyziologii a lékařství. Byla také oceňena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2"/>
              </a:rPr>
              <a:t>Wolfovou cenou za lékařství.</a:t>
            </a:r>
            <a:endParaRPr lang="en-US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036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BAF6-860A-47B2-8797-5A55773EB6B8}" type="datetimeFigureOut">
              <a:rPr lang="cs-CZ" smtClean="0"/>
              <a:pPr/>
              <a:t>04.10.15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00504"/>
            <a:ext cx="10085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ovéPole 12"/>
          <p:cNvSpPr txBox="1"/>
          <p:nvPr/>
        </p:nvSpPr>
        <p:spPr>
          <a:xfrm>
            <a:off x="1643042" y="1071546"/>
            <a:ext cx="5604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C7188 </a:t>
            </a:r>
            <a:r>
              <a:rPr lang="cs-CZ" sz="2400" b="1" smtClean="0">
                <a:solidFill>
                  <a:schemeClr val="bg1"/>
                </a:solidFill>
              </a:rPr>
              <a:t>Úvod do molekulární medicíny 1/12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43042" y="2143116"/>
            <a:ext cx="15078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b="1" err="1" smtClean="0"/>
              <a:t>Definice</a:t>
            </a:r>
            <a:endParaRPr lang="en-US" sz="2000" b="1" smtClean="0"/>
          </a:p>
          <a:p>
            <a:pPr marL="342900" indent="-342900"/>
            <a:r>
              <a:rPr lang="en-US" sz="2000" b="1" err="1" smtClean="0"/>
              <a:t>Historie</a:t>
            </a:r>
            <a:endParaRPr lang="en-US" sz="2000" b="1" smtClean="0"/>
          </a:p>
          <a:p>
            <a:pPr marL="342900" indent="-342900"/>
            <a:r>
              <a:rPr lang="cs-CZ" sz="2000" b="1" smtClean="0"/>
              <a:t>Obsah kurzu</a:t>
            </a:r>
            <a:endParaRPr lang="cs-CZ" sz="2000" b="1"/>
          </a:p>
        </p:txBody>
      </p:sp>
      <p:sp>
        <p:nvSpPr>
          <p:cNvPr id="7" name="TextovéPole 6"/>
          <p:cNvSpPr txBox="1"/>
          <p:nvPr/>
        </p:nvSpPr>
        <p:spPr>
          <a:xfrm>
            <a:off x="1643042" y="4000504"/>
            <a:ext cx="35094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</a:t>
            </a:r>
            <a:r>
              <a:rPr lang="cs-CZ" b="1" dirty="0" smtClean="0"/>
              <a:t>oc. RNDr. Ondřej Slabý, </a:t>
            </a:r>
            <a:r>
              <a:rPr lang="cs-CZ" b="1" dirty="0" err="1" smtClean="0"/>
              <a:t>Ph</a:t>
            </a:r>
            <a:r>
              <a:rPr lang="cs-CZ" b="1" dirty="0" smtClean="0"/>
              <a:t>.D.</a:t>
            </a:r>
          </a:p>
          <a:p>
            <a:r>
              <a:rPr lang="cs-CZ" sz="1600" i="1" dirty="0" smtClean="0"/>
              <a:t>Masarykův onkologický ústav</a:t>
            </a:r>
          </a:p>
          <a:p>
            <a:r>
              <a:rPr lang="cs-CZ" sz="1600" i="1" dirty="0" smtClean="0"/>
              <a:t>Lékařská fakulta Masarykovy univerzity</a:t>
            </a:r>
          </a:p>
          <a:p>
            <a:r>
              <a:rPr lang="cs-CZ" sz="1600" i="1" dirty="0" smtClean="0"/>
              <a:t>CEITEC</a:t>
            </a:r>
            <a:endParaRPr lang="cs-CZ" sz="16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928934"/>
            <a:ext cx="1000100" cy="92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7643834" y="6429396"/>
            <a:ext cx="1230030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dirty="0" smtClean="0">
                <a:solidFill>
                  <a:schemeClr val="bg1"/>
                </a:solidFill>
              </a:rPr>
              <a:t>© Ondřej Slabý, 2011</a:t>
            </a:r>
            <a:endParaRPr lang="cs-CZ" sz="1400" baseline="-25000" dirty="0">
              <a:solidFill>
                <a:schemeClr val="bg1"/>
              </a:solidFill>
            </a:endParaRPr>
          </a:p>
        </p:txBody>
      </p:sp>
      <p:pic>
        <p:nvPicPr>
          <p:cNvPr id="11" name="Picture 13" descr="logo_MO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5357826"/>
            <a:ext cx="627591" cy="58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5357826"/>
            <a:ext cx="5715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 descr="GS011558"/>
          <p:cNvPicPr>
            <a:picLocks noChangeAspect="1" noChangeArrowheads="1"/>
          </p:cNvPicPr>
          <p:nvPr/>
        </p:nvPicPr>
        <p:blipFill>
          <a:blip r:embed="rId7"/>
          <a:srcRect l="18361" r="5409" b="-226"/>
          <a:stretch>
            <a:fillRect/>
          </a:stretch>
        </p:blipFill>
        <p:spPr bwMode="auto">
          <a:xfrm>
            <a:off x="357158" y="1785926"/>
            <a:ext cx="1000132" cy="95319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5373216"/>
            <a:ext cx="2072472" cy="571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0161" y="692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8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42844" y="571480"/>
            <a:ext cx="874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Pro</a:t>
            </a:r>
            <a:r>
              <a:rPr lang="cs-CZ" b="1" smtClean="0"/>
              <a:t>č je investováno tolik financí do výzkumu a vývoje v oblasti MOLEKULÁRNÍ MEDICÍN</a:t>
            </a:r>
            <a:r>
              <a:rPr lang="en-US" b="1" smtClean="0"/>
              <a:t>Y</a:t>
            </a:r>
            <a:r>
              <a:rPr lang="cs-CZ" b="1" smtClean="0"/>
              <a:t>?</a:t>
            </a:r>
            <a:endParaRPr lang="cs-CZ" b="1"/>
          </a:p>
        </p:txBody>
      </p:sp>
      <p:sp>
        <p:nvSpPr>
          <p:cNvPr id="8" name="TextovéPole 7"/>
          <p:cNvSpPr txBox="1"/>
          <p:nvPr/>
        </p:nvSpPr>
        <p:spPr>
          <a:xfrm>
            <a:off x="1928794" y="4572008"/>
            <a:ext cx="5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smtClean="0"/>
              <a:t>„If it were not for the great variability among individuals,</a:t>
            </a:r>
          </a:p>
          <a:p>
            <a:r>
              <a:rPr lang="cs-CZ" sz="1600" b="1" i="1" smtClean="0"/>
              <a:t>Medicine might be a Science not an Art“</a:t>
            </a:r>
            <a:endParaRPr lang="cs-CZ" sz="1600" b="1" i="1"/>
          </a:p>
        </p:txBody>
      </p:sp>
      <p:sp>
        <p:nvSpPr>
          <p:cNvPr id="9" name="TextovéPole 8"/>
          <p:cNvSpPr txBox="1"/>
          <p:nvPr/>
        </p:nvSpPr>
        <p:spPr>
          <a:xfrm>
            <a:off x="4429124" y="5214950"/>
            <a:ext cx="4119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smtClean="0"/>
              <a:t>Sir William Osler, The Principles and Practice of Medicine, 1892</a:t>
            </a:r>
            <a:endParaRPr lang="cs-CZ" sz="1200" i="1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571612"/>
            <a:ext cx="4286280" cy="281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642918"/>
            <a:ext cx="7981976" cy="560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20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7172" name="Picture 4" descr="smile009.gif image by pure1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428868"/>
            <a:ext cx="1924045" cy="2069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9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57158" y="714356"/>
            <a:ext cx="5575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/>
              <a:t>Historie molekulární medicíny – „počátky“</a:t>
            </a:r>
            <a:endParaRPr lang="cs-CZ" sz="2400" b="1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428868"/>
            <a:ext cx="3675068" cy="36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ovéPole 15"/>
          <p:cNvSpPr txBox="1"/>
          <p:nvPr/>
        </p:nvSpPr>
        <p:spPr>
          <a:xfrm>
            <a:off x="357158" y="1214422"/>
            <a:ext cx="5308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1715 </a:t>
            </a:r>
            <a:r>
              <a:rPr lang="cs-CZ" dirty="0" err="1" smtClean="0"/>
              <a:t>Giovanni</a:t>
            </a:r>
            <a:r>
              <a:rPr lang="cs-CZ" dirty="0" smtClean="0"/>
              <a:t> </a:t>
            </a:r>
            <a:r>
              <a:rPr lang="cs-CZ" dirty="0" err="1" smtClean="0"/>
              <a:t>Battista</a:t>
            </a:r>
            <a:r>
              <a:rPr lang="cs-CZ" dirty="0" smtClean="0"/>
              <a:t> </a:t>
            </a:r>
            <a:r>
              <a:rPr lang="cs-CZ" dirty="0" err="1" smtClean="0"/>
              <a:t>Morgagni</a:t>
            </a:r>
            <a:r>
              <a:rPr lang="cs-CZ" dirty="0" smtClean="0"/>
              <a:t>, 1858 Rudolf </a:t>
            </a:r>
            <a:r>
              <a:rPr lang="cs-CZ" dirty="0" err="1" smtClean="0"/>
              <a:t>Virchow</a:t>
            </a:r>
            <a:endParaRPr lang="cs-CZ" dirty="0" smtClean="0"/>
          </a:p>
          <a:p>
            <a:r>
              <a:rPr lang="cs-CZ" dirty="0" smtClean="0"/>
              <a:t>1859 Charles Darwin, 1865 Gregor </a:t>
            </a:r>
            <a:r>
              <a:rPr lang="cs-CZ" dirty="0" err="1" smtClean="0"/>
              <a:t>Mendel</a:t>
            </a:r>
            <a:r>
              <a:rPr lang="cs-CZ" dirty="0" smtClean="0"/>
              <a:t>, </a:t>
            </a:r>
          </a:p>
          <a:p>
            <a:r>
              <a:rPr lang="cs-CZ" dirty="0" smtClean="0"/>
              <a:t>1910 Thomas </a:t>
            </a:r>
            <a:r>
              <a:rPr lang="cs-CZ" dirty="0" err="1" smtClean="0"/>
              <a:t>Hunt</a:t>
            </a:r>
            <a:r>
              <a:rPr lang="cs-CZ" dirty="0" smtClean="0"/>
              <a:t> </a:t>
            </a:r>
            <a:r>
              <a:rPr lang="cs-CZ" dirty="0" err="1" smtClean="0"/>
              <a:t>Morgan</a:t>
            </a:r>
            <a:r>
              <a:rPr lang="cs-CZ" dirty="0" smtClean="0"/>
              <a:t>, 1944 Barbara </a:t>
            </a:r>
            <a:r>
              <a:rPr lang="cs-CZ" dirty="0" err="1" smtClean="0"/>
              <a:t>McClintok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396899" y="3645024"/>
            <a:ext cx="484053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1949 – Linus </a:t>
            </a:r>
            <a:r>
              <a:rPr lang="cs-CZ" b="1" dirty="0" err="1" smtClean="0"/>
              <a:t>Pauling</a:t>
            </a:r>
            <a:r>
              <a:rPr lang="cs-CZ" b="1" dirty="0"/>
              <a:t> </a:t>
            </a:r>
            <a:r>
              <a:rPr lang="cs-CZ" b="1" dirty="0" smtClean="0"/>
              <a:t>– pojem Molekulární </a:t>
            </a:r>
            <a:r>
              <a:rPr lang="cs-CZ" b="1" dirty="0" err="1" smtClean="0"/>
              <a:t>onem</a:t>
            </a:r>
            <a:r>
              <a:rPr lang="cs-CZ" b="1" dirty="0" smtClean="0"/>
              <a:t>.</a:t>
            </a:r>
          </a:p>
          <a:p>
            <a:r>
              <a:rPr lang="cs-CZ" dirty="0" smtClean="0"/>
              <a:t>1953 – James D. </a:t>
            </a:r>
            <a:r>
              <a:rPr lang="cs-CZ" dirty="0" err="1" smtClean="0"/>
              <a:t>Watson</a:t>
            </a:r>
            <a:r>
              <a:rPr lang="cs-CZ" dirty="0" smtClean="0"/>
              <a:t> a </a:t>
            </a:r>
            <a:r>
              <a:rPr lang="cs-CZ" dirty="0" err="1" smtClean="0"/>
              <a:t>Francis</a:t>
            </a:r>
            <a:r>
              <a:rPr lang="cs-CZ" dirty="0" smtClean="0"/>
              <a:t> </a:t>
            </a:r>
            <a:r>
              <a:rPr lang="cs-CZ" dirty="0" err="1" smtClean="0"/>
              <a:t>Crick</a:t>
            </a:r>
            <a:r>
              <a:rPr lang="cs-CZ" dirty="0" smtClean="0"/>
              <a:t> </a:t>
            </a:r>
          </a:p>
          <a:p>
            <a:r>
              <a:rPr lang="cs-CZ" dirty="0" smtClean="0"/>
              <a:t>– sekundární struktura DNA</a:t>
            </a:r>
          </a:p>
          <a:p>
            <a:endParaRPr lang="cs-CZ" dirty="0" smtClean="0"/>
          </a:p>
          <a:p>
            <a:r>
              <a:rPr lang="cs-CZ" dirty="0" smtClean="0"/>
              <a:t>Nobelova cena – 1962</a:t>
            </a:r>
          </a:p>
          <a:p>
            <a:endParaRPr lang="cs-CZ" dirty="0" smtClean="0"/>
          </a:p>
          <a:p>
            <a:r>
              <a:rPr lang="cs-CZ" dirty="0" smtClean="0"/>
              <a:t>1957 – </a:t>
            </a:r>
            <a:r>
              <a:rPr lang="en-US" dirty="0" smtClean="0"/>
              <a:t>Francis Crick </a:t>
            </a:r>
            <a:r>
              <a:rPr lang="cs-CZ" dirty="0" smtClean="0"/>
              <a:t>a </a:t>
            </a:r>
            <a:r>
              <a:rPr lang="en-US" dirty="0" smtClean="0"/>
              <a:t>George </a:t>
            </a:r>
            <a:r>
              <a:rPr lang="en-US" dirty="0" err="1" smtClean="0"/>
              <a:t>Gamov</a:t>
            </a:r>
            <a:endParaRPr lang="cs-CZ" dirty="0" smtClean="0"/>
          </a:p>
          <a:p>
            <a:r>
              <a:rPr lang="cs-CZ" dirty="0" smtClean="0"/>
              <a:t>CENTRÁLNI DOGMA molekulární biologie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0"/>
            <a:ext cx="1907650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850" y="0"/>
            <a:ext cx="1200150" cy="1707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2362200"/>
            <a:ext cx="1645381" cy="1162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2133600"/>
            <a:ext cx="1816100" cy="1242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1905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000108"/>
            <a:ext cx="29432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214282" y="428604"/>
            <a:ext cx="805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1966 – Marshall Nirenberg, Heinrich Mathaei a Severo Ochoa rozluštili genetický kód</a:t>
            </a:r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42910" y="3929066"/>
            <a:ext cx="2097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Nobelova cena 1968</a:t>
            </a:r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Úvod do molekulární medicíny 1/12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10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85720" y="4500570"/>
            <a:ext cx="86020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1970 David Baltimore izoloval enzym reverzní transkriptázu z RNA retroviru</a:t>
            </a:r>
          </a:p>
          <a:p>
            <a:r>
              <a:rPr lang="en-US" dirty="0" smtClean="0"/>
              <a:t>1972 Paul Berg </a:t>
            </a:r>
            <a:r>
              <a:rPr lang="cs-CZ" dirty="0" smtClean="0"/>
              <a:t>vytvořil první rekombinantní molekulu DNA</a:t>
            </a:r>
          </a:p>
          <a:p>
            <a:r>
              <a:rPr lang="cs-CZ" dirty="0" smtClean="0"/>
              <a:t>1974 Paul </a:t>
            </a:r>
            <a:r>
              <a:rPr lang="cs-CZ" dirty="0" err="1" smtClean="0"/>
              <a:t>Berg</a:t>
            </a:r>
            <a:r>
              <a:rPr lang="cs-CZ" dirty="0" smtClean="0"/>
              <a:t> navrhuje v Science dobrovolné moratorium na techniky </a:t>
            </a:r>
            <a:r>
              <a:rPr lang="cs-CZ" dirty="0" err="1" smtClean="0"/>
              <a:t>rekominantní</a:t>
            </a:r>
            <a:r>
              <a:rPr lang="cs-CZ" dirty="0" smtClean="0"/>
              <a:t> DNA</a:t>
            </a:r>
          </a:p>
          <a:p>
            <a:r>
              <a:rPr lang="en-US" dirty="0" smtClean="0"/>
              <a:t>1974 Frederick Sanger </a:t>
            </a:r>
            <a:r>
              <a:rPr lang="cs-CZ" dirty="0" smtClean="0"/>
              <a:t>zavedl metodu </a:t>
            </a:r>
            <a:r>
              <a:rPr lang="cs-CZ" dirty="0" err="1" smtClean="0"/>
              <a:t>sekvenace</a:t>
            </a:r>
            <a:r>
              <a:rPr lang="cs-CZ" dirty="0" smtClean="0"/>
              <a:t> DNA</a:t>
            </a:r>
          </a:p>
          <a:p>
            <a:r>
              <a:rPr lang="cs-CZ" b="1" dirty="0" smtClean="0"/>
              <a:t>1976 První biotechnologická společnost založená v Kalifornii GENENTECH, </a:t>
            </a:r>
            <a:r>
              <a:rPr lang="cs-CZ" b="1" dirty="0" err="1" smtClean="0"/>
              <a:t>Inc</a:t>
            </a:r>
            <a:r>
              <a:rPr lang="cs-CZ" b="1" dirty="0" smtClean="0"/>
              <a:t> – první lék </a:t>
            </a:r>
          </a:p>
          <a:p>
            <a:r>
              <a:rPr lang="cs-CZ" b="1" dirty="0" smtClean="0"/>
              <a:t>připravený in vitro pomocí genového inženýrství – lidský inzulin uvedený na trh 1982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1857364"/>
            <a:ext cx="17049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ovéPole 13"/>
          <p:cNvSpPr txBox="1"/>
          <p:nvPr/>
        </p:nvSpPr>
        <p:spPr>
          <a:xfrm>
            <a:off x="6786578" y="4214818"/>
            <a:ext cx="869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smtClean="0"/>
              <a:t>Paul Berg</a:t>
            </a:r>
            <a:endParaRPr lang="cs-CZ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642918"/>
            <a:ext cx="742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mtClean="0"/>
              <a:t>1978 David Botstein zavedl metodu polymorfizmu délky restrikčních fragmentů (restriction fragment length polymorphisms-RFLP)</a:t>
            </a:r>
          </a:p>
          <a:p>
            <a:r>
              <a:rPr lang="cs-CZ" smtClean="0"/>
              <a:t>Zásadní metoda pro identifikaci jednonukleotidových polymorfizmů (SNPs)</a:t>
            </a: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19246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9114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11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34352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6" y="1714488"/>
            <a:ext cx="1928826" cy="14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534" y="3214686"/>
            <a:ext cx="1647823" cy="190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8" y="4071942"/>
            <a:ext cx="1503323" cy="219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6634" y="3071810"/>
            <a:ext cx="3225877" cy="21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/>
          <p:cNvSpPr txBox="1"/>
          <p:nvPr/>
        </p:nvSpPr>
        <p:spPr>
          <a:xfrm>
            <a:off x="447676" y="3214686"/>
            <a:ext cx="2443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EcoR1 – GAATTC</a:t>
            </a:r>
            <a:endParaRPr lang="en-US" smtClean="0"/>
          </a:p>
          <a:p>
            <a:r>
              <a:rPr lang="en-US" smtClean="0"/>
              <a:t>Restrik</a:t>
            </a:r>
            <a:r>
              <a:rPr lang="cs-CZ" smtClean="0"/>
              <a:t>ční endonukleázy</a:t>
            </a:r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3233758" y="2143116"/>
            <a:ext cx="4423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198</a:t>
            </a:r>
            <a:r>
              <a:rPr lang="en-US" b="1" smtClean="0"/>
              <a:t>3</a:t>
            </a:r>
            <a:r>
              <a:rPr lang="cs-CZ" b="1" smtClean="0"/>
              <a:t> </a:t>
            </a:r>
            <a:r>
              <a:rPr lang="en-US" b="1" smtClean="0"/>
              <a:t>Kary Mullis </a:t>
            </a:r>
            <a:r>
              <a:rPr lang="cs-CZ" b="1" smtClean="0"/>
              <a:t>v</a:t>
            </a:r>
            <a:r>
              <a:rPr lang="en-US" b="1" smtClean="0"/>
              <a:t> Cetus Corporation </a:t>
            </a:r>
            <a:r>
              <a:rPr lang="cs-CZ" b="1" smtClean="0"/>
              <a:t>zavedl </a:t>
            </a:r>
          </a:p>
          <a:p>
            <a:r>
              <a:rPr lang="cs-CZ" b="1" smtClean="0"/>
              <a:t>polymerázovou řetězovou reakci</a:t>
            </a:r>
            <a:r>
              <a:rPr lang="en-US" b="1" smtClean="0"/>
              <a:t> (PCR) </a:t>
            </a:r>
          </a:p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3448072" y="5500702"/>
            <a:ext cx="430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Karry</a:t>
            </a:r>
            <a:r>
              <a:rPr lang="cs-CZ" dirty="0" smtClean="0"/>
              <a:t> </a:t>
            </a:r>
            <a:r>
              <a:rPr lang="cs-CZ" dirty="0" err="1" smtClean="0"/>
              <a:t>Mullis</a:t>
            </a:r>
            <a:r>
              <a:rPr lang="cs-CZ" dirty="0" smtClean="0"/>
              <a:t> s hvězdou seriálu CSI: Las Vegas</a:t>
            </a:r>
          </a:p>
          <a:p>
            <a:r>
              <a:rPr lang="cs-CZ" dirty="0" err="1" smtClean="0"/>
              <a:t>Marg</a:t>
            </a:r>
            <a:r>
              <a:rPr lang="cs-CZ" dirty="0" smtClean="0"/>
              <a:t> </a:t>
            </a:r>
            <a:r>
              <a:rPr lang="cs-CZ" dirty="0" err="1" smtClean="0"/>
              <a:t>Helgenberger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457200"/>
            <a:ext cx="7315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PCR Song</a:t>
            </a:r>
          </a:p>
          <a:p>
            <a:r>
              <a:rPr lang="en-US" b="1" dirty="0" smtClean="0"/>
              <a:t>There was a time when to amplify DNA,</a:t>
            </a:r>
          </a:p>
          <a:p>
            <a:r>
              <a:rPr lang="en-US" b="1" dirty="0" smtClean="0"/>
              <a:t>You had to grow tons and tons of tiny cells.</a:t>
            </a:r>
          </a:p>
          <a:p>
            <a:r>
              <a:rPr lang="en-US" b="1" dirty="0" smtClean="0"/>
              <a:t>Then along came a guy named Dr. </a:t>
            </a:r>
            <a:r>
              <a:rPr lang="en-US" b="1" dirty="0" err="1" smtClean="0"/>
              <a:t>Kary</a:t>
            </a:r>
            <a:r>
              <a:rPr lang="en-US" b="1" dirty="0" smtClean="0"/>
              <a:t> Mullis,</a:t>
            </a:r>
          </a:p>
          <a:p>
            <a:r>
              <a:rPr lang="en-US" b="1" dirty="0" smtClean="0"/>
              <a:t>Said you can amplify in vitro just as well.</a:t>
            </a:r>
          </a:p>
          <a:p>
            <a:r>
              <a:rPr lang="en-US" b="1" dirty="0" smtClean="0"/>
              <a:t>Just mix your template with a buffer and some primers,</a:t>
            </a:r>
          </a:p>
          <a:p>
            <a:r>
              <a:rPr lang="en-US" b="1" dirty="0" smtClean="0"/>
              <a:t>Nucleotides and polymerases, too.</a:t>
            </a:r>
          </a:p>
          <a:p>
            <a:r>
              <a:rPr lang="en-US" b="1" dirty="0" smtClean="0"/>
              <a:t>Denaturing, annealing, and extending.</a:t>
            </a:r>
          </a:p>
          <a:p>
            <a:r>
              <a:rPr lang="en-US" b="1" dirty="0" smtClean="0"/>
              <a:t>Well it’s amazing what heating and cooling and heating will do.</a:t>
            </a:r>
          </a:p>
          <a:p>
            <a:r>
              <a:rPr lang="en-US" b="1" dirty="0" smtClean="0"/>
              <a:t>PCR, when you need to detect mutations.</a:t>
            </a:r>
          </a:p>
          <a:p>
            <a:r>
              <a:rPr lang="en-US" b="1" dirty="0" smtClean="0"/>
              <a:t>PCR, when you need to recombine.</a:t>
            </a:r>
          </a:p>
          <a:p>
            <a:r>
              <a:rPr lang="en-US" b="1" dirty="0" smtClean="0"/>
              <a:t>PCR, when you need to find out who the daddy is.</a:t>
            </a:r>
          </a:p>
          <a:p>
            <a:r>
              <a:rPr lang="en-US" b="1" dirty="0" smtClean="0"/>
              <a:t>PCR, when you need to solve a crime.</a:t>
            </a:r>
          </a:p>
          <a:p>
            <a:r>
              <a:rPr lang="en-US" b="1" dirty="0" smtClean="0"/>
              <a:t>(repeat chorus)</a:t>
            </a:r>
            <a:endParaRPr lang="en-US" dirty="0"/>
          </a:p>
        </p:txBody>
      </p:sp>
      <p:sp>
        <p:nvSpPr>
          <p:cNvPr id="16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Úvod do molekulární medicíny 1/12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7" name="TextovéPole 8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10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8" name="TextovéPole 9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114800"/>
            <a:ext cx="3048000" cy="21234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85720" y="642918"/>
            <a:ext cx="751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/>
              <a:t>Historie molekulární medicíny – moderní éra 1980s-2000s</a:t>
            </a:r>
            <a:endParaRPr lang="cs-CZ" sz="2400" b="1"/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85720" y="1142984"/>
            <a:ext cx="304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Geny a nádorová onemocnění</a:t>
            </a:r>
            <a:endParaRPr lang="cs-CZ" b="1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1357298"/>
            <a:ext cx="1714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/>
          <p:cNvSpPr txBox="1"/>
          <p:nvPr/>
        </p:nvSpPr>
        <p:spPr>
          <a:xfrm>
            <a:off x="6572264" y="3929066"/>
            <a:ext cx="146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Peyton Rous, </a:t>
            </a:r>
          </a:p>
          <a:p>
            <a:r>
              <a:rPr lang="cs-CZ" sz="1200" smtClean="0"/>
              <a:t>Nobelova cena 1966</a:t>
            </a:r>
            <a:endParaRPr lang="cs-CZ" sz="1200"/>
          </a:p>
        </p:txBody>
      </p:sp>
      <p:sp>
        <p:nvSpPr>
          <p:cNvPr id="13" name="TextovéPole 12"/>
          <p:cNvSpPr txBox="1"/>
          <p:nvPr/>
        </p:nvSpPr>
        <p:spPr>
          <a:xfrm>
            <a:off x="285720" y="1571612"/>
            <a:ext cx="611757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 startAt="1910"/>
            </a:pPr>
            <a:r>
              <a:rPr lang="cs-CZ" smtClean="0"/>
              <a:t> Peyton Rous popsal význam viru v etiologii sarkomu kuřat</a:t>
            </a:r>
          </a:p>
          <a:p>
            <a:pPr marL="342900" indent="-342900"/>
            <a:r>
              <a:rPr lang="cs-CZ" b="1" smtClean="0"/>
              <a:t>Rous Sarcoma Virus </a:t>
            </a:r>
            <a:r>
              <a:rPr lang="cs-CZ" smtClean="0"/>
              <a:t>(RSV)</a:t>
            </a:r>
          </a:p>
          <a:p>
            <a:pPr marL="342900" indent="-342900"/>
            <a:endParaRPr lang="cs-CZ" sz="800" smtClean="0"/>
          </a:p>
          <a:p>
            <a:pPr marL="342900" indent="-342900"/>
            <a:r>
              <a:rPr lang="cs-CZ" smtClean="0"/>
              <a:t>Počátkem osmdesátých let, byl klonován segment DNA </a:t>
            </a:r>
          </a:p>
          <a:p>
            <a:pPr marL="342900" indent="-342900"/>
            <a:r>
              <a:rPr lang="cs-CZ" smtClean="0"/>
              <a:t>z nádorové linie močového měchýře, který vykazoval schopnost</a:t>
            </a:r>
          </a:p>
          <a:p>
            <a:pPr marL="342900" indent="-342900"/>
            <a:r>
              <a:rPr lang="cs-CZ" smtClean="0"/>
              <a:t>indukovat neoplastickou transformaci v jiných buňkách </a:t>
            </a:r>
          </a:p>
          <a:p>
            <a:pPr marL="342900" indent="-342900"/>
            <a:r>
              <a:rPr lang="cs-CZ" smtClean="0"/>
              <a:t>=</a:t>
            </a:r>
            <a:r>
              <a:rPr lang="cs-CZ" b="1" smtClean="0"/>
              <a:t>ONKOGEN</a:t>
            </a:r>
            <a:endParaRPr lang="cs-CZ" b="1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71876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3500438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ovéPole 16"/>
          <p:cNvSpPr txBox="1"/>
          <p:nvPr/>
        </p:nvSpPr>
        <p:spPr>
          <a:xfrm>
            <a:off x="285720" y="5786454"/>
            <a:ext cx="1262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J. Michael Bishop</a:t>
            </a:r>
            <a:endParaRPr lang="cs-CZ" sz="1200"/>
          </a:p>
        </p:txBody>
      </p:sp>
      <p:sp>
        <p:nvSpPr>
          <p:cNvPr id="18" name="TextovéPole 17"/>
          <p:cNvSpPr txBox="1"/>
          <p:nvPr/>
        </p:nvSpPr>
        <p:spPr>
          <a:xfrm>
            <a:off x="2143108" y="5786454"/>
            <a:ext cx="1255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Harold E. Varmus</a:t>
            </a:r>
            <a:endParaRPr lang="cs-CZ" sz="1200"/>
          </a:p>
        </p:txBody>
      </p:sp>
      <p:sp>
        <p:nvSpPr>
          <p:cNvPr id="19" name="TextovéPole 18"/>
          <p:cNvSpPr txBox="1"/>
          <p:nvPr/>
        </p:nvSpPr>
        <p:spPr>
          <a:xfrm>
            <a:off x="1571604" y="3214686"/>
            <a:ext cx="1499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Nobelova cena, 1989</a:t>
            </a:r>
            <a:endParaRPr lang="cs-CZ" sz="1200"/>
          </a:p>
        </p:txBody>
      </p:sp>
      <p:sp>
        <p:nvSpPr>
          <p:cNvPr id="20" name="TextovéPole 19"/>
          <p:cNvSpPr txBox="1"/>
          <p:nvPr/>
        </p:nvSpPr>
        <p:spPr>
          <a:xfrm>
            <a:off x="285720" y="6000768"/>
            <a:ext cx="510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Onkogeny jsou defektní formy proto-onkogenů (</a:t>
            </a:r>
            <a:r>
              <a:rPr lang="en-US" smtClean="0"/>
              <a:t>RSV</a:t>
            </a:r>
            <a:r>
              <a:rPr lang="cs-CZ" smtClean="0"/>
              <a:t>)</a:t>
            </a:r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3786182" y="3214686"/>
            <a:ext cx="2501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smtClean="0"/>
              <a:t>Nádorové supresory</a:t>
            </a:r>
          </a:p>
          <a:p>
            <a:r>
              <a:rPr lang="cs-CZ" sz="1600" smtClean="0"/>
              <a:t>2001- Nobelova cena</a:t>
            </a:r>
          </a:p>
          <a:p>
            <a:r>
              <a:rPr lang="cs-CZ" sz="1600" smtClean="0"/>
              <a:t>L Hartwell, R Hunt, P Nurse</a:t>
            </a:r>
          </a:p>
          <a:p>
            <a:r>
              <a:rPr lang="cs-CZ" sz="1600" smtClean="0"/>
              <a:t>regulátory buněčného cyklu</a:t>
            </a:r>
            <a:endParaRPr lang="cs-CZ" sz="160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4357694"/>
            <a:ext cx="30289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16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85720" y="642918"/>
            <a:ext cx="751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/>
              <a:t>Historie molekulární medicíny – moderní éra 1980s-2000s</a:t>
            </a:r>
            <a:endParaRPr lang="cs-CZ" sz="2400" b="1"/>
          </a:p>
        </p:txBody>
      </p:sp>
      <p:sp>
        <p:nvSpPr>
          <p:cNvPr id="10" name="TextovéPole 9"/>
          <p:cNvSpPr txBox="1"/>
          <p:nvPr/>
        </p:nvSpPr>
        <p:spPr>
          <a:xfrm>
            <a:off x="285720" y="1142984"/>
            <a:ext cx="826200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Mutační analýza</a:t>
            </a:r>
          </a:p>
          <a:p>
            <a:endParaRPr lang="cs-CZ" b="1" dirty="0" smtClean="0"/>
          </a:p>
          <a:p>
            <a:r>
              <a:rPr lang="cs-CZ" b="1" dirty="0" smtClean="0"/>
              <a:t>Počátkem devadesátých let se objevují automatické </a:t>
            </a:r>
            <a:r>
              <a:rPr lang="cs-CZ" b="1" dirty="0" err="1" smtClean="0"/>
              <a:t>sekvenátory</a:t>
            </a:r>
            <a:r>
              <a:rPr lang="cs-CZ" b="1" dirty="0" smtClean="0"/>
              <a:t> (příliš nákladné)</a:t>
            </a:r>
          </a:p>
          <a:p>
            <a:r>
              <a:rPr lang="cs-CZ" b="1" dirty="0" smtClean="0"/>
              <a:t>Nejpoužívanější jsou stále metody založené na PCR</a:t>
            </a:r>
          </a:p>
          <a:p>
            <a:r>
              <a:rPr lang="cs-CZ" b="1" dirty="0" smtClean="0"/>
              <a:t>RFLP – </a:t>
            </a:r>
            <a:r>
              <a:rPr lang="cs-CZ" dirty="0" smtClean="0"/>
              <a:t>polymorfizmus délky restrikčních fragmentů</a:t>
            </a:r>
          </a:p>
          <a:p>
            <a:r>
              <a:rPr lang="cs-CZ" b="1" dirty="0" smtClean="0"/>
              <a:t>SSCP – </a:t>
            </a:r>
            <a:r>
              <a:rPr lang="cs-CZ" dirty="0" smtClean="0"/>
              <a:t>polymorfizmus konformace </a:t>
            </a:r>
            <a:r>
              <a:rPr lang="cs-CZ" dirty="0" err="1" smtClean="0"/>
              <a:t>jednořetězcové</a:t>
            </a:r>
            <a:r>
              <a:rPr lang="cs-CZ" dirty="0" smtClean="0"/>
              <a:t> DNA</a:t>
            </a:r>
            <a:endParaRPr lang="cs-CZ" b="1" dirty="0" smtClean="0"/>
          </a:p>
          <a:p>
            <a:r>
              <a:rPr lang="cs-CZ" b="1" dirty="0" smtClean="0"/>
              <a:t>DGGE – </a:t>
            </a:r>
            <a:r>
              <a:rPr lang="cs-CZ" dirty="0" smtClean="0"/>
              <a:t>elektroforéza v gradientovém denaturačním gelu</a:t>
            </a:r>
            <a:r>
              <a:rPr lang="cs-CZ" b="1" dirty="0" smtClean="0"/>
              <a:t> </a:t>
            </a:r>
          </a:p>
          <a:p>
            <a:r>
              <a:rPr lang="cs-CZ" b="1" dirty="0" smtClean="0"/>
              <a:t>Na trhu se objevují komerční DNA </a:t>
            </a:r>
            <a:r>
              <a:rPr lang="cs-CZ" b="1" dirty="0" err="1" smtClean="0"/>
              <a:t>kity</a:t>
            </a:r>
            <a:r>
              <a:rPr lang="cs-CZ" b="1" dirty="0" smtClean="0"/>
              <a:t> – diagnostika</a:t>
            </a:r>
          </a:p>
          <a:p>
            <a:endParaRPr lang="cs-CZ" b="1" dirty="0" smtClean="0"/>
          </a:p>
          <a:p>
            <a:r>
              <a:rPr lang="cs-CZ" b="1" dirty="0" smtClean="0"/>
              <a:t>Genová terapie</a:t>
            </a:r>
          </a:p>
          <a:p>
            <a:r>
              <a:rPr lang="cs-CZ" dirty="0" smtClean="0"/>
              <a:t>1987 – první rekombinantní DNA vakcína pro hepatitidě B, vytvořená inzercí segmentu</a:t>
            </a:r>
          </a:p>
          <a:p>
            <a:r>
              <a:rPr lang="cs-CZ" dirty="0" smtClean="0"/>
              <a:t>virové DNA do kvasinkového vektoru</a:t>
            </a:r>
          </a:p>
          <a:p>
            <a:r>
              <a:rPr lang="cs-CZ" b="1" dirty="0" smtClean="0"/>
              <a:t>1990 – první podání genové terapie (retrovirové vektory s funkčním enzymem) </a:t>
            </a:r>
          </a:p>
          <a:p>
            <a:r>
              <a:rPr lang="cs-CZ" b="1" dirty="0" smtClean="0"/>
              <a:t>u pacientky s ADA </a:t>
            </a:r>
            <a:r>
              <a:rPr lang="cs-CZ" b="1" dirty="0" err="1" smtClean="0"/>
              <a:t>immunodeficiencí</a:t>
            </a:r>
            <a:endParaRPr lang="cs-CZ" b="1" dirty="0" smtClean="0"/>
          </a:p>
          <a:p>
            <a:r>
              <a:rPr lang="cs-CZ" b="1" dirty="0" smtClean="0"/>
              <a:t>Klinická studie se SCID X1 imunodeficiencí u 14 dětí (u 2 došlo k rozvoji ALL)</a:t>
            </a:r>
          </a:p>
          <a:p>
            <a:endParaRPr lang="cs-CZ" b="1" dirty="0" smtClean="0"/>
          </a:p>
          <a:p>
            <a:r>
              <a:rPr lang="cs-CZ" b="1" dirty="0" smtClean="0"/>
              <a:t>Vývoj nových virových i nevirových vektorů</a:t>
            </a:r>
          </a:p>
          <a:p>
            <a:r>
              <a:rPr lang="cs-CZ" b="1" dirty="0" smtClean="0"/>
              <a:t>S. Altman a T. Cech – objev </a:t>
            </a:r>
            <a:r>
              <a:rPr lang="cs-CZ" b="1" dirty="0" err="1" smtClean="0"/>
              <a:t>Ribozymů</a:t>
            </a:r>
            <a:endParaRPr lang="cs-CZ" b="1" dirty="0" smtClean="0"/>
          </a:p>
          <a:p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142984"/>
            <a:ext cx="4762520" cy="345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142984"/>
            <a:ext cx="23526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785786" y="642918"/>
            <a:ext cx="364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1997 – Ia</a:t>
            </a:r>
            <a:r>
              <a:rPr lang="en-US" smtClean="0"/>
              <a:t>n</a:t>
            </a:r>
            <a:r>
              <a:rPr lang="cs-CZ" smtClean="0"/>
              <a:t> Wilmut – TVŮRCE DOLLY</a:t>
            </a:r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</a:t>
            </a:r>
            <a:r>
              <a:rPr lang="en-US" sz="1200" smtClean="0">
                <a:solidFill>
                  <a:schemeClr val="bg1"/>
                </a:solidFill>
              </a:rPr>
              <a:t>7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500430" y="4714884"/>
            <a:ext cx="4840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Somatick</a:t>
            </a:r>
            <a:r>
              <a:rPr lang="cs-CZ" smtClean="0"/>
              <a:t>á buňka dospělé ovce byla sloučena s </a:t>
            </a:r>
          </a:p>
          <a:p>
            <a:r>
              <a:rPr lang="cs-CZ" smtClean="0"/>
              <a:t>neoplodněným enukleovaným oocytem jiné ovce </a:t>
            </a:r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642910" y="2857496"/>
            <a:ext cx="262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Ovečka Dolly (1997-2004)</a:t>
            </a:r>
            <a:endParaRPr lang="cs-CZ" b="1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429000"/>
            <a:ext cx="1374093" cy="190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ovéPole 13"/>
          <p:cNvSpPr txBox="1"/>
          <p:nvPr/>
        </p:nvSpPr>
        <p:spPr>
          <a:xfrm>
            <a:off x="857224" y="5357826"/>
            <a:ext cx="1354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Makak Neti a Ditto</a:t>
            </a:r>
            <a:endParaRPr lang="cs-CZ" sz="1200"/>
          </a:p>
        </p:txBody>
      </p:sp>
      <p:sp>
        <p:nvSpPr>
          <p:cNvPr id="16" name="TextovéPole 15"/>
          <p:cNvSpPr txBox="1"/>
          <p:nvPr/>
        </p:nvSpPr>
        <p:spPr>
          <a:xfrm>
            <a:off x="857224" y="5572140"/>
            <a:ext cx="1537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Autor Don Wolf, 1997</a:t>
            </a:r>
            <a:endParaRPr lang="cs-CZ" sz="1200"/>
          </a:p>
        </p:txBody>
      </p:sp>
      <p:pic>
        <p:nvPicPr>
          <p:cNvPr id="13" name="Obrázek 2" descr="obr1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3851920" y="1124744"/>
            <a:ext cx="3599815" cy="5224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18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85720" y="642918"/>
            <a:ext cx="751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/>
              <a:t>Historie molekulární medicíny – moderní éra 1980s-2000s</a:t>
            </a:r>
            <a:endParaRPr lang="cs-CZ" sz="2400" b="1"/>
          </a:p>
        </p:txBody>
      </p:sp>
      <p:sp>
        <p:nvSpPr>
          <p:cNvPr id="9" name="TextovéPole 8"/>
          <p:cNvSpPr txBox="1"/>
          <p:nvPr/>
        </p:nvSpPr>
        <p:spPr>
          <a:xfrm>
            <a:off x="381000" y="1143000"/>
            <a:ext cx="8492942" cy="5293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Polymorfizmy DNA</a:t>
            </a:r>
          </a:p>
          <a:p>
            <a:endParaRPr lang="cs-CZ" dirty="0" smtClean="0"/>
          </a:p>
          <a:p>
            <a:r>
              <a:rPr lang="cs-CZ" dirty="0" smtClean="0"/>
              <a:t> Za geneticky polymorfní je považován znak s nejméně dvěma geneticky podmíněnými </a:t>
            </a:r>
          </a:p>
          <a:p>
            <a:r>
              <a:rPr lang="cs-CZ" dirty="0" smtClean="0"/>
              <a:t>variantami v jedné populaci, které se nachází v takových frekvencích, </a:t>
            </a:r>
          </a:p>
          <a:p>
            <a:r>
              <a:rPr lang="cs-CZ" dirty="0" smtClean="0"/>
              <a:t>že i zřídkavá má frekvenci alespoň 1%.</a:t>
            </a:r>
          </a:p>
          <a:p>
            <a:r>
              <a:rPr lang="cs-CZ" dirty="0" smtClean="0">
                <a:latin typeface="Calibri" charset="0"/>
              </a:rPr>
              <a:t>Mezi lidmi je přibližně 99,9</a:t>
            </a:r>
            <a:r>
              <a:rPr lang="en-US" dirty="0" smtClean="0">
                <a:latin typeface="Calibri" charset="0"/>
              </a:rPr>
              <a:t>% </a:t>
            </a:r>
            <a:r>
              <a:rPr lang="en-US" dirty="0" err="1" smtClean="0">
                <a:latin typeface="Calibri" charset="0"/>
              </a:rPr>
              <a:t>shoda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v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sekvenci</a:t>
            </a:r>
            <a:r>
              <a:rPr lang="en-US" dirty="0" smtClean="0">
                <a:latin typeface="Calibri" charset="0"/>
              </a:rPr>
              <a:t> DNA</a:t>
            </a:r>
          </a:p>
          <a:p>
            <a:r>
              <a:rPr lang="en-US" dirty="0" err="1" smtClean="0">
                <a:latin typeface="Calibri" charset="0"/>
              </a:rPr>
              <a:t>Zb</a:t>
            </a:r>
            <a:r>
              <a:rPr lang="cs-CZ" dirty="0" err="1" smtClean="0">
                <a:latin typeface="Calibri" charset="0"/>
              </a:rPr>
              <a:t>ývajících</a:t>
            </a:r>
            <a:r>
              <a:rPr lang="cs-CZ" dirty="0" smtClean="0">
                <a:latin typeface="Calibri" charset="0"/>
              </a:rPr>
              <a:t> 0,1</a:t>
            </a:r>
            <a:r>
              <a:rPr lang="en-US" dirty="0" smtClean="0">
                <a:latin typeface="Calibri" charset="0"/>
              </a:rPr>
              <a:t>% </a:t>
            </a:r>
            <a:r>
              <a:rPr lang="en-US" dirty="0" err="1" smtClean="0">
                <a:latin typeface="Calibri" charset="0"/>
              </a:rPr>
              <a:t>n</a:t>
            </a:r>
            <a:r>
              <a:rPr lang="cs-CZ" dirty="0" err="1" smtClean="0">
                <a:latin typeface="Calibri" charset="0"/>
              </a:rPr>
              <a:t>ás</a:t>
            </a:r>
            <a:r>
              <a:rPr lang="cs-CZ" dirty="0" smtClean="0">
                <a:latin typeface="Calibri" charset="0"/>
              </a:rPr>
              <a:t> činí jedinečnými (jak vypadáme, nemoci, kterými budeme trpět, …)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dirty="0" smtClean="0"/>
              <a:t>Bodové (single-nucleotide </a:t>
            </a:r>
            <a:r>
              <a:rPr lang="cs-CZ" dirty="0" err="1" smtClean="0"/>
              <a:t>polymorphism</a:t>
            </a:r>
            <a:r>
              <a:rPr lang="cs-CZ" dirty="0" smtClean="0"/>
              <a:t> SNP, vyslovuj </a:t>
            </a:r>
            <a:r>
              <a:rPr lang="cs-CZ" i="1" dirty="0" err="1" smtClean="0"/>
              <a:t>snip</a:t>
            </a:r>
            <a:r>
              <a:rPr lang="cs-CZ" dirty="0" smtClean="0"/>
              <a:t>)</a:t>
            </a:r>
          </a:p>
          <a:p>
            <a:r>
              <a:rPr lang="cs-CZ" dirty="0" smtClean="0"/>
              <a:t>Frekvence přibližně jeden 1 SNP na 1kb DNA sekvence</a:t>
            </a:r>
          </a:p>
          <a:p>
            <a:r>
              <a:rPr lang="cs-CZ" dirty="0" err="1" smtClean="0"/>
              <a:t>Repetitivních</a:t>
            </a:r>
            <a:r>
              <a:rPr lang="cs-CZ" dirty="0" smtClean="0"/>
              <a:t> sekvencí (satelity, </a:t>
            </a:r>
            <a:r>
              <a:rPr lang="cs-CZ" dirty="0" err="1" smtClean="0"/>
              <a:t>mikrosatelity</a:t>
            </a:r>
            <a:r>
              <a:rPr lang="cs-CZ" dirty="0" smtClean="0"/>
              <a:t> – počty repetic)</a:t>
            </a:r>
          </a:p>
          <a:p>
            <a:endParaRPr lang="cs-CZ" dirty="0" smtClean="0"/>
          </a:p>
          <a:p>
            <a:r>
              <a:rPr lang="cs-CZ" dirty="0" smtClean="0"/>
              <a:t>1985 </a:t>
            </a:r>
            <a:r>
              <a:rPr lang="cs-CZ" b="1" dirty="0" smtClean="0"/>
              <a:t>– DNA </a:t>
            </a:r>
            <a:r>
              <a:rPr lang="cs-CZ" b="1" dirty="0" err="1" smtClean="0"/>
              <a:t>fingerprinting</a:t>
            </a:r>
            <a:r>
              <a:rPr lang="cs-CZ" b="1" dirty="0" smtClean="0"/>
              <a:t> </a:t>
            </a:r>
            <a:r>
              <a:rPr lang="cs-CZ" dirty="0" smtClean="0"/>
              <a:t>– komplexnost polymorfizmů </a:t>
            </a:r>
          </a:p>
          <a:p>
            <a:r>
              <a:rPr lang="cs-CZ" dirty="0" smtClean="0"/>
              <a:t>satelitů umožňuje vytvořit unikátní DNA profil jedince</a:t>
            </a:r>
          </a:p>
          <a:p>
            <a:r>
              <a:rPr lang="cs-CZ" dirty="0" smtClean="0"/>
              <a:t>1987 – poprvé uznán DNA </a:t>
            </a:r>
            <a:r>
              <a:rPr lang="cs-CZ" dirty="0" err="1" smtClean="0"/>
              <a:t>fingerprinting</a:t>
            </a:r>
            <a:r>
              <a:rPr lang="cs-CZ" dirty="0" smtClean="0"/>
              <a:t>  jako důkaz u soudu</a:t>
            </a:r>
          </a:p>
          <a:p>
            <a:r>
              <a:rPr lang="cs-CZ" dirty="0" smtClean="0"/>
              <a:t>počátek </a:t>
            </a:r>
            <a:r>
              <a:rPr lang="cs-CZ" dirty="0" err="1" smtClean="0"/>
              <a:t>forenzní</a:t>
            </a:r>
            <a:r>
              <a:rPr lang="cs-CZ" dirty="0" smtClean="0"/>
              <a:t> molekulární biologie</a:t>
            </a:r>
          </a:p>
          <a:p>
            <a:endParaRPr lang="cs-CZ" sz="1200" dirty="0" smtClean="0"/>
          </a:p>
          <a:p>
            <a:r>
              <a:rPr lang="cs-CZ" b="1" dirty="0" smtClean="0"/>
              <a:t>DNA polymorfizmy jsou genetickým pozadím souvisejícím mimo jiné také s dispozicemi </a:t>
            </a:r>
          </a:p>
          <a:p>
            <a:r>
              <a:rPr lang="cs-CZ" b="1" dirty="0" smtClean="0"/>
              <a:t>k civilizačním chorobám a léčebnou odpovědí 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429000"/>
            <a:ext cx="21431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ovéPole 12"/>
          <p:cNvSpPr txBox="1"/>
          <p:nvPr/>
        </p:nvSpPr>
        <p:spPr>
          <a:xfrm>
            <a:off x="7477132" y="5143512"/>
            <a:ext cx="1153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Sir Alec Jeffreys</a:t>
            </a:r>
            <a:endParaRPr 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Úvod do molekulární medicíny 1/12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708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Strana 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817380" y="6500834"/>
            <a:ext cx="1230030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dirty="0" smtClean="0">
                <a:solidFill>
                  <a:schemeClr val="bg1"/>
                </a:solidFill>
              </a:rPr>
              <a:t>© Ondřej Slabý, 2011</a:t>
            </a:r>
            <a:endParaRPr lang="cs-CZ" sz="1400" baseline="-250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28596" y="571480"/>
            <a:ext cx="477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/>
              <a:t>Vymezení pojmu MOLEKULÁRNÍ MEDICÍNA</a:t>
            </a:r>
            <a:endParaRPr lang="cs-CZ" sz="2000" b="1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142984"/>
            <a:ext cx="8085646" cy="150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/>
          <p:cNvSpPr txBox="1"/>
          <p:nvPr/>
        </p:nvSpPr>
        <p:spPr>
          <a:xfrm>
            <a:off x="5000628" y="2643182"/>
            <a:ext cx="35461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[1] </a:t>
            </a:r>
            <a:r>
              <a:rPr lang="cs-CZ" sz="1000" err="1" smtClean="0"/>
              <a:t>Massoud</a:t>
            </a:r>
            <a:r>
              <a:rPr lang="cs-CZ" sz="1000" smtClean="0"/>
              <a:t> TF, </a:t>
            </a:r>
            <a:r>
              <a:rPr lang="cs-CZ" sz="1000" err="1" smtClean="0"/>
              <a:t>Gambhir</a:t>
            </a:r>
            <a:r>
              <a:rPr lang="cs-CZ" sz="1000" smtClean="0"/>
              <a:t> SS, </a:t>
            </a:r>
            <a:r>
              <a:rPr lang="cs-CZ" sz="1000" err="1" smtClean="0"/>
              <a:t>Trends</a:t>
            </a:r>
            <a:r>
              <a:rPr lang="cs-CZ" sz="1000" smtClean="0"/>
              <a:t> in </a:t>
            </a:r>
            <a:r>
              <a:rPr lang="cs-CZ" sz="1000" err="1" smtClean="0"/>
              <a:t>Molecular</a:t>
            </a:r>
            <a:r>
              <a:rPr lang="cs-CZ" sz="1000" smtClean="0"/>
              <a:t> </a:t>
            </a:r>
            <a:r>
              <a:rPr lang="cs-CZ" sz="1000" err="1" smtClean="0"/>
              <a:t>Medicine</a:t>
            </a:r>
            <a:r>
              <a:rPr lang="cs-CZ" sz="1000" smtClean="0"/>
              <a:t>, 2007</a:t>
            </a:r>
            <a:endParaRPr lang="cs-CZ" sz="1000"/>
          </a:p>
        </p:txBody>
      </p:sp>
      <p:sp>
        <p:nvSpPr>
          <p:cNvPr id="13" name="TextovéPole 12"/>
          <p:cNvSpPr txBox="1"/>
          <p:nvPr/>
        </p:nvSpPr>
        <p:spPr>
          <a:xfrm>
            <a:off x="357158" y="2571744"/>
            <a:ext cx="852701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/>
              <a:t> </a:t>
            </a:r>
          </a:p>
          <a:p>
            <a:r>
              <a:rPr lang="en-US" sz="1400" b="1" smtClean="0"/>
              <a:t>MOLECULAR MEDICINE </a:t>
            </a:r>
            <a:r>
              <a:rPr lang="en-US" sz="1400" smtClean="0"/>
              <a:t>is</a:t>
            </a:r>
          </a:p>
          <a:p>
            <a:r>
              <a:rPr lang="en-US" sz="1400" smtClean="0"/>
              <a:t>a</a:t>
            </a:r>
            <a:r>
              <a:rPr lang="cs-CZ" sz="1400" smtClean="0"/>
              <a:t> </a:t>
            </a:r>
            <a:r>
              <a:rPr lang="en-US" sz="1400" smtClean="0"/>
              <a:t>branch</a:t>
            </a:r>
            <a:r>
              <a:rPr lang="cs-CZ" sz="1400" smtClean="0"/>
              <a:t> </a:t>
            </a:r>
            <a:r>
              <a:rPr lang="cs-CZ" sz="1400" err="1" smtClean="0"/>
              <a:t>of</a:t>
            </a:r>
            <a:r>
              <a:rPr lang="cs-CZ" sz="1400" smtClean="0"/>
              <a:t> </a:t>
            </a:r>
            <a:r>
              <a:rPr lang="cs-CZ" sz="1400" err="1" smtClean="0"/>
              <a:t>medicine</a:t>
            </a:r>
            <a:r>
              <a:rPr lang="cs-CZ" sz="1400" smtClean="0"/>
              <a:t> </a:t>
            </a:r>
            <a:r>
              <a:rPr lang="cs-CZ" sz="1400" err="1" smtClean="0"/>
              <a:t>that</a:t>
            </a:r>
            <a:r>
              <a:rPr lang="cs-CZ" sz="1400" smtClean="0"/>
              <a:t> </a:t>
            </a:r>
            <a:r>
              <a:rPr lang="cs-CZ" sz="1400" err="1" smtClean="0"/>
              <a:t>develops</a:t>
            </a:r>
            <a:r>
              <a:rPr lang="cs-CZ" sz="1400" smtClean="0"/>
              <a:t> </a:t>
            </a:r>
            <a:r>
              <a:rPr lang="cs-CZ" sz="1400" err="1" smtClean="0"/>
              <a:t>ways</a:t>
            </a:r>
            <a:r>
              <a:rPr lang="cs-CZ" sz="1400" smtClean="0"/>
              <a:t> to diagnose </a:t>
            </a:r>
            <a:r>
              <a:rPr lang="cs-CZ" sz="1400" err="1" smtClean="0"/>
              <a:t>and</a:t>
            </a:r>
            <a:r>
              <a:rPr lang="cs-CZ" sz="1400" smtClean="0"/>
              <a:t> </a:t>
            </a:r>
            <a:r>
              <a:rPr lang="cs-CZ" sz="1400" err="1" smtClean="0"/>
              <a:t>treat</a:t>
            </a:r>
            <a:r>
              <a:rPr lang="cs-CZ" sz="1400" smtClean="0"/>
              <a:t> </a:t>
            </a:r>
            <a:r>
              <a:rPr lang="cs-CZ" sz="1400" err="1" smtClean="0"/>
              <a:t>disease</a:t>
            </a:r>
            <a:r>
              <a:rPr lang="cs-CZ" sz="1400" smtClean="0"/>
              <a:t> by </a:t>
            </a:r>
            <a:r>
              <a:rPr lang="cs-CZ" sz="1400" err="1" smtClean="0"/>
              <a:t>understanding</a:t>
            </a:r>
            <a:r>
              <a:rPr lang="cs-CZ" sz="1400" smtClean="0"/>
              <a:t> </a:t>
            </a:r>
            <a:r>
              <a:rPr lang="cs-CZ" sz="1400" err="1" smtClean="0"/>
              <a:t>the</a:t>
            </a:r>
            <a:r>
              <a:rPr lang="cs-CZ" sz="1400" smtClean="0"/>
              <a:t> </a:t>
            </a:r>
            <a:r>
              <a:rPr lang="cs-CZ" sz="1400" err="1" smtClean="0"/>
              <a:t>way</a:t>
            </a:r>
            <a:r>
              <a:rPr lang="cs-CZ" sz="1400" smtClean="0"/>
              <a:t> </a:t>
            </a:r>
            <a:r>
              <a:rPr lang="cs-CZ" sz="1400" err="1" smtClean="0"/>
              <a:t>genes</a:t>
            </a:r>
            <a:r>
              <a:rPr lang="cs-CZ" sz="1400" smtClean="0"/>
              <a:t>, </a:t>
            </a:r>
            <a:r>
              <a:rPr lang="cs-CZ" sz="1400" err="1" smtClean="0"/>
              <a:t>proteins</a:t>
            </a:r>
            <a:r>
              <a:rPr lang="cs-CZ" sz="1400" smtClean="0"/>
              <a:t>, </a:t>
            </a:r>
            <a:endParaRPr lang="en-US" sz="1400" smtClean="0"/>
          </a:p>
          <a:p>
            <a:r>
              <a:rPr lang="cs-CZ" sz="1400" err="1" smtClean="0"/>
              <a:t>and</a:t>
            </a:r>
            <a:r>
              <a:rPr lang="cs-CZ" sz="1400" smtClean="0"/>
              <a:t> </a:t>
            </a:r>
            <a:r>
              <a:rPr lang="cs-CZ" sz="1400" err="1" smtClean="0"/>
              <a:t>other</a:t>
            </a:r>
            <a:r>
              <a:rPr lang="cs-CZ" sz="1400" smtClean="0"/>
              <a:t> </a:t>
            </a:r>
            <a:r>
              <a:rPr lang="cs-CZ" sz="1400" err="1" smtClean="0"/>
              <a:t>cellular</a:t>
            </a:r>
            <a:r>
              <a:rPr lang="cs-CZ" sz="1400" smtClean="0"/>
              <a:t> </a:t>
            </a:r>
            <a:r>
              <a:rPr lang="cs-CZ" sz="1400" err="1" smtClean="0"/>
              <a:t>molecules</a:t>
            </a:r>
            <a:r>
              <a:rPr lang="cs-CZ" sz="1400" smtClean="0"/>
              <a:t> </a:t>
            </a:r>
            <a:r>
              <a:rPr lang="cs-CZ" sz="1400" err="1" smtClean="0"/>
              <a:t>work</a:t>
            </a:r>
            <a:r>
              <a:rPr lang="cs-CZ" sz="1400" smtClean="0"/>
              <a:t>. </a:t>
            </a:r>
            <a:r>
              <a:rPr lang="cs-CZ" sz="1400" err="1" smtClean="0"/>
              <a:t>Molecular</a:t>
            </a:r>
            <a:r>
              <a:rPr lang="cs-CZ" sz="1400" smtClean="0"/>
              <a:t> </a:t>
            </a:r>
            <a:r>
              <a:rPr lang="cs-CZ" sz="1400" err="1" smtClean="0"/>
              <a:t>medicine</a:t>
            </a:r>
            <a:r>
              <a:rPr lang="cs-CZ" sz="1400" smtClean="0"/>
              <a:t> </a:t>
            </a:r>
            <a:r>
              <a:rPr lang="cs-CZ" sz="1400" err="1" smtClean="0"/>
              <a:t>is</a:t>
            </a:r>
            <a:r>
              <a:rPr lang="cs-CZ" sz="1400" smtClean="0"/>
              <a:t> </a:t>
            </a:r>
            <a:r>
              <a:rPr lang="cs-CZ" sz="1400" err="1" smtClean="0"/>
              <a:t>based</a:t>
            </a:r>
            <a:r>
              <a:rPr lang="cs-CZ" sz="1400" smtClean="0"/>
              <a:t> on </a:t>
            </a:r>
            <a:r>
              <a:rPr lang="cs-CZ" sz="1400" err="1" smtClean="0"/>
              <a:t>research</a:t>
            </a:r>
            <a:r>
              <a:rPr lang="cs-CZ" sz="1400" smtClean="0"/>
              <a:t> </a:t>
            </a:r>
            <a:r>
              <a:rPr lang="cs-CZ" sz="1400" err="1" smtClean="0"/>
              <a:t>that</a:t>
            </a:r>
            <a:r>
              <a:rPr lang="cs-CZ" sz="1400" smtClean="0"/>
              <a:t> </a:t>
            </a:r>
            <a:r>
              <a:rPr lang="cs-CZ" sz="1400" err="1" smtClean="0"/>
              <a:t>shows</a:t>
            </a:r>
            <a:r>
              <a:rPr lang="cs-CZ" sz="1400" smtClean="0"/>
              <a:t> </a:t>
            </a:r>
            <a:r>
              <a:rPr lang="cs-CZ" sz="1400" err="1" smtClean="0"/>
              <a:t>how</a:t>
            </a:r>
            <a:r>
              <a:rPr lang="cs-CZ" sz="1400" smtClean="0"/>
              <a:t> </a:t>
            </a:r>
            <a:r>
              <a:rPr lang="cs-CZ" sz="1400" err="1" smtClean="0"/>
              <a:t>certain</a:t>
            </a:r>
            <a:r>
              <a:rPr lang="cs-CZ" sz="1400" smtClean="0"/>
              <a:t> </a:t>
            </a:r>
            <a:r>
              <a:rPr lang="cs-CZ" sz="1400" err="1" smtClean="0"/>
              <a:t>genes</a:t>
            </a:r>
            <a:r>
              <a:rPr lang="cs-CZ" sz="1400" smtClean="0"/>
              <a:t>, </a:t>
            </a:r>
            <a:endParaRPr lang="en-US" sz="1400" smtClean="0"/>
          </a:p>
          <a:p>
            <a:r>
              <a:rPr lang="cs-CZ" sz="1400" err="1" smtClean="0"/>
              <a:t>molecules</a:t>
            </a:r>
            <a:r>
              <a:rPr lang="cs-CZ" sz="1400" smtClean="0"/>
              <a:t>, </a:t>
            </a:r>
            <a:r>
              <a:rPr lang="cs-CZ" sz="1400" err="1" smtClean="0"/>
              <a:t>and</a:t>
            </a:r>
            <a:r>
              <a:rPr lang="cs-CZ" sz="1400" smtClean="0"/>
              <a:t> </a:t>
            </a:r>
            <a:r>
              <a:rPr lang="cs-CZ" sz="1400" err="1" smtClean="0"/>
              <a:t>cellular</a:t>
            </a:r>
            <a:r>
              <a:rPr lang="cs-CZ" sz="1400" smtClean="0"/>
              <a:t> </a:t>
            </a:r>
            <a:r>
              <a:rPr lang="cs-CZ" sz="1400" err="1" smtClean="0"/>
              <a:t>functions</a:t>
            </a:r>
            <a:r>
              <a:rPr lang="cs-CZ" sz="1400" smtClean="0"/>
              <a:t> </a:t>
            </a:r>
            <a:r>
              <a:rPr lang="cs-CZ" sz="1400" err="1" smtClean="0"/>
              <a:t>may</a:t>
            </a:r>
            <a:r>
              <a:rPr lang="cs-CZ" sz="1400" smtClean="0"/>
              <a:t> </a:t>
            </a:r>
            <a:r>
              <a:rPr lang="cs-CZ" sz="1400" err="1" smtClean="0"/>
              <a:t>become</a:t>
            </a:r>
            <a:r>
              <a:rPr lang="cs-CZ" sz="1400" smtClean="0"/>
              <a:t> </a:t>
            </a:r>
            <a:r>
              <a:rPr lang="cs-CZ" sz="1400" err="1" smtClean="0"/>
              <a:t>abnormal</a:t>
            </a:r>
            <a:r>
              <a:rPr lang="cs-CZ" sz="1400" smtClean="0"/>
              <a:t> in </a:t>
            </a:r>
            <a:r>
              <a:rPr lang="cs-CZ" sz="1400" err="1" smtClean="0"/>
              <a:t>diseases</a:t>
            </a:r>
            <a:r>
              <a:rPr lang="cs-CZ" sz="1400" smtClean="0"/>
              <a:t> such as </a:t>
            </a:r>
            <a:r>
              <a:rPr lang="cs-CZ" sz="1400" err="1" smtClean="0"/>
              <a:t>cancer</a:t>
            </a:r>
            <a:r>
              <a:rPr lang="cs-CZ" sz="1400" smtClean="0"/>
              <a:t>. </a:t>
            </a:r>
            <a:endParaRPr lang="en-US" sz="1400" smtClean="0"/>
          </a:p>
          <a:p>
            <a:pPr algn="r"/>
            <a:r>
              <a:rPr lang="en-US" sz="1000" i="1" smtClean="0"/>
              <a:t>					according to National Cancer Institute (NCI)</a:t>
            </a:r>
            <a:endParaRPr lang="cs-CZ" sz="1000" i="1" smtClean="0"/>
          </a:p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111773" y="4005064"/>
            <a:ext cx="9060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Molekul</a:t>
            </a:r>
            <a:r>
              <a:rPr lang="cs-CZ" b="1" dirty="0" err="1"/>
              <a:t>ární</a:t>
            </a:r>
            <a:r>
              <a:rPr lang="cs-CZ" b="1" dirty="0"/>
              <a:t> medicína je obor založený na aplikaci poznatků a metod molekulární </a:t>
            </a:r>
            <a:r>
              <a:rPr lang="cs-CZ" b="1" dirty="0" smtClean="0"/>
              <a:t>biologie </a:t>
            </a:r>
          </a:p>
          <a:p>
            <a:r>
              <a:rPr lang="cs-CZ" b="1" dirty="0" smtClean="0"/>
              <a:t>do </a:t>
            </a:r>
            <a:r>
              <a:rPr lang="cs-CZ" b="1" dirty="0"/>
              <a:t>klinické medicíny vedoucí k cílené prevenci </a:t>
            </a:r>
            <a:r>
              <a:rPr lang="cs-CZ" b="1" dirty="0" smtClean="0"/>
              <a:t>a </a:t>
            </a:r>
            <a:r>
              <a:rPr lang="cs-CZ" b="1" dirty="0"/>
              <a:t>vyššímu stupni integrace diagnózy a terapie.</a:t>
            </a:r>
            <a:endParaRPr lang="en-US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81000" y="4724400"/>
            <a:ext cx="762382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Molekulární medicína je širší pojem, nesprávně synonymicky používané pojmy: </a:t>
            </a:r>
          </a:p>
          <a:p>
            <a:endParaRPr lang="cs-CZ" sz="800" dirty="0" smtClean="0"/>
          </a:p>
          <a:p>
            <a:r>
              <a:rPr lang="cs-CZ" dirty="0" smtClean="0"/>
              <a:t>~ Personalizovaná  medicína ~ individualizovaná medicína ~ „adresná“ medicína</a:t>
            </a:r>
          </a:p>
          <a:p>
            <a:r>
              <a:rPr lang="cs-CZ" dirty="0" smtClean="0"/>
              <a:t>~ Translační medicína („from </a:t>
            </a:r>
            <a:r>
              <a:rPr lang="cs-CZ" dirty="0" err="1" smtClean="0"/>
              <a:t>bench</a:t>
            </a:r>
            <a:r>
              <a:rPr lang="cs-CZ" dirty="0" smtClean="0"/>
              <a:t> to </a:t>
            </a:r>
            <a:r>
              <a:rPr lang="cs-CZ" dirty="0" err="1" smtClean="0"/>
              <a:t>bedside“</a:t>
            </a:r>
            <a:r>
              <a:rPr lang="cs-CZ" dirty="0" smtClean="0"/>
              <a:t>)</a:t>
            </a:r>
          </a:p>
          <a:p>
            <a:endParaRPr lang="cs-CZ" sz="800" dirty="0" smtClean="0"/>
          </a:p>
          <a:p>
            <a:r>
              <a:rPr lang="cs-CZ" dirty="0" smtClean="0"/>
              <a:t>Zahrnuje obory jako </a:t>
            </a:r>
            <a:r>
              <a:rPr lang="cs-CZ" dirty="0" err="1" smtClean="0"/>
              <a:t>farmakogenetika</a:t>
            </a:r>
            <a:r>
              <a:rPr lang="cs-CZ" dirty="0" smtClean="0"/>
              <a:t>/</a:t>
            </a:r>
            <a:r>
              <a:rPr lang="cs-CZ" dirty="0" err="1" smtClean="0"/>
              <a:t>genomika</a:t>
            </a:r>
            <a:r>
              <a:rPr lang="cs-CZ" dirty="0" smtClean="0"/>
              <a:t>, </a:t>
            </a:r>
            <a:r>
              <a:rPr lang="cs-CZ" dirty="0" err="1" smtClean="0"/>
              <a:t>nutrigenetika</a:t>
            </a:r>
            <a:r>
              <a:rPr lang="cs-CZ" dirty="0" smtClean="0"/>
              <a:t>/</a:t>
            </a:r>
            <a:r>
              <a:rPr lang="cs-CZ" dirty="0" err="1" smtClean="0"/>
              <a:t>genomika</a:t>
            </a:r>
            <a:r>
              <a:rPr lang="cs-CZ" dirty="0" smtClean="0"/>
              <a:t>, </a:t>
            </a:r>
          </a:p>
          <a:p>
            <a:r>
              <a:rPr lang="cs-CZ" dirty="0" smtClean="0"/>
              <a:t>ale také mikrobiologickou DNA diagnostiku, prenatální diagnostiku,...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42910" y="642918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1998 – objev RNA INTERFERENCE </a:t>
            </a:r>
            <a:r>
              <a:rPr lang="cs-CZ" b="1" dirty="0" err="1" smtClean="0"/>
              <a:t>Craig</a:t>
            </a:r>
            <a:r>
              <a:rPr lang="cs-CZ" b="1" dirty="0" smtClean="0"/>
              <a:t> </a:t>
            </a:r>
            <a:r>
              <a:rPr lang="cs-CZ" b="1" dirty="0" err="1" smtClean="0"/>
              <a:t>Mello</a:t>
            </a:r>
            <a:r>
              <a:rPr lang="cs-CZ" b="1" dirty="0" smtClean="0"/>
              <a:t> a Andy </a:t>
            </a:r>
            <a:r>
              <a:rPr lang="cs-CZ" b="1" dirty="0" err="1" smtClean="0"/>
              <a:t>Fire</a:t>
            </a:r>
            <a:r>
              <a:rPr lang="cs-CZ" b="1" dirty="0" smtClean="0"/>
              <a:t> u C. </a:t>
            </a:r>
            <a:r>
              <a:rPr lang="cs-CZ" b="1" dirty="0" err="1" smtClean="0"/>
              <a:t>Elegans</a:t>
            </a:r>
            <a:r>
              <a:rPr lang="cs-CZ" b="1" dirty="0" smtClean="0"/>
              <a:t> </a:t>
            </a:r>
          </a:p>
          <a:p>
            <a:r>
              <a:rPr lang="cs-CZ" b="1" dirty="0" smtClean="0"/>
              <a:t>–NOVÝ NÁSTROJ GENOVÉ TERAPIE</a:t>
            </a:r>
          </a:p>
          <a:p>
            <a:endParaRPr lang="cs-CZ" b="1" dirty="0" smtClean="0"/>
          </a:p>
          <a:p>
            <a:endParaRPr lang="cs-CZ" b="1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19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71612"/>
            <a:ext cx="4386285" cy="41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 descr="mello_banquet2_ph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071546"/>
            <a:ext cx="307181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2910" y="5786454"/>
            <a:ext cx="789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Craig Mello na slavnostním banketu po udílení Nobelových cen za rok 2006.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9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21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85720" y="571480"/>
            <a:ext cx="3724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/>
              <a:t>HUMAN GENOME PROJECT </a:t>
            </a:r>
            <a:endParaRPr lang="cs-CZ" sz="2400" b="1"/>
          </a:p>
        </p:txBody>
      </p:sp>
      <p:sp>
        <p:nvSpPr>
          <p:cNvPr id="9" name="Obdélník 8"/>
          <p:cNvSpPr/>
          <p:nvPr/>
        </p:nvSpPr>
        <p:spPr>
          <a:xfrm>
            <a:off x="285720" y="1071546"/>
            <a:ext cx="85010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smtClean="0"/>
              <a:t>1985-1990: diskuse o sekvenování lidského genomu</a:t>
            </a:r>
          </a:p>
          <a:p>
            <a:r>
              <a:rPr lang="cs-CZ" sz="2000" smtClean="0"/>
              <a:t>– </a:t>
            </a:r>
            <a:r>
              <a:rPr lang="cs-CZ" sz="2000" b="1" smtClean="0"/>
              <a:t>“nebezpečné” - “nesmyslné” - “nemožné”</a:t>
            </a:r>
          </a:p>
          <a:p>
            <a:endParaRPr lang="cs-CZ" sz="2000" b="1" smtClean="0"/>
          </a:p>
          <a:p>
            <a:r>
              <a:rPr lang="cs-CZ" sz="2000" b="1" smtClean="0"/>
              <a:t>1988-1990: Založen HUMAN GENOME PROJECT (HGP)</a:t>
            </a:r>
            <a:endParaRPr lang="cs-CZ" sz="2000" smtClean="0"/>
          </a:p>
          <a:p>
            <a:r>
              <a:rPr lang="es-ES" sz="2000" smtClean="0"/>
              <a:t>20 laboratoří z USA, Velké Británie, Japonska,</a:t>
            </a:r>
            <a:r>
              <a:rPr lang="cs-CZ" sz="2000" smtClean="0"/>
              <a:t> Francie, Německa a Číny</a:t>
            </a:r>
          </a:p>
          <a:p>
            <a:r>
              <a:rPr lang="cs-CZ" sz="2000" smtClean="0"/>
              <a:t>Asi 2800 lidí, vedoucí: Francis Collins, NIH</a:t>
            </a:r>
          </a:p>
          <a:p>
            <a:endParaRPr lang="cs-CZ" sz="2000" b="1" smtClean="0"/>
          </a:p>
          <a:p>
            <a:r>
              <a:rPr lang="cs-CZ" sz="2000" b="1" smtClean="0"/>
              <a:t>Mezinárodní spolupráce: HUGO (Human Genome Organisation)</a:t>
            </a:r>
          </a:p>
          <a:p>
            <a:endParaRPr lang="cs-CZ" sz="2000" b="1" smtClean="0"/>
          </a:p>
          <a:p>
            <a:r>
              <a:rPr lang="cs-CZ" sz="2000" b="1" smtClean="0"/>
              <a:t>Cíle:</a:t>
            </a:r>
          </a:p>
          <a:p>
            <a:r>
              <a:rPr lang="cs-CZ" sz="2000" smtClean="0"/>
              <a:t>– genetická mapa lidského genomu</a:t>
            </a:r>
          </a:p>
          <a:p>
            <a:r>
              <a:rPr lang="cs-CZ" sz="2000" smtClean="0"/>
              <a:t>– fyzická mapa: marker každých 100 kbp</a:t>
            </a:r>
          </a:p>
          <a:p>
            <a:r>
              <a:rPr lang="cs-CZ" sz="2000" smtClean="0"/>
              <a:t>– sekvenování modelových organismů (E. coli, S. cerevisiae, C. elegans, Drosophila, myš)</a:t>
            </a:r>
          </a:p>
          <a:p>
            <a:r>
              <a:rPr lang="cs-CZ" sz="2000" smtClean="0"/>
              <a:t>– objevit všechny lidské geny (předpokl. 60-80 tisíc)</a:t>
            </a:r>
          </a:p>
          <a:p>
            <a:r>
              <a:rPr lang="cs-CZ" sz="2000" smtClean="0"/>
              <a:t>– sekvenování celého lidského genomu (3000 Mbp) do r. 2005 </a:t>
            </a:r>
          </a:p>
          <a:p>
            <a:r>
              <a:rPr lang="cs-CZ" sz="2000" smtClean="0"/>
              <a:t>s rozpočtem 3 bil. USD</a:t>
            </a:r>
            <a:endParaRPr lang="cs-CZ" sz="200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5666" y="428604"/>
            <a:ext cx="1938334" cy="192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9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7158" y="785794"/>
            <a:ext cx="878684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mtClean="0"/>
              <a:t>Květen 1998</a:t>
            </a:r>
          </a:p>
          <a:p>
            <a:r>
              <a:rPr lang="cs-CZ" smtClean="0"/>
              <a:t>• </a:t>
            </a:r>
            <a:r>
              <a:rPr lang="cs-CZ" sz="2000" b="1" smtClean="0"/>
              <a:t>Craig Venter zakládá soukromou biotechnologickou </a:t>
            </a:r>
            <a:br>
              <a:rPr lang="cs-CZ" sz="2000" b="1" smtClean="0"/>
            </a:br>
            <a:r>
              <a:rPr lang="cs-CZ" sz="2000" b="1" smtClean="0"/>
              <a:t>společnost CELERA GENOMICS, Inc. a vyhlašuje záměr </a:t>
            </a:r>
          </a:p>
          <a:p>
            <a:r>
              <a:rPr lang="cs-CZ" sz="2000" b="1" smtClean="0"/>
              <a:t>sekvenovat celý lidský genom za 3 roky a 300 mil. USD </a:t>
            </a:r>
          </a:p>
          <a:p>
            <a:r>
              <a:rPr lang="cs-CZ" sz="2000" b="1" smtClean="0"/>
              <a:t>metodou </a:t>
            </a:r>
            <a:r>
              <a:rPr lang="cs-CZ" sz="2000" b="1" i="1" smtClean="0"/>
              <a:t>whole-genome shotgun, několik desítek </a:t>
            </a:r>
          </a:p>
          <a:p>
            <a:r>
              <a:rPr lang="cs-CZ" sz="2000" b="1" i="1" smtClean="0"/>
              <a:t>zaměstnanců (sponzorováno Applied Biosystems)</a:t>
            </a:r>
          </a:p>
          <a:p>
            <a:r>
              <a:rPr lang="cs-CZ" sz="2000" smtClean="0"/>
              <a:t>• V té době výsledek práce HGP: sekvenováno </a:t>
            </a:r>
          </a:p>
          <a:p>
            <a:r>
              <a:rPr lang="cs-CZ" sz="2000" smtClean="0"/>
              <a:t>cca 4 % lidského genomu.</a:t>
            </a:r>
          </a:p>
          <a:p>
            <a:endParaRPr lang="cs-CZ" sz="2000" smtClean="0"/>
          </a:p>
          <a:p>
            <a:r>
              <a:rPr lang="cs-CZ" sz="2000" b="1" smtClean="0"/>
              <a:t>Celera Genomics &amp; akad. spolupracovníci publikují draft genomu</a:t>
            </a:r>
          </a:p>
          <a:p>
            <a:r>
              <a:rPr lang="cs-CZ" sz="2000" b="1" smtClean="0"/>
              <a:t>Drosophila melanogaster (cca 2/3 z 180 Mbp)</a:t>
            </a:r>
          </a:p>
          <a:p>
            <a:r>
              <a:rPr lang="it-IT" sz="2000" i="1" smtClean="0"/>
              <a:t>• ... whole-genome shotgun lze použít i pro velké</a:t>
            </a:r>
            <a:r>
              <a:rPr lang="cs-CZ" sz="2000" i="1" smtClean="0"/>
              <a:t> genomy</a:t>
            </a:r>
          </a:p>
          <a:p>
            <a:r>
              <a:rPr lang="cs-CZ" sz="2000" smtClean="0"/>
              <a:t>• </a:t>
            </a:r>
            <a:r>
              <a:rPr lang="cs-CZ" sz="2000" b="1" smtClean="0"/>
              <a:t>... Lidský genom: závod mezi Human Genome Project a Celera Genomics</a:t>
            </a:r>
          </a:p>
          <a:p>
            <a:endParaRPr lang="cs-CZ" sz="2000" b="1" smtClean="0"/>
          </a:p>
          <a:p>
            <a:r>
              <a:rPr lang="cs-CZ" sz="2000" b="1" smtClean="0"/>
              <a:t>Únor 2001 - Remíza</a:t>
            </a:r>
          </a:p>
          <a:p>
            <a:r>
              <a:rPr lang="cs-CZ" sz="2000" b="1" smtClean="0"/>
              <a:t>HGP publikuje draft lidského genomu v časopisu Nature 15.2.2001.</a:t>
            </a:r>
          </a:p>
          <a:p>
            <a:r>
              <a:rPr lang="it-IT" sz="2000" b="1" smtClean="0"/>
              <a:t>Celera Genomics</a:t>
            </a:r>
            <a:r>
              <a:rPr lang="cs-CZ" sz="2000" b="1" smtClean="0"/>
              <a:t> </a:t>
            </a:r>
            <a:r>
              <a:rPr lang="it-IT" sz="2000" b="1" smtClean="0"/>
              <a:t>publikuje svou</a:t>
            </a:r>
            <a:r>
              <a:rPr lang="cs-CZ" sz="2000" b="1" smtClean="0"/>
              <a:t> sekvenci lidského genomu v Science 16.2.2001.</a:t>
            </a:r>
            <a:endParaRPr lang="cs-CZ" sz="2000"/>
          </a:p>
        </p:txBody>
      </p:sp>
      <p:sp>
        <p:nvSpPr>
          <p:cNvPr id="10" name="Obdélník 9"/>
          <p:cNvSpPr/>
          <p:nvPr/>
        </p:nvSpPr>
        <p:spPr>
          <a:xfrm>
            <a:off x="2357422" y="785794"/>
            <a:ext cx="2317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mtClean="0"/>
              <a:t>„Discovery can´t wait“ </a:t>
            </a:r>
            <a:endParaRPr lang="cs-CZ"/>
          </a:p>
        </p:txBody>
      </p:sp>
      <p:pic>
        <p:nvPicPr>
          <p:cNvPr id="11" name="Picture 5" descr="20-CollinsVen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642918"/>
            <a:ext cx="2001838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9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23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9" name="Picture 3" descr="20-13-AltSeqStrategies-L"/>
          <p:cNvPicPr>
            <a:picLocks noChangeAspect="1" noChangeArrowheads="1"/>
          </p:cNvPicPr>
          <p:nvPr/>
        </p:nvPicPr>
        <p:blipFill>
          <a:blip r:embed="rId3"/>
          <a:srcRect l="958" t="1392" r="771" b="4639"/>
          <a:stretch>
            <a:fillRect/>
          </a:stretch>
        </p:blipFill>
        <p:spPr bwMode="auto">
          <a:xfrm>
            <a:off x="2357422" y="1357298"/>
            <a:ext cx="654208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857224" y="500042"/>
            <a:ext cx="6298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smtClean="0"/>
              <a:t>Srovnání přístupu veřejného konsorcia a Celera Genomics</a:t>
            </a:r>
            <a:endParaRPr lang="cs-CZ" sz="2000" b="1"/>
          </a:p>
        </p:txBody>
      </p:sp>
      <p:sp>
        <p:nvSpPr>
          <p:cNvPr id="11" name="TextovéPole 10"/>
          <p:cNvSpPr txBox="1"/>
          <p:nvPr/>
        </p:nvSpPr>
        <p:spPr>
          <a:xfrm>
            <a:off x="428596" y="5643578"/>
            <a:ext cx="83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Pracovníci veřejného konsorcia byli zavázáni tzv. Bahamskou deklarací, která stanovila, že se výsledky sekvenování musí do 24 hod. </a:t>
            </a:r>
          </a:p>
          <a:p>
            <a:r>
              <a:rPr lang="cs-CZ" sz="1200" smtClean="0"/>
              <a:t>vystavit veřejně na internetu, aby všechna pracoviště mohla využít výsledků ostatních. Tato data ovšem využívali i pracovníci Celery, </a:t>
            </a:r>
          </a:p>
          <a:p>
            <a:r>
              <a:rPr lang="cs-CZ" sz="1200" smtClean="0"/>
              <a:t>kteří  ovšem nebyli Bahamskou deklarací vázáni a své výsledky nezveřejňovali. </a:t>
            </a:r>
            <a:endParaRPr lang="cs-CZ" sz="1200"/>
          </a:p>
        </p:txBody>
      </p:sp>
      <p:sp>
        <p:nvSpPr>
          <p:cNvPr id="12" name="TextovéPole 11"/>
          <p:cNvSpPr txBox="1"/>
          <p:nvPr/>
        </p:nvSpPr>
        <p:spPr>
          <a:xfrm>
            <a:off x="3286116" y="928670"/>
            <a:ext cx="15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Clone-by-clone</a:t>
            </a:r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6357950" y="928670"/>
            <a:ext cx="245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Whole-genome shotgun</a:t>
            </a:r>
            <a:endParaRPr lang="cs-CZ"/>
          </a:p>
        </p:txBody>
      </p:sp>
      <p:pic>
        <p:nvPicPr>
          <p:cNvPr id="14" name="Picture 3" descr="20-11-ChromosomeWalking-L"/>
          <p:cNvPicPr>
            <a:picLocks noChangeAspect="1" noChangeArrowheads="1"/>
          </p:cNvPicPr>
          <p:nvPr/>
        </p:nvPicPr>
        <p:blipFill>
          <a:blip r:embed="rId4"/>
          <a:srcRect l="1599" t="1250" r="1706" b="4250"/>
          <a:stretch>
            <a:fillRect/>
          </a:stretch>
        </p:blipFill>
        <p:spPr bwMode="auto">
          <a:xfrm>
            <a:off x="0" y="2428868"/>
            <a:ext cx="2462200" cy="307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571480"/>
            <a:ext cx="14287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71480"/>
            <a:ext cx="1652585" cy="195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572008"/>
            <a:ext cx="4572032" cy="181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ovéPole 7"/>
          <p:cNvSpPr txBox="1"/>
          <p:nvPr/>
        </p:nvSpPr>
        <p:spPr>
          <a:xfrm>
            <a:off x="456243" y="2571744"/>
            <a:ext cx="48349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Craig Venter</a:t>
            </a:r>
          </a:p>
          <a:p>
            <a:r>
              <a:rPr lang="cs-CZ" smtClean="0"/>
              <a:t>Září 2007, 10 mil. USD</a:t>
            </a:r>
          </a:p>
          <a:p>
            <a:r>
              <a:rPr lang="fr-FR" smtClean="0"/>
              <a:t>32 million DNA fragment</a:t>
            </a:r>
            <a:r>
              <a:rPr lang="cs-CZ" smtClean="0"/>
              <a:t>ů</a:t>
            </a:r>
            <a:r>
              <a:rPr lang="fr-FR" smtClean="0"/>
              <a:t>, 20 billionu ba</a:t>
            </a:r>
            <a:r>
              <a:rPr lang="cs-CZ" smtClean="0"/>
              <a:t>zí</a:t>
            </a:r>
          </a:p>
          <a:p>
            <a:r>
              <a:rPr lang="cs-CZ" smtClean="0"/>
              <a:t>Total variants: 4.1 million</a:t>
            </a:r>
          </a:p>
          <a:p>
            <a:r>
              <a:rPr lang="cs-CZ" smtClean="0"/>
              <a:t>3.1 million SNPs</a:t>
            </a:r>
          </a:p>
          <a:p>
            <a:r>
              <a:rPr lang="cs-CZ" smtClean="0"/>
              <a:t>4000 genů mělo pozměněné proteinové produkty</a:t>
            </a:r>
          </a:p>
          <a:p>
            <a:r>
              <a:rPr lang="cs-CZ" smtClean="0"/>
              <a:t>Venter netrpí CF ani Huntigtonovou chorobou</a:t>
            </a:r>
          </a:p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643570" y="2500306"/>
            <a:ext cx="25985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James D. Watson</a:t>
            </a:r>
          </a:p>
          <a:p>
            <a:r>
              <a:rPr lang="cs-CZ" smtClean="0"/>
              <a:t>Říjen 2007</a:t>
            </a:r>
          </a:p>
          <a:p>
            <a:r>
              <a:rPr lang="cs-CZ" smtClean="0"/>
              <a:t>Méně než 1 mil. USD</a:t>
            </a:r>
          </a:p>
          <a:p>
            <a:r>
              <a:rPr lang="cs-CZ" smtClean="0"/>
              <a:t>Publikován v GeneBank</a:t>
            </a:r>
          </a:p>
          <a:p>
            <a:r>
              <a:rPr lang="cs-CZ" smtClean="0"/>
              <a:t>Trvalo méně než 2 měsíce</a:t>
            </a:r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571604" y="71414"/>
            <a:ext cx="249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429256" y="4500570"/>
            <a:ext cx="35193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Následovaly sekvenační analýzy </a:t>
            </a:r>
          </a:p>
          <a:p>
            <a:r>
              <a:rPr lang="cs-CZ" smtClean="0"/>
              <a:t>dalších jedinců z různých etnik, </a:t>
            </a:r>
          </a:p>
          <a:p>
            <a:r>
              <a:rPr lang="cs-CZ" smtClean="0"/>
              <a:t>které přinesly podstatné informace </a:t>
            </a:r>
          </a:p>
          <a:p>
            <a:r>
              <a:rPr lang="cs-CZ" smtClean="0"/>
              <a:t>o interpersonálních rozdílech ve </a:t>
            </a:r>
          </a:p>
          <a:p>
            <a:r>
              <a:rPr lang="cs-CZ" smtClean="0"/>
              <a:t>struktuře genomů.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9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71612"/>
            <a:ext cx="10382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071810"/>
            <a:ext cx="1231106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572008"/>
            <a:ext cx="20002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428596" y="571480"/>
            <a:ext cx="8083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/>
              <a:t>Nové technologie založené na principu masivního paralelního sekvenování</a:t>
            </a:r>
          </a:p>
          <a:p>
            <a:r>
              <a:rPr lang="cs-CZ" sz="2000" i="1" smtClean="0"/>
              <a:t>next</a:t>
            </a:r>
            <a:r>
              <a:rPr lang="cs-CZ" sz="2000" smtClean="0"/>
              <a:t>-</a:t>
            </a:r>
            <a:r>
              <a:rPr lang="cs-CZ" sz="2000" i="1" smtClean="0"/>
              <a:t>generation</a:t>
            </a:r>
            <a:r>
              <a:rPr lang="cs-CZ" sz="2000" smtClean="0"/>
              <a:t> DNA sequencing technology</a:t>
            </a:r>
            <a:endParaRPr lang="cs-CZ" sz="2000" b="1"/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1857364"/>
            <a:ext cx="4714908" cy="35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ovéPole 12"/>
          <p:cNvSpPr txBox="1"/>
          <p:nvPr/>
        </p:nvSpPr>
        <p:spPr>
          <a:xfrm>
            <a:off x="3714744" y="142873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Srpen 2009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714744" y="5357826"/>
            <a:ext cx="518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Délka projektu: 8 týdnů</a:t>
            </a:r>
          </a:p>
          <a:p>
            <a:r>
              <a:rPr lang="cs-CZ" b="1" smtClean="0"/>
              <a:t>48 000 USD </a:t>
            </a:r>
            <a:r>
              <a:rPr lang="cs-CZ" smtClean="0"/>
              <a:t>(Venter 10 MUSD -&gt; HUGO: 3 000 MUSD)</a:t>
            </a:r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2143108" y="1643050"/>
            <a:ext cx="1207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smtClean="0"/>
              <a:t>Roche </a:t>
            </a:r>
          </a:p>
          <a:p>
            <a:r>
              <a:rPr lang="cs-CZ" sz="1400" b="1" smtClean="0"/>
              <a:t>454 Genome/</a:t>
            </a:r>
          </a:p>
          <a:p>
            <a:r>
              <a:rPr lang="cs-CZ" sz="1400" b="1" smtClean="0"/>
              <a:t>Sequencer</a:t>
            </a:r>
          </a:p>
          <a:p>
            <a:r>
              <a:rPr lang="cs-CZ" sz="1400" smtClean="0"/>
              <a:t>platfrom</a:t>
            </a:r>
            <a:endParaRPr lang="cs-CZ" sz="1400"/>
          </a:p>
        </p:txBody>
      </p:sp>
      <p:sp>
        <p:nvSpPr>
          <p:cNvPr id="16" name="TextovéPole 15"/>
          <p:cNvSpPr txBox="1"/>
          <p:nvPr/>
        </p:nvSpPr>
        <p:spPr>
          <a:xfrm>
            <a:off x="2214546" y="3143248"/>
            <a:ext cx="748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smtClean="0"/>
              <a:t>Solexa</a:t>
            </a:r>
          </a:p>
          <a:p>
            <a:r>
              <a:rPr lang="cs-CZ" sz="1400" b="1" smtClean="0"/>
              <a:t>Ilumina</a:t>
            </a:r>
            <a:endParaRPr lang="cs-CZ" sz="1400" b="1"/>
          </a:p>
        </p:txBody>
      </p:sp>
      <p:sp>
        <p:nvSpPr>
          <p:cNvPr id="17" name="TextovéPole 16"/>
          <p:cNvSpPr txBox="1"/>
          <p:nvPr/>
        </p:nvSpPr>
        <p:spPr>
          <a:xfrm>
            <a:off x="2214546" y="4857760"/>
            <a:ext cx="10182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smtClean="0"/>
              <a:t>SOLiD</a:t>
            </a:r>
            <a:r>
              <a:rPr lang="cs-CZ" sz="1400" smtClean="0"/>
              <a:t> </a:t>
            </a:r>
          </a:p>
          <a:p>
            <a:r>
              <a:rPr lang="cs-CZ" sz="1400" b="1" smtClean="0"/>
              <a:t>Applied</a:t>
            </a:r>
          </a:p>
          <a:p>
            <a:r>
              <a:rPr lang="cs-CZ" sz="1400" b="1" smtClean="0"/>
              <a:t>Biosystems</a:t>
            </a:r>
            <a:endParaRPr lang="cs-CZ" sz="1400" b="1"/>
          </a:p>
        </p:txBody>
      </p:sp>
      <p:sp>
        <p:nvSpPr>
          <p:cNvPr id="18" name="Obdélník 17"/>
          <p:cNvSpPr/>
          <p:nvPr/>
        </p:nvSpPr>
        <p:spPr>
          <a:xfrm>
            <a:off x="214250" y="6072206"/>
            <a:ext cx="8929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cs-CZ" sz="1400" smtClean="0">
                <a:latin typeface="Arial" pitchFamily="34" charset="0"/>
              </a:rPr>
              <a:t>Paralelní sekvenování miliónů sekvencí, celkem 100 – 3000 Mb/run, jednotlivé sekvence dlouhé 20 – 400 bp</a:t>
            </a:r>
            <a:endParaRPr lang="en-US" sz="1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720" y="4429132"/>
            <a:ext cx="84550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smtClean="0"/>
              <a:t>Molekulární patologie nádorových onemocnění – buněčný cyklus, apoptóza, genetická </a:t>
            </a:r>
          </a:p>
          <a:p>
            <a:pPr lvl="0"/>
            <a:r>
              <a:rPr lang="cs-CZ" b="1" smtClean="0"/>
              <a:t>nestabilita nádorů, rizikové faktory, angiogeneze, tvorba metastáz, mikroRNA, nádor </a:t>
            </a:r>
          </a:p>
          <a:p>
            <a:pPr lvl="0"/>
            <a:r>
              <a:rPr lang="cs-CZ" b="1" smtClean="0"/>
              <a:t>jako komplexní tkáň, histopatologická klasifikace nádorů, mechanismus účinku </a:t>
            </a:r>
          </a:p>
          <a:p>
            <a:pPr lvl="0"/>
            <a:r>
              <a:rPr lang="cs-CZ" b="1" smtClean="0"/>
              <a:t>vybraných léčiv, invazivita/chemorezistence – příklady kolorektálního karcinomu, </a:t>
            </a:r>
          </a:p>
          <a:p>
            <a:pPr lvl="0"/>
            <a:r>
              <a:rPr lang="cs-CZ" b="1" smtClean="0"/>
              <a:t>mamárního karcinomu a glioblastomu</a:t>
            </a:r>
          </a:p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85720" y="4000504"/>
            <a:ext cx="23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olidFill>
                  <a:srgbClr val="C00000"/>
                </a:solidFill>
              </a:rPr>
              <a:t>Náplň příští přednášky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596" y="928670"/>
            <a:ext cx="543232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Take</a:t>
            </a:r>
            <a:r>
              <a:rPr lang="cs-CZ" b="1" dirty="0" smtClean="0"/>
              <a:t> </a:t>
            </a:r>
            <a:r>
              <a:rPr lang="cs-CZ" b="1" dirty="0" err="1" smtClean="0"/>
              <a:t>home</a:t>
            </a:r>
            <a:endParaRPr lang="cs-CZ" b="1" dirty="0" smtClean="0"/>
          </a:p>
          <a:p>
            <a:endParaRPr lang="cs-CZ" dirty="0" smtClean="0"/>
          </a:p>
          <a:p>
            <a:pPr marL="342900" indent="-342900">
              <a:buAutoNum type="arabicParenR"/>
            </a:pPr>
            <a:r>
              <a:rPr lang="cs-CZ" dirty="0" smtClean="0"/>
              <a:t>Co je molekulární medicína?</a:t>
            </a:r>
          </a:p>
          <a:p>
            <a:pPr marL="342900" indent="-342900">
              <a:buAutoNum type="arabicParenR"/>
            </a:pPr>
            <a:r>
              <a:rPr lang="cs-CZ" dirty="0" smtClean="0"/>
              <a:t>Co znamená spojení „integrace diagnózy a terapie“?</a:t>
            </a:r>
          </a:p>
          <a:p>
            <a:pPr marL="342900" indent="-342900">
              <a:buAutoNum type="arabicParenR"/>
            </a:pPr>
            <a:r>
              <a:rPr lang="cs-CZ" dirty="0" smtClean="0"/>
              <a:t>Jaké jsou důvody a následky individualizace léčby?</a:t>
            </a:r>
          </a:p>
          <a:p>
            <a:pPr marL="342900" indent="-342900">
              <a:buAutoNum type="arabicParenR"/>
            </a:pPr>
            <a:r>
              <a:rPr lang="cs-CZ" dirty="0" smtClean="0"/>
              <a:t>Jaké milníky v historii molekulární biologie umožnily </a:t>
            </a:r>
          </a:p>
          <a:p>
            <a:pPr marL="342900" indent="-342900"/>
            <a:r>
              <a:rPr lang="cs-CZ" dirty="0" smtClean="0"/>
              <a:t>vznik oboru molekulární medicína a jaké nejnovější </a:t>
            </a:r>
          </a:p>
          <a:p>
            <a:pPr marL="342900" indent="-342900"/>
            <a:r>
              <a:rPr lang="cs-CZ" dirty="0" smtClean="0"/>
              <a:t>poznatky její rychlý vývoj v posledních letech?</a:t>
            </a:r>
          </a:p>
          <a:p>
            <a:pPr marL="342900" indent="-342900">
              <a:buAutoNum type="arabicParenR"/>
            </a:pPr>
            <a:endParaRPr lang="cs-CZ" dirty="0" smtClean="0"/>
          </a:p>
          <a:p>
            <a:pPr marL="342900" indent="-342900">
              <a:buAutoNum type="arabicParenR"/>
            </a:pPr>
            <a:endParaRPr lang="cs-CZ" dirty="0" smtClean="0"/>
          </a:p>
          <a:p>
            <a:pPr marL="342900" indent="-342900">
              <a:buAutoNum type="arabicParenR"/>
            </a:pPr>
            <a:endParaRPr lang="cs-CZ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357298"/>
            <a:ext cx="1643074" cy="192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1571604" y="71414"/>
            <a:ext cx="249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714488"/>
            <a:ext cx="2376499" cy="30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1571604" y="71414"/>
            <a:ext cx="249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714488"/>
            <a:ext cx="205336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ovéPole 7"/>
          <p:cNvSpPr txBox="1"/>
          <p:nvPr/>
        </p:nvSpPr>
        <p:spPr>
          <a:xfrm>
            <a:off x="857224" y="785794"/>
            <a:ext cx="2537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/>
              <a:t>Doporučená literatura</a:t>
            </a:r>
            <a:endParaRPr lang="cs-CZ" sz="2000" b="1"/>
          </a:p>
        </p:txBody>
      </p:sp>
      <p:sp>
        <p:nvSpPr>
          <p:cNvPr id="10" name="TextovéPole 9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576263"/>
            <a:ext cx="66675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1571604" y="71414"/>
            <a:ext cx="249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36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643306" y="714356"/>
            <a:ext cx="120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/>
              <a:t>Dotazy?</a:t>
            </a:r>
            <a:endParaRPr lang="cs-CZ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7544" y="404664"/>
            <a:ext cx="6265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Koncepce a hlavní náplň oboru MOLEKULÁRNÍ MEDICÍNA</a:t>
            </a:r>
            <a:endParaRPr lang="cs-CZ" sz="2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980728"/>
            <a:ext cx="87154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 smtClean="0"/>
              <a:t>Identifikace individuálních genetických dispozic ke konkrétním chorobám </a:t>
            </a:r>
          </a:p>
          <a:p>
            <a:pPr marL="342900" indent="-342900"/>
            <a:r>
              <a:rPr lang="cs-CZ" dirty="0" smtClean="0"/>
              <a:t>	a formulace preventivních opatření (molekulární epidemiologie, např. </a:t>
            </a:r>
            <a:r>
              <a:rPr lang="cs-CZ" dirty="0" err="1" smtClean="0"/>
              <a:t>nutrigenomika</a:t>
            </a:r>
            <a:r>
              <a:rPr lang="cs-CZ" dirty="0" smtClean="0"/>
              <a:t>)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/>
              <a:t>Aplikace molekulárně-biologických metod do klinické diagnostiky (mikrobiologická DNA diagnostika, prenatální diagnostika,...</a:t>
            </a:r>
            <a:r>
              <a:rPr lang="cs-CZ" dirty="0" smtClean="0"/>
              <a:t>)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 smtClean="0"/>
              <a:t>Zdokonalení diagnostiky a přesnější formulace </a:t>
            </a:r>
            <a:r>
              <a:rPr lang="cs-CZ" dirty="0" err="1" smtClean="0"/>
              <a:t>nozologických</a:t>
            </a:r>
            <a:r>
              <a:rPr lang="cs-CZ" dirty="0" smtClean="0"/>
              <a:t> jednotek zohledňující jejich molekulární patologii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 smtClean="0"/>
              <a:t>Identifikace nových terapeutických cílů </a:t>
            </a:r>
            <a:r>
              <a:rPr lang="en-US" dirty="0" smtClean="0"/>
              <a:t>(</a:t>
            </a:r>
            <a:r>
              <a:rPr lang="en-US" dirty="0" err="1" smtClean="0"/>
              <a:t>molekul</a:t>
            </a:r>
            <a:r>
              <a:rPr lang="cs-CZ" dirty="0" err="1" smtClean="0"/>
              <a:t>árních</a:t>
            </a:r>
            <a:r>
              <a:rPr lang="cs-CZ" dirty="0" smtClean="0"/>
              <a:t> struktur buňky)</a:t>
            </a:r>
            <a:r>
              <a:rPr lang="en-US" dirty="0" smtClean="0"/>
              <a:t> co </a:t>
            </a:r>
            <a:r>
              <a:rPr lang="en-US" dirty="0" err="1" smtClean="0"/>
              <a:t>nejv</a:t>
            </a:r>
            <a:r>
              <a:rPr lang="cs-CZ" dirty="0" err="1" smtClean="0"/>
              <a:t>íce</a:t>
            </a:r>
            <a:r>
              <a:rPr lang="cs-CZ" dirty="0" smtClean="0"/>
              <a:t> specifických pro dané onemocnění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 smtClean="0"/>
              <a:t>Příprava léčiv nové generace (21st </a:t>
            </a:r>
            <a:r>
              <a:rPr lang="cs-CZ" dirty="0" err="1" smtClean="0"/>
              <a:t>century</a:t>
            </a:r>
            <a:r>
              <a:rPr lang="cs-CZ" dirty="0" smtClean="0"/>
              <a:t> </a:t>
            </a:r>
            <a:r>
              <a:rPr lang="cs-CZ" dirty="0" err="1" smtClean="0"/>
              <a:t>therapeutics</a:t>
            </a:r>
            <a:r>
              <a:rPr lang="cs-CZ" dirty="0" smtClean="0"/>
              <a:t>, cílená </a:t>
            </a:r>
            <a:r>
              <a:rPr lang="cs-CZ" dirty="0"/>
              <a:t>léčba, buněčná terapie, genová terapie,.</a:t>
            </a:r>
            <a:r>
              <a:rPr lang="cs-CZ" dirty="0" smtClean="0"/>
              <a:t>.</a:t>
            </a:r>
            <a:r>
              <a:rPr lang="cs-CZ" dirty="0"/>
              <a:t>.</a:t>
            </a:r>
            <a:r>
              <a:rPr lang="cs-CZ" dirty="0" smtClean="0"/>
              <a:t>)</a:t>
            </a:r>
            <a:endParaRPr lang="cs-CZ" dirty="0"/>
          </a:p>
          <a:p>
            <a:pPr marL="342900" lvl="0" indent="-342900">
              <a:buFontTx/>
              <a:buAutoNum type="arabicParenR" startAt="2"/>
            </a:pPr>
            <a:r>
              <a:rPr lang="cs-CZ" dirty="0" smtClean="0"/>
              <a:t>Individualizace léčby na základě genetického pozadí jedince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 smtClean="0"/>
              <a:t>Zdokonalení a zrychlení transferu technologií z laboratoří k lůžku pacienta (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bench</a:t>
            </a:r>
            <a:r>
              <a:rPr lang="cs-CZ" dirty="0" smtClean="0"/>
              <a:t> to </a:t>
            </a:r>
            <a:r>
              <a:rPr lang="cs-CZ" dirty="0" err="1" smtClean="0"/>
              <a:t>bedside</a:t>
            </a:r>
            <a:r>
              <a:rPr lang="cs-CZ" dirty="0" smtClean="0"/>
              <a:t>)</a:t>
            </a:r>
          </a:p>
          <a:p>
            <a:pPr marL="342900" lvl="0" indent="-342900">
              <a:buFontTx/>
              <a:buAutoNum type="arabicParenR" startAt="2"/>
            </a:pPr>
            <a:r>
              <a:rPr lang="cs-CZ" dirty="0" smtClean="0"/>
              <a:t>Bioetika a právo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3</a:t>
            </a:r>
            <a:endParaRPr lang="cs-CZ" sz="1200">
              <a:solidFill>
                <a:schemeClr val="bg1"/>
              </a:solidFill>
            </a:endParaRPr>
          </a:p>
        </p:txBody>
      </p:sp>
      <p:pic>
        <p:nvPicPr>
          <p:cNvPr id="10" name="Picture 3" descr="C:\___allimages\medicineelsi\ATCG_peop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593840"/>
            <a:ext cx="1412194" cy="17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179512" y="5301208"/>
            <a:ext cx="360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INTEGRACE DIAGNÓZY A TERAPIE</a:t>
            </a:r>
            <a:r>
              <a:rPr lang="en-US" b="1" dirty="0" smtClean="0">
                <a:solidFill>
                  <a:srgbClr val="FF0000"/>
                </a:solidFill>
              </a:rPr>
              <a:t>!!!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4596721"/>
            <a:ext cx="2267868" cy="1548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2" name="Text Box 4"/>
          <p:cNvSpPr txBox="1">
            <a:spLocks noChangeAspect="1" noChangeArrowheads="1"/>
          </p:cNvSpPr>
          <p:nvPr/>
        </p:nvSpPr>
        <p:spPr bwMode="auto">
          <a:xfrm>
            <a:off x="4786293" y="4962515"/>
            <a:ext cx="3250889" cy="5514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7312" tIns="44450" rIns="87312" bIns="44450" anchor="ctr">
            <a:spAutoFit/>
          </a:bodyPr>
          <a:lstStyle/>
          <a:p>
            <a:pPr algn="ctr"/>
            <a:r>
              <a:rPr lang="cs-CZ" sz="1500" b="1" smtClean="0">
                <a:solidFill>
                  <a:srgbClr val="000000"/>
                </a:solidFill>
                <a:latin typeface="Arial" pitchFamily="34" charset="0"/>
              </a:rPr>
              <a:t>Pacienti neodpovídající na léčbu</a:t>
            </a:r>
          </a:p>
          <a:p>
            <a:pPr algn="ctr"/>
            <a:r>
              <a:rPr lang="cs-CZ" sz="1500" b="1" smtClean="0">
                <a:solidFill>
                  <a:srgbClr val="000000"/>
                </a:solidFill>
                <a:latin typeface="Arial" pitchFamily="34" charset="0"/>
              </a:rPr>
              <a:t>nebo vykazující závažnou toxicitu</a:t>
            </a:r>
            <a:endParaRPr 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Freeform 5"/>
          <p:cNvSpPr>
            <a:spLocks noChangeAspect="1"/>
          </p:cNvSpPr>
          <p:nvPr/>
        </p:nvSpPr>
        <p:spPr bwMode="auto">
          <a:xfrm>
            <a:off x="3411511" y="1496992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14" name="Group 6"/>
          <p:cNvGrpSpPr>
            <a:grpSpLocks noChangeAspect="1"/>
          </p:cNvGrpSpPr>
          <p:nvPr/>
        </p:nvGrpSpPr>
        <p:grpSpPr bwMode="auto">
          <a:xfrm>
            <a:off x="1257274" y="1496992"/>
            <a:ext cx="160337" cy="444500"/>
            <a:chOff x="2064" y="960"/>
            <a:chExt cx="140" cy="346"/>
          </a:xfrm>
        </p:grpSpPr>
        <p:sp>
          <p:nvSpPr>
            <p:cNvPr id="15" name="Freeform 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" name="Group 9"/>
          <p:cNvGrpSpPr>
            <a:grpSpLocks noChangeAspect="1"/>
          </p:cNvGrpSpPr>
          <p:nvPr/>
        </p:nvGrpSpPr>
        <p:grpSpPr bwMode="auto">
          <a:xfrm>
            <a:off x="2819374" y="1065192"/>
            <a:ext cx="158750" cy="444500"/>
            <a:chOff x="2064" y="960"/>
            <a:chExt cx="140" cy="346"/>
          </a:xfrm>
        </p:grpSpPr>
        <p:sp>
          <p:nvSpPr>
            <p:cNvPr id="18" name="Freeform 1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" name="Group 12"/>
          <p:cNvGrpSpPr>
            <a:grpSpLocks noChangeAspect="1"/>
          </p:cNvGrpSpPr>
          <p:nvPr/>
        </p:nvGrpSpPr>
        <p:grpSpPr bwMode="auto">
          <a:xfrm>
            <a:off x="3265461" y="1846242"/>
            <a:ext cx="158750" cy="444500"/>
            <a:chOff x="2064" y="960"/>
            <a:chExt cx="140" cy="346"/>
          </a:xfrm>
        </p:grpSpPr>
        <p:sp>
          <p:nvSpPr>
            <p:cNvPr id="21" name="Freeform 1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1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15"/>
          <p:cNvGrpSpPr>
            <a:grpSpLocks noChangeAspect="1"/>
          </p:cNvGrpSpPr>
          <p:nvPr/>
        </p:nvGrpSpPr>
        <p:grpSpPr bwMode="auto">
          <a:xfrm>
            <a:off x="1439836" y="1846242"/>
            <a:ext cx="160338" cy="444500"/>
            <a:chOff x="2064" y="960"/>
            <a:chExt cx="140" cy="346"/>
          </a:xfrm>
        </p:grpSpPr>
        <p:sp>
          <p:nvSpPr>
            <p:cNvPr id="24" name="Freeform 1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1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" name="Group 18"/>
          <p:cNvGrpSpPr>
            <a:grpSpLocks noChangeAspect="1"/>
          </p:cNvGrpSpPr>
          <p:nvPr/>
        </p:nvGrpSpPr>
        <p:grpSpPr bwMode="auto">
          <a:xfrm>
            <a:off x="1449361" y="2332017"/>
            <a:ext cx="158750" cy="444500"/>
            <a:chOff x="2064" y="960"/>
            <a:chExt cx="140" cy="346"/>
          </a:xfrm>
        </p:grpSpPr>
        <p:sp>
          <p:nvSpPr>
            <p:cNvPr id="27" name="Freeform 1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2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9" name="Group 21"/>
          <p:cNvGrpSpPr>
            <a:grpSpLocks noChangeAspect="1"/>
          </p:cNvGrpSpPr>
          <p:nvPr/>
        </p:nvGrpSpPr>
        <p:grpSpPr bwMode="auto">
          <a:xfrm>
            <a:off x="1766861" y="2236767"/>
            <a:ext cx="158750" cy="444500"/>
            <a:chOff x="2064" y="960"/>
            <a:chExt cx="140" cy="346"/>
          </a:xfrm>
        </p:grpSpPr>
        <p:sp>
          <p:nvSpPr>
            <p:cNvPr id="30" name="Freeform 2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2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0099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2" name="Group 24"/>
          <p:cNvGrpSpPr>
            <a:grpSpLocks noChangeAspect="1"/>
          </p:cNvGrpSpPr>
          <p:nvPr/>
        </p:nvGrpSpPr>
        <p:grpSpPr bwMode="auto">
          <a:xfrm>
            <a:off x="1128686" y="1989117"/>
            <a:ext cx="160338" cy="446087"/>
            <a:chOff x="2064" y="960"/>
            <a:chExt cx="140" cy="346"/>
          </a:xfrm>
        </p:grpSpPr>
        <p:sp>
          <p:nvSpPr>
            <p:cNvPr id="33" name="Freeform 2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2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5" name="Group 27"/>
          <p:cNvGrpSpPr>
            <a:grpSpLocks noChangeAspect="1"/>
          </p:cNvGrpSpPr>
          <p:nvPr/>
        </p:nvGrpSpPr>
        <p:grpSpPr bwMode="auto">
          <a:xfrm>
            <a:off x="1128686" y="2482829"/>
            <a:ext cx="160338" cy="444500"/>
            <a:chOff x="2064" y="960"/>
            <a:chExt cx="140" cy="346"/>
          </a:xfrm>
        </p:grpSpPr>
        <p:sp>
          <p:nvSpPr>
            <p:cNvPr id="36" name="Freeform 2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Freeform 2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8" name="Group 30"/>
          <p:cNvGrpSpPr>
            <a:grpSpLocks noChangeAspect="1"/>
          </p:cNvGrpSpPr>
          <p:nvPr/>
        </p:nvGrpSpPr>
        <p:grpSpPr bwMode="auto">
          <a:xfrm>
            <a:off x="2085949" y="1730354"/>
            <a:ext cx="160337" cy="444500"/>
            <a:chOff x="2064" y="960"/>
            <a:chExt cx="140" cy="346"/>
          </a:xfrm>
        </p:grpSpPr>
        <p:sp>
          <p:nvSpPr>
            <p:cNvPr id="39" name="Freeform 3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" name="Freeform 3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1" name="Group 33"/>
          <p:cNvGrpSpPr>
            <a:grpSpLocks noChangeAspect="1"/>
          </p:cNvGrpSpPr>
          <p:nvPr/>
        </p:nvGrpSpPr>
        <p:grpSpPr bwMode="auto">
          <a:xfrm>
            <a:off x="2422499" y="1589067"/>
            <a:ext cx="161925" cy="444500"/>
            <a:chOff x="2064" y="960"/>
            <a:chExt cx="140" cy="346"/>
          </a:xfrm>
        </p:grpSpPr>
        <p:sp>
          <p:nvSpPr>
            <p:cNvPr id="42" name="Freeform 3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Freeform 3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4" name="Group 36"/>
          <p:cNvGrpSpPr>
            <a:grpSpLocks noChangeAspect="1"/>
          </p:cNvGrpSpPr>
          <p:nvPr/>
        </p:nvGrpSpPr>
        <p:grpSpPr bwMode="auto">
          <a:xfrm>
            <a:off x="2905099" y="1538267"/>
            <a:ext cx="160337" cy="444500"/>
            <a:chOff x="2064" y="960"/>
            <a:chExt cx="140" cy="346"/>
          </a:xfrm>
        </p:grpSpPr>
        <p:sp>
          <p:nvSpPr>
            <p:cNvPr id="45" name="Freeform 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Freeform 3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7" name="Group 39"/>
          <p:cNvGrpSpPr>
            <a:grpSpLocks noChangeAspect="1"/>
          </p:cNvGrpSpPr>
          <p:nvPr/>
        </p:nvGrpSpPr>
        <p:grpSpPr bwMode="auto">
          <a:xfrm>
            <a:off x="2882874" y="2051029"/>
            <a:ext cx="158750" cy="444500"/>
            <a:chOff x="2064" y="960"/>
            <a:chExt cx="140" cy="346"/>
          </a:xfrm>
        </p:grpSpPr>
        <p:sp>
          <p:nvSpPr>
            <p:cNvPr id="48" name="Freeform 4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Freeform 4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0" name="Group 42"/>
          <p:cNvGrpSpPr>
            <a:grpSpLocks noChangeAspect="1"/>
          </p:cNvGrpSpPr>
          <p:nvPr/>
        </p:nvGrpSpPr>
        <p:grpSpPr bwMode="auto">
          <a:xfrm>
            <a:off x="3233711" y="2390754"/>
            <a:ext cx="157163" cy="444500"/>
            <a:chOff x="2064" y="960"/>
            <a:chExt cx="140" cy="346"/>
          </a:xfrm>
        </p:grpSpPr>
        <p:sp>
          <p:nvSpPr>
            <p:cNvPr id="51" name="Freeform 4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Freeform 4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3" name="Group 45"/>
          <p:cNvGrpSpPr>
            <a:grpSpLocks noChangeAspect="1"/>
          </p:cNvGrpSpPr>
          <p:nvPr/>
        </p:nvGrpSpPr>
        <p:grpSpPr bwMode="auto">
          <a:xfrm>
            <a:off x="3786161" y="1846242"/>
            <a:ext cx="160338" cy="444500"/>
            <a:chOff x="2064" y="960"/>
            <a:chExt cx="140" cy="346"/>
          </a:xfrm>
        </p:grpSpPr>
        <p:sp>
          <p:nvSpPr>
            <p:cNvPr id="54" name="Freeform 4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Freeform 4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6" name="Group 48"/>
          <p:cNvGrpSpPr>
            <a:grpSpLocks noChangeAspect="1"/>
          </p:cNvGrpSpPr>
          <p:nvPr/>
        </p:nvGrpSpPr>
        <p:grpSpPr bwMode="auto">
          <a:xfrm>
            <a:off x="3649636" y="2366942"/>
            <a:ext cx="158750" cy="444500"/>
            <a:chOff x="2064" y="960"/>
            <a:chExt cx="140" cy="346"/>
          </a:xfrm>
        </p:grpSpPr>
        <p:sp>
          <p:nvSpPr>
            <p:cNvPr id="57" name="Freeform 4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Freeform 5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9" name="Group 51"/>
          <p:cNvGrpSpPr>
            <a:grpSpLocks noChangeAspect="1"/>
          </p:cNvGrpSpPr>
          <p:nvPr/>
        </p:nvGrpSpPr>
        <p:grpSpPr bwMode="auto">
          <a:xfrm>
            <a:off x="4265586" y="2398692"/>
            <a:ext cx="160338" cy="444500"/>
            <a:chOff x="2064" y="960"/>
            <a:chExt cx="140" cy="346"/>
          </a:xfrm>
        </p:grpSpPr>
        <p:sp>
          <p:nvSpPr>
            <p:cNvPr id="60" name="Freeform 5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Freeform 5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" name="Group 54"/>
          <p:cNvGrpSpPr>
            <a:grpSpLocks noChangeAspect="1"/>
          </p:cNvGrpSpPr>
          <p:nvPr/>
        </p:nvGrpSpPr>
        <p:grpSpPr bwMode="auto">
          <a:xfrm>
            <a:off x="2827311" y="2820967"/>
            <a:ext cx="160338" cy="446087"/>
            <a:chOff x="2064" y="960"/>
            <a:chExt cx="140" cy="346"/>
          </a:xfrm>
        </p:grpSpPr>
        <p:sp>
          <p:nvSpPr>
            <p:cNvPr id="63" name="Freeform 5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Freeform 5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5" name="Group 57"/>
          <p:cNvGrpSpPr>
            <a:grpSpLocks noChangeAspect="1"/>
          </p:cNvGrpSpPr>
          <p:nvPr/>
        </p:nvGrpSpPr>
        <p:grpSpPr bwMode="auto">
          <a:xfrm>
            <a:off x="2341536" y="2828904"/>
            <a:ext cx="158750" cy="446088"/>
            <a:chOff x="2064" y="960"/>
            <a:chExt cx="140" cy="346"/>
          </a:xfrm>
        </p:grpSpPr>
        <p:sp>
          <p:nvSpPr>
            <p:cNvPr id="66" name="Freeform 5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Freeform 5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8" name="Group 60"/>
          <p:cNvGrpSpPr>
            <a:grpSpLocks noChangeAspect="1"/>
          </p:cNvGrpSpPr>
          <p:nvPr/>
        </p:nvGrpSpPr>
        <p:grpSpPr bwMode="auto">
          <a:xfrm>
            <a:off x="2306611" y="1958954"/>
            <a:ext cx="160338" cy="444500"/>
            <a:chOff x="2064" y="960"/>
            <a:chExt cx="140" cy="346"/>
          </a:xfrm>
        </p:grpSpPr>
        <p:sp>
          <p:nvSpPr>
            <p:cNvPr id="69" name="Freeform 6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0" name="Freeform 6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1" name="Group 63"/>
          <p:cNvGrpSpPr>
            <a:grpSpLocks noChangeAspect="1"/>
          </p:cNvGrpSpPr>
          <p:nvPr/>
        </p:nvGrpSpPr>
        <p:grpSpPr bwMode="auto">
          <a:xfrm>
            <a:off x="3194024" y="1185842"/>
            <a:ext cx="157162" cy="446087"/>
            <a:chOff x="2064" y="960"/>
            <a:chExt cx="140" cy="346"/>
          </a:xfrm>
        </p:grpSpPr>
        <p:sp>
          <p:nvSpPr>
            <p:cNvPr id="72" name="Freeform 6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3" name="Freeform 6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0099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4" name="Group 66"/>
          <p:cNvGrpSpPr>
            <a:grpSpLocks noChangeAspect="1"/>
          </p:cNvGrpSpPr>
          <p:nvPr/>
        </p:nvGrpSpPr>
        <p:grpSpPr bwMode="auto">
          <a:xfrm>
            <a:off x="4005236" y="2793979"/>
            <a:ext cx="160338" cy="444500"/>
            <a:chOff x="2064" y="960"/>
            <a:chExt cx="140" cy="346"/>
          </a:xfrm>
        </p:grpSpPr>
        <p:sp>
          <p:nvSpPr>
            <p:cNvPr id="75" name="Freeform 6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6" name="Freeform 6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7" name="Group 69"/>
          <p:cNvGrpSpPr>
            <a:grpSpLocks noChangeAspect="1"/>
          </p:cNvGrpSpPr>
          <p:nvPr/>
        </p:nvGrpSpPr>
        <p:grpSpPr bwMode="auto">
          <a:xfrm>
            <a:off x="2673324" y="2439967"/>
            <a:ext cx="158750" cy="442912"/>
            <a:chOff x="2064" y="960"/>
            <a:chExt cx="140" cy="346"/>
          </a:xfrm>
        </p:grpSpPr>
        <p:sp>
          <p:nvSpPr>
            <p:cNvPr id="78" name="Freeform 7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9" name="Freeform 7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0" name="Freeform 72"/>
          <p:cNvSpPr>
            <a:spLocks noChangeAspect="1"/>
          </p:cNvSpPr>
          <p:nvPr/>
        </p:nvSpPr>
        <p:spPr bwMode="auto">
          <a:xfrm>
            <a:off x="3475011" y="2041504"/>
            <a:ext cx="160338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1" name="Freeform 73"/>
          <p:cNvSpPr>
            <a:spLocks noChangeAspect="1"/>
          </p:cNvSpPr>
          <p:nvPr/>
        </p:nvSpPr>
        <p:spPr bwMode="auto">
          <a:xfrm>
            <a:off x="3759174" y="2914629"/>
            <a:ext cx="158750" cy="442913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2" name="Freeform 74"/>
          <p:cNvSpPr>
            <a:spLocks noChangeAspect="1"/>
          </p:cNvSpPr>
          <p:nvPr/>
        </p:nvSpPr>
        <p:spPr bwMode="auto">
          <a:xfrm>
            <a:off x="3422624" y="2811442"/>
            <a:ext cx="157162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3" name="Freeform 75"/>
          <p:cNvSpPr>
            <a:spLocks noChangeAspect="1"/>
          </p:cNvSpPr>
          <p:nvPr/>
        </p:nvSpPr>
        <p:spPr bwMode="auto">
          <a:xfrm>
            <a:off x="3073374" y="2954317"/>
            <a:ext cx="160337" cy="446087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rgbClr val="000099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4" name="Freeform 76"/>
          <p:cNvSpPr>
            <a:spLocks noChangeAspect="1"/>
          </p:cNvSpPr>
          <p:nvPr/>
        </p:nvSpPr>
        <p:spPr bwMode="auto">
          <a:xfrm>
            <a:off x="2444724" y="2341542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5" name="Freeform 77"/>
          <p:cNvSpPr>
            <a:spLocks noChangeAspect="1"/>
          </p:cNvSpPr>
          <p:nvPr/>
        </p:nvSpPr>
        <p:spPr bwMode="auto">
          <a:xfrm>
            <a:off x="2179611" y="1246167"/>
            <a:ext cx="158750" cy="442912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6" name="Freeform 78"/>
          <p:cNvSpPr>
            <a:spLocks noChangeAspect="1"/>
          </p:cNvSpPr>
          <p:nvPr/>
        </p:nvSpPr>
        <p:spPr bwMode="auto">
          <a:xfrm>
            <a:off x="1785911" y="1743054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7" name="Freeform 79"/>
          <p:cNvSpPr>
            <a:spLocks noChangeAspect="1"/>
          </p:cNvSpPr>
          <p:nvPr/>
        </p:nvSpPr>
        <p:spPr bwMode="auto">
          <a:xfrm>
            <a:off x="2143099" y="2432029"/>
            <a:ext cx="158750" cy="442913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8" name="Freeform 80"/>
          <p:cNvSpPr>
            <a:spLocks noChangeAspect="1"/>
          </p:cNvSpPr>
          <p:nvPr/>
        </p:nvSpPr>
        <p:spPr bwMode="auto">
          <a:xfrm>
            <a:off x="1722411" y="2811442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89" name="Group 81"/>
          <p:cNvGrpSpPr>
            <a:grpSpLocks noChangeAspect="1"/>
          </p:cNvGrpSpPr>
          <p:nvPr/>
        </p:nvGrpSpPr>
        <p:grpSpPr bwMode="auto">
          <a:xfrm>
            <a:off x="1849411" y="1271567"/>
            <a:ext cx="160338" cy="442912"/>
            <a:chOff x="2064" y="960"/>
            <a:chExt cx="140" cy="346"/>
          </a:xfrm>
        </p:grpSpPr>
        <p:sp>
          <p:nvSpPr>
            <p:cNvPr id="90" name="Freeform 8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1" name="Freeform 8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2" name="Group 84"/>
          <p:cNvGrpSpPr>
            <a:grpSpLocks noChangeAspect="1"/>
          </p:cNvGrpSpPr>
          <p:nvPr/>
        </p:nvGrpSpPr>
        <p:grpSpPr bwMode="auto">
          <a:xfrm>
            <a:off x="2611411" y="1496992"/>
            <a:ext cx="161925" cy="444500"/>
            <a:chOff x="2064" y="960"/>
            <a:chExt cx="140" cy="346"/>
          </a:xfrm>
        </p:grpSpPr>
        <p:sp>
          <p:nvSpPr>
            <p:cNvPr id="93" name="Freeform 8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" name="Freeform 8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5" name="Group 87"/>
          <p:cNvGrpSpPr>
            <a:grpSpLocks noChangeAspect="1"/>
          </p:cNvGrpSpPr>
          <p:nvPr/>
        </p:nvGrpSpPr>
        <p:grpSpPr bwMode="auto">
          <a:xfrm>
            <a:off x="1968474" y="2616179"/>
            <a:ext cx="160337" cy="446088"/>
            <a:chOff x="2064" y="960"/>
            <a:chExt cx="140" cy="346"/>
          </a:xfrm>
        </p:grpSpPr>
        <p:sp>
          <p:nvSpPr>
            <p:cNvPr id="96" name="Freeform 8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7" name="Freeform 8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8" name="Group 90"/>
          <p:cNvGrpSpPr>
            <a:grpSpLocks noChangeAspect="1"/>
          </p:cNvGrpSpPr>
          <p:nvPr/>
        </p:nvGrpSpPr>
        <p:grpSpPr bwMode="auto">
          <a:xfrm>
            <a:off x="2611411" y="3008292"/>
            <a:ext cx="161925" cy="442912"/>
            <a:chOff x="2064" y="960"/>
            <a:chExt cx="140" cy="346"/>
          </a:xfrm>
        </p:grpSpPr>
        <p:sp>
          <p:nvSpPr>
            <p:cNvPr id="99" name="Freeform 9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0" name="Freeform 9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93"/>
          <p:cNvGrpSpPr>
            <a:grpSpLocks noChangeAspect="1"/>
          </p:cNvGrpSpPr>
          <p:nvPr/>
        </p:nvGrpSpPr>
        <p:grpSpPr bwMode="auto">
          <a:xfrm>
            <a:off x="1312836" y="2976542"/>
            <a:ext cx="158750" cy="442912"/>
            <a:chOff x="2064" y="960"/>
            <a:chExt cx="140" cy="346"/>
          </a:xfrm>
        </p:grpSpPr>
        <p:sp>
          <p:nvSpPr>
            <p:cNvPr id="102" name="Freeform 9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" name="Freeform 9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4" name="Group 96"/>
          <p:cNvGrpSpPr>
            <a:grpSpLocks noChangeAspect="1"/>
          </p:cNvGrpSpPr>
          <p:nvPr/>
        </p:nvGrpSpPr>
        <p:grpSpPr bwMode="auto">
          <a:xfrm>
            <a:off x="2659036" y="1958954"/>
            <a:ext cx="160338" cy="444500"/>
            <a:chOff x="2064" y="960"/>
            <a:chExt cx="140" cy="346"/>
          </a:xfrm>
        </p:grpSpPr>
        <p:sp>
          <p:nvSpPr>
            <p:cNvPr id="105" name="Freeform 9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6" name="Freeform 9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7" name="Group 99"/>
          <p:cNvGrpSpPr>
            <a:grpSpLocks noChangeAspect="1"/>
          </p:cNvGrpSpPr>
          <p:nvPr/>
        </p:nvGrpSpPr>
        <p:grpSpPr bwMode="auto">
          <a:xfrm>
            <a:off x="3024161" y="2432029"/>
            <a:ext cx="160338" cy="442913"/>
            <a:chOff x="2064" y="960"/>
            <a:chExt cx="140" cy="346"/>
          </a:xfrm>
        </p:grpSpPr>
        <p:sp>
          <p:nvSpPr>
            <p:cNvPr id="108" name="Freeform 10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9" name="Freeform 10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0" name="Group 102"/>
          <p:cNvGrpSpPr>
            <a:grpSpLocks noChangeAspect="1"/>
          </p:cNvGrpSpPr>
          <p:nvPr/>
        </p:nvGrpSpPr>
        <p:grpSpPr bwMode="auto">
          <a:xfrm>
            <a:off x="1498574" y="2801917"/>
            <a:ext cx="160337" cy="444500"/>
            <a:chOff x="2064" y="960"/>
            <a:chExt cx="140" cy="346"/>
          </a:xfrm>
        </p:grpSpPr>
        <p:sp>
          <p:nvSpPr>
            <p:cNvPr id="111" name="Freeform 10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" name="Freeform 10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3" name="Group 105"/>
          <p:cNvGrpSpPr>
            <a:grpSpLocks noChangeAspect="1"/>
          </p:cNvGrpSpPr>
          <p:nvPr/>
        </p:nvGrpSpPr>
        <p:grpSpPr bwMode="auto">
          <a:xfrm>
            <a:off x="1539849" y="1254104"/>
            <a:ext cx="158750" cy="442913"/>
            <a:chOff x="2064" y="960"/>
            <a:chExt cx="140" cy="346"/>
          </a:xfrm>
        </p:grpSpPr>
        <p:sp>
          <p:nvSpPr>
            <p:cNvPr id="114" name="Freeform 10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5" name="Freeform 10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6" name="Group 108"/>
          <p:cNvGrpSpPr>
            <a:grpSpLocks noChangeAspect="1"/>
          </p:cNvGrpSpPr>
          <p:nvPr/>
        </p:nvGrpSpPr>
        <p:grpSpPr bwMode="auto">
          <a:xfrm>
            <a:off x="4243361" y="2968604"/>
            <a:ext cx="158750" cy="442913"/>
            <a:chOff x="2064" y="960"/>
            <a:chExt cx="140" cy="346"/>
          </a:xfrm>
        </p:grpSpPr>
        <p:sp>
          <p:nvSpPr>
            <p:cNvPr id="117" name="Freeform 10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8" name="Freeform 11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9" name="Group 111"/>
          <p:cNvGrpSpPr>
            <a:grpSpLocks noChangeAspect="1"/>
          </p:cNvGrpSpPr>
          <p:nvPr/>
        </p:nvGrpSpPr>
        <p:grpSpPr bwMode="auto">
          <a:xfrm>
            <a:off x="3951261" y="2290742"/>
            <a:ext cx="158750" cy="444500"/>
            <a:chOff x="2064" y="960"/>
            <a:chExt cx="140" cy="346"/>
          </a:xfrm>
        </p:grpSpPr>
        <p:sp>
          <p:nvSpPr>
            <p:cNvPr id="120" name="Freeform 11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" name="Freeform 11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2" name="Group 114"/>
          <p:cNvGrpSpPr>
            <a:grpSpLocks noChangeAspect="1"/>
          </p:cNvGrpSpPr>
          <p:nvPr/>
        </p:nvGrpSpPr>
        <p:grpSpPr bwMode="auto">
          <a:xfrm>
            <a:off x="3995711" y="1547792"/>
            <a:ext cx="160338" cy="442912"/>
            <a:chOff x="2064" y="960"/>
            <a:chExt cx="140" cy="346"/>
          </a:xfrm>
        </p:grpSpPr>
        <p:sp>
          <p:nvSpPr>
            <p:cNvPr id="123" name="Freeform 11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4" name="Freeform 11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5" name="Group 117"/>
          <p:cNvGrpSpPr>
            <a:grpSpLocks noChangeAspect="1"/>
          </p:cNvGrpSpPr>
          <p:nvPr/>
        </p:nvGrpSpPr>
        <p:grpSpPr bwMode="auto">
          <a:xfrm>
            <a:off x="4133824" y="1916832"/>
            <a:ext cx="158750" cy="444500"/>
            <a:chOff x="2064" y="960"/>
            <a:chExt cx="140" cy="346"/>
          </a:xfrm>
        </p:grpSpPr>
        <p:sp>
          <p:nvSpPr>
            <p:cNvPr id="126" name="Freeform 11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7" name="Freeform 11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8" name="Group 120"/>
          <p:cNvGrpSpPr>
            <a:grpSpLocks noChangeAspect="1"/>
          </p:cNvGrpSpPr>
          <p:nvPr/>
        </p:nvGrpSpPr>
        <p:grpSpPr bwMode="auto">
          <a:xfrm>
            <a:off x="6453161" y="3557567"/>
            <a:ext cx="160338" cy="442912"/>
            <a:chOff x="2064" y="960"/>
            <a:chExt cx="140" cy="346"/>
          </a:xfrm>
        </p:grpSpPr>
        <p:sp>
          <p:nvSpPr>
            <p:cNvPr id="129" name="Freeform 12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0" name="Freeform 12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1" name="Group 123"/>
          <p:cNvGrpSpPr>
            <a:grpSpLocks noChangeAspect="1"/>
          </p:cNvGrpSpPr>
          <p:nvPr/>
        </p:nvGrpSpPr>
        <p:grpSpPr bwMode="auto">
          <a:xfrm>
            <a:off x="6307111" y="3052742"/>
            <a:ext cx="158750" cy="444500"/>
            <a:chOff x="2064" y="960"/>
            <a:chExt cx="140" cy="346"/>
          </a:xfrm>
        </p:grpSpPr>
        <p:sp>
          <p:nvSpPr>
            <p:cNvPr id="132" name="Freeform 12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3" name="Freeform 12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4" name="Group 126"/>
          <p:cNvGrpSpPr>
            <a:grpSpLocks noChangeAspect="1"/>
          </p:cNvGrpSpPr>
          <p:nvPr/>
        </p:nvGrpSpPr>
        <p:grpSpPr bwMode="auto">
          <a:xfrm>
            <a:off x="5961036" y="3198792"/>
            <a:ext cx="160338" cy="444500"/>
            <a:chOff x="2064" y="960"/>
            <a:chExt cx="140" cy="346"/>
          </a:xfrm>
        </p:grpSpPr>
        <p:sp>
          <p:nvSpPr>
            <p:cNvPr id="135" name="Freeform 12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6" name="Freeform 12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7" name="Text Box 129"/>
          <p:cNvSpPr txBox="1">
            <a:spLocks noChangeAspect="1" noChangeArrowheads="1"/>
          </p:cNvSpPr>
          <p:nvPr/>
        </p:nvSpPr>
        <p:spPr bwMode="auto">
          <a:xfrm>
            <a:off x="827061" y="606404"/>
            <a:ext cx="3852016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7312" tIns="44450" rIns="87312" bIns="44450" anchor="ctr">
            <a:spAutoFit/>
          </a:bodyPr>
          <a:lstStyle/>
          <a:p>
            <a:pPr algn="ctr"/>
            <a:r>
              <a:rPr lang="cs-CZ" sz="2000" b="1" smtClean="0">
                <a:solidFill>
                  <a:srgbClr val="000000"/>
                </a:solidFill>
                <a:latin typeface="Arial" pitchFamily="34" charset="0"/>
              </a:rPr>
              <a:t>Pacienti se stejnou diagnózou</a:t>
            </a:r>
            <a:endParaRPr lang="en-US" sz="20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8" name="Line 130"/>
          <p:cNvSpPr>
            <a:spLocks noChangeAspect="1" noChangeShapeType="1"/>
          </p:cNvSpPr>
          <p:nvPr/>
        </p:nvSpPr>
        <p:spPr bwMode="auto">
          <a:xfrm rot="5400000" flipH="1">
            <a:off x="3261493" y="3690123"/>
            <a:ext cx="825500" cy="1984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9" name="Freeform 131"/>
          <p:cNvSpPr>
            <a:spLocks noChangeAspect="1"/>
          </p:cNvSpPr>
          <p:nvPr/>
        </p:nvSpPr>
        <p:spPr bwMode="auto">
          <a:xfrm>
            <a:off x="3630586" y="4352904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140" name="Group 132"/>
          <p:cNvGrpSpPr>
            <a:grpSpLocks noChangeAspect="1"/>
          </p:cNvGrpSpPr>
          <p:nvPr/>
        </p:nvGrpSpPr>
        <p:grpSpPr bwMode="auto">
          <a:xfrm>
            <a:off x="3486124" y="4702154"/>
            <a:ext cx="158750" cy="444500"/>
            <a:chOff x="2064" y="960"/>
            <a:chExt cx="140" cy="346"/>
          </a:xfrm>
        </p:grpSpPr>
        <p:sp>
          <p:nvSpPr>
            <p:cNvPr id="141" name="Freeform 13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2" name="Freeform 13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3" name="Group 135"/>
          <p:cNvGrpSpPr>
            <a:grpSpLocks noChangeAspect="1"/>
          </p:cNvGrpSpPr>
          <p:nvPr/>
        </p:nvGrpSpPr>
        <p:grpSpPr bwMode="auto">
          <a:xfrm>
            <a:off x="1658911" y="4702154"/>
            <a:ext cx="160338" cy="444500"/>
            <a:chOff x="2064" y="960"/>
            <a:chExt cx="140" cy="346"/>
          </a:xfrm>
        </p:grpSpPr>
        <p:sp>
          <p:nvSpPr>
            <p:cNvPr id="144" name="Freeform 13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5" name="Freeform 1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6" name="Group 138"/>
          <p:cNvGrpSpPr>
            <a:grpSpLocks noChangeAspect="1"/>
          </p:cNvGrpSpPr>
          <p:nvPr/>
        </p:nvGrpSpPr>
        <p:grpSpPr bwMode="auto">
          <a:xfrm>
            <a:off x="1668436" y="5187929"/>
            <a:ext cx="158750" cy="444500"/>
            <a:chOff x="2064" y="960"/>
            <a:chExt cx="140" cy="346"/>
          </a:xfrm>
        </p:grpSpPr>
        <p:sp>
          <p:nvSpPr>
            <p:cNvPr id="147" name="Freeform 13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8" name="Freeform 14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9" name="Group 141"/>
          <p:cNvGrpSpPr>
            <a:grpSpLocks noChangeAspect="1"/>
          </p:cNvGrpSpPr>
          <p:nvPr/>
        </p:nvGrpSpPr>
        <p:grpSpPr bwMode="auto">
          <a:xfrm>
            <a:off x="1985936" y="5092679"/>
            <a:ext cx="158750" cy="444500"/>
            <a:chOff x="2064" y="960"/>
            <a:chExt cx="140" cy="346"/>
          </a:xfrm>
        </p:grpSpPr>
        <p:sp>
          <p:nvSpPr>
            <p:cNvPr id="150" name="Freeform 14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1" name="Freeform 14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2" name="Group 144"/>
          <p:cNvGrpSpPr>
            <a:grpSpLocks noChangeAspect="1"/>
          </p:cNvGrpSpPr>
          <p:nvPr/>
        </p:nvGrpSpPr>
        <p:grpSpPr bwMode="auto">
          <a:xfrm>
            <a:off x="1347761" y="5338742"/>
            <a:ext cx="158750" cy="444500"/>
            <a:chOff x="2064" y="960"/>
            <a:chExt cx="140" cy="346"/>
          </a:xfrm>
        </p:grpSpPr>
        <p:sp>
          <p:nvSpPr>
            <p:cNvPr id="153" name="Freeform 14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" name="Freeform 14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5" name="Group 147"/>
          <p:cNvGrpSpPr>
            <a:grpSpLocks noChangeAspect="1"/>
          </p:cNvGrpSpPr>
          <p:nvPr/>
        </p:nvGrpSpPr>
        <p:grpSpPr bwMode="auto">
          <a:xfrm>
            <a:off x="2305024" y="4586267"/>
            <a:ext cx="160337" cy="444500"/>
            <a:chOff x="2064" y="960"/>
            <a:chExt cx="140" cy="346"/>
          </a:xfrm>
        </p:grpSpPr>
        <p:sp>
          <p:nvSpPr>
            <p:cNvPr id="156" name="Freeform 14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7" name="Freeform 14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8" name="Group 150"/>
          <p:cNvGrpSpPr>
            <a:grpSpLocks noChangeAspect="1"/>
          </p:cNvGrpSpPr>
          <p:nvPr/>
        </p:nvGrpSpPr>
        <p:grpSpPr bwMode="auto">
          <a:xfrm>
            <a:off x="2643161" y="4444979"/>
            <a:ext cx="158750" cy="444500"/>
            <a:chOff x="2064" y="960"/>
            <a:chExt cx="140" cy="346"/>
          </a:xfrm>
        </p:grpSpPr>
        <p:sp>
          <p:nvSpPr>
            <p:cNvPr id="159" name="Freeform 15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0" name="Freeform 15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0099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1" name="Group 153"/>
          <p:cNvGrpSpPr>
            <a:grpSpLocks noChangeAspect="1"/>
          </p:cNvGrpSpPr>
          <p:nvPr/>
        </p:nvGrpSpPr>
        <p:grpSpPr bwMode="auto">
          <a:xfrm>
            <a:off x="3124174" y="4394179"/>
            <a:ext cx="160337" cy="444500"/>
            <a:chOff x="2064" y="960"/>
            <a:chExt cx="140" cy="346"/>
          </a:xfrm>
        </p:grpSpPr>
        <p:sp>
          <p:nvSpPr>
            <p:cNvPr id="162" name="Freeform 15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" name="Freeform 15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4" name="Group 156"/>
          <p:cNvGrpSpPr>
            <a:grpSpLocks noChangeAspect="1"/>
          </p:cNvGrpSpPr>
          <p:nvPr/>
        </p:nvGrpSpPr>
        <p:grpSpPr bwMode="auto">
          <a:xfrm>
            <a:off x="3101949" y="4906942"/>
            <a:ext cx="158750" cy="444500"/>
            <a:chOff x="2064" y="960"/>
            <a:chExt cx="140" cy="346"/>
          </a:xfrm>
        </p:grpSpPr>
        <p:sp>
          <p:nvSpPr>
            <p:cNvPr id="165" name="Freeform 15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6" name="Freeform 15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7" name="Group 159"/>
          <p:cNvGrpSpPr>
            <a:grpSpLocks noChangeAspect="1"/>
          </p:cNvGrpSpPr>
          <p:nvPr/>
        </p:nvGrpSpPr>
        <p:grpSpPr bwMode="auto">
          <a:xfrm>
            <a:off x="3451199" y="5246667"/>
            <a:ext cx="160337" cy="444500"/>
            <a:chOff x="2064" y="960"/>
            <a:chExt cx="140" cy="346"/>
          </a:xfrm>
        </p:grpSpPr>
        <p:sp>
          <p:nvSpPr>
            <p:cNvPr id="168" name="Freeform 16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9" name="Freeform 16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0" name="Group 162"/>
          <p:cNvGrpSpPr>
            <a:grpSpLocks noChangeAspect="1"/>
          </p:cNvGrpSpPr>
          <p:nvPr/>
        </p:nvGrpSpPr>
        <p:grpSpPr bwMode="auto">
          <a:xfrm>
            <a:off x="4005236" y="4702154"/>
            <a:ext cx="160338" cy="444500"/>
            <a:chOff x="2064" y="960"/>
            <a:chExt cx="140" cy="346"/>
          </a:xfrm>
        </p:grpSpPr>
        <p:sp>
          <p:nvSpPr>
            <p:cNvPr id="171" name="Freeform 16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2" name="Freeform 16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3" name="Group 165"/>
          <p:cNvGrpSpPr>
            <a:grpSpLocks noChangeAspect="1"/>
          </p:cNvGrpSpPr>
          <p:nvPr/>
        </p:nvGrpSpPr>
        <p:grpSpPr bwMode="auto">
          <a:xfrm>
            <a:off x="3868711" y="5222854"/>
            <a:ext cx="158750" cy="444500"/>
            <a:chOff x="2064" y="960"/>
            <a:chExt cx="140" cy="346"/>
          </a:xfrm>
        </p:grpSpPr>
        <p:sp>
          <p:nvSpPr>
            <p:cNvPr id="174" name="Freeform 16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5" name="Freeform 16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6" name="Group 168"/>
          <p:cNvGrpSpPr>
            <a:grpSpLocks noChangeAspect="1"/>
          </p:cNvGrpSpPr>
          <p:nvPr/>
        </p:nvGrpSpPr>
        <p:grpSpPr bwMode="auto">
          <a:xfrm>
            <a:off x="4484661" y="5254604"/>
            <a:ext cx="160338" cy="444500"/>
            <a:chOff x="2064" y="960"/>
            <a:chExt cx="140" cy="346"/>
          </a:xfrm>
        </p:grpSpPr>
        <p:sp>
          <p:nvSpPr>
            <p:cNvPr id="177" name="Freeform 16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8" name="Freeform 17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9" name="Group 171"/>
          <p:cNvGrpSpPr>
            <a:grpSpLocks noChangeAspect="1"/>
          </p:cNvGrpSpPr>
          <p:nvPr/>
        </p:nvGrpSpPr>
        <p:grpSpPr bwMode="auto">
          <a:xfrm>
            <a:off x="3046386" y="5676879"/>
            <a:ext cx="161925" cy="446088"/>
            <a:chOff x="2064" y="960"/>
            <a:chExt cx="140" cy="346"/>
          </a:xfrm>
        </p:grpSpPr>
        <p:sp>
          <p:nvSpPr>
            <p:cNvPr id="180" name="Freeform 17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1" name="Freeform 17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2" name="Group 174"/>
          <p:cNvGrpSpPr>
            <a:grpSpLocks noChangeAspect="1"/>
          </p:cNvGrpSpPr>
          <p:nvPr/>
        </p:nvGrpSpPr>
        <p:grpSpPr bwMode="auto">
          <a:xfrm>
            <a:off x="3411511" y="4041754"/>
            <a:ext cx="160338" cy="446088"/>
            <a:chOff x="2064" y="960"/>
            <a:chExt cx="140" cy="346"/>
          </a:xfrm>
        </p:grpSpPr>
        <p:sp>
          <p:nvSpPr>
            <p:cNvPr id="183" name="Freeform 17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" name="Freeform 17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5" name="Group 177"/>
          <p:cNvGrpSpPr>
            <a:grpSpLocks noChangeAspect="1"/>
          </p:cNvGrpSpPr>
          <p:nvPr/>
        </p:nvGrpSpPr>
        <p:grpSpPr bwMode="auto">
          <a:xfrm>
            <a:off x="2890811" y="5295879"/>
            <a:ext cx="160338" cy="442913"/>
            <a:chOff x="2064" y="960"/>
            <a:chExt cx="140" cy="346"/>
          </a:xfrm>
        </p:grpSpPr>
        <p:sp>
          <p:nvSpPr>
            <p:cNvPr id="186" name="Freeform 17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7" name="Freeform 17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8" name="Freeform 180"/>
          <p:cNvSpPr>
            <a:spLocks noChangeAspect="1"/>
          </p:cNvSpPr>
          <p:nvPr/>
        </p:nvSpPr>
        <p:spPr bwMode="auto">
          <a:xfrm>
            <a:off x="3694086" y="4897417"/>
            <a:ext cx="160338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9" name="Freeform 181"/>
          <p:cNvSpPr>
            <a:spLocks noChangeAspect="1"/>
          </p:cNvSpPr>
          <p:nvPr/>
        </p:nvSpPr>
        <p:spPr bwMode="auto">
          <a:xfrm>
            <a:off x="3979836" y="5770542"/>
            <a:ext cx="157163" cy="442912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0" name="Freeform 182"/>
          <p:cNvSpPr>
            <a:spLocks noChangeAspect="1"/>
          </p:cNvSpPr>
          <p:nvPr/>
        </p:nvSpPr>
        <p:spPr bwMode="auto">
          <a:xfrm>
            <a:off x="3640111" y="5667354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rgbClr val="000099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1" name="Freeform 183"/>
          <p:cNvSpPr>
            <a:spLocks noChangeAspect="1"/>
          </p:cNvSpPr>
          <p:nvPr/>
        </p:nvSpPr>
        <p:spPr bwMode="auto">
          <a:xfrm>
            <a:off x="3294036" y="5810229"/>
            <a:ext cx="157163" cy="446088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2" name="Freeform 184"/>
          <p:cNvSpPr>
            <a:spLocks noChangeAspect="1"/>
          </p:cNvSpPr>
          <p:nvPr/>
        </p:nvSpPr>
        <p:spPr bwMode="auto">
          <a:xfrm>
            <a:off x="2662211" y="5197454"/>
            <a:ext cx="160338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3" name="Freeform 185"/>
          <p:cNvSpPr>
            <a:spLocks noChangeAspect="1"/>
          </p:cNvSpPr>
          <p:nvPr/>
        </p:nvSpPr>
        <p:spPr bwMode="auto">
          <a:xfrm>
            <a:off x="2397099" y="4102079"/>
            <a:ext cx="160337" cy="442913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" name="Freeform 186"/>
          <p:cNvSpPr>
            <a:spLocks noChangeAspect="1"/>
          </p:cNvSpPr>
          <p:nvPr/>
        </p:nvSpPr>
        <p:spPr bwMode="auto">
          <a:xfrm>
            <a:off x="2006574" y="4598967"/>
            <a:ext cx="158750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5" name="Freeform 187"/>
          <p:cNvSpPr>
            <a:spLocks noChangeAspect="1"/>
          </p:cNvSpPr>
          <p:nvPr/>
        </p:nvSpPr>
        <p:spPr bwMode="auto">
          <a:xfrm>
            <a:off x="2362174" y="5287942"/>
            <a:ext cx="158750" cy="442912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6" name="Freeform 188"/>
          <p:cNvSpPr>
            <a:spLocks noChangeAspect="1"/>
          </p:cNvSpPr>
          <p:nvPr/>
        </p:nvSpPr>
        <p:spPr bwMode="auto">
          <a:xfrm>
            <a:off x="1941486" y="5667354"/>
            <a:ext cx="160338" cy="444500"/>
          </a:xfrm>
          <a:custGeom>
            <a:avLst/>
            <a:gdLst>
              <a:gd name="T0" fmla="*/ 110 w 139"/>
              <a:gd name="T1" fmla="*/ 96 h 346"/>
              <a:gd name="T2" fmla="*/ 96 w 139"/>
              <a:gd name="T3" fmla="*/ 87 h 346"/>
              <a:gd name="T4" fmla="*/ 91 w 139"/>
              <a:gd name="T5" fmla="*/ 82 h 346"/>
              <a:gd name="T6" fmla="*/ 91 w 139"/>
              <a:gd name="T7" fmla="*/ 72 h 346"/>
              <a:gd name="T8" fmla="*/ 96 w 139"/>
              <a:gd name="T9" fmla="*/ 67 h 346"/>
              <a:gd name="T10" fmla="*/ 106 w 139"/>
              <a:gd name="T11" fmla="*/ 58 h 346"/>
              <a:gd name="T12" fmla="*/ 106 w 139"/>
              <a:gd name="T13" fmla="*/ 48 h 346"/>
              <a:gd name="T14" fmla="*/ 106 w 139"/>
              <a:gd name="T15" fmla="*/ 43 h 346"/>
              <a:gd name="T16" fmla="*/ 101 w 139"/>
              <a:gd name="T17" fmla="*/ 24 h 346"/>
              <a:gd name="T18" fmla="*/ 91 w 139"/>
              <a:gd name="T19" fmla="*/ 10 h 346"/>
              <a:gd name="T20" fmla="*/ 77 w 139"/>
              <a:gd name="T21" fmla="*/ 0 h 346"/>
              <a:gd name="T22" fmla="*/ 62 w 139"/>
              <a:gd name="T23" fmla="*/ 0 h 346"/>
              <a:gd name="T24" fmla="*/ 48 w 139"/>
              <a:gd name="T25" fmla="*/ 10 h 346"/>
              <a:gd name="T26" fmla="*/ 38 w 139"/>
              <a:gd name="T27" fmla="*/ 24 h 346"/>
              <a:gd name="T28" fmla="*/ 34 w 139"/>
              <a:gd name="T29" fmla="*/ 43 h 346"/>
              <a:gd name="T30" fmla="*/ 34 w 139"/>
              <a:gd name="T31" fmla="*/ 48 h 346"/>
              <a:gd name="T32" fmla="*/ 38 w 139"/>
              <a:gd name="T33" fmla="*/ 58 h 346"/>
              <a:gd name="T34" fmla="*/ 43 w 139"/>
              <a:gd name="T35" fmla="*/ 67 h 346"/>
              <a:gd name="T36" fmla="*/ 48 w 139"/>
              <a:gd name="T37" fmla="*/ 72 h 346"/>
              <a:gd name="T38" fmla="*/ 48 w 139"/>
              <a:gd name="T39" fmla="*/ 82 h 346"/>
              <a:gd name="T40" fmla="*/ 48 w 139"/>
              <a:gd name="T41" fmla="*/ 87 h 346"/>
              <a:gd name="T42" fmla="*/ 34 w 139"/>
              <a:gd name="T43" fmla="*/ 96 h 346"/>
              <a:gd name="T44" fmla="*/ 19 w 139"/>
              <a:gd name="T45" fmla="*/ 101 h 346"/>
              <a:gd name="T46" fmla="*/ 5 w 139"/>
              <a:gd name="T47" fmla="*/ 111 h 346"/>
              <a:gd name="T48" fmla="*/ 0 w 139"/>
              <a:gd name="T49" fmla="*/ 125 h 346"/>
              <a:gd name="T50" fmla="*/ 0 w 139"/>
              <a:gd name="T51" fmla="*/ 130 h 346"/>
              <a:gd name="T52" fmla="*/ 0 w 139"/>
              <a:gd name="T53" fmla="*/ 202 h 346"/>
              <a:gd name="T54" fmla="*/ 10 w 139"/>
              <a:gd name="T55" fmla="*/ 221 h 346"/>
              <a:gd name="T56" fmla="*/ 24 w 139"/>
              <a:gd name="T57" fmla="*/ 231 h 346"/>
              <a:gd name="T58" fmla="*/ 29 w 139"/>
              <a:gd name="T59" fmla="*/ 235 h 346"/>
              <a:gd name="T60" fmla="*/ 29 w 139"/>
              <a:gd name="T61" fmla="*/ 322 h 346"/>
              <a:gd name="T62" fmla="*/ 29 w 139"/>
              <a:gd name="T63" fmla="*/ 331 h 346"/>
              <a:gd name="T64" fmla="*/ 34 w 139"/>
              <a:gd name="T65" fmla="*/ 341 h 346"/>
              <a:gd name="T66" fmla="*/ 43 w 139"/>
              <a:gd name="T67" fmla="*/ 346 h 346"/>
              <a:gd name="T68" fmla="*/ 48 w 139"/>
              <a:gd name="T69" fmla="*/ 346 h 346"/>
              <a:gd name="T70" fmla="*/ 58 w 139"/>
              <a:gd name="T71" fmla="*/ 346 h 346"/>
              <a:gd name="T72" fmla="*/ 67 w 139"/>
              <a:gd name="T73" fmla="*/ 336 h 346"/>
              <a:gd name="T74" fmla="*/ 67 w 139"/>
              <a:gd name="T75" fmla="*/ 327 h 346"/>
              <a:gd name="T76" fmla="*/ 72 w 139"/>
              <a:gd name="T77" fmla="*/ 192 h 346"/>
              <a:gd name="T78" fmla="*/ 72 w 139"/>
              <a:gd name="T79" fmla="*/ 327 h 346"/>
              <a:gd name="T80" fmla="*/ 77 w 139"/>
              <a:gd name="T81" fmla="*/ 336 h 346"/>
              <a:gd name="T82" fmla="*/ 82 w 139"/>
              <a:gd name="T83" fmla="*/ 346 h 346"/>
              <a:gd name="T84" fmla="*/ 91 w 139"/>
              <a:gd name="T85" fmla="*/ 346 h 346"/>
              <a:gd name="T86" fmla="*/ 96 w 139"/>
              <a:gd name="T87" fmla="*/ 346 h 346"/>
              <a:gd name="T88" fmla="*/ 106 w 139"/>
              <a:gd name="T89" fmla="*/ 341 h 346"/>
              <a:gd name="T90" fmla="*/ 110 w 139"/>
              <a:gd name="T91" fmla="*/ 331 h 346"/>
              <a:gd name="T92" fmla="*/ 110 w 139"/>
              <a:gd name="T93" fmla="*/ 245 h 346"/>
              <a:gd name="T94" fmla="*/ 110 w 139"/>
              <a:gd name="T95" fmla="*/ 235 h 346"/>
              <a:gd name="T96" fmla="*/ 120 w 139"/>
              <a:gd name="T97" fmla="*/ 231 h 346"/>
              <a:gd name="T98" fmla="*/ 130 w 139"/>
              <a:gd name="T99" fmla="*/ 216 h 346"/>
              <a:gd name="T100" fmla="*/ 139 w 139"/>
              <a:gd name="T101" fmla="*/ 202 h 346"/>
              <a:gd name="T102" fmla="*/ 139 w 139"/>
              <a:gd name="T103" fmla="*/ 130 h 346"/>
              <a:gd name="T104" fmla="*/ 139 w 139"/>
              <a:gd name="T105" fmla="*/ 125 h 346"/>
              <a:gd name="T106" fmla="*/ 139 w 139"/>
              <a:gd name="T107" fmla="*/ 111 h 346"/>
              <a:gd name="T108" fmla="*/ 125 w 139"/>
              <a:gd name="T109" fmla="*/ 101 h 3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9"/>
              <a:gd name="T166" fmla="*/ 0 h 346"/>
              <a:gd name="T167" fmla="*/ 139 w 139"/>
              <a:gd name="T168" fmla="*/ 346 h 34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9" h="346">
                <a:moveTo>
                  <a:pt x="115" y="96"/>
                </a:moveTo>
                <a:lnTo>
                  <a:pt x="115" y="96"/>
                </a:lnTo>
                <a:lnTo>
                  <a:pt x="110" y="96"/>
                </a:lnTo>
                <a:lnTo>
                  <a:pt x="106" y="91"/>
                </a:lnTo>
                <a:lnTo>
                  <a:pt x="101" y="91"/>
                </a:lnTo>
                <a:lnTo>
                  <a:pt x="96" y="87"/>
                </a:lnTo>
                <a:lnTo>
                  <a:pt x="91" y="82"/>
                </a:lnTo>
                <a:lnTo>
                  <a:pt x="91" y="77"/>
                </a:lnTo>
                <a:lnTo>
                  <a:pt x="91" y="72"/>
                </a:lnTo>
                <a:lnTo>
                  <a:pt x="96" y="72"/>
                </a:lnTo>
                <a:lnTo>
                  <a:pt x="96" y="67"/>
                </a:lnTo>
                <a:lnTo>
                  <a:pt x="101" y="63"/>
                </a:lnTo>
                <a:lnTo>
                  <a:pt x="106" y="58"/>
                </a:lnTo>
                <a:lnTo>
                  <a:pt x="106" y="53"/>
                </a:lnTo>
                <a:lnTo>
                  <a:pt x="106" y="48"/>
                </a:lnTo>
                <a:lnTo>
                  <a:pt x="106" y="43"/>
                </a:lnTo>
                <a:lnTo>
                  <a:pt x="106" y="34"/>
                </a:lnTo>
                <a:lnTo>
                  <a:pt x="106" y="29"/>
                </a:lnTo>
                <a:lnTo>
                  <a:pt x="101" y="24"/>
                </a:lnTo>
                <a:lnTo>
                  <a:pt x="101" y="19"/>
                </a:lnTo>
                <a:lnTo>
                  <a:pt x="96" y="15"/>
                </a:lnTo>
                <a:lnTo>
                  <a:pt x="91" y="10"/>
                </a:lnTo>
                <a:lnTo>
                  <a:pt x="86" y="5"/>
                </a:lnTo>
                <a:lnTo>
                  <a:pt x="82" y="5"/>
                </a:lnTo>
                <a:lnTo>
                  <a:pt x="77" y="0"/>
                </a:lnTo>
                <a:lnTo>
                  <a:pt x="72" y="0"/>
                </a:lnTo>
                <a:lnTo>
                  <a:pt x="62" y="0"/>
                </a:lnTo>
                <a:lnTo>
                  <a:pt x="58" y="5"/>
                </a:lnTo>
                <a:lnTo>
                  <a:pt x="53" y="5"/>
                </a:lnTo>
                <a:lnTo>
                  <a:pt x="48" y="10"/>
                </a:lnTo>
                <a:lnTo>
                  <a:pt x="43" y="15"/>
                </a:lnTo>
                <a:lnTo>
                  <a:pt x="38" y="19"/>
                </a:lnTo>
                <a:lnTo>
                  <a:pt x="38" y="24"/>
                </a:lnTo>
                <a:lnTo>
                  <a:pt x="34" y="29"/>
                </a:lnTo>
                <a:lnTo>
                  <a:pt x="34" y="34"/>
                </a:lnTo>
                <a:lnTo>
                  <a:pt x="34" y="43"/>
                </a:lnTo>
                <a:lnTo>
                  <a:pt x="34" y="48"/>
                </a:lnTo>
                <a:lnTo>
                  <a:pt x="34" y="53"/>
                </a:lnTo>
                <a:lnTo>
                  <a:pt x="38" y="58"/>
                </a:lnTo>
                <a:lnTo>
                  <a:pt x="38" y="63"/>
                </a:lnTo>
                <a:lnTo>
                  <a:pt x="43" y="67"/>
                </a:lnTo>
                <a:lnTo>
                  <a:pt x="48" y="72"/>
                </a:lnTo>
                <a:lnTo>
                  <a:pt x="48" y="77"/>
                </a:lnTo>
                <a:lnTo>
                  <a:pt x="48" y="82"/>
                </a:lnTo>
                <a:lnTo>
                  <a:pt x="48" y="87"/>
                </a:lnTo>
                <a:lnTo>
                  <a:pt x="43" y="91"/>
                </a:lnTo>
                <a:lnTo>
                  <a:pt x="38" y="91"/>
                </a:lnTo>
                <a:lnTo>
                  <a:pt x="34" y="96"/>
                </a:lnTo>
                <a:lnTo>
                  <a:pt x="29" y="96"/>
                </a:lnTo>
                <a:lnTo>
                  <a:pt x="19" y="101"/>
                </a:lnTo>
                <a:lnTo>
                  <a:pt x="14" y="106"/>
                </a:lnTo>
                <a:lnTo>
                  <a:pt x="10" y="106"/>
                </a:lnTo>
                <a:lnTo>
                  <a:pt x="5" y="111"/>
                </a:lnTo>
                <a:lnTo>
                  <a:pt x="5" y="115"/>
                </a:lnTo>
                <a:lnTo>
                  <a:pt x="0" y="120"/>
                </a:lnTo>
                <a:lnTo>
                  <a:pt x="0" y="125"/>
                </a:lnTo>
                <a:lnTo>
                  <a:pt x="0" y="130"/>
                </a:lnTo>
                <a:lnTo>
                  <a:pt x="0" y="192"/>
                </a:lnTo>
                <a:lnTo>
                  <a:pt x="0" y="202"/>
                </a:lnTo>
                <a:lnTo>
                  <a:pt x="5" y="207"/>
                </a:lnTo>
                <a:lnTo>
                  <a:pt x="10" y="211"/>
                </a:lnTo>
                <a:lnTo>
                  <a:pt x="10" y="221"/>
                </a:lnTo>
                <a:lnTo>
                  <a:pt x="14" y="221"/>
                </a:lnTo>
                <a:lnTo>
                  <a:pt x="19" y="226"/>
                </a:lnTo>
                <a:lnTo>
                  <a:pt x="24" y="231"/>
                </a:lnTo>
                <a:lnTo>
                  <a:pt x="29" y="231"/>
                </a:lnTo>
                <a:lnTo>
                  <a:pt x="29" y="235"/>
                </a:lnTo>
                <a:lnTo>
                  <a:pt x="29" y="144"/>
                </a:lnTo>
                <a:lnTo>
                  <a:pt x="29" y="245"/>
                </a:lnTo>
                <a:lnTo>
                  <a:pt x="29" y="322"/>
                </a:lnTo>
                <a:lnTo>
                  <a:pt x="29" y="327"/>
                </a:lnTo>
                <a:lnTo>
                  <a:pt x="29" y="331"/>
                </a:lnTo>
                <a:lnTo>
                  <a:pt x="34" y="336"/>
                </a:lnTo>
                <a:lnTo>
                  <a:pt x="34" y="341"/>
                </a:lnTo>
                <a:lnTo>
                  <a:pt x="38" y="341"/>
                </a:lnTo>
                <a:lnTo>
                  <a:pt x="38" y="346"/>
                </a:lnTo>
                <a:lnTo>
                  <a:pt x="43" y="346"/>
                </a:lnTo>
                <a:lnTo>
                  <a:pt x="48" y="346"/>
                </a:lnTo>
                <a:lnTo>
                  <a:pt x="53" y="346"/>
                </a:lnTo>
                <a:lnTo>
                  <a:pt x="58" y="346"/>
                </a:lnTo>
                <a:lnTo>
                  <a:pt x="62" y="341"/>
                </a:lnTo>
                <a:lnTo>
                  <a:pt x="67" y="336"/>
                </a:lnTo>
                <a:lnTo>
                  <a:pt x="67" y="331"/>
                </a:lnTo>
                <a:lnTo>
                  <a:pt x="67" y="327"/>
                </a:lnTo>
                <a:lnTo>
                  <a:pt x="72" y="322"/>
                </a:lnTo>
                <a:lnTo>
                  <a:pt x="72" y="192"/>
                </a:lnTo>
                <a:lnTo>
                  <a:pt x="72" y="322"/>
                </a:lnTo>
                <a:lnTo>
                  <a:pt x="72" y="327"/>
                </a:lnTo>
                <a:lnTo>
                  <a:pt x="72" y="331"/>
                </a:lnTo>
                <a:lnTo>
                  <a:pt x="72" y="336"/>
                </a:lnTo>
                <a:lnTo>
                  <a:pt x="77" y="336"/>
                </a:lnTo>
                <a:lnTo>
                  <a:pt x="77" y="341"/>
                </a:lnTo>
                <a:lnTo>
                  <a:pt x="82" y="346"/>
                </a:lnTo>
                <a:lnTo>
                  <a:pt x="86" y="346"/>
                </a:lnTo>
                <a:lnTo>
                  <a:pt x="91" y="346"/>
                </a:lnTo>
                <a:lnTo>
                  <a:pt x="96" y="346"/>
                </a:lnTo>
                <a:lnTo>
                  <a:pt x="101" y="346"/>
                </a:lnTo>
                <a:lnTo>
                  <a:pt x="101" y="341"/>
                </a:lnTo>
                <a:lnTo>
                  <a:pt x="106" y="341"/>
                </a:lnTo>
                <a:lnTo>
                  <a:pt x="106" y="336"/>
                </a:lnTo>
                <a:lnTo>
                  <a:pt x="110" y="336"/>
                </a:lnTo>
                <a:lnTo>
                  <a:pt x="110" y="331"/>
                </a:lnTo>
                <a:lnTo>
                  <a:pt x="110" y="327"/>
                </a:lnTo>
                <a:lnTo>
                  <a:pt x="110" y="322"/>
                </a:lnTo>
                <a:lnTo>
                  <a:pt x="110" y="245"/>
                </a:lnTo>
                <a:lnTo>
                  <a:pt x="110" y="144"/>
                </a:lnTo>
                <a:lnTo>
                  <a:pt x="110" y="235"/>
                </a:lnTo>
                <a:lnTo>
                  <a:pt x="115" y="231"/>
                </a:lnTo>
                <a:lnTo>
                  <a:pt x="120" y="231"/>
                </a:lnTo>
                <a:lnTo>
                  <a:pt x="120" y="226"/>
                </a:lnTo>
                <a:lnTo>
                  <a:pt x="125" y="221"/>
                </a:lnTo>
                <a:lnTo>
                  <a:pt x="130" y="216"/>
                </a:lnTo>
                <a:lnTo>
                  <a:pt x="134" y="211"/>
                </a:lnTo>
                <a:lnTo>
                  <a:pt x="139" y="207"/>
                </a:lnTo>
                <a:lnTo>
                  <a:pt x="139" y="202"/>
                </a:lnTo>
                <a:lnTo>
                  <a:pt x="139" y="192"/>
                </a:lnTo>
                <a:lnTo>
                  <a:pt x="139" y="130"/>
                </a:lnTo>
                <a:lnTo>
                  <a:pt x="139" y="125"/>
                </a:lnTo>
                <a:lnTo>
                  <a:pt x="139" y="120"/>
                </a:lnTo>
                <a:lnTo>
                  <a:pt x="139" y="115"/>
                </a:lnTo>
                <a:lnTo>
                  <a:pt x="139" y="111"/>
                </a:lnTo>
                <a:lnTo>
                  <a:pt x="134" y="106"/>
                </a:lnTo>
                <a:lnTo>
                  <a:pt x="130" y="106"/>
                </a:lnTo>
                <a:lnTo>
                  <a:pt x="125" y="101"/>
                </a:lnTo>
                <a:lnTo>
                  <a:pt x="115" y="96"/>
                </a:lnTo>
              </a:path>
            </a:pathLst>
          </a:custGeom>
          <a:solidFill>
            <a:schemeClr val="accent1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197" name="Group 189"/>
          <p:cNvGrpSpPr>
            <a:grpSpLocks noChangeAspect="1"/>
          </p:cNvGrpSpPr>
          <p:nvPr/>
        </p:nvGrpSpPr>
        <p:grpSpPr bwMode="auto">
          <a:xfrm>
            <a:off x="2070074" y="4127479"/>
            <a:ext cx="160337" cy="442913"/>
            <a:chOff x="2064" y="960"/>
            <a:chExt cx="140" cy="346"/>
          </a:xfrm>
        </p:grpSpPr>
        <p:sp>
          <p:nvSpPr>
            <p:cNvPr id="198" name="Freeform 19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9" name="Freeform 19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0" name="Group 192"/>
          <p:cNvGrpSpPr>
            <a:grpSpLocks noChangeAspect="1"/>
          </p:cNvGrpSpPr>
          <p:nvPr/>
        </p:nvGrpSpPr>
        <p:grpSpPr bwMode="auto">
          <a:xfrm>
            <a:off x="2832074" y="4352904"/>
            <a:ext cx="160337" cy="444500"/>
            <a:chOff x="2064" y="960"/>
            <a:chExt cx="140" cy="346"/>
          </a:xfrm>
        </p:grpSpPr>
        <p:sp>
          <p:nvSpPr>
            <p:cNvPr id="201" name="Freeform 19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2" name="Freeform 19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3" name="Group 195"/>
          <p:cNvGrpSpPr>
            <a:grpSpLocks noChangeAspect="1"/>
          </p:cNvGrpSpPr>
          <p:nvPr/>
        </p:nvGrpSpPr>
        <p:grpSpPr bwMode="auto">
          <a:xfrm>
            <a:off x="2189136" y="5472092"/>
            <a:ext cx="158750" cy="446087"/>
            <a:chOff x="2064" y="960"/>
            <a:chExt cx="140" cy="346"/>
          </a:xfrm>
        </p:grpSpPr>
        <p:sp>
          <p:nvSpPr>
            <p:cNvPr id="204" name="Freeform 19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" name="Freeform 19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6" name="Group 198"/>
          <p:cNvGrpSpPr>
            <a:grpSpLocks noChangeAspect="1"/>
          </p:cNvGrpSpPr>
          <p:nvPr/>
        </p:nvGrpSpPr>
        <p:grpSpPr bwMode="auto">
          <a:xfrm>
            <a:off x="2832074" y="5864204"/>
            <a:ext cx="160337" cy="442913"/>
            <a:chOff x="2064" y="960"/>
            <a:chExt cx="140" cy="346"/>
          </a:xfrm>
        </p:grpSpPr>
        <p:sp>
          <p:nvSpPr>
            <p:cNvPr id="207" name="Freeform 19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8" name="Freeform 20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9" name="Group 201"/>
          <p:cNvGrpSpPr>
            <a:grpSpLocks noChangeAspect="1"/>
          </p:cNvGrpSpPr>
          <p:nvPr/>
        </p:nvGrpSpPr>
        <p:grpSpPr bwMode="auto">
          <a:xfrm>
            <a:off x="2878111" y="4814867"/>
            <a:ext cx="160338" cy="444500"/>
            <a:chOff x="2064" y="960"/>
            <a:chExt cx="140" cy="346"/>
          </a:xfrm>
        </p:grpSpPr>
        <p:sp>
          <p:nvSpPr>
            <p:cNvPr id="210" name="Freeform 20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1" name="Freeform 20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12" name="Group 204"/>
          <p:cNvGrpSpPr>
            <a:grpSpLocks noChangeAspect="1"/>
          </p:cNvGrpSpPr>
          <p:nvPr/>
        </p:nvGrpSpPr>
        <p:grpSpPr bwMode="auto">
          <a:xfrm>
            <a:off x="3243236" y="5287942"/>
            <a:ext cx="160338" cy="442912"/>
            <a:chOff x="2064" y="960"/>
            <a:chExt cx="140" cy="346"/>
          </a:xfrm>
        </p:grpSpPr>
        <p:sp>
          <p:nvSpPr>
            <p:cNvPr id="213" name="Freeform 20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4" name="Freeform 206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15" name="Group 207"/>
          <p:cNvGrpSpPr>
            <a:grpSpLocks noChangeAspect="1"/>
          </p:cNvGrpSpPr>
          <p:nvPr/>
        </p:nvGrpSpPr>
        <p:grpSpPr bwMode="auto">
          <a:xfrm>
            <a:off x="1719236" y="5657829"/>
            <a:ext cx="158750" cy="444500"/>
            <a:chOff x="2064" y="960"/>
            <a:chExt cx="140" cy="346"/>
          </a:xfrm>
        </p:grpSpPr>
        <p:sp>
          <p:nvSpPr>
            <p:cNvPr id="216" name="Freeform 20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7" name="Freeform 20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18" name="Group 210"/>
          <p:cNvGrpSpPr>
            <a:grpSpLocks noChangeAspect="1"/>
          </p:cNvGrpSpPr>
          <p:nvPr/>
        </p:nvGrpSpPr>
        <p:grpSpPr bwMode="auto">
          <a:xfrm>
            <a:off x="1760511" y="4110017"/>
            <a:ext cx="158750" cy="442912"/>
            <a:chOff x="2064" y="960"/>
            <a:chExt cx="140" cy="346"/>
          </a:xfrm>
        </p:grpSpPr>
        <p:sp>
          <p:nvSpPr>
            <p:cNvPr id="219" name="Freeform 21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0" name="Freeform 21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21" name="Group 213"/>
          <p:cNvGrpSpPr>
            <a:grpSpLocks noChangeAspect="1"/>
          </p:cNvGrpSpPr>
          <p:nvPr/>
        </p:nvGrpSpPr>
        <p:grpSpPr bwMode="auto">
          <a:xfrm>
            <a:off x="4462436" y="5824517"/>
            <a:ext cx="160338" cy="442912"/>
            <a:chOff x="2064" y="960"/>
            <a:chExt cx="140" cy="346"/>
          </a:xfrm>
        </p:grpSpPr>
        <p:sp>
          <p:nvSpPr>
            <p:cNvPr id="222" name="Freeform 21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3" name="Freeform 21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0099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24" name="Group 216"/>
          <p:cNvGrpSpPr>
            <a:grpSpLocks noChangeAspect="1"/>
          </p:cNvGrpSpPr>
          <p:nvPr/>
        </p:nvGrpSpPr>
        <p:grpSpPr bwMode="auto">
          <a:xfrm>
            <a:off x="4171924" y="5146654"/>
            <a:ext cx="157162" cy="444500"/>
            <a:chOff x="2064" y="960"/>
            <a:chExt cx="140" cy="346"/>
          </a:xfrm>
        </p:grpSpPr>
        <p:sp>
          <p:nvSpPr>
            <p:cNvPr id="225" name="Freeform 21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6" name="Freeform 21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27" name="Group 219"/>
          <p:cNvGrpSpPr>
            <a:grpSpLocks noChangeAspect="1"/>
          </p:cNvGrpSpPr>
          <p:nvPr/>
        </p:nvGrpSpPr>
        <p:grpSpPr bwMode="auto">
          <a:xfrm>
            <a:off x="4216374" y="4403704"/>
            <a:ext cx="160337" cy="442913"/>
            <a:chOff x="2064" y="960"/>
            <a:chExt cx="140" cy="346"/>
          </a:xfrm>
        </p:grpSpPr>
        <p:sp>
          <p:nvSpPr>
            <p:cNvPr id="228" name="Freeform 22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9" name="Freeform 22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chemeClr val="accent1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0" name="Group 222"/>
          <p:cNvGrpSpPr>
            <a:grpSpLocks noChangeAspect="1"/>
          </p:cNvGrpSpPr>
          <p:nvPr/>
        </p:nvGrpSpPr>
        <p:grpSpPr bwMode="auto">
          <a:xfrm>
            <a:off x="5368899" y="3235304"/>
            <a:ext cx="160337" cy="442913"/>
            <a:chOff x="2064" y="960"/>
            <a:chExt cx="140" cy="346"/>
          </a:xfrm>
        </p:grpSpPr>
        <p:sp>
          <p:nvSpPr>
            <p:cNvPr id="231" name="Freeform 223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2" name="Freeform 22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3" name="Text Box 225"/>
          <p:cNvSpPr txBox="1">
            <a:spLocks noChangeAspect="1" noChangeArrowheads="1"/>
          </p:cNvSpPr>
          <p:nvPr/>
        </p:nvSpPr>
        <p:spPr bwMode="auto">
          <a:xfrm>
            <a:off x="5119661" y="2004992"/>
            <a:ext cx="2728310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7312" tIns="44450" rIns="87312" bIns="44450" anchor="ctr">
            <a:spAutoFit/>
          </a:bodyPr>
          <a:lstStyle/>
          <a:p>
            <a:pPr algn="ctr"/>
            <a:r>
              <a:rPr lang="cs-CZ" sz="1400" b="1" smtClean="0">
                <a:solidFill>
                  <a:srgbClr val="000000"/>
                </a:solidFill>
                <a:latin typeface="Arial" pitchFamily="34" charset="0"/>
              </a:rPr>
              <a:t>Pacienti odpovídající na léčbu</a:t>
            </a:r>
          </a:p>
          <a:p>
            <a:pPr algn="ctr"/>
            <a:r>
              <a:rPr lang="cs-CZ" sz="1400" b="1" smtClean="0">
                <a:solidFill>
                  <a:srgbClr val="000000"/>
                </a:solidFill>
                <a:latin typeface="Arial" pitchFamily="34" charset="0"/>
              </a:rPr>
              <a:t>bez znaků závažné toxicity</a:t>
            </a:r>
            <a:endParaRPr 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34" name="Group 226"/>
          <p:cNvGrpSpPr>
            <a:grpSpLocks noChangeAspect="1"/>
          </p:cNvGrpSpPr>
          <p:nvPr/>
        </p:nvGrpSpPr>
        <p:grpSpPr bwMode="auto">
          <a:xfrm>
            <a:off x="5116486" y="2957492"/>
            <a:ext cx="158750" cy="442912"/>
            <a:chOff x="2064" y="960"/>
            <a:chExt cx="140" cy="346"/>
          </a:xfrm>
        </p:grpSpPr>
        <p:sp>
          <p:nvSpPr>
            <p:cNvPr id="235" name="Freeform 22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6" name="Freeform 22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7" name="Line 229"/>
          <p:cNvSpPr>
            <a:spLocks noChangeAspect="1" noChangeShapeType="1"/>
          </p:cNvSpPr>
          <p:nvPr/>
        </p:nvSpPr>
        <p:spPr bwMode="auto">
          <a:xfrm rot="5400000" flipH="1">
            <a:off x="4588643" y="2024835"/>
            <a:ext cx="379412" cy="5937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38" name="Group 230"/>
          <p:cNvGrpSpPr>
            <a:grpSpLocks noChangeAspect="1"/>
          </p:cNvGrpSpPr>
          <p:nvPr/>
        </p:nvGrpSpPr>
        <p:grpSpPr bwMode="auto">
          <a:xfrm>
            <a:off x="6619849" y="3062267"/>
            <a:ext cx="158750" cy="442912"/>
            <a:chOff x="2064" y="960"/>
            <a:chExt cx="140" cy="346"/>
          </a:xfrm>
        </p:grpSpPr>
        <p:sp>
          <p:nvSpPr>
            <p:cNvPr id="239" name="Freeform 23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0" name="Freeform 23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41" name="Group 233"/>
          <p:cNvGrpSpPr>
            <a:grpSpLocks noChangeAspect="1"/>
          </p:cNvGrpSpPr>
          <p:nvPr/>
        </p:nvGrpSpPr>
        <p:grpSpPr bwMode="auto">
          <a:xfrm>
            <a:off x="6930999" y="3070204"/>
            <a:ext cx="160337" cy="442913"/>
            <a:chOff x="2064" y="960"/>
            <a:chExt cx="140" cy="346"/>
          </a:xfrm>
        </p:grpSpPr>
        <p:sp>
          <p:nvSpPr>
            <p:cNvPr id="242" name="Freeform 234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3" name="Freeform 235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44" name="Group 236"/>
          <p:cNvGrpSpPr>
            <a:grpSpLocks noChangeAspect="1"/>
          </p:cNvGrpSpPr>
          <p:nvPr/>
        </p:nvGrpSpPr>
        <p:grpSpPr bwMode="auto">
          <a:xfrm>
            <a:off x="5681636" y="3405167"/>
            <a:ext cx="161925" cy="442912"/>
            <a:chOff x="2064" y="960"/>
            <a:chExt cx="140" cy="346"/>
          </a:xfrm>
        </p:grpSpPr>
        <p:sp>
          <p:nvSpPr>
            <p:cNvPr id="245" name="Freeform 2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6" name="Freeform 23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47" name="TextovéPole 246"/>
          <p:cNvSpPr txBox="1"/>
          <p:nvPr/>
        </p:nvSpPr>
        <p:spPr>
          <a:xfrm>
            <a:off x="5072066" y="1052736"/>
            <a:ext cx="335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olidFill>
                  <a:srgbClr val="FF0000"/>
                </a:solidFill>
              </a:rPr>
              <a:t>INTEGRACE DIAGNÓZY A TERAPIE</a:t>
            </a:r>
            <a:endParaRPr lang="cs-CZ" b="1">
              <a:solidFill>
                <a:srgbClr val="FF0000"/>
              </a:solidFill>
            </a:endParaRPr>
          </a:p>
        </p:txBody>
      </p:sp>
      <p:sp>
        <p:nvSpPr>
          <p:cNvPr id="248" name="TextovéPole 247"/>
          <p:cNvSpPr txBox="1"/>
          <p:nvPr/>
        </p:nvSpPr>
        <p:spPr>
          <a:xfrm>
            <a:off x="5143504" y="4286256"/>
            <a:ext cx="373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Dogma JEDNA NEMOC=JEDNA LÉČBA</a:t>
            </a:r>
            <a:endParaRPr lang="cs-CZ" b="1"/>
          </a:p>
        </p:txBody>
      </p:sp>
      <p:cxnSp>
        <p:nvCxnSpPr>
          <p:cNvPr id="250" name="Přímá spojovací čára 249"/>
          <p:cNvCxnSpPr/>
          <p:nvPr/>
        </p:nvCxnSpPr>
        <p:spPr>
          <a:xfrm flipV="1">
            <a:off x="5786446" y="4286256"/>
            <a:ext cx="2286016" cy="357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2" name="Přímá spojovací čára 251"/>
          <p:cNvCxnSpPr/>
          <p:nvPr/>
        </p:nvCxnSpPr>
        <p:spPr>
          <a:xfrm>
            <a:off x="5786446" y="4286256"/>
            <a:ext cx="2143140" cy="4286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57158" y="714356"/>
            <a:ext cx="466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Zrušení dogmatu JEDNA NEMOC=JEDNA LÉČBA</a:t>
            </a:r>
            <a:endParaRPr lang="cs-CZ" b="1"/>
          </a:p>
        </p:txBody>
      </p:sp>
      <p:sp>
        <p:nvSpPr>
          <p:cNvPr id="5" name="TextovéPole 4"/>
          <p:cNvSpPr txBox="1"/>
          <p:nvPr/>
        </p:nvSpPr>
        <p:spPr>
          <a:xfrm>
            <a:off x="357158" y="1142984"/>
            <a:ext cx="8441771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Nosologická </a:t>
            </a:r>
            <a:r>
              <a:rPr lang="cs-CZ" dirty="0"/>
              <a:t>jednotka je dnes definována jako </a:t>
            </a:r>
            <a:r>
              <a:rPr lang="cs-CZ" b="1" dirty="0"/>
              <a:t>konkrétní příčina, která vede k rozvoji </a:t>
            </a:r>
            <a:endParaRPr lang="cs-CZ" b="1" dirty="0" smtClean="0"/>
          </a:p>
          <a:p>
            <a:r>
              <a:rPr lang="cs-CZ" b="1" dirty="0" smtClean="0"/>
              <a:t>typického </a:t>
            </a:r>
            <a:r>
              <a:rPr lang="cs-CZ" b="1" dirty="0"/>
              <a:t>souboru příznaků</a:t>
            </a:r>
            <a:r>
              <a:rPr lang="cs-CZ" dirty="0"/>
              <a:t>. Tato „konkrétní“ příčina ovšem v naprosté většině </a:t>
            </a:r>
            <a:r>
              <a:rPr lang="cs-CZ" dirty="0" smtClean="0"/>
              <a:t>případů</a:t>
            </a:r>
          </a:p>
          <a:p>
            <a:r>
              <a:rPr lang="cs-CZ" dirty="0" smtClean="0"/>
              <a:t> </a:t>
            </a:r>
            <a:r>
              <a:rPr lang="cs-CZ" dirty="0"/>
              <a:t>není definována na molekulární úrovni</a:t>
            </a:r>
            <a:r>
              <a:rPr lang="cs-CZ" dirty="0" smtClean="0"/>
              <a:t>.</a:t>
            </a:r>
          </a:p>
          <a:p>
            <a:endParaRPr lang="cs-CZ" b="1" dirty="0" smtClean="0"/>
          </a:p>
          <a:p>
            <a:r>
              <a:rPr lang="cs-CZ" b="1" dirty="0" smtClean="0"/>
              <a:t>Neexistují dva naprosto stejné případy téže nemoci</a:t>
            </a:r>
            <a:br>
              <a:rPr lang="cs-CZ" b="1" dirty="0" smtClean="0"/>
            </a:br>
            <a:endParaRPr lang="cs-CZ" b="1" dirty="0" smtClean="0"/>
          </a:p>
          <a:p>
            <a:r>
              <a:rPr lang="cs-CZ" dirty="0" smtClean="0"/>
              <a:t>Jen velmi malá část lidských nemocí má jednoduchou, dokonce jedinou příčinu</a:t>
            </a:r>
          </a:p>
          <a:p>
            <a:r>
              <a:rPr lang="cs-CZ" dirty="0" smtClean="0"/>
              <a:t>(některé dědičné nemoci a závažné infekce)</a:t>
            </a:r>
          </a:p>
          <a:p>
            <a:endParaRPr lang="cs-CZ" dirty="0" smtClean="0"/>
          </a:p>
          <a:p>
            <a:r>
              <a:rPr lang="cs-CZ" dirty="0" smtClean="0"/>
              <a:t>I zde - hemofilie, tuberkulóza a AIDS kolísají individuální příznaky tak značně, že je nutné</a:t>
            </a:r>
          </a:p>
          <a:p>
            <a:r>
              <a:rPr lang="cs-CZ" dirty="0" smtClean="0"/>
              <a:t>hovořit pouze o celkovém klinickém obrazu</a:t>
            </a:r>
          </a:p>
          <a:p>
            <a:endParaRPr lang="cs-CZ" dirty="0" smtClean="0"/>
          </a:p>
          <a:p>
            <a:r>
              <a:rPr lang="cs-CZ" b="1" dirty="0" smtClean="0"/>
              <a:t>1. Genetické dispozice ovlivňují průběh téměř všech nemocí</a:t>
            </a:r>
          </a:p>
          <a:p>
            <a:r>
              <a:rPr lang="cs-CZ" b="1" dirty="0" smtClean="0"/>
              <a:t>2. Mohou existovat rozdílné molekulární podtypy v rámci jedné diagnózy</a:t>
            </a:r>
          </a:p>
          <a:p>
            <a:endParaRPr lang="cs-CZ" b="1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Příklad molekulární klasifikace karcinomu prsu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152" y="5013176"/>
            <a:ext cx="2834458" cy="164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395536" y="5085184"/>
            <a:ext cx="3555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Existuje pět molekulárních podtypů </a:t>
            </a:r>
          </a:p>
          <a:p>
            <a:r>
              <a:rPr lang="cs-CZ" dirty="0" smtClean="0"/>
              <a:t>karcinomu prsu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72330" y="4000504"/>
            <a:ext cx="164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Sorlie et al, PNAS, 2001</a:t>
            </a:r>
            <a:endParaRPr lang="cs-CZ" sz="1200"/>
          </a:p>
        </p:txBody>
      </p:sp>
      <p:sp>
        <p:nvSpPr>
          <p:cNvPr id="11" name="TextovéPole 10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5</a:t>
            </a:r>
            <a:endParaRPr lang="cs-CZ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Úvod do molekulární medicíny 1/12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57158" y="714356"/>
            <a:ext cx="466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Zrušení dogmatu JEDNA NEMOC=JEDNA LÉČBA</a:t>
            </a:r>
            <a:endParaRPr lang="cs-CZ" b="1"/>
          </a:p>
        </p:txBody>
      </p:sp>
      <p:sp>
        <p:nvSpPr>
          <p:cNvPr id="7" name="TextovéPole 6"/>
          <p:cNvSpPr txBox="1"/>
          <p:nvPr/>
        </p:nvSpPr>
        <p:spPr>
          <a:xfrm>
            <a:off x="357158" y="1428736"/>
            <a:ext cx="836184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Nejsou dv</a:t>
            </a:r>
            <a:r>
              <a:rPr lang="cs-CZ" b="1" smtClean="0"/>
              <a:t>ě léčby stejné </a:t>
            </a:r>
            <a:r>
              <a:rPr lang="cs-CZ" smtClean="0"/>
              <a:t>= účinky jednoho léčiva se liší v závislosti na genetickém pozadí</a:t>
            </a:r>
          </a:p>
          <a:p>
            <a:r>
              <a:rPr lang="cs-CZ" smtClean="0"/>
              <a:t>jedince = farmakogenetika, farmakagenomika</a:t>
            </a:r>
          </a:p>
          <a:p>
            <a:endParaRPr lang="cs-CZ" smtClean="0"/>
          </a:p>
          <a:p>
            <a:r>
              <a:rPr lang="cs-CZ" b="1" smtClean="0"/>
              <a:t>Volba správné terapie nikoliv pouze na základě diagnózy, </a:t>
            </a:r>
          </a:p>
          <a:p>
            <a:r>
              <a:rPr lang="cs-CZ" b="1" smtClean="0"/>
              <a:t>ale také vzhlededem ke schopnosti organismu nakládat s příslušnou látkou</a:t>
            </a:r>
          </a:p>
          <a:p>
            <a:r>
              <a:rPr lang="cs-CZ" smtClean="0"/>
              <a:t>(vliv genetiky, vliv prostředí – interakce složek potravy)</a:t>
            </a:r>
          </a:p>
          <a:p>
            <a:endParaRPr lang="cs-CZ" smtClean="0"/>
          </a:p>
          <a:p>
            <a:r>
              <a:rPr lang="cs-CZ" smtClean="0"/>
              <a:t>Farmakokinetika – např. metabolická schopnost organismu (CYP2D6, DPD) </a:t>
            </a:r>
          </a:p>
          <a:p>
            <a:r>
              <a:rPr lang="cs-CZ" smtClean="0"/>
              <a:t>→ toxicita, rezistence</a:t>
            </a:r>
          </a:p>
          <a:p>
            <a:r>
              <a:rPr lang="cs-CZ" smtClean="0"/>
              <a:t>Farmakodynamika – přítomnost molekulárních změn </a:t>
            </a:r>
          </a:p>
          <a:p>
            <a:r>
              <a:rPr lang="cs-CZ" smtClean="0"/>
              <a:t>→ rezistence</a:t>
            </a:r>
          </a:p>
          <a:p>
            <a:endParaRPr lang="cs-CZ" smtClean="0"/>
          </a:p>
          <a:p>
            <a:r>
              <a:rPr lang="cs-CZ" smtClean="0"/>
              <a:t>Předpoklad farmakogenetiky a farmakogenomiky:</a:t>
            </a:r>
          </a:p>
          <a:p>
            <a:endParaRPr lang="cs-CZ" smtClean="0"/>
          </a:p>
          <a:p>
            <a:r>
              <a:rPr lang="cs-CZ" b="1" smtClean="0"/>
              <a:t>Genetické změny (prediktivní markery) spojené s fenotypy toxicity a rezistence </a:t>
            </a:r>
          </a:p>
          <a:p>
            <a:r>
              <a:rPr lang="cs-CZ" b="1" smtClean="0"/>
              <a:t>jsou předem identifikovatelné.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Strana </a:t>
            </a:r>
            <a:r>
              <a:rPr lang="en-US" sz="1200" dirty="0" smtClean="0">
                <a:solidFill>
                  <a:schemeClr val="bg1"/>
                </a:solidFill>
              </a:rPr>
              <a:t>6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027738" cy="46134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1571604" y="4462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Úvod do molekulární medicíny 1/12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6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7" name="TextovéPole 8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Strana </a:t>
            </a:r>
            <a:r>
              <a:rPr lang="en-US" sz="1200" dirty="0" smtClean="0">
                <a:solidFill>
                  <a:schemeClr val="bg1"/>
                </a:solidFill>
              </a:rPr>
              <a:t>6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5589240"/>
            <a:ext cx="455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Cíl</a:t>
            </a:r>
            <a:r>
              <a:rPr lang="en-US" dirty="0" smtClean="0"/>
              <a:t> </a:t>
            </a:r>
            <a:r>
              <a:rPr lang="en-US" dirty="0" err="1" smtClean="0"/>
              <a:t>tzv</a:t>
            </a:r>
            <a:r>
              <a:rPr lang="en-US" dirty="0" smtClean="0"/>
              <a:t>. </a:t>
            </a:r>
            <a:r>
              <a:rPr lang="en-US" b="1" dirty="0" err="1"/>
              <a:t>p</a:t>
            </a:r>
            <a:r>
              <a:rPr lang="en-US" b="1" dirty="0" err="1" smtClean="0"/>
              <a:t>recizní</a:t>
            </a:r>
            <a:r>
              <a:rPr lang="en-US" b="1" dirty="0" smtClean="0"/>
              <a:t> </a:t>
            </a:r>
            <a:r>
              <a:rPr lang="en-US" b="1" dirty="0" err="1" smtClean="0"/>
              <a:t>medicíny</a:t>
            </a:r>
            <a:r>
              <a:rPr lang="en-US" b="1" dirty="0" smtClean="0"/>
              <a:t> </a:t>
            </a:r>
            <a:r>
              <a:rPr lang="en-US" dirty="0" smtClean="0"/>
              <a:t>(precision medicine)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22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1052736"/>
            <a:ext cx="5562600" cy="299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56805" y="2228397"/>
            <a:ext cx="2146742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Molekulární epidemiologie</a:t>
            </a:r>
          </a:p>
          <a:p>
            <a:pPr algn="ctr"/>
            <a:r>
              <a:rPr lang="cs-CZ" sz="1400" dirty="0" smtClean="0"/>
              <a:t>Molekulární patologie</a:t>
            </a:r>
          </a:p>
          <a:p>
            <a:pPr algn="ctr"/>
            <a:r>
              <a:rPr lang="cs-CZ" sz="1400" dirty="0" smtClean="0"/>
              <a:t>Molekulární diagnostika</a:t>
            </a:r>
          </a:p>
          <a:p>
            <a:pPr algn="ctr"/>
            <a:r>
              <a:rPr lang="cs-CZ" sz="1400" dirty="0" smtClean="0"/>
              <a:t>Molekulární farmakologie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6304" y="2592899"/>
            <a:ext cx="851865" cy="269892"/>
          </a:xfrm>
          <a:prstGeom prst="leftArrow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 flipV="1">
            <a:off x="665983" y="2407898"/>
            <a:ext cx="1889723" cy="523220"/>
          </a:xfrm>
          <a:prstGeom prst="rect">
            <a:avLst/>
          </a:prstGeom>
          <a:solidFill>
            <a:srgbClr val="F2DCDB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INDIVIDUALIZOVANÁ </a:t>
            </a:r>
          </a:p>
          <a:p>
            <a:pPr algn="ctr"/>
            <a:r>
              <a:rPr lang="en-US" sz="1400" dirty="0" smtClean="0"/>
              <a:t>MEDICÍNA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5576464" y="2631455"/>
            <a:ext cx="1906304" cy="307777"/>
          </a:xfrm>
          <a:prstGeom prst="rect">
            <a:avLst/>
          </a:prstGeom>
          <a:solidFill>
            <a:srgbClr val="F2DCDB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TRANSLAČNÍ MEDICÍNA</a:t>
            </a:r>
          </a:p>
        </p:txBody>
      </p:sp>
      <p:sp>
        <p:nvSpPr>
          <p:cNvPr id="9" name="TextBox 8"/>
          <p:cNvSpPr txBox="1"/>
          <p:nvPr/>
        </p:nvSpPr>
        <p:spPr>
          <a:xfrm rot="10800000">
            <a:off x="5395910" y="2559264"/>
            <a:ext cx="834156" cy="262644"/>
          </a:xfrm>
          <a:prstGeom prst="leftArrow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388994" y="2276606"/>
            <a:ext cx="737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výzkum</a:t>
            </a:r>
            <a:endParaRPr lang="cs-CZ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31840" y="548680"/>
            <a:ext cx="26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MOLEKULÁRNÍ MEDICÍNA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 flipH="1">
            <a:off x="-177839" y="2638498"/>
            <a:ext cx="175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KLINICKÁ PRAXE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3329" y="2258619"/>
            <a:ext cx="780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aplikace</a:t>
            </a:r>
            <a:endParaRPr lang="cs-CZ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331" y="2798260"/>
            <a:ext cx="780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aplikace</a:t>
            </a:r>
            <a:endParaRPr lang="cs-CZ" sz="1400" dirty="0"/>
          </a:p>
        </p:txBody>
      </p:sp>
      <p:sp>
        <p:nvSpPr>
          <p:cNvPr id="15" name="Rectangle 14"/>
          <p:cNvSpPr/>
          <p:nvPr/>
        </p:nvSpPr>
        <p:spPr>
          <a:xfrm>
            <a:off x="5390421" y="2761381"/>
            <a:ext cx="737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výzkum</a:t>
            </a:r>
            <a:endParaRPr lang="cs-CZ" sz="1400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75471" y="1979886"/>
            <a:ext cx="3686252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678259" y="1971008"/>
            <a:ext cx="8507" cy="256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2642948" y="3506415"/>
            <a:ext cx="3726818" cy="139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646508" y="3165168"/>
            <a:ext cx="2158" cy="336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45266" y="2691747"/>
            <a:ext cx="443062" cy="282562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Left Arrow 20"/>
          <p:cNvSpPr/>
          <p:nvPr/>
        </p:nvSpPr>
        <p:spPr>
          <a:xfrm>
            <a:off x="1825453" y="1242259"/>
            <a:ext cx="5115813" cy="474749"/>
          </a:xfrm>
          <a:prstGeom prst="leftArrow">
            <a:avLst/>
          </a:prstGeom>
          <a:noFill/>
          <a:ln>
            <a:solidFill>
              <a:srgbClr val="1F497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182931" y="1325286"/>
            <a:ext cx="4720235" cy="27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Cílená prevence, integrace diagnózy a terapie</a:t>
            </a:r>
            <a:endParaRPr lang="cs-CZ" sz="1200" dirty="0"/>
          </a:p>
        </p:txBody>
      </p:sp>
      <p:sp>
        <p:nvSpPr>
          <p:cNvPr id="23" name="Down Arrow 22"/>
          <p:cNvSpPr/>
          <p:nvPr/>
        </p:nvSpPr>
        <p:spPr>
          <a:xfrm>
            <a:off x="4236166" y="942308"/>
            <a:ext cx="254000" cy="3556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Úvod do molekulární medicíny 1/12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25" name="TextovéPole 7"/>
          <p:cNvSpPr txBox="1"/>
          <p:nvPr/>
        </p:nvSpPr>
        <p:spPr>
          <a:xfrm>
            <a:off x="7786710" y="6500834"/>
            <a:ext cx="1230030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dirty="0" smtClean="0">
                <a:solidFill>
                  <a:schemeClr val="bg1"/>
                </a:solidFill>
              </a:rPr>
              <a:t>© Ondřej Slabý, 2011</a:t>
            </a:r>
            <a:endParaRPr lang="cs-CZ" sz="1400" baseline="-25000" dirty="0">
              <a:solidFill>
                <a:schemeClr val="bg1"/>
              </a:solidFill>
            </a:endParaRPr>
          </a:p>
        </p:txBody>
      </p:sp>
      <p:sp>
        <p:nvSpPr>
          <p:cNvPr id="26" name="TextovéPole 4"/>
          <p:cNvSpPr txBox="1"/>
          <p:nvPr/>
        </p:nvSpPr>
        <p:spPr>
          <a:xfrm>
            <a:off x="571472" y="6500834"/>
            <a:ext cx="708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Strana 2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7" name="Picture 7" descr="bruegel-elder_tower_babel_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760" y="4365104"/>
            <a:ext cx="2358936" cy="18927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8" name="Group 117"/>
          <p:cNvGrpSpPr>
            <a:grpSpLocks noChangeAspect="1"/>
          </p:cNvGrpSpPr>
          <p:nvPr/>
        </p:nvGrpSpPr>
        <p:grpSpPr bwMode="auto">
          <a:xfrm>
            <a:off x="3851920" y="5589240"/>
            <a:ext cx="158750" cy="444500"/>
            <a:chOff x="2064" y="960"/>
            <a:chExt cx="140" cy="346"/>
          </a:xfrm>
        </p:grpSpPr>
        <p:sp>
          <p:nvSpPr>
            <p:cNvPr id="29" name="Freeform 11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119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1" name="Group 9"/>
          <p:cNvGrpSpPr>
            <a:grpSpLocks noChangeAspect="1"/>
          </p:cNvGrpSpPr>
          <p:nvPr/>
        </p:nvGrpSpPr>
        <p:grpSpPr bwMode="auto">
          <a:xfrm>
            <a:off x="2627784" y="5301208"/>
            <a:ext cx="158750" cy="444500"/>
            <a:chOff x="2064" y="960"/>
            <a:chExt cx="140" cy="346"/>
          </a:xfrm>
        </p:grpSpPr>
        <p:sp>
          <p:nvSpPr>
            <p:cNvPr id="32" name="Freeform 1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1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4" name="Group 60"/>
          <p:cNvGrpSpPr>
            <a:grpSpLocks noChangeAspect="1"/>
          </p:cNvGrpSpPr>
          <p:nvPr/>
        </p:nvGrpSpPr>
        <p:grpSpPr bwMode="auto">
          <a:xfrm>
            <a:off x="3059832" y="5661248"/>
            <a:ext cx="160338" cy="444500"/>
            <a:chOff x="2064" y="960"/>
            <a:chExt cx="140" cy="346"/>
          </a:xfrm>
        </p:grpSpPr>
        <p:sp>
          <p:nvSpPr>
            <p:cNvPr id="35" name="Freeform 6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Freeform 6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7" name="Group 60"/>
          <p:cNvGrpSpPr>
            <a:grpSpLocks noChangeAspect="1"/>
          </p:cNvGrpSpPr>
          <p:nvPr/>
        </p:nvGrpSpPr>
        <p:grpSpPr bwMode="auto">
          <a:xfrm>
            <a:off x="2987824" y="5085184"/>
            <a:ext cx="160338" cy="444500"/>
            <a:chOff x="2064" y="960"/>
            <a:chExt cx="140" cy="346"/>
          </a:xfrm>
        </p:grpSpPr>
        <p:sp>
          <p:nvSpPr>
            <p:cNvPr id="38" name="Freeform 6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Freeform 62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0" name="Group 236"/>
          <p:cNvGrpSpPr>
            <a:grpSpLocks noChangeAspect="1"/>
          </p:cNvGrpSpPr>
          <p:nvPr/>
        </p:nvGrpSpPr>
        <p:grpSpPr bwMode="auto">
          <a:xfrm>
            <a:off x="4211960" y="5229200"/>
            <a:ext cx="161925" cy="442912"/>
            <a:chOff x="2064" y="960"/>
            <a:chExt cx="140" cy="346"/>
          </a:xfrm>
        </p:grpSpPr>
        <p:sp>
          <p:nvSpPr>
            <p:cNvPr id="41" name="Freeform 2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Freeform 23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3" name="Group 236"/>
          <p:cNvGrpSpPr>
            <a:grpSpLocks noChangeAspect="1"/>
          </p:cNvGrpSpPr>
          <p:nvPr/>
        </p:nvGrpSpPr>
        <p:grpSpPr bwMode="auto">
          <a:xfrm>
            <a:off x="3851920" y="4869160"/>
            <a:ext cx="161925" cy="442912"/>
            <a:chOff x="2064" y="960"/>
            <a:chExt cx="140" cy="346"/>
          </a:xfrm>
        </p:grpSpPr>
        <p:sp>
          <p:nvSpPr>
            <p:cNvPr id="44" name="Freeform 2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Freeform 23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6" name="Group 236"/>
          <p:cNvGrpSpPr>
            <a:grpSpLocks noChangeAspect="1"/>
          </p:cNvGrpSpPr>
          <p:nvPr/>
        </p:nvGrpSpPr>
        <p:grpSpPr bwMode="auto">
          <a:xfrm>
            <a:off x="395536" y="4797152"/>
            <a:ext cx="161925" cy="442912"/>
            <a:chOff x="2064" y="960"/>
            <a:chExt cx="140" cy="346"/>
          </a:xfrm>
        </p:grpSpPr>
        <p:sp>
          <p:nvSpPr>
            <p:cNvPr id="47" name="Freeform 237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Freeform 238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00FF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9" name="Group 9"/>
          <p:cNvGrpSpPr>
            <a:grpSpLocks noChangeAspect="1"/>
          </p:cNvGrpSpPr>
          <p:nvPr/>
        </p:nvGrpSpPr>
        <p:grpSpPr bwMode="auto">
          <a:xfrm>
            <a:off x="395536" y="5517232"/>
            <a:ext cx="158750" cy="444500"/>
            <a:chOff x="2064" y="960"/>
            <a:chExt cx="140" cy="346"/>
          </a:xfrm>
        </p:grpSpPr>
        <p:sp>
          <p:nvSpPr>
            <p:cNvPr id="50" name="Freeform 10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Freeform 11"/>
            <p:cNvSpPr>
              <a:spLocks noChangeAspect="1"/>
            </p:cNvSpPr>
            <p:nvPr/>
          </p:nvSpPr>
          <p:spPr bwMode="auto">
            <a:xfrm>
              <a:off x="2064" y="960"/>
              <a:ext cx="140" cy="346"/>
            </a:xfrm>
            <a:custGeom>
              <a:avLst/>
              <a:gdLst>
                <a:gd name="T0" fmla="*/ 111 w 140"/>
                <a:gd name="T1" fmla="*/ 96 h 346"/>
                <a:gd name="T2" fmla="*/ 96 w 140"/>
                <a:gd name="T3" fmla="*/ 87 h 346"/>
                <a:gd name="T4" fmla="*/ 92 w 140"/>
                <a:gd name="T5" fmla="*/ 82 h 346"/>
                <a:gd name="T6" fmla="*/ 92 w 140"/>
                <a:gd name="T7" fmla="*/ 72 h 346"/>
                <a:gd name="T8" fmla="*/ 101 w 140"/>
                <a:gd name="T9" fmla="*/ 67 h 346"/>
                <a:gd name="T10" fmla="*/ 106 w 140"/>
                <a:gd name="T11" fmla="*/ 58 h 346"/>
                <a:gd name="T12" fmla="*/ 106 w 140"/>
                <a:gd name="T13" fmla="*/ 48 h 346"/>
                <a:gd name="T14" fmla="*/ 106 w 140"/>
                <a:gd name="T15" fmla="*/ 43 h 346"/>
                <a:gd name="T16" fmla="*/ 106 w 140"/>
                <a:gd name="T17" fmla="*/ 24 h 346"/>
                <a:gd name="T18" fmla="*/ 92 w 140"/>
                <a:gd name="T19" fmla="*/ 10 h 346"/>
                <a:gd name="T20" fmla="*/ 77 w 140"/>
                <a:gd name="T21" fmla="*/ 0 h 346"/>
                <a:gd name="T22" fmla="*/ 68 w 140"/>
                <a:gd name="T23" fmla="*/ 0 h 346"/>
                <a:gd name="T24" fmla="*/ 48 w 140"/>
                <a:gd name="T25" fmla="*/ 10 h 346"/>
                <a:gd name="T26" fmla="*/ 39 w 140"/>
                <a:gd name="T27" fmla="*/ 24 h 346"/>
                <a:gd name="T28" fmla="*/ 34 w 140"/>
                <a:gd name="T29" fmla="*/ 43 h 346"/>
                <a:gd name="T30" fmla="*/ 34 w 140"/>
                <a:gd name="T31" fmla="*/ 48 h 346"/>
                <a:gd name="T32" fmla="*/ 39 w 140"/>
                <a:gd name="T33" fmla="*/ 58 h 346"/>
                <a:gd name="T34" fmla="*/ 44 w 140"/>
                <a:gd name="T35" fmla="*/ 67 h 346"/>
                <a:gd name="T36" fmla="*/ 48 w 140"/>
                <a:gd name="T37" fmla="*/ 72 h 346"/>
                <a:gd name="T38" fmla="*/ 48 w 140"/>
                <a:gd name="T39" fmla="*/ 82 h 346"/>
                <a:gd name="T40" fmla="*/ 48 w 140"/>
                <a:gd name="T41" fmla="*/ 87 h 346"/>
                <a:gd name="T42" fmla="*/ 34 w 140"/>
                <a:gd name="T43" fmla="*/ 96 h 346"/>
                <a:gd name="T44" fmla="*/ 20 w 140"/>
                <a:gd name="T45" fmla="*/ 101 h 346"/>
                <a:gd name="T46" fmla="*/ 5 w 140"/>
                <a:gd name="T47" fmla="*/ 111 h 346"/>
                <a:gd name="T48" fmla="*/ 0 w 140"/>
                <a:gd name="T49" fmla="*/ 125 h 346"/>
                <a:gd name="T50" fmla="*/ 0 w 140"/>
                <a:gd name="T51" fmla="*/ 130 h 346"/>
                <a:gd name="T52" fmla="*/ 5 w 140"/>
                <a:gd name="T53" fmla="*/ 202 h 346"/>
                <a:gd name="T54" fmla="*/ 10 w 140"/>
                <a:gd name="T55" fmla="*/ 221 h 346"/>
                <a:gd name="T56" fmla="*/ 24 w 140"/>
                <a:gd name="T57" fmla="*/ 231 h 346"/>
                <a:gd name="T58" fmla="*/ 29 w 140"/>
                <a:gd name="T59" fmla="*/ 235 h 346"/>
                <a:gd name="T60" fmla="*/ 29 w 140"/>
                <a:gd name="T61" fmla="*/ 322 h 346"/>
                <a:gd name="T62" fmla="*/ 29 w 140"/>
                <a:gd name="T63" fmla="*/ 331 h 346"/>
                <a:gd name="T64" fmla="*/ 34 w 140"/>
                <a:gd name="T65" fmla="*/ 341 h 346"/>
                <a:gd name="T66" fmla="*/ 44 w 140"/>
                <a:gd name="T67" fmla="*/ 346 h 346"/>
                <a:gd name="T68" fmla="*/ 48 w 140"/>
                <a:gd name="T69" fmla="*/ 346 h 346"/>
                <a:gd name="T70" fmla="*/ 58 w 140"/>
                <a:gd name="T71" fmla="*/ 346 h 346"/>
                <a:gd name="T72" fmla="*/ 68 w 140"/>
                <a:gd name="T73" fmla="*/ 336 h 346"/>
                <a:gd name="T74" fmla="*/ 72 w 140"/>
                <a:gd name="T75" fmla="*/ 327 h 346"/>
                <a:gd name="T76" fmla="*/ 72 w 140"/>
                <a:gd name="T77" fmla="*/ 192 h 346"/>
                <a:gd name="T78" fmla="*/ 72 w 140"/>
                <a:gd name="T79" fmla="*/ 327 h 346"/>
                <a:gd name="T80" fmla="*/ 77 w 140"/>
                <a:gd name="T81" fmla="*/ 336 h 346"/>
                <a:gd name="T82" fmla="*/ 82 w 140"/>
                <a:gd name="T83" fmla="*/ 346 h 346"/>
                <a:gd name="T84" fmla="*/ 92 w 140"/>
                <a:gd name="T85" fmla="*/ 346 h 346"/>
                <a:gd name="T86" fmla="*/ 96 w 140"/>
                <a:gd name="T87" fmla="*/ 346 h 346"/>
                <a:gd name="T88" fmla="*/ 106 w 140"/>
                <a:gd name="T89" fmla="*/ 341 h 346"/>
                <a:gd name="T90" fmla="*/ 111 w 140"/>
                <a:gd name="T91" fmla="*/ 331 h 346"/>
                <a:gd name="T92" fmla="*/ 111 w 140"/>
                <a:gd name="T93" fmla="*/ 245 h 346"/>
                <a:gd name="T94" fmla="*/ 111 w 140"/>
                <a:gd name="T95" fmla="*/ 235 h 346"/>
                <a:gd name="T96" fmla="*/ 120 w 140"/>
                <a:gd name="T97" fmla="*/ 231 h 346"/>
                <a:gd name="T98" fmla="*/ 130 w 140"/>
                <a:gd name="T99" fmla="*/ 216 h 346"/>
                <a:gd name="T100" fmla="*/ 140 w 140"/>
                <a:gd name="T101" fmla="*/ 202 h 346"/>
                <a:gd name="T102" fmla="*/ 140 w 140"/>
                <a:gd name="T103" fmla="*/ 130 h 346"/>
                <a:gd name="T104" fmla="*/ 140 w 140"/>
                <a:gd name="T105" fmla="*/ 125 h 346"/>
                <a:gd name="T106" fmla="*/ 140 w 140"/>
                <a:gd name="T107" fmla="*/ 111 h 346"/>
                <a:gd name="T108" fmla="*/ 125 w 140"/>
                <a:gd name="T109" fmla="*/ 101 h 3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346"/>
                <a:gd name="T167" fmla="*/ 140 w 140"/>
                <a:gd name="T168" fmla="*/ 346 h 3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346">
                  <a:moveTo>
                    <a:pt x="116" y="96"/>
                  </a:moveTo>
                  <a:lnTo>
                    <a:pt x="116" y="96"/>
                  </a:lnTo>
                  <a:lnTo>
                    <a:pt x="111" y="96"/>
                  </a:lnTo>
                  <a:lnTo>
                    <a:pt x="106" y="91"/>
                  </a:lnTo>
                  <a:lnTo>
                    <a:pt x="101" y="91"/>
                  </a:lnTo>
                  <a:lnTo>
                    <a:pt x="96" y="87"/>
                  </a:lnTo>
                  <a:lnTo>
                    <a:pt x="92" y="82"/>
                  </a:lnTo>
                  <a:lnTo>
                    <a:pt x="92" y="77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101" y="67"/>
                  </a:lnTo>
                  <a:lnTo>
                    <a:pt x="101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48"/>
                  </a:lnTo>
                  <a:lnTo>
                    <a:pt x="106" y="43"/>
                  </a:lnTo>
                  <a:lnTo>
                    <a:pt x="106" y="34"/>
                  </a:lnTo>
                  <a:lnTo>
                    <a:pt x="106" y="29"/>
                  </a:lnTo>
                  <a:lnTo>
                    <a:pt x="106" y="24"/>
                  </a:lnTo>
                  <a:lnTo>
                    <a:pt x="101" y="19"/>
                  </a:lnTo>
                  <a:lnTo>
                    <a:pt x="96" y="15"/>
                  </a:lnTo>
                  <a:lnTo>
                    <a:pt x="92" y="10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8" y="10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39" y="24"/>
                  </a:lnTo>
                  <a:lnTo>
                    <a:pt x="39" y="29"/>
                  </a:lnTo>
                  <a:lnTo>
                    <a:pt x="34" y="34"/>
                  </a:lnTo>
                  <a:lnTo>
                    <a:pt x="34" y="43"/>
                  </a:lnTo>
                  <a:lnTo>
                    <a:pt x="34" y="48"/>
                  </a:lnTo>
                  <a:lnTo>
                    <a:pt x="39" y="53"/>
                  </a:lnTo>
                  <a:lnTo>
                    <a:pt x="39" y="58"/>
                  </a:lnTo>
                  <a:lnTo>
                    <a:pt x="39" y="63"/>
                  </a:lnTo>
                  <a:lnTo>
                    <a:pt x="44" y="67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4" y="91"/>
                  </a:lnTo>
                  <a:lnTo>
                    <a:pt x="39" y="91"/>
                  </a:lnTo>
                  <a:lnTo>
                    <a:pt x="34" y="96"/>
                  </a:lnTo>
                  <a:lnTo>
                    <a:pt x="29" y="96"/>
                  </a:lnTo>
                  <a:lnTo>
                    <a:pt x="20" y="101"/>
                  </a:lnTo>
                  <a:lnTo>
                    <a:pt x="15" y="106"/>
                  </a:lnTo>
                  <a:lnTo>
                    <a:pt x="10" y="106"/>
                  </a:lnTo>
                  <a:lnTo>
                    <a:pt x="5" y="111"/>
                  </a:lnTo>
                  <a:lnTo>
                    <a:pt x="5" y="115"/>
                  </a:lnTo>
                  <a:lnTo>
                    <a:pt x="0" y="120"/>
                  </a:lnTo>
                  <a:lnTo>
                    <a:pt x="0" y="125"/>
                  </a:lnTo>
                  <a:lnTo>
                    <a:pt x="0" y="130"/>
                  </a:lnTo>
                  <a:lnTo>
                    <a:pt x="0" y="192"/>
                  </a:lnTo>
                  <a:lnTo>
                    <a:pt x="5" y="202"/>
                  </a:lnTo>
                  <a:lnTo>
                    <a:pt x="5" y="207"/>
                  </a:lnTo>
                  <a:lnTo>
                    <a:pt x="10" y="211"/>
                  </a:lnTo>
                  <a:lnTo>
                    <a:pt x="10" y="221"/>
                  </a:lnTo>
                  <a:lnTo>
                    <a:pt x="15" y="221"/>
                  </a:lnTo>
                  <a:lnTo>
                    <a:pt x="20" y="226"/>
                  </a:lnTo>
                  <a:lnTo>
                    <a:pt x="24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9" y="144"/>
                  </a:lnTo>
                  <a:lnTo>
                    <a:pt x="29" y="245"/>
                  </a:lnTo>
                  <a:lnTo>
                    <a:pt x="29" y="322"/>
                  </a:lnTo>
                  <a:lnTo>
                    <a:pt x="29" y="327"/>
                  </a:lnTo>
                  <a:lnTo>
                    <a:pt x="29" y="331"/>
                  </a:lnTo>
                  <a:lnTo>
                    <a:pt x="34" y="336"/>
                  </a:lnTo>
                  <a:lnTo>
                    <a:pt x="34" y="341"/>
                  </a:lnTo>
                  <a:lnTo>
                    <a:pt x="39" y="341"/>
                  </a:lnTo>
                  <a:lnTo>
                    <a:pt x="39" y="346"/>
                  </a:lnTo>
                  <a:lnTo>
                    <a:pt x="44" y="346"/>
                  </a:lnTo>
                  <a:lnTo>
                    <a:pt x="48" y="346"/>
                  </a:lnTo>
                  <a:lnTo>
                    <a:pt x="53" y="346"/>
                  </a:lnTo>
                  <a:lnTo>
                    <a:pt x="58" y="346"/>
                  </a:lnTo>
                  <a:lnTo>
                    <a:pt x="63" y="341"/>
                  </a:lnTo>
                  <a:lnTo>
                    <a:pt x="68" y="336"/>
                  </a:lnTo>
                  <a:lnTo>
                    <a:pt x="72" y="331"/>
                  </a:lnTo>
                  <a:lnTo>
                    <a:pt x="72" y="327"/>
                  </a:lnTo>
                  <a:lnTo>
                    <a:pt x="72" y="322"/>
                  </a:lnTo>
                  <a:lnTo>
                    <a:pt x="72" y="192"/>
                  </a:lnTo>
                  <a:lnTo>
                    <a:pt x="72" y="322"/>
                  </a:lnTo>
                  <a:lnTo>
                    <a:pt x="72" y="327"/>
                  </a:lnTo>
                  <a:lnTo>
                    <a:pt x="72" y="331"/>
                  </a:lnTo>
                  <a:lnTo>
                    <a:pt x="72" y="336"/>
                  </a:lnTo>
                  <a:lnTo>
                    <a:pt x="77" y="336"/>
                  </a:lnTo>
                  <a:lnTo>
                    <a:pt x="77" y="341"/>
                  </a:lnTo>
                  <a:lnTo>
                    <a:pt x="82" y="341"/>
                  </a:lnTo>
                  <a:lnTo>
                    <a:pt x="82" y="346"/>
                  </a:lnTo>
                  <a:lnTo>
                    <a:pt x="87" y="346"/>
                  </a:lnTo>
                  <a:lnTo>
                    <a:pt x="92" y="346"/>
                  </a:lnTo>
                  <a:lnTo>
                    <a:pt x="96" y="346"/>
                  </a:lnTo>
                  <a:lnTo>
                    <a:pt x="101" y="346"/>
                  </a:lnTo>
                  <a:lnTo>
                    <a:pt x="106" y="341"/>
                  </a:lnTo>
                  <a:lnTo>
                    <a:pt x="111" y="336"/>
                  </a:lnTo>
                  <a:lnTo>
                    <a:pt x="111" y="331"/>
                  </a:lnTo>
                  <a:lnTo>
                    <a:pt x="111" y="327"/>
                  </a:lnTo>
                  <a:lnTo>
                    <a:pt x="111" y="322"/>
                  </a:lnTo>
                  <a:lnTo>
                    <a:pt x="111" y="245"/>
                  </a:lnTo>
                  <a:lnTo>
                    <a:pt x="111" y="144"/>
                  </a:lnTo>
                  <a:lnTo>
                    <a:pt x="111" y="235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6"/>
                  </a:lnTo>
                  <a:lnTo>
                    <a:pt x="125" y="221"/>
                  </a:lnTo>
                  <a:lnTo>
                    <a:pt x="130" y="216"/>
                  </a:lnTo>
                  <a:lnTo>
                    <a:pt x="135" y="211"/>
                  </a:lnTo>
                  <a:lnTo>
                    <a:pt x="140" y="207"/>
                  </a:lnTo>
                  <a:lnTo>
                    <a:pt x="140" y="202"/>
                  </a:lnTo>
                  <a:lnTo>
                    <a:pt x="140" y="192"/>
                  </a:lnTo>
                  <a:lnTo>
                    <a:pt x="140" y="130"/>
                  </a:lnTo>
                  <a:lnTo>
                    <a:pt x="140" y="125"/>
                  </a:lnTo>
                  <a:lnTo>
                    <a:pt x="140" y="120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35" y="106"/>
                  </a:lnTo>
                  <a:lnTo>
                    <a:pt x="130" y="106"/>
                  </a:lnTo>
                  <a:lnTo>
                    <a:pt x="125" y="101"/>
                  </a:lnTo>
                  <a:lnTo>
                    <a:pt x="116" y="96"/>
                  </a:lnTo>
                </a:path>
              </a:pathLst>
            </a:custGeom>
            <a:solidFill>
              <a:srgbClr val="FF993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11560" y="4869160"/>
            <a:ext cx="1740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</a:t>
            </a:r>
            <a:r>
              <a:rPr lang="en-US" sz="1600" dirty="0" err="1" smtClean="0"/>
              <a:t>olekulární</a:t>
            </a:r>
            <a:r>
              <a:rPr lang="en-US" sz="1600" dirty="0" smtClean="0"/>
              <a:t> </a:t>
            </a:r>
            <a:r>
              <a:rPr lang="en-US" sz="1600" dirty="0" err="1" smtClean="0"/>
              <a:t>biolog</a:t>
            </a:r>
            <a:endParaRPr lang="en-US" sz="1600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611560" y="5589240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lékař</a:t>
            </a:r>
            <a:endParaRPr lang="en-US" sz="1600" dirty="0" smtClean="0"/>
          </a:p>
        </p:txBody>
      </p:sp>
      <p:sp>
        <p:nvSpPr>
          <p:cNvPr id="55" name="TextBox 54"/>
          <p:cNvSpPr txBox="1"/>
          <p:nvPr/>
        </p:nvSpPr>
        <p:spPr>
          <a:xfrm rot="10800000">
            <a:off x="5004048" y="5229200"/>
            <a:ext cx="834156" cy="262644"/>
          </a:xfrm>
          <a:prstGeom prst="leftArrow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4293096"/>
            <a:ext cx="2235848" cy="194421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7447089" y="2996952"/>
            <a:ext cx="16217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ilustrace</a:t>
            </a:r>
            <a:endParaRPr lang="en-US" dirty="0" smtClean="0"/>
          </a:p>
          <a:p>
            <a:r>
              <a:rPr lang="en-US" dirty="0" err="1" smtClean="0"/>
              <a:t>Myšleno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</a:p>
          <a:p>
            <a:r>
              <a:rPr lang="en-US" dirty="0" err="1"/>
              <a:t>j</a:t>
            </a: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stavba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nikoliv</a:t>
            </a:r>
            <a:endParaRPr lang="en-US" dirty="0"/>
          </a:p>
          <a:p>
            <a:r>
              <a:rPr lang="en-US" dirty="0" smtClean="0"/>
              <a:t>EU </a:t>
            </a:r>
            <a:r>
              <a:rPr lang="en-US" dirty="0" err="1" smtClean="0"/>
              <a:t>parlament</a:t>
            </a:r>
            <a:r>
              <a:rPr lang="en-US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82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071546"/>
            <a:ext cx="5072098" cy="484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1/12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643174" y="785794"/>
            <a:ext cx="360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olidFill>
                  <a:srgbClr val="C00000"/>
                </a:solidFill>
              </a:rPr>
              <a:t>INTEGRACE DIAGNÓZY A TERAPIE</a:t>
            </a:r>
            <a:r>
              <a:rPr lang="en-US" b="1" smtClean="0">
                <a:solidFill>
                  <a:srgbClr val="C00000"/>
                </a:solidFill>
              </a:rPr>
              <a:t>!!!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7</a:t>
            </a:r>
            <a:endParaRPr lang="cs-CZ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2864</TotalTime>
  <Words>2392</Words>
  <Application>Microsoft Macintosh PowerPoint</Application>
  <PresentationFormat>On-screen Show (4:3)</PresentationFormat>
  <Paragraphs>405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Motiv sady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ondrej</dc:creator>
  <cp:lastModifiedBy>Ondrej Slaby</cp:lastModifiedBy>
  <cp:revision>249</cp:revision>
  <dcterms:created xsi:type="dcterms:W3CDTF">2010-09-26T13:38:18Z</dcterms:created>
  <dcterms:modified xsi:type="dcterms:W3CDTF">2015-10-04T19:07:02Z</dcterms:modified>
</cp:coreProperties>
</file>