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61" r:id="rId4"/>
    <p:sldId id="259" r:id="rId5"/>
    <p:sldId id="258" r:id="rId6"/>
    <p:sldId id="262" r:id="rId7"/>
    <p:sldId id="260" r:id="rId8"/>
    <p:sldId id="281" r:id="rId9"/>
    <p:sldId id="263" r:id="rId10"/>
    <p:sldId id="276" r:id="rId11"/>
    <p:sldId id="270" r:id="rId12"/>
    <p:sldId id="304" r:id="rId13"/>
    <p:sldId id="265" r:id="rId14"/>
    <p:sldId id="266" r:id="rId15"/>
    <p:sldId id="267" r:id="rId16"/>
    <p:sldId id="305" r:id="rId17"/>
    <p:sldId id="273" r:id="rId18"/>
    <p:sldId id="274" r:id="rId19"/>
    <p:sldId id="275" r:id="rId20"/>
    <p:sldId id="271" r:id="rId21"/>
    <p:sldId id="283" r:id="rId22"/>
    <p:sldId id="278" r:id="rId23"/>
    <p:sldId id="280" r:id="rId24"/>
    <p:sldId id="299" r:id="rId25"/>
    <p:sldId id="301" r:id="rId26"/>
    <p:sldId id="300" r:id="rId27"/>
    <p:sldId id="302" r:id="rId28"/>
    <p:sldId id="285" r:id="rId29"/>
    <p:sldId id="282" r:id="rId30"/>
    <p:sldId id="284" r:id="rId31"/>
    <p:sldId id="297" r:id="rId32"/>
    <p:sldId id="277" r:id="rId33"/>
    <p:sldId id="279" r:id="rId34"/>
    <p:sldId id="303" r:id="rId35"/>
    <p:sldId id="294" r:id="rId36"/>
    <p:sldId id="295" r:id="rId37"/>
    <p:sldId id="296" r:id="rId38"/>
    <p:sldId id="298" r:id="rId39"/>
    <p:sldId id="293" r:id="rId40"/>
    <p:sldId id="264" r:id="rId4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0" autoAdjust="0"/>
    <p:restoredTop sz="93529" autoAdjust="0"/>
  </p:normalViewPr>
  <p:slideViewPr>
    <p:cSldViewPr>
      <p:cViewPr>
        <p:scale>
          <a:sx n="92" d="100"/>
          <a:sy n="92" d="100"/>
        </p:scale>
        <p:origin x="2208" y="5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9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image" Target="../media/image73.png"/><Relationship Id="rId2"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5F9ACA-AA01-4404-9033-CA2A0EECE402}" type="datetimeFigureOut">
              <a:rPr lang="cs-CZ" smtClean="0"/>
              <a:pPr/>
              <a:t>19.10.15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1A1895-D7F5-4EB3-A5D3-24B12E3FCEEB}" type="slidenum">
              <a:rPr lang="cs-CZ" smtClean="0"/>
              <a:pPr/>
              <a:t>‹#›</a:t>
            </a:fld>
            <a:endParaRPr lang="cs-CZ"/>
          </a:p>
        </p:txBody>
      </p:sp>
    </p:spTree>
    <p:extLst>
      <p:ext uri="{BB962C8B-B14F-4D97-AF65-F5344CB8AC3E}">
        <p14:creationId xmlns:p14="http://schemas.microsoft.com/office/powerpoint/2010/main" val="19338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21A1895-D7F5-4EB3-A5D3-24B12E3FCEEB}" type="slidenum">
              <a:rPr lang="cs-CZ" smtClean="0"/>
              <a:pPr/>
              <a:t>3</a:t>
            </a:fld>
            <a:endParaRPr lang="cs-CZ"/>
          </a:p>
        </p:txBody>
      </p:sp>
    </p:spTree>
    <p:extLst>
      <p:ext uri="{BB962C8B-B14F-4D97-AF65-F5344CB8AC3E}">
        <p14:creationId xmlns:p14="http://schemas.microsoft.com/office/powerpoint/2010/main" val="132257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21A1895-D7F5-4EB3-A5D3-24B12E3FCEEB}" type="slidenum">
              <a:rPr lang="cs-CZ" smtClean="0"/>
              <a:pPr/>
              <a:t>18</a:t>
            </a:fld>
            <a:endParaRPr lang="cs-CZ"/>
          </a:p>
        </p:txBody>
      </p:sp>
    </p:spTree>
    <p:extLst>
      <p:ext uri="{BB962C8B-B14F-4D97-AF65-F5344CB8AC3E}">
        <p14:creationId xmlns:p14="http://schemas.microsoft.com/office/powerpoint/2010/main" val="95675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D33BAF6-860A-47B2-8797-5A55773EB6B8}" type="datetimeFigureOut">
              <a:rPr lang="cs-CZ" smtClean="0"/>
              <a:pPr/>
              <a:t>19.10.15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D33BAF6-860A-47B2-8797-5A55773EB6B8}" type="datetimeFigureOut">
              <a:rPr lang="cs-CZ" smtClean="0"/>
              <a:pPr/>
              <a:t>19.10.15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D33BAF6-860A-47B2-8797-5A55773EB6B8}" type="datetimeFigureOut">
              <a:rPr lang="cs-CZ" smtClean="0"/>
              <a:pPr/>
              <a:t>19.10.15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D33BAF6-860A-47B2-8797-5A55773EB6B8}" type="datetimeFigureOut">
              <a:rPr lang="cs-CZ" smtClean="0"/>
              <a:pPr/>
              <a:t>19.10.15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D33BAF6-860A-47B2-8797-5A55773EB6B8}" type="datetimeFigureOut">
              <a:rPr lang="cs-CZ" smtClean="0"/>
              <a:pPr/>
              <a:t>19.10.15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D33BAF6-860A-47B2-8797-5A55773EB6B8}" type="datetimeFigureOut">
              <a:rPr lang="cs-CZ" smtClean="0"/>
              <a:pPr/>
              <a:t>19.10.15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D33BAF6-860A-47B2-8797-5A55773EB6B8}" type="datetimeFigureOut">
              <a:rPr lang="cs-CZ" smtClean="0"/>
              <a:pPr/>
              <a:t>19.10.15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D33BAF6-860A-47B2-8797-5A55773EB6B8}" type="datetimeFigureOut">
              <a:rPr lang="cs-CZ" smtClean="0"/>
              <a:pPr/>
              <a:t>19.10.15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D33BAF6-860A-47B2-8797-5A55773EB6B8}" type="datetimeFigureOut">
              <a:rPr lang="cs-CZ" smtClean="0"/>
              <a:pPr/>
              <a:t>19.10.15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D33BAF6-860A-47B2-8797-5A55773EB6B8}" type="datetimeFigureOut">
              <a:rPr lang="cs-CZ" smtClean="0"/>
              <a:pPr/>
              <a:t>19.10.15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D33BAF6-860A-47B2-8797-5A55773EB6B8}" type="datetimeFigureOut">
              <a:rPr lang="cs-CZ" smtClean="0"/>
              <a:pPr/>
              <a:t>19.10.15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D6DD9EC-178C-4AB5-83EA-D5BBE98B396E}"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BAF6-860A-47B2-8797-5A55773EB6B8}" type="datetimeFigureOut">
              <a:rPr lang="cs-CZ" smtClean="0"/>
              <a:pPr/>
              <a:t>19.10.15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DD9EC-178C-4AB5-83EA-D5BBE98B396E}"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hyperlink" Target="http://www.appliedbiosystems.com/" TargetMode="External"/><Relationship Id="rId8" Type="http://schemas.openxmlformats.org/officeDocument/2006/relationships/hyperlink" Target="http://www.sabiosciences.com/"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72.png"/></Relationships>
</file>

<file path=ppt/slides/_rels/slide32.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oleObject" Target="../embeddings/oleObject5.bin"/><Relationship Id="rId13" Type="http://schemas.openxmlformats.org/officeDocument/2006/relationships/image" Target="../media/image77.png"/><Relationship Id="rId14" Type="http://schemas.openxmlformats.org/officeDocument/2006/relationships/image" Target="../media/image78.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8.png"/><Relationship Id="rId4" Type="http://schemas.openxmlformats.org/officeDocument/2006/relationships/oleObject" Target="../embeddings/oleObject1.bin"/><Relationship Id="rId5" Type="http://schemas.openxmlformats.org/officeDocument/2006/relationships/image" Target="../media/image73.png"/><Relationship Id="rId6" Type="http://schemas.openxmlformats.org/officeDocument/2006/relationships/oleObject" Target="../embeddings/oleObject2.bin"/><Relationship Id="rId7" Type="http://schemas.openxmlformats.org/officeDocument/2006/relationships/image" Target="../media/image74.png"/><Relationship Id="rId8" Type="http://schemas.openxmlformats.org/officeDocument/2006/relationships/oleObject" Target="../embeddings/oleObject3.bin"/><Relationship Id="rId9" Type="http://schemas.openxmlformats.org/officeDocument/2006/relationships/image" Target="../media/image75.png"/><Relationship Id="rId10"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3"/>
          <a:srcRect/>
          <a:stretch>
            <a:fillRect/>
          </a:stretch>
        </p:blipFill>
        <p:spPr bwMode="auto">
          <a:xfrm>
            <a:off x="357158" y="4000504"/>
            <a:ext cx="1008536" cy="1071570"/>
          </a:xfrm>
          <a:prstGeom prst="rect">
            <a:avLst/>
          </a:prstGeom>
          <a:noFill/>
          <a:ln w="9525">
            <a:noFill/>
            <a:miter lim="800000"/>
            <a:headEnd/>
            <a:tailEnd/>
          </a:ln>
          <a:effectLst/>
        </p:spPr>
      </p:pic>
      <p:sp>
        <p:nvSpPr>
          <p:cNvPr id="13" name="TextovéPole 12"/>
          <p:cNvSpPr txBox="1"/>
          <p:nvPr/>
        </p:nvSpPr>
        <p:spPr>
          <a:xfrm>
            <a:off x="1643042" y="1071546"/>
            <a:ext cx="5604996" cy="461665"/>
          </a:xfrm>
          <a:prstGeom prst="rect">
            <a:avLst/>
          </a:prstGeom>
          <a:noFill/>
        </p:spPr>
        <p:txBody>
          <a:bodyPr wrap="none" rtlCol="0">
            <a:spAutoFit/>
          </a:bodyPr>
          <a:lstStyle/>
          <a:p>
            <a:r>
              <a:rPr lang="en-US" sz="2400" b="1" smtClean="0">
                <a:solidFill>
                  <a:schemeClr val="bg1"/>
                </a:solidFill>
              </a:rPr>
              <a:t>C7188 </a:t>
            </a:r>
            <a:r>
              <a:rPr lang="cs-CZ" sz="2400" b="1" smtClean="0">
                <a:solidFill>
                  <a:schemeClr val="bg1"/>
                </a:solidFill>
              </a:rPr>
              <a:t>Úvod do molekulární medicíny </a:t>
            </a:r>
            <a:r>
              <a:rPr lang="en-US" sz="2400" b="1" smtClean="0">
                <a:solidFill>
                  <a:schemeClr val="bg1"/>
                </a:solidFill>
              </a:rPr>
              <a:t>3</a:t>
            </a:r>
            <a:r>
              <a:rPr lang="cs-CZ" sz="2400" b="1" smtClean="0">
                <a:solidFill>
                  <a:schemeClr val="bg1"/>
                </a:solidFill>
              </a:rPr>
              <a:t>/12</a:t>
            </a:r>
            <a:endParaRPr lang="cs-CZ" sz="2400" b="1">
              <a:solidFill>
                <a:schemeClr val="bg1"/>
              </a:solidFill>
            </a:endParaRPr>
          </a:p>
        </p:txBody>
      </p:sp>
      <p:sp>
        <p:nvSpPr>
          <p:cNvPr id="6" name="TextovéPole 5"/>
          <p:cNvSpPr txBox="1"/>
          <p:nvPr/>
        </p:nvSpPr>
        <p:spPr>
          <a:xfrm>
            <a:off x="1643042" y="2143116"/>
            <a:ext cx="4112088" cy="1323439"/>
          </a:xfrm>
          <a:prstGeom prst="rect">
            <a:avLst/>
          </a:prstGeom>
          <a:noFill/>
        </p:spPr>
        <p:txBody>
          <a:bodyPr wrap="none" rtlCol="0">
            <a:spAutoFit/>
          </a:bodyPr>
          <a:lstStyle/>
          <a:p>
            <a:pPr marL="342900" indent="-342900"/>
            <a:r>
              <a:rPr lang="cs-CZ" sz="2000" b="1" smtClean="0"/>
              <a:t>Moderní metodické přístupy </a:t>
            </a:r>
            <a:endParaRPr lang="en-US" sz="2000" b="1" smtClean="0"/>
          </a:p>
          <a:p>
            <a:pPr marL="342900" indent="-342900"/>
            <a:r>
              <a:rPr lang="cs-CZ" sz="2000" b="1" smtClean="0"/>
              <a:t>v molekulární medicíně I </a:t>
            </a:r>
            <a:endParaRPr lang="en-US" sz="2000" b="1" smtClean="0"/>
          </a:p>
          <a:p>
            <a:pPr marL="342900" indent="-342900"/>
            <a:endParaRPr lang="en-US" sz="2000" b="1" smtClean="0">
              <a:solidFill>
                <a:srgbClr val="FF0000"/>
              </a:solidFill>
            </a:endParaRPr>
          </a:p>
          <a:p>
            <a:pPr marL="342900" indent="-342900"/>
            <a:r>
              <a:rPr lang="cs-CZ" sz="2000" b="1" smtClean="0">
                <a:solidFill>
                  <a:srgbClr val="FF0000"/>
                </a:solidFill>
              </a:rPr>
              <a:t>BIOLOGICKÝ MATERIÁL, </a:t>
            </a:r>
            <a:r>
              <a:rPr lang="en-US" sz="2000" b="1" smtClean="0">
                <a:solidFill>
                  <a:srgbClr val="FF0000"/>
                </a:solidFill>
              </a:rPr>
              <a:t>GENOMIKA I</a:t>
            </a:r>
          </a:p>
        </p:txBody>
      </p:sp>
      <p:sp>
        <p:nvSpPr>
          <p:cNvPr id="7" name="TextovéPole 6"/>
          <p:cNvSpPr txBox="1"/>
          <p:nvPr/>
        </p:nvSpPr>
        <p:spPr>
          <a:xfrm>
            <a:off x="1643042" y="4000504"/>
            <a:ext cx="3509482" cy="1107996"/>
          </a:xfrm>
          <a:prstGeom prst="rect">
            <a:avLst/>
          </a:prstGeom>
          <a:noFill/>
        </p:spPr>
        <p:txBody>
          <a:bodyPr wrap="none" rtlCol="0">
            <a:spAutoFit/>
          </a:bodyPr>
          <a:lstStyle/>
          <a:p>
            <a:r>
              <a:rPr lang="cs-CZ" b="1" dirty="0" smtClean="0"/>
              <a:t>Ondřej Slabý, Ph.D.</a:t>
            </a:r>
          </a:p>
          <a:p>
            <a:r>
              <a:rPr lang="cs-CZ" sz="1600" i="1" dirty="0" smtClean="0"/>
              <a:t>Masarykův onkologický ústav</a:t>
            </a:r>
          </a:p>
          <a:p>
            <a:r>
              <a:rPr lang="cs-CZ" sz="1600" i="1" dirty="0" smtClean="0"/>
              <a:t>Lékařská fakulta Masarykovy univerzity</a:t>
            </a:r>
          </a:p>
          <a:p>
            <a:r>
              <a:rPr lang="cs-CZ" sz="1600" i="1" dirty="0" smtClean="0"/>
              <a:t>CEITEC</a:t>
            </a:r>
            <a:endParaRPr lang="cs-CZ" sz="1600" i="1" dirty="0"/>
          </a:p>
        </p:txBody>
      </p:sp>
      <p:pic>
        <p:nvPicPr>
          <p:cNvPr id="1027" name="Picture 3"/>
          <p:cNvPicPr>
            <a:picLocks noChangeAspect="1" noChangeArrowheads="1"/>
          </p:cNvPicPr>
          <p:nvPr/>
        </p:nvPicPr>
        <p:blipFill>
          <a:blip r:embed="rId4" cstate="print"/>
          <a:srcRect/>
          <a:stretch>
            <a:fillRect/>
          </a:stretch>
        </p:blipFill>
        <p:spPr bwMode="auto">
          <a:xfrm>
            <a:off x="357158" y="2928934"/>
            <a:ext cx="1000100" cy="927962"/>
          </a:xfrm>
          <a:prstGeom prst="rect">
            <a:avLst/>
          </a:prstGeom>
          <a:noFill/>
          <a:ln w="9525">
            <a:noFill/>
            <a:miter lim="800000"/>
            <a:headEnd/>
            <a:tailEnd/>
          </a:ln>
          <a:effectLst/>
        </p:spPr>
      </p:pic>
      <p:sp>
        <p:nvSpPr>
          <p:cNvPr id="10" name="TextovéPole 9"/>
          <p:cNvSpPr txBox="1"/>
          <p:nvPr/>
        </p:nvSpPr>
        <p:spPr>
          <a:xfrm>
            <a:off x="7643834" y="6429396"/>
            <a:ext cx="1230030" cy="235962"/>
          </a:xfrm>
          <a:prstGeom prst="rect">
            <a:avLst/>
          </a:prstGeom>
          <a:noFill/>
        </p:spPr>
        <p:txBody>
          <a:bodyPr wrap="none" rtlCol="0">
            <a:spAutoFit/>
          </a:bodyPr>
          <a:lstStyle/>
          <a:p>
            <a:r>
              <a:rPr lang="cs-CZ" sz="1400" baseline="-25000" dirty="0" smtClean="0">
                <a:solidFill>
                  <a:schemeClr val="bg1"/>
                </a:solidFill>
              </a:rPr>
              <a:t>© Ondřej Slabý, 2011</a:t>
            </a:r>
            <a:endParaRPr lang="cs-CZ" sz="1400" baseline="-25000" dirty="0">
              <a:solidFill>
                <a:schemeClr val="bg1"/>
              </a:solidFill>
            </a:endParaRPr>
          </a:p>
        </p:txBody>
      </p:sp>
      <p:pic>
        <p:nvPicPr>
          <p:cNvPr id="11" name="Picture 13" descr="logo_MOU"/>
          <p:cNvPicPr>
            <a:picLocks noChangeAspect="1" noChangeArrowheads="1"/>
          </p:cNvPicPr>
          <p:nvPr/>
        </p:nvPicPr>
        <p:blipFill>
          <a:blip r:embed="rId5"/>
          <a:srcRect/>
          <a:stretch>
            <a:fillRect/>
          </a:stretch>
        </p:blipFill>
        <p:spPr bwMode="auto">
          <a:xfrm>
            <a:off x="1714480" y="5357826"/>
            <a:ext cx="627591" cy="581647"/>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a:off x="4714876" y="5357826"/>
            <a:ext cx="571504" cy="571504"/>
          </a:xfrm>
          <a:prstGeom prst="rect">
            <a:avLst/>
          </a:prstGeom>
          <a:noFill/>
          <a:ln w="9525">
            <a:noFill/>
            <a:miter lim="800000"/>
            <a:headEnd/>
            <a:tailEnd/>
          </a:ln>
          <a:effectLst/>
        </p:spPr>
      </p:pic>
      <p:pic>
        <p:nvPicPr>
          <p:cNvPr id="15" name="Picture 5" descr="GS011558"/>
          <p:cNvPicPr>
            <a:picLocks noChangeAspect="1" noChangeArrowheads="1"/>
          </p:cNvPicPr>
          <p:nvPr/>
        </p:nvPicPr>
        <p:blipFill>
          <a:blip r:embed="rId7"/>
          <a:srcRect l="18361" r="5409" b="-226"/>
          <a:stretch>
            <a:fillRect/>
          </a:stretch>
        </p:blipFill>
        <p:spPr bwMode="auto">
          <a:xfrm>
            <a:off x="357158" y="1785926"/>
            <a:ext cx="1000132" cy="953190"/>
          </a:xfrm>
          <a:prstGeom prst="rect">
            <a:avLst/>
          </a:prstGeom>
          <a:noFill/>
        </p:spPr>
      </p:pic>
      <p:pic>
        <p:nvPicPr>
          <p:cNvPr id="16" name="Picture 15"/>
          <p:cNvPicPr>
            <a:picLocks noChangeAspect="1"/>
          </p:cNvPicPr>
          <p:nvPr/>
        </p:nvPicPr>
        <p:blipFill>
          <a:blip r:embed="rId8"/>
          <a:stretch>
            <a:fillRect/>
          </a:stretch>
        </p:blipFill>
        <p:spPr>
          <a:xfrm>
            <a:off x="2483768" y="5373216"/>
            <a:ext cx="2072472" cy="571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16</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33793" name="Picture 1"/>
          <p:cNvPicPr>
            <a:picLocks noChangeAspect="1" noChangeArrowheads="1"/>
          </p:cNvPicPr>
          <p:nvPr/>
        </p:nvPicPr>
        <p:blipFill>
          <a:blip r:embed="rId3"/>
          <a:srcRect/>
          <a:stretch>
            <a:fillRect/>
          </a:stretch>
        </p:blipFill>
        <p:spPr bwMode="auto">
          <a:xfrm>
            <a:off x="285720" y="1071546"/>
            <a:ext cx="8496328" cy="4849043"/>
          </a:xfrm>
          <a:prstGeom prst="rect">
            <a:avLst/>
          </a:prstGeom>
          <a:noFill/>
          <a:ln w="9525">
            <a:noFill/>
            <a:miter lim="800000"/>
            <a:headEnd/>
            <a:tailEnd/>
          </a:ln>
          <a:effectLst/>
        </p:spPr>
      </p:pic>
      <p:sp>
        <p:nvSpPr>
          <p:cNvPr id="31" name="TextovéPole 30"/>
          <p:cNvSpPr txBox="1"/>
          <p:nvPr/>
        </p:nvSpPr>
        <p:spPr>
          <a:xfrm>
            <a:off x="3357554" y="571480"/>
            <a:ext cx="2683042" cy="461665"/>
          </a:xfrm>
          <a:prstGeom prst="rect">
            <a:avLst/>
          </a:prstGeom>
          <a:noFill/>
        </p:spPr>
        <p:txBody>
          <a:bodyPr wrap="none" rtlCol="0">
            <a:spAutoFit/>
          </a:bodyPr>
          <a:lstStyle/>
          <a:p>
            <a:r>
              <a:rPr lang="cs-CZ" sz="2400" b="1" smtClean="0">
                <a:solidFill>
                  <a:srgbClr val="C00000"/>
                </a:solidFill>
              </a:rPr>
              <a:t>Křivky z Nanodropu</a:t>
            </a:r>
            <a:endParaRPr lang="cs-CZ" sz="2400" b="1">
              <a:solidFill>
                <a:srgbClr val="C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6" name="TextovéPole 5"/>
          <p:cNvSpPr txBox="1"/>
          <p:nvPr/>
        </p:nvSpPr>
        <p:spPr>
          <a:xfrm>
            <a:off x="571472" y="6500834"/>
            <a:ext cx="732958" cy="276999"/>
          </a:xfrm>
          <a:prstGeom prst="rect">
            <a:avLst/>
          </a:prstGeom>
          <a:noFill/>
        </p:spPr>
        <p:txBody>
          <a:bodyPr wrap="none" rtlCol="0">
            <a:spAutoFit/>
          </a:bodyPr>
          <a:lstStyle/>
          <a:p>
            <a:r>
              <a:rPr lang="cs-CZ" sz="1200" smtClean="0">
                <a:solidFill>
                  <a:schemeClr val="bg1"/>
                </a:solidFill>
              </a:rPr>
              <a:t>Strana  9</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2" name="TextovéPole 11"/>
          <p:cNvSpPr txBox="1"/>
          <p:nvPr/>
        </p:nvSpPr>
        <p:spPr>
          <a:xfrm>
            <a:off x="571472" y="714356"/>
            <a:ext cx="3162469" cy="400110"/>
          </a:xfrm>
          <a:prstGeom prst="rect">
            <a:avLst/>
          </a:prstGeom>
          <a:noFill/>
        </p:spPr>
        <p:txBody>
          <a:bodyPr wrap="none" rtlCol="0">
            <a:spAutoFit/>
          </a:bodyPr>
          <a:lstStyle/>
          <a:p>
            <a:r>
              <a:rPr lang="en-US" sz="2000" b="1" smtClean="0">
                <a:solidFill>
                  <a:srgbClr val="C00000"/>
                </a:solidFill>
              </a:rPr>
              <a:t>Integrita nukleov</a:t>
            </a:r>
            <a:r>
              <a:rPr lang="cs-CZ" sz="2000" b="1" smtClean="0">
                <a:solidFill>
                  <a:srgbClr val="C00000"/>
                </a:solidFill>
              </a:rPr>
              <a:t>ých kyselin</a:t>
            </a:r>
            <a:endParaRPr lang="cs-CZ" sz="2000" b="1">
              <a:solidFill>
                <a:srgbClr val="C00000"/>
              </a:solidFill>
            </a:endParaRPr>
          </a:p>
        </p:txBody>
      </p:sp>
      <p:pic>
        <p:nvPicPr>
          <p:cNvPr id="26626" name="Picture 2"/>
          <p:cNvPicPr>
            <a:picLocks noChangeAspect="1" noChangeArrowheads="1"/>
          </p:cNvPicPr>
          <p:nvPr/>
        </p:nvPicPr>
        <p:blipFill>
          <a:blip r:embed="rId3"/>
          <a:srcRect/>
          <a:stretch>
            <a:fillRect/>
          </a:stretch>
        </p:blipFill>
        <p:spPr bwMode="auto">
          <a:xfrm>
            <a:off x="500034" y="2714620"/>
            <a:ext cx="7902601" cy="3522083"/>
          </a:xfrm>
          <a:prstGeom prst="rect">
            <a:avLst/>
          </a:prstGeom>
          <a:noFill/>
          <a:ln w="9525">
            <a:noFill/>
            <a:miter lim="800000"/>
            <a:headEnd/>
            <a:tailEnd/>
          </a:ln>
          <a:effectLst/>
        </p:spPr>
      </p:pic>
      <p:sp>
        <p:nvSpPr>
          <p:cNvPr id="13" name="TextovéPole 12"/>
          <p:cNvSpPr txBox="1"/>
          <p:nvPr/>
        </p:nvSpPr>
        <p:spPr>
          <a:xfrm>
            <a:off x="571472" y="1285860"/>
            <a:ext cx="3421321" cy="1754326"/>
          </a:xfrm>
          <a:prstGeom prst="rect">
            <a:avLst/>
          </a:prstGeom>
          <a:noFill/>
        </p:spPr>
        <p:txBody>
          <a:bodyPr wrap="none" rtlCol="0">
            <a:spAutoFit/>
          </a:bodyPr>
          <a:lstStyle/>
          <a:p>
            <a:r>
              <a:rPr lang="cs-CZ" b="1" smtClean="0"/>
              <a:t>Agilent Bioanalyzer 2100</a:t>
            </a:r>
          </a:p>
          <a:p>
            <a:r>
              <a:rPr lang="cs-CZ" smtClean="0"/>
              <a:t>Lab on a chip (LOC) technology</a:t>
            </a:r>
          </a:p>
          <a:p>
            <a:endParaRPr lang="cs-CZ" smtClean="0"/>
          </a:p>
          <a:p>
            <a:r>
              <a:rPr lang="cs-CZ" smtClean="0"/>
              <a:t>Je miniaturiziované zařízení </a:t>
            </a:r>
          </a:p>
          <a:p>
            <a:r>
              <a:rPr lang="cs-CZ" smtClean="0"/>
              <a:t>implentující kapilární gelovou </a:t>
            </a:r>
          </a:p>
          <a:p>
            <a:r>
              <a:rPr lang="cs-CZ" smtClean="0"/>
              <a:t>elektroforézu pro účely analýzy NK</a:t>
            </a:r>
            <a:endParaRPr lang="cs-CZ"/>
          </a:p>
        </p:txBody>
      </p:sp>
      <p:sp>
        <p:nvSpPr>
          <p:cNvPr id="22" name="TextovéPole 21"/>
          <p:cNvSpPr txBox="1"/>
          <p:nvPr/>
        </p:nvSpPr>
        <p:spPr>
          <a:xfrm>
            <a:off x="5786446" y="1857364"/>
            <a:ext cx="2862900" cy="646331"/>
          </a:xfrm>
          <a:prstGeom prst="rect">
            <a:avLst/>
          </a:prstGeom>
          <a:noFill/>
        </p:spPr>
        <p:txBody>
          <a:bodyPr wrap="none" rtlCol="0">
            <a:spAutoFit/>
          </a:bodyPr>
          <a:lstStyle/>
          <a:p>
            <a:r>
              <a:rPr lang="cs-CZ" b="1" smtClean="0"/>
              <a:t>Poměr 28S/18S ~ 2,0 </a:t>
            </a:r>
          </a:p>
          <a:p>
            <a:r>
              <a:rPr lang="cs-CZ" b="1" smtClean="0"/>
              <a:t>pro nefragmentovanou RNA</a:t>
            </a:r>
          </a:p>
        </p:txBody>
      </p:sp>
      <p:sp>
        <p:nvSpPr>
          <p:cNvPr id="24" name="TextovéPole 23"/>
          <p:cNvSpPr txBox="1"/>
          <p:nvPr/>
        </p:nvSpPr>
        <p:spPr>
          <a:xfrm>
            <a:off x="5786446" y="5072074"/>
            <a:ext cx="1478290" cy="923330"/>
          </a:xfrm>
          <a:prstGeom prst="rect">
            <a:avLst/>
          </a:prstGeom>
          <a:noFill/>
        </p:spPr>
        <p:txBody>
          <a:bodyPr wrap="none" rtlCol="0">
            <a:spAutoFit/>
          </a:bodyPr>
          <a:lstStyle/>
          <a:p>
            <a:r>
              <a:rPr lang="cs-CZ" smtClean="0"/>
              <a:t>80% rRNA</a:t>
            </a:r>
          </a:p>
          <a:p>
            <a:r>
              <a:rPr lang="cs-CZ" smtClean="0"/>
              <a:t>10-20% tRNA</a:t>
            </a:r>
          </a:p>
          <a:p>
            <a:r>
              <a:rPr lang="cs-CZ" smtClean="0"/>
              <a:t>1-5% mRNA</a:t>
            </a:r>
            <a:endParaRPr lang="cs-CZ"/>
          </a:p>
        </p:txBody>
      </p:sp>
      <p:pic>
        <p:nvPicPr>
          <p:cNvPr id="2" name="Picture 1"/>
          <p:cNvPicPr>
            <a:picLocks noChangeAspect="1"/>
          </p:cNvPicPr>
          <p:nvPr/>
        </p:nvPicPr>
        <p:blipFill>
          <a:blip r:embed="rId4"/>
          <a:stretch>
            <a:fillRect/>
          </a:stretch>
        </p:blipFill>
        <p:spPr>
          <a:xfrm>
            <a:off x="4221900" y="441148"/>
            <a:ext cx="1305694" cy="218073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67704"/>
            <a:ext cx="9144000" cy="5922591"/>
          </a:xfrm>
          <a:prstGeom prst="rect">
            <a:avLst/>
          </a:prstGeom>
        </p:spPr>
      </p:pic>
      <p:sp>
        <p:nvSpPr>
          <p:cNvPr id="5" name="TextBox 4"/>
          <p:cNvSpPr txBox="1"/>
          <p:nvPr/>
        </p:nvSpPr>
        <p:spPr>
          <a:xfrm>
            <a:off x="2483768" y="260648"/>
            <a:ext cx="3827010" cy="369332"/>
          </a:xfrm>
          <a:prstGeom prst="rect">
            <a:avLst/>
          </a:prstGeom>
          <a:noFill/>
        </p:spPr>
        <p:txBody>
          <a:bodyPr wrap="none" rtlCol="0">
            <a:spAutoFit/>
          </a:bodyPr>
          <a:lstStyle/>
          <a:p>
            <a:r>
              <a:rPr lang="en-US" dirty="0" err="1" smtClean="0"/>
              <a:t>Gelová</a:t>
            </a:r>
            <a:r>
              <a:rPr lang="en-US" dirty="0" smtClean="0"/>
              <a:t> </a:t>
            </a:r>
            <a:r>
              <a:rPr lang="en-US" dirty="0" err="1" smtClean="0"/>
              <a:t>eletroforéza</a:t>
            </a:r>
            <a:r>
              <a:rPr lang="en-US" dirty="0" smtClean="0"/>
              <a:t> </a:t>
            </a:r>
            <a:r>
              <a:rPr lang="en-US" dirty="0" err="1" smtClean="0"/>
              <a:t>nukleových</a:t>
            </a:r>
            <a:r>
              <a:rPr lang="en-US" dirty="0" smtClean="0"/>
              <a:t> </a:t>
            </a:r>
            <a:r>
              <a:rPr lang="en-US" dirty="0" err="1" smtClean="0"/>
              <a:t>kyselin</a:t>
            </a:r>
            <a:endParaRPr lang="en-US" dirty="0"/>
          </a:p>
        </p:txBody>
      </p:sp>
    </p:spTree>
    <p:extLst>
      <p:ext uri="{BB962C8B-B14F-4D97-AF65-F5344CB8AC3E}">
        <p14:creationId xmlns:p14="http://schemas.microsoft.com/office/powerpoint/2010/main" val="201847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8" name="TextovéPole 7"/>
          <p:cNvSpPr txBox="1"/>
          <p:nvPr/>
        </p:nvSpPr>
        <p:spPr>
          <a:xfrm>
            <a:off x="571472" y="6500834"/>
            <a:ext cx="776238" cy="276999"/>
          </a:xfrm>
          <a:prstGeom prst="rect">
            <a:avLst/>
          </a:prstGeom>
          <a:noFill/>
        </p:spPr>
        <p:txBody>
          <a:bodyPr wrap="none" rtlCol="0">
            <a:spAutoFit/>
          </a:bodyPr>
          <a:lstStyle/>
          <a:p>
            <a:r>
              <a:rPr lang="cs-CZ" sz="1200" smtClean="0">
                <a:solidFill>
                  <a:schemeClr val="bg1"/>
                </a:solidFill>
              </a:rPr>
              <a:t>Strana 10</a:t>
            </a:r>
            <a:endParaRPr lang="cs-CZ" sz="1200">
              <a:solidFill>
                <a:schemeClr val="bg1"/>
              </a:solidFill>
            </a:endParaRPr>
          </a:p>
        </p:txBody>
      </p:sp>
      <p:sp>
        <p:nvSpPr>
          <p:cNvPr id="11" name="TextovéPole 10"/>
          <p:cNvSpPr txBox="1"/>
          <p:nvPr/>
        </p:nvSpPr>
        <p:spPr>
          <a:xfrm>
            <a:off x="571472" y="714356"/>
            <a:ext cx="3162469" cy="400110"/>
          </a:xfrm>
          <a:prstGeom prst="rect">
            <a:avLst/>
          </a:prstGeom>
          <a:noFill/>
        </p:spPr>
        <p:txBody>
          <a:bodyPr wrap="none" rtlCol="0">
            <a:spAutoFit/>
          </a:bodyPr>
          <a:lstStyle/>
          <a:p>
            <a:r>
              <a:rPr lang="en-US" sz="2000" b="1" smtClean="0">
                <a:solidFill>
                  <a:srgbClr val="C00000"/>
                </a:solidFill>
              </a:rPr>
              <a:t>Integrita nukleov</a:t>
            </a:r>
            <a:r>
              <a:rPr lang="cs-CZ" sz="2000" b="1" smtClean="0">
                <a:solidFill>
                  <a:srgbClr val="C00000"/>
                </a:solidFill>
              </a:rPr>
              <a:t>ých kyselin</a:t>
            </a:r>
            <a:endParaRPr lang="cs-CZ" sz="2000" b="1">
              <a:solidFill>
                <a:srgbClr val="C00000"/>
              </a:solidFill>
            </a:endParaRPr>
          </a:p>
        </p:txBody>
      </p:sp>
      <p:pic>
        <p:nvPicPr>
          <p:cNvPr id="25601" name="Picture 1"/>
          <p:cNvPicPr>
            <a:picLocks noChangeAspect="1" noChangeArrowheads="1"/>
          </p:cNvPicPr>
          <p:nvPr/>
        </p:nvPicPr>
        <p:blipFill>
          <a:blip r:embed="rId3"/>
          <a:srcRect/>
          <a:stretch>
            <a:fillRect/>
          </a:stretch>
        </p:blipFill>
        <p:spPr bwMode="auto">
          <a:xfrm>
            <a:off x="1071538" y="1500174"/>
            <a:ext cx="6896100" cy="4162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ovéPole 7"/>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9" name="TextovéPole 8"/>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11</a:t>
            </a:r>
            <a:endParaRPr lang="cs-CZ" sz="1200">
              <a:solidFill>
                <a:schemeClr val="bg1"/>
              </a:solidFill>
            </a:endParaRPr>
          </a:p>
        </p:txBody>
      </p:sp>
      <p:sp>
        <p:nvSpPr>
          <p:cNvPr id="10" name="TextovéPole 9"/>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24577" name="Picture 1"/>
          <p:cNvPicPr>
            <a:picLocks noChangeAspect="1" noChangeArrowheads="1"/>
          </p:cNvPicPr>
          <p:nvPr/>
        </p:nvPicPr>
        <p:blipFill>
          <a:blip r:embed="rId3"/>
          <a:srcRect/>
          <a:stretch>
            <a:fillRect/>
          </a:stretch>
        </p:blipFill>
        <p:spPr bwMode="auto">
          <a:xfrm>
            <a:off x="214282" y="1643050"/>
            <a:ext cx="4747146" cy="3071834"/>
          </a:xfrm>
          <a:prstGeom prst="rect">
            <a:avLst/>
          </a:prstGeom>
          <a:noFill/>
          <a:ln w="9525">
            <a:noFill/>
            <a:miter lim="800000"/>
            <a:headEnd/>
            <a:tailEnd/>
          </a:ln>
          <a:effectLst/>
        </p:spPr>
      </p:pic>
      <p:sp>
        <p:nvSpPr>
          <p:cNvPr id="11" name="TextovéPole 10"/>
          <p:cNvSpPr txBox="1"/>
          <p:nvPr/>
        </p:nvSpPr>
        <p:spPr>
          <a:xfrm>
            <a:off x="571472" y="500042"/>
            <a:ext cx="3162469" cy="400110"/>
          </a:xfrm>
          <a:prstGeom prst="rect">
            <a:avLst/>
          </a:prstGeom>
          <a:noFill/>
        </p:spPr>
        <p:txBody>
          <a:bodyPr wrap="none" rtlCol="0">
            <a:spAutoFit/>
          </a:bodyPr>
          <a:lstStyle/>
          <a:p>
            <a:r>
              <a:rPr lang="en-US" sz="2000" b="1" smtClean="0">
                <a:solidFill>
                  <a:srgbClr val="C00000"/>
                </a:solidFill>
              </a:rPr>
              <a:t>Integrita nukleov</a:t>
            </a:r>
            <a:r>
              <a:rPr lang="cs-CZ" sz="2000" b="1" smtClean="0">
                <a:solidFill>
                  <a:srgbClr val="C00000"/>
                </a:solidFill>
              </a:rPr>
              <a:t>ých kyselin</a:t>
            </a:r>
            <a:endParaRPr lang="cs-CZ" sz="2000" b="1">
              <a:solidFill>
                <a:srgbClr val="C00000"/>
              </a:solidFill>
            </a:endParaRPr>
          </a:p>
        </p:txBody>
      </p:sp>
      <p:sp>
        <p:nvSpPr>
          <p:cNvPr id="14" name="Text Box 18"/>
          <p:cNvSpPr txBox="1">
            <a:spLocks noChangeArrowheads="1"/>
          </p:cNvSpPr>
          <p:nvPr/>
        </p:nvSpPr>
        <p:spPr bwMode="auto">
          <a:xfrm>
            <a:off x="2928926" y="5000636"/>
            <a:ext cx="3644587" cy="369332"/>
          </a:xfrm>
          <a:prstGeom prst="rect">
            <a:avLst/>
          </a:prstGeom>
          <a:noFill/>
          <a:ln w="9525">
            <a:noFill/>
            <a:miter lim="800000"/>
            <a:headEnd/>
            <a:tailEnd/>
          </a:ln>
          <a:effectLst/>
        </p:spPr>
        <p:txBody>
          <a:bodyPr wrap="none">
            <a:spAutoFit/>
          </a:bodyPr>
          <a:lstStyle/>
          <a:p>
            <a:r>
              <a:rPr lang="cs-CZ" b="1" i="1"/>
              <a:t>RIN = RNA Integrity Number (0 – 10)</a:t>
            </a:r>
          </a:p>
        </p:txBody>
      </p:sp>
      <p:pic>
        <p:nvPicPr>
          <p:cNvPr id="24578" name="Picture 2"/>
          <p:cNvPicPr>
            <a:picLocks noChangeAspect="1" noChangeArrowheads="1"/>
          </p:cNvPicPr>
          <p:nvPr/>
        </p:nvPicPr>
        <p:blipFill>
          <a:blip r:embed="rId4"/>
          <a:srcRect/>
          <a:stretch>
            <a:fillRect/>
          </a:stretch>
        </p:blipFill>
        <p:spPr bwMode="auto">
          <a:xfrm>
            <a:off x="4929190" y="2000240"/>
            <a:ext cx="4022215" cy="2571768"/>
          </a:xfrm>
          <a:prstGeom prst="rect">
            <a:avLst/>
          </a:prstGeom>
          <a:noFill/>
          <a:ln w="9525">
            <a:noFill/>
            <a:miter lim="800000"/>
            <a:headEnd/>
            <a:tailEnd/>
          </a:ln>
          <a:effectLst/>
        </p:spPr>
      </p:pic>
      <p:sp>
        <p:nvSpPr>
          <p:cNvPr id="15" name="TextovéPole 14"/>
          <p:cNvSpPr txBox="1"/>
          <p:nvPr/>
        </p:nvSpPr>
        <p:spPr>
          <a:xfrm>
            <a:off x="5357818" y="6000768"/>
            <a:ext cx="3587521" cy="369332"/>
          </a:xfrm>
          <a:prstGeom prst="rect">
            <a:avLst/>
          </a:prstGeom>
          <a:noFill/>
        </p:spPr>
        <p:txBody>
          <a:bodyPr wrap="none" rtlCol="0">
            <a:spAutoFit/>
          </a:bodyPr>
          <a:lstStyle/>
          <a:p>
            <a:r>
              <a:rPr lang="cs-CZ" smtClean="0"/>
              <a:t>The RIN value: Schroeder </a:t>
            </a:r>
            <a:r>
              <a:rPr lang="cs-CZ" i="1" smtClean="0"/>
              <a:t>et al, 2006</a:t>
            </a:r>
            <a:endParaRPr lang="cs-CZ"/>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12</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10" name="Picture 1"/>
          <p:cNvPicPr>
            <a:picLocks noChangeAspect="1" noChangeArrowheads="1"/>
          </p:cNvPicPr>
          <p:nvPr/>
        </p:nvPicPr>
        <p:blipFill>
          <a:blip r:embed="rId3"/>
          <a:srcRect/>
          <a:stretch>
            <a:fillRect/>
          </a:stretch>
        </p:blipFill>
        <p:spPr bwMode="auto">
          <a:xfrm>
            <a:off x="723900" y="1016000"/>
            <a:ext cx="7694613" cy="4826000"/>
          </a:xfrm>
          <a:prstGeom prst="rect">
            <a:avLst/>
          </a:prstGeom>
          <a:noFill/>
          <a:ln w="9525">
            <a:noFill/>
            <a:miter lim="800000"/>
            <a:headEnd/>
            <a:tailEnd/>
          </a:ln>
          <a:effectLst/>
        </p:spPr>
      </p:pic>
      <p:sp>
        <p:nvSpPr>
          <p:cNvPr id="11" name="TextovéPole 10"/>
          <p:cNvSpPr txBox="1"/>
          <p:nvPr/>
        </p:nvSpPr>
        <p:spPr>
          <a:xfrm>
            <a:off x="571472" y="500042"/>
            <a:ext cx="3162469" cy="400110"/>
          </a:xfrm>
          <a:prstGeom prst="rect">
            <a:avLst/>
          </a:prstGeom>
          <a:noFill/>
        </p:spPr>
        <p:txBody>
          <a:bodyPr wrap="none" rtlCol="0">
            <a:spAutoFit/>
          </a:bodyPr>
          <a:lstStyle/>
          <a:p>
            <a:r>
              <a:rPr lang="en-US" sz="2000" b="1" smtClean="0">
                <a:solidFill>
                  <a:srgbClr val="C00000"/>
                </a:solidFill>
              </a:rPr>
              <a:t>Integrita nukleov</a:t>
            </a:r>
            <a:r>
              <a:rPr lang="cs-CZ" sz="2000" b="1" smtClean="0">
                <a:solidFill>
                  <a:srgbClr val="C00000"/>
                </a:solidFill>
              </a:rPr>
              <a:t>ých kyselin</a:t>
            </a:r>
            <a:endParaRPr lang="cs-CZ" sz="2000" b="1">
              <a:solidFill>
                <a:srgbClr val="C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14"/>
          <p:cNvSpPr txBox="1"/>
          <p:nvPr/>
        </p:nvSpPr>
        <p:spPr>
          <a:xfrm>
            <a:off x="191677" y="500042"/>
            <a:ext cx="8952323" cy="400110"/>
          </a:xfrm>
          <a:prstGeom prst="rect">
            <a:avLst/>
          </a:prstGeom>
          <a:noFill/>
        </p:spPr>
        <p:txBody>
          <a:bodyPr wrap="none" rtlCol="0">
            <a:spAutoFit/>
          </a:bodyPr>
          <a:lstStyle/>
          <a:p>
            <a:r>
              <a:rPr lang="cs-CZ" sz="2000" b="1" smtClean="0">
                <a:solidFill>
                  <a:srgbClr val="C00000"/>
                </a:solidFill>
              </a:rPr>
              <a:t>Real-Time PCR – nejpoužívanější a nejstandardnější metoda studia genové exprese</a:t>
            </a:r>
            <a:endParaRPr lang="cs-CZ" sz="2000" b="1">
              <a:solidFill>
                <a:srgbClr val="C00000"/>
              </a:solidFill>
            </a:endParaRPr>
          </a:p>
        </p:txBody>
      </p:sp>
      <p:pic>
        <p:nvPicPr>
          <p:cNvPr id="5" name="Picture 4"/>
          <p:cNvPicPr>
            <a:picLocks noChangeAspect="1"/>
          </p:cNvPicPr>
          <p:nvPr/>
        </p:nvPicPr>
        <p:blipFill>
          <a:blip r:embed="rId2"/>
          <a:stretch>
            <a:fillRect/>
          </a:stretch>
        </p:blipFill>
        <p:spPr>
          <a:xfrm>
            <a:off x="0" y="953654"/>
            <a:ext cx="9144000" cy="4950691"/>
          </a:xfrm>
          <a:prstGeom prst="rect">
            <a:avLst/>
          </a:prstGeom>
        </p:spPr>
      </p:pic>
    </p:spTree>
    <p:extLst>
      <p:ext uri="{BB962C8B-B14F-4D97-AF65-F5344CB8AC3E}">
        <p14:creationId xmlns:p14="http://schemas.microsoft.com/office/powerpoint/2010/main" val="1903482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14</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8" name="TextovéPole 7"/>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14" name="Obdélník 13"/>
          <p:cNvSpPr/>
          <p:nvPr/>
        </p:nvSpPr>
        <p:spPr>
          <a:xfrm>
            <a:off x="2571736" y="1214422"/>
            <a:ext cx="4572000" cy="4708981"/>
          </a:xfrm>
          <a:prstGeom prst="rect">
            <a:avLst/>
          </a:prstGeom>
        </p:spPr>
        <p:txBody>
          <a:bodyPr>
            <a:spAutoFit/>
          </a:bodyPr>
          <a:lstStyle/>
          <a:p>
            <a:r>
              <a:rPr lang="cs-CZ" sz="2000" b="1" smtClean="0"/>
              <a:t>Real-time PCR</a:t>
            </a:r>
            <a:r>
              <a:rPr lang="cs-CZ" sz="2000" smtClean="0"/>
              <a:t> je založena na sledování průběhu polymerázové řetězové reakce (</a:t>
            </a:r>
            <a:r>
              <a:rPr lang="cs-CZ" sz="2000" i="1" smtClean="0"/>
              <a:t>PCR</a:t>
            </a:r>
            <a:r>
              <a:rPr lang="cs-CZ" sz="2000" smtClean="0"/>
              <a:t>) přímo během reakce (</a:t>
            </a:r>
            <a:r>
              <a:rPr lang="cs-CZ" sz="2000" i="1" smtClean="0"/>
              <a:t>tzv. „v reálném čase"</a:t>
            </a:r>
            <a:r>
              <a:rPr lang="cs-CZ" sz="2000" smtClean="0"/>
              <a:t>) pomocí fluorescenčních sond či barviv, které detekují množství PCR produktu během reakce zvýšením své fluorescenční aktivity. Její výhodou oproti konvenční PCR je možnost přesného stanovení výchozícho počtu kopií cílové templátové sekvence DNA, čili schopnost kvantifikace. Real-time PCR se provádí s pomocí přístrojů zvaných </a:t>
            </a:r>
            <a:r>
              <a:rPr lang="cs-CZ" sz="2000" b="1" smtClean="0"/>
              <a:t>cyclery</a:t>
            </a:r>
            <a:r>
              <a:rPr lang="cs-CZ" sz="2000" smtClean="0"/>
              <a:t>, které umožňují jak provádění teplotního cyklování, tak detekci fluorescence v každém cyklu PCR.</a:t>
            </a:r>
            <a:endParaRPr lang="cs-CZ" sz="2000"/>
          </a:p>
        </p:txBody>
      </p:sp>
      <p:sp>
        <p:nvSpPr>
          <p:cNvPr id="15" name="TextovéPole 14"/>
          <p:cNvSpPr txBox="1"/>
          <p:nvPr/>
        </p:nvSpPr>
        <p:spPr>
          <a:xfrm>
            <a:off x="191677" y="500042"/>
            <a:ext cx="8952323" cy="400110"/>
          </a:xfrm>
          <a:prstGeom prst="rect">
            <a:avLst/>
          </a:prstGeom>
          <a:noFill/>
        </p:spPr>
        <p:txBody>
          <a:bodyPr wrap="none" rtlCol="0">
            <a:spAutoFit/>
          </a:bodyPr>
          <a:lstStyle/>
          <a:p>
            <a:r>
              <a:rPr lang="cs-CZ" sz="2000" b="1" smtClean="0">
                <a:solidFill>
                  <a:srgbClr val="C00000"/>
                </a:solidFill>
              </a:rPr>
              <a:t>Real-Time PCR – nejpoužívanější a nejstandardnější metoda studia genové exprese</a:t>
            </a:r>
            <a:endParaRPr lang="cs-CZ" sz="2000" b="1">
              <a:solidFill>
                <a:srgbClr val="C00000"/>
              </a:solidFill>
            </a:endParaRPr>
          </a:p>
        </p:txBody>
      </p:sp>
      <p:pic>
        <p:nvPicPr>
          <p:cNvPr id="47107" name="Picture 3"/>
          <p:cNvPicPr>
            <a:picLocks noChangeAspect="1" noChangeArrowheads="1"/>
          </p:cNvPicPr>
          <p:nvPr/>
        </p:nvPicPr>
        <p:blipFill>
          <a:blip r:embed="rId3" cstate="print"/>
          <a:srcRect/>
          <a:stretch>
            <a:fillRect/>
          </a:stretch>
        </p:blipFill>
        <p:spPr bwMode="auto">
          <a:xfrm>
            <a:off x="6786578" y="4714884"/>
            <a:ext cx="2162380" cy="1685923"/>
          </a:xfrm>
          <a:prstGeom prst="rect">
            <a:avLst/>
          </a:prstGeom>
          <a:noFill/>
          <a:ln w="9525">
            <a:noFill/>
            <a:miter lim="800000"/>
            <a:headEnd/>
            <a:tailEnd/>
          </a:ln>
          <a:effectLst/>
        </p:spPr>
      </p:pic>
      <p:pic>
        <p:nvPicPr>
          <p:cNvPr id="47108" name="Picture 4"/>
          <p:cNvPicPr>
            <a:picLocks noChangeAspect="1" noChangeArrowheads="1"/>
          </p:cNvPicPr>
          <p:nvPr/>
        </p:nvPicPr>
        <p:blipFill>
          <a:blip r:embed="rId4"/>
          <a:srcRect/>
          <a:stretch>
            <a:fillRect/>
          </a:stretch>
        </p:blipFill>
        <p:spPr bwMode="auto">
          <a:xfrm>
            <a:off x="500034" y="1071546"/>
            <a:ext cx="1857388" cy="4915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ovéPole 5"/>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7" name="TextovéPole 6"/>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15</a:t>
            </a:r>
            <a:endParaRPr lang="cs-CZ" sz="1200">
              <a:solidFill>
                <a:schemeClr val="bg1"/>
              </a:solidFill>
            </a:endParaRPr>
          </a:p>
        </p:txBody>
      </p:sp>
      <p:sp>
        <p:nvSpPr>
          <p:cNvPr id="8" name="TextovéPole 7"/>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8" name="TextovéPole 17"/>
          <p:cNvSpPr txBox="1"/>
          <p:nvPr/>
        </p:nvSpPr>
        <p:spPr>
          <a:xfrm>
            <a:off x="191677" y="500042"/>
            <a:ext cx="8952323" cy="400110"/>
          </a:xfrm>
          <a:prstGeom prst="rect">
            <a:avLst/>
          </a:prstGeom>
          <a:noFill/>
        </p:spPr>
        <p:txBody>
          <a:bodyPr wrap="none" rtlCol="0">
            <a:spAutoFit/>
          </a:bodyPr>
          <a:lstStyle/>
          <a:p>
            <a:r>
              <a:rPr lang="cs-CZ" sz="2000" b="1" smtClean="0">
                <a:solidFill>
                  <a:srgbClr val="C00000"/>
                </a:solidFill>
              </a:rPr>
              <a:t>Real-Time PCR – nejpoužívanější a nejstandardnější metoda studia genové exprese</a:t>
            </a:r>
            <a:endParaRPr lang="cs-CZ" sz="2000" b="1">
              <a:solidFill>
                <a:srgbClr val="C00000"/>
              </a:solidFill>
            </a:endParaRPr>
          </a:p>
        </p:txBody>
      </p:sp>
      <p:pic>
        <p:nvPicPr>
          <p:cNvPr id="9220" name="Picture 4"/>
          <p:cNvPicPr>
            <a:picLocks noChangeAspect="1" noChangeArrowheads="1"/>
          </p:cNvPicPr>
          <p:nvPr/>
        </p:nvPicPr>
        <p:blipFill>
          <a:blip r:embed="rId4"/>
          <a:srcRect/>
          <a:stretch>
            <a:fillRect/>
          </a:stretch>
        </p:blipFill>
        <p:spPr bwMode="auto">
          <a:xfrm>
            <a:off x="3286116" y="2500306"/>
            <a:ext cx="5639268" cy="2476504"/>
          </a:xfrm>
          <a:prstGeom prst="rect">
            <a:avLst/>
          </a:prstGeom>
          <a:noFill/>
          <a:ln w="9525">
            <a:noFill/>
            <a:miter lim="800000"/>
            <a:headEnd/>
            <a:tailEnd/>
          </a:ln>
          <a:effectLst/>
        </p:spPr>
      </p:pic>
      <p:sp>
        <p:nvSpPr>
          <p:cNvPr id="19" name="TextovéPole 18"/>
          <p:cNvSpPr txBox="1"/>
          <p:nvPr/>
        </p:nvSpPr>
        <p:spPr>
          <a:xfrm>
            <a:off x="3500430" y="1785926"/>
            <a:ext cx="5248360" cy="369332"/>
          </a:xfrm>
          <a:prstGeom prst="rect">
            <a:avLst/>
          </a:prstGeom>
          <a:noFill/>
        </p:spPr>
        <p:txBody>
          <a:bodyPr wrap="none" rtlCol="0">
            <a:spAutoFit/>
          </a:bodyPr>
          <a:lstStyle/>
          <a:p>
            <a:r>
              <a:rPr lang="cs-CZ" b="1" smtClean="0"/>
              <a:t>Nejčastější způsoby detekce amplifikačního produktu</a:t>
            </a:r>
            <a:endParaRPr lang="cs-CZ" b="1"/>
          </a:p>
        </p:txBody>
      </p:sp>
      <p:sp>
        <p:nvSpPr>
          <p:cNvPr id="20" name="TextovéPole 19"/>
          <p:cNvSpPr txBox="1"/>
          <p:nvPr/>
        </p:nvSpPr>
        <p:spPr>
          <a:xfrm>
            <a:off x="357158" y="5786454"/>
            <a:ext cx="2624629" cy="369332"/>
          </a:xfrm>
          <a:prstGeom prst="rect">
            <a:avLst/>
          </a:prstGeom>
          <a:noFill/>
        </p:spPr>
        <p:txBody>
          <a:bodyPr wrap="none" rtlCol="0">
            <a:spAutoFit/>
          </a:bodyPr>
          <a:lstStyle/>
          <a:p>
            <a:r>
              <a:rPr lang="cs-CZ" smtClean="0"/>
              <a:t>Specifické TaqMan sondy</a:t>
            </a:r>
            <a:endParaRPr lang="cs-CZ"/>
          </a:p>
        </p:txBody>
      </p:sp>
      <p:sp>
        <p:nvSpPr>
          <p:cNvPr id="21" name="TextovéPole 20"/>
          <p:cNvSpPr txBox="1"/>
          <p:nvPr/>
        </p:nvSpPr>
        <p:spPr>
          <a:xfrm>
            <a:off x="3214678" y="5214950"/>
            <a:ext cx="3137975" cy="369332"/>
          </a:xfrm>
          <a:prstGeom prst="rect">
            <a:avLst/>
          </a:prstGeom>
          <a:noFill/>
        </p:spPr>
        <p:txBody>
          <a:bodyPr wrap="none" rtlCol="0">
            <a:spAutoFit/>
          </a:bodyPr>
          <a:lstStyle/>
          <a:p>
            <a:r>
              <a:rPr lang="cs-CZ" smtClean="0"/>
              <a:t>Interkalační barvivo SYBR green</a:t>
            </a:r>
            <a:endParaRPr lang="cs-CZ"/>
          </a:p>
        </p:txBody>
      </p:sp>
      <p:sp>
        <p:nvSpPr>
          <p:cNvPr id="22" name="TextovéPole 21"/>
          <p:cNvSpPr txBox="1"/>
          <p:nvPr/>
        </p:nvSpPr>
        <p:spPr>
          <a:xfrm>
            <a:off x="5929322" y="6143644"/>
            <a:ext cx="2905475" cy="276999"/>
          </a:xfrm>
          <a:prstGeom prst="rect">
            <a:avLst/>
          </a:prstGeom>
          <a:noFill/>
        </p:spPr>
        <p:txBody>
          <a:bodyPr wrap="none" rtlCol="0">
            <a:spAutoFit/>
          </a:bodyPr>
          <a:lstStyle/>
          <a:p>
            <a:r>
              <a:rPr lang="cs-CZ" sz="1200" smtClean="0"/>
              <a:t>Denaturační křivka kontrola specifity reakce</a:t>
            </a:r>
            <a:endParaRPr lang="cs-CZ" sz="1200"/>
          </a:p>
        </p:txBody>
      </p:sp>
      <p:pic>
        <p:nvPicPr>
          <p:cNvPr id="2" name="Picture 1"/>
          <p:cNvPicPr>
            <a:picLocks noChangeAspect="1"/>
          </p:cNvPicPr>
          <p:nvPr/>
        </p:nvPicPr>
        <p:blipFill>
          <a:blip r:embed="rId5"/>
          <a:stretch>
            <a:fillRect/>
          </a:stretch>
        </p:blipFill>
        <p:spPr>
          <a:xfrm>
            <a:off x="6674415" y="4854085"/>
            <a:ext cx="1415288" cy="1249464"/>
          </a:xfrm>
          <a:prstGeom prst="rect">
            <a:avLst/>
          </a:prstGeom>
        </p:spPr>
      </p:pic>
      <p:pic>
        <p:nvPicPr>
          <p:cNvPr id="3" name="Picture 2"/>
          <p:cNvPicPr>
            <a:picLocks noChangeAspect="1"/>
          </p:cNvPicPr>
          <p:nvPr/>
        </p:nvPicPr>
        <p:blipFill>
          <a:blip r:embed="rId6"/>
          <a:stretch>
            <a:fillRect/>
          </a:stretch>
        </p:blipFill>
        <p:spPr>
          <a:xfrm>
            <a:off x="329819" y="1309264"/>
            <a:ext cx="2623381" cy="403234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ovéPole 7"/>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9" name="TextovéPole 8"/>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a:t>
            </a:r>
            <a:r>
              <a:rPr lang="en-US" sz="1200" smtClean="0">
                <a:solidFill>
                  <a:schemeClr val="bg1"/>
                </a:solidFill>
              </a:rPr>
              <a:t>7</a:t>
            </a:r>
            <a:endParaRPr lang="cs-CZ" sz="1200">
              <a:solidFill>
                <a:schemeClr val="bg1"/>
              </a:solidFill>
            </a:endParaRPr>
          </a:p>
        </p:txBody>
      </p:sp>
      <p:sp>
        <p:nvSpPr>
          <p:cNvPr id="10" name="TextovéPole 9"/>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1" name="TextovéPole 10"/>
          <p:cNvSpPr txBox="1"/>
          <p:nvPr/>
        </p:nvSpPr>
        <p:spPr>
          <a:xfrm>
            <a:off x="191677" y="500042"/>
            <a:ext cx="8952323" cy="400110"/>
          </a:xfrm>
          <a:prstGeom prst="rect">
            <a:avLst/>
          </a:prstGeom>
          <a:noFill/>
        </p:spPr>
        <p:txBody>
          <a:bodyPr wrap="none" rtlCol="0">
            <a:spAutoFit/>
          </a:bodyPr>
          <a:lstStyle/>
          <a:p>
            <a:r>
              <a:rPr lang="cs-CZ" sz="2000" b="1" smtClean="0">
                <a:solidFill>
                  <a:srgbClr val="C00000"/>
                </a:solidFill>
              </a:rPr>
              <a:t>Real-Time PCR – nejpoužívanější a nejstandardnější metoda studia genové exprese</a:t>
            </a:r>
            <a:endParaRPr lang="cs-CZ" sz="2000" b="1">
              <a:solidFill>
                <a:srgbClr val="C00000"/>
              </a:solidFill>
            </a:endParaRPr>
          </a:p>
        </p:txBody>
      </p:sp>
      <p:sp>
        <p:nvSpPr>
          <p:cNvPr id="12" name="TextovéPole 11"/>
          <p:cNvSpPr txBox="1"/>
          <p:nvPr/>
        </p:nvSpPr>
        <p:spPr>
          <a:xfrm>
            <a:off x="428596" y="4500570"/>
            <a:ext cx="7929618" cy="1754326"/>
          </a:xfrm>
          <a:prstGeom prst="rect">
            <a:avLst/>
          </a:prstGeom>
          <a:noFill/>
        </p:spPr>
        <p:txBody>
          <a:bodyPr wrap="square" rtlCol="0">
            <a:spAutoFit/>
          </a:bodyPr>
          <a:lstStyle/>
          <a:p>
            <a:pPr marL="342900" indent="-342900">
              <a:spcBef>
                <a:spcPct val="0"/>
              </a:spcBef>
              <a:buFontTx/>
              <a:buAutoNum type="arabicParenR"/>
            </a:pPr>
            <a:r>
              <a:rPr lang="cs-CZ" b="1" smtClean="0"/>
              <a:t>Baseline</a:t>
            </a:r>
            <a:r>
              <a:rPr lang="cs-CZ" smtClean="0"/>
              <a:t> - fluorescenční signál je pod detekovatelným limitem detektoru</a:t>
            </a:r>
          </a:p>
          <a:p>
            <a:pPr marL="342900" indent="-342900">
              <a:spcBef>
                <a:spcPct val="0"/>
              </a:spcBef>
              <a:buFontTx/>
              <a:buAutoNum type="arabicParenR"/>
            </a:pPr>
            <a:r>
              <a:rPr lang="cs-CZ" b="1" smtClean="0"/>
              <a:t>fluorescence exponenciálně</a:t>
            </a:r>
            <a:r>
              <a:rPr lang="cs-CZ" smtClean="0"/>
              <a:t> </a:t>
            </a:r>
            <a:r>
              <a:rPr lang="cs-CZ" b="1" smtClean="0"/>
              <a:t>narůstá</a:t>
            </a:r>
            <a:r>
              <a:rPr lang="cs-CZ" smtClean="0"/>
              <a:t> společně s produktem amplifikace. Ovšem společně s pokračující amplifikací se snižuje i poměr polymeráza : PCR produkty. </a:t>
            </a:r>
            <a:endParaRPr lang="cs-CZ" b="1" smtClean="0"/>
          </a:p>
          <a:p>
            <a:pPr marL="342900" indent="-342900">
              <a:spcBef>
                <a:spcPct val="0"/>
              </a:spcBef>
              <a:buFontTx/>
              <a:buNone/>
            </a:pPr>
            <a:r>
              <a:rPr lang="cs-CZ" b="1" smtClean="0"/>
              <a:t>3)	plateau fáze</a:t>
            </a:r>
            <a:r>
              <a:rPr lang="cs-CZ" smtClean="0"/>
              <a:t> - koncentrace vytvořených  amplikonů dosáhne koncentrace 10</a:t>
            </a:r>
            <a:r>
              <a:rPr lang="cs-CZ" baseline="30000" smtClean="0"/>
              <a:t>-8</a:t>
            </a:r>
            <a:r>
              <a:rPr lang="cs-CZ" smtClean="0"/>
              <a:t> M, zastaví se exponenciální růst, od koncentrace 10</a:t>
            </a:r>
            <a:r>
              <a:rPr lang="cs-CZ" baseline="30000" smtClean="0"/>
              <a:t>-7</a:t>
            </a:r>
            <a:r>
              <a:rPr lang="cs-CZ" smtClean="0"/>
              <a:t> M už Rn dále nenarůstá. </a:t>
            </a:r>
          </a:p>
          <a:p>
            <a:endParaRPr lang="cs-CZ"/>
          </a:p>
        </p:txBody>
      </p:sp>
      <p:pic>
        <p:nvPicPr>
          <p:cNvPr id="2" name="Picture 1"/>
          <p:cNvPicPr>
            <a:picLocks noChangeAspect="1"/>
          </p:cNvPicPr>
          <p:nvPr/>
        </p:nvPicPr>
        <p:blipFill>
          <a:blip r:embed="rId3"/>
          <a:stretch>
            <a:fillRect/>
          </a:stretch>
        </p:blipFill>
        <p:spPr>
          <a:xfrm>
            <a:off x="755576" y="1146090"/>
            <a:ext cx="6732240" cy="294083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a:t>
            </a:r>
            <a:r>
              <a:rPr lang="en-US" sz="1200" smtClean="0">
                <a:solidFill>
                  <a:schemeClr val="bg1"/>
                </a:solidFill>
              </a:rPr>
              <a:t>3</a:t>
            </a:r>
            <a:r>
              <a:rPr lang="cs-CZ" sz="1200" smtClean="0">
                <a:solidFill>
                  <a:schemeClr val="bg1"/>
                </a:solidFill>
              </a:rPr>
              <a:t>/12</a:t>
            </a:r>
            <a:endParaRPr lang="cs-CZ" sz="1200">
              <a:solidFill>
                <a:schemeClr val="bg1"/>
              </a:solidFill>
            </a:endParaRPr>
          </a:p>
        </p:txBody>
      </p:sp>
      <p:sp>
        <p:nvSpPr>
          <p:cNvPr id="5" name="TextovéPole 4"/>
          <p:cNvSpPr txBox="1"/>
          <p:nvPr/>
        </p:nvSpPr>
        <p:spPr>
          <a:xfrm>
            <a:off x="571472" y="6500834"/>
            <a:ext cx="708656" cy="276999"/>
          </a:xfrm>
          <a:prstGeom prst="rect">
            <a:avLst/>
          </a:prstGeom>
          <a:noFill/>
        </p:spPr>
        <p:txBody>
          <a:bodyPr wrap="none" rtlCol="0">
            <a:spAutoFit/>
          </a:bodyPr>
          <a:lstStyle/>
          <a:p>
            <a:r>
              <a:rPr lang="cs-CZ" sz="1200" smtClean="0">
                <a:solidFill>
                  <a:schemeClr val="bg1"/>
                </a:solidFill>
              </a:rPr>
              <a:t>Strana 2</a:t>
            </a:r>
            <a:endParaRPr lang="cs-CZ" sz="1200">
              <a:solidFill>
                <a:schemeClr val="bg1"/>
              </a:solidFill>
            </a:endParaRPr>
          </a:p>
        </p:txBody>
      </p:sp>
      <p:sp>
        <p:nvSpPr>
          <p:cNvPr id="8" name="TextovéPole 7"/>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3" name="TextovéPole 12"/>
          <p:cNvSpPr txBox="1"/>
          <p:nvPr/>
        </p:nvSpPr>
        <p:spPr>
          <a:xfrm>
            <a:off x="357158" y="642918"/>
            <a:ext cx="8559523" cy="369332"/>
          </a:xfrm>
          <a:prstGeom prst="rect">
            <a:avLst/>
          </a:prstGeom>
          <a:noFill/>
        </p:spPr>
        <p:txBody>
          <a:bodyPr wrap="none" rtlCol="0">
            <a:spAutoFit/>
          </a:bodyPr>
          <a:lstStyle/>
          <a:p>
            <a:r>
              <a:rPr lang="cs-CZ" b="1" smtClean="0">
                <a:solidFill>
                  <a:srgbClr val="C00000"/>
                </a:solidFill>
              </a:rPr>
              <a:t>Interdisciplinární charakter biomedicínského výzkumu – příklad onkologického výzkumu</a:t>
            </a:r>
            <a:endParaRPr lang="cs-CZ" b="1">
              <a:solidFill>
                <a:srgbClr val="C00000"/>
              </a:solidFill>
            </a:endParaRPr>
          </a:p>
        </p:txBody>
      </p:sp>
      <p:grpSp>
        <p:nvGrpSpPr>
          <p:cNvPr id="14" name="Skupina 13"/>
          <p:cNvGrpSpPr/>
          <p:nvPr/>
        </p:nvGrpSpPr>
        <p:grpSpPr>
          <a:xfrm>
            <a:off x="1428728" y="1571612"/>
            <a:ext cx="2071702" cy="3693319"/>
            <a:chOff x="428596" y="1571612"/>
            <a:chExt cx="2071702" cy="3693319"/>
          </a:xfrm>
        </p:grpSpPr>
        <p:sp>
          <p:nvSpPr>
            <p:cNvPr id="15" name="TextovéPole 14"/>
            <p:cNvSpPr txBox="1"/>
            <p:nvPr/>
          </p:nvSpPr>
          <p:spPr>
            <a:xfrm>
              <a:off x="428596" y="1571612"/>
              <a:ext cx="2071702" cy="3693319"/>
            </a:xfrm>
            <a:prstGeom prst="rect">
              <a:avLst/>
            </a:prstGeom>
            <a:noFill/>
          </p:spPr>
          <p:txBody>
            <a:bodyPr wrap="square" rtlCol="0">
              <a:spAutoFit/>
            </a:bodyPr>
            <a:lstStyle/>
            <a:p>
              <a:r>
                <a:rPr lang="cs-CZ" b="1" smtClean="0"/>
                <a:t>Radiolog</a:t>
              </a:r>
            </a:p>
            <a:p>
              <a:endParaRPr lang="cs-CZ" smtClean="0"/>
            </a:p>
            <a:p>
              <a:endParaRPr lang="cs-CZ" smtClean="0"/>
            </a:p>
            <a:p>
              <a:r>
                <a:rPr lang="cs-CZ" b="1" smtClean="0"/>
                <a:t>      Klinický onkolog</a:t>
              </a:r>
            </a:p>
            <a:p>
              <a:endParaRPr lang="cs-CZ" smtClean="0"/>
            </a:p>
            <a:p>
              <a:endParaRPr lang="cs-CZ" smtClean="0"/>
            </a:p>
            <a:p>
              <a:r>
                <a:rPr lang="cs-CZ" b="1" smtClean="0"/>
                <a:t>Chirurg</a:t>
              </a:r>
            </a:p>
            <a:p>
              <a:endParaRPr lang="cs-CZ" smtClean="0"/>
            </a:p>
            <a:p>
              <a:endParaRPr lang="cs-CZ" smtClean="0"/>
            </a:p>
            <a:p>
              <a:r>
                <a:rPr lang="cs-CZ" smtClean="0"/>
                <a:t>  </a:t>
              </a:r>
              <a:r>
                <a:rPr lang="cs-CZ" b="1" smtClean="0"/>
                <a:t>Patolog</a:t>
              </a:r>
            </a:p>
            <a:p>
              <a:endParaRPr lang="cs-CZ" smtClean="0"/>
            </a:p>
            <a:p>
              <a:endParaRPr lang="cs-CZ" smtClean="0"/>
            </a:p>
            <a:p>
              <a:r>
                <a:rPr lang="cs-CZ" b="1" smtClean="0"/>
                <a:t>Molekulární biolog</a:t>
              </a:r>
              <a:endParaRPr lang="cs-CZ" b="1"/>
            </a:p>
          </p:txBody>
        </p:sp>
        <p:sp>
          <p:nvSpPr>
            <p:cNvPr id="16" name="Obousměrná svislá šipka 15"/>
            <p:cNvSpPr/>
            <p:nvPr/>
          </p:nvSpPr>
          <p:spPr>
            <a:xfrm>
              <a:off x="857224" y="2000240"/>
              <a:ext cx="142876" cy="428628"/>
            </a:xfrm>
            <a:prstGeom prst="up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ousměrná svislá šipka 16"/>
            <p:cNvSpPr/>
            <p:nvPr/>
          </p:nvSpPr>
          <p:spPr>
            <a:xfrm>
              <a:off x="857224" y="2786058"/>
              <a:ext cx="142876" cy="428628"/>
            </a:xfrm>
            <a:prstGeom prst="up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ousměrná svislá šipka 17"/>
            <p:cNvSpPr/>
            <p:nvPr/>
          </p:nvSpPr>
          <p:spPr>
            <a:xfrm>
              <a:off x="642910" y="3643314"/>
              <a:ext cx="142876" cy="428628"/>
            </a:xfrm>
            <a:prstGeom prst="up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ousměrná svislá šipka 18"/>
            <p:cNvSpPr/>
            <p:nvPr/>
          </p:nvSpPr>
          <p:spPr>
            <a:xfrm>
              <a:off x="857224" y="4429132"/>
              <a:ext cx="142876" cy="428628"/>
            </a:xfrm>
            <a:prstGeom prst="up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ousměrná svislá šipka 19"/>
            <p:cNvSpPr/>
            <p:nvPr/>
          </p:nvSpPr>
          <p:spPr>
            <a:xfrm>
              <a:off x="1714480" y="2786058"/>
              <a:ext cx="142876" cy="2071702"/>
            </a:xfrm>
            <a:prstGeom prst="up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ousměrná svislá šipka 20"/>
            <p:cNvSpPr/>
            <p:nvPr/>
          </p:nvSpPr>
          <p:spPr>
            <a:xfrm>
              <a:off x="1285852" y="2786058"/>
              <a:ext cx="142876" cy="1285884"/>
            </a:xfrm>
            <a:prstGeom prst="up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ousměrná svislá šipka 21"/>
            <p:cNvSpPr/>
            <p:nvPr/>
          </p:nvSpPr>
          <p:spPr>
            <a:xfrm>
              <a:off x="500034" y="2000240"/>
              <a:ext cx="142876" cy="1214446"/>
            </a:xfrm>
            <a:prstGeom prst="up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6145" name="Picture 1"/>
          <p:cNvPicPr>
            <a:picLocks noChangeAspect="1" noChangeArrowheads="1"/>
          </p:cNvPicPr>
          <p:nvPr/>
        </p:nvPicPr>
        <p:blipFill>
          <a:blip r:embed="rId3"/>
          <a:srcRect/>
          <a:stretch>
            <a:fillRect/>
          </a:stretch>
        </p:blipFill>
        <p:spPr bwMode="auto">
          <a:xfrm>
            <a:off x="4357686" y="2285992"/>
            <a:ext cx="2990044" cy="23050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5" name="TextovéPole 4"/>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18</a:t>
            </a:r>
            <a:endParaRPr lang="cs-CZ" sz="1200">
              <a:solidFill>
                <a:schemeClr val="bg1"/>
              </a:solidFill>
            </a:endParaRPr>
          </a:p>
        </p:txBody>
      </p:sp>
      <p:sp>
        <p:nvSpPr>
          <p:cNvPr id="6" name="TextovéPole 5"/>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4" name="TextovéPole 13"/>
          <p:cNvSpPr txBox="1"/>
          <p:nvPr/>
        </p:nvSpPr>
        <p:spPr>
          <a:xfrm>
            <a:off x="191677" y="500042"/>
            <a:ext cx="8952323" cy="400110"/>
          </a:xfrm>
          <a:prstGeom prst="rect">
            <a:avLst/>
          </a:prstGeom>
          <a:noFill/>
        </p:spPr>
        <p:txBody>
          <a:bodyPr wrap="none" rtlCol="0">
            <a:spAutoFit/>
          </a:bodyPr>
          <a:lstStyle/>
          <a:p>
            <a:r>
              <a:rPr lang="cs-CZ" sz="2000" b="1" smtClean="0">
                <a:solidFill>
                  <a:srgbClr val="C00000"/>
                </a:solidFill>
              </a:rPr>
              <a:t>Real-Time PCR – nejpoužívanější a nejstandardnější metoda studia genové exprese</a:t>
            </a:r>
            <a:endParaRPr lang="cs-CZ" sz="2000" b="1">
              <a:solidFill>
                <a:srgbClr val="C00000"/>
              </a:solidFill>
            </a:endParaRPr>
          </a:p>
        </p:txBody>
      </p:sp>
      <p:sp>
        <p:nvSpPr>
          <p:cNvPr id="16" name="TextovéPole 15"/>
          <p:cNvSpPr txBox="1"/>
          <p:nvPr/>
        </p:nvSpPr>
        <p:spPr>
          <a:xfrm>
            <a:off x="381993" y="4761896"/>
            <a:ext cx="8358246" cy="1877437"/>
          </a:xfrm>
          <a:prstGeom prst="rect">
            <a:avLst/>
          </a:prstGeom>
          <a:noFill/>
        </p:spPr>
        <p:txBody>
          <a:bodyPr wrap="square" rtlCol="0">
            <a:spAutoFit/>
          </a:bodyPr>
          <a:lstStyle/>
          <a:p>
            <a:pPr marL="342900" indent="-342900">
              <a:buFontTx/>
              <a:buNone/>
            </a:pPr>
            <a:r>
              <a:rPr lang="cs-CZ" sz="1400" b="1" dirty="0" err="1" smtClean="0"/>
              <a:t>Treshold</a:t>
            </a:r>
            <a:r>
              <a:rPr lang="cs-CZ" sz="1400" b="1" dirty="0" smtClean="0"/>
              <a:t> (prahový) cyklus C</a:t>
            </a:r>
            <a:r>
              <a:rPr lang="cs-CZ" sz="1400" b="1" baseline="-25000" dirty="0" smtClean="0"/>
              <a:t>T</a:t>
            </a:r>
            <a:r>
              <a:rPr lang="cs-CZ" sz="1400" b="1" dirty="0" smtClean="0"/>
              <a:t> – </a:t>
            </a:r>
          </a:p>
          <a:p>
            <a:pPr marL="342900" indent="-342900">
              <a:buFontTx/>
              <a:buNone/>
            </a:pPr>
            <a:r>
              <a:rPr lang="cs-CZ" sz="1400" dirty="0" smtClean="0"/>
              <a:t>cyklus, při kterém </a:t>
            </a:r>
            <a:r>
              <a:rPr lang="cs-CZ" sz="1400" dirty="0" err="1" smtClean="0"/>
              <a:t>Rn</a:t>
            </a:r>
            <a:r>
              <a:rPr lang="cs-CZ" sz="1400" dirty="0" smtClean="0"/>
              <a:t> signály začnou odpovídat exponenciálnímu růstu množství amplifikačního produktu </a:t>
            </a:r>
          </a:p>
          <a:p>
            <a:pPr marL="342900" indent="-342900">
              <a:buFontTx/>
              <a:buNone/>
            </a:pPr>
            <a:r>
              <a:rPr lang="cs-CZ" sz="1400" dirty="0" smtClean="0"/>
              <a:t>Pro určení C</a:t>
            </a:r>
            <a:r>
              <a:rPr lang="cs-CZ" sz="1400" baseline="-25000" dirty="0" smtClean="0"/>
              <a:t>T</a:t>
            </a:r>
            <a:r>
              <a:rPr lang="cs-CZ" sz="1400" dirty="0" smtClean="0"/>
              <a:t> vyhodnocovací software vypočítá průměrnou odchylku </a:t>
            </a:r>
            <a:r>
              <a:rPr lang="cs-CZ" sz="1400" dirty="0" err="1" smtClean="0"/>
              <a:t>Rn</a:t>
            </a:r>
            <a:r>
              <a:rPr lang="cs-CZ" sz="1400" dirty="0" smtClean="0"/>
              <a:t> v několika prvních cyklech a na </a:t>
            </a:r>
          </a:p>
          <a:p>
            <a:pPr marL="342900" indent="-342900">
              <a:buFontTx/>
              <a:buNone/>
            </a:pPr>
            <a:r>
              <a:rPr lang="cs-CZ" sz="1400" dirty="0" smtClean="0"/>
              <a:t>základě této odchylky rozpozná následnou změnu vedoucí od </a:t>
            </a:r>
            <a:r>
              <a:rPr lang="cs-CZ" sz="1400" dirty="0" err="1" smtClean="0"/>
              <a:t>baseline</a:t>
            </a:r>
            <a:r>
              <a:rPr lang="cs-CZ" sz="1400" dirty="0" smtClean="0"/>
              <a:t> (kterou obvykle představuje asi </a:t>
            </a:r>
          </a:p>
          <a:p>
            <a:pPr marL="342900" indent="-342900">
              <a:buFontTx/>
              <a:buNone/>
            </a:pPr>
            <a:r>
              <a:rPr lang="cs-CZ" sz="1400" dirty="0" smtClean="0"/>
              <a:t>prvních 15 cyklů) k exponenciálnímu průběhu </a:t>
            </a:r>
          </a:p>
          <a:p>
            <a:pPr marL="342900" indent="-342900">
              <a:buFontTx/>
              <a:buNone/>
            </a:pPr>
            <a:r>
              <a:rPr lang="cs-CZ" sz="1400" dirty="0" smtClean="0"/>
              <a:t>(</a:t>
            </a:r>
            <a:r>
              <a:rPr lang="cs-CZ" sz="1400" dirty="0" err="1" smtClean="0"/>
              <a:t>treshold</a:t>
            </a:r>
            <a:r>
              <a:rPr lang="cs-CZ" sz="1400" dirty="0" smtClean="0"/>
              <a:t> změna </a:t>
            </a:r>
            <a:r>
              <a:rPr lang="cs-CZ" sz="1400" dirty="0" err="1" smtClean="0"/>
              <a:t>Rn</a:t>
            </a:r>
            <a:r>
              <a:rPr lang="cs-CZ" sz="1400" dirty="0" smtClean="0"/>
              <a:t> je definovaná jako desetinásobek průměrné odchylky v </a:t>
            </a:r>
            <a:r>
              <a:rPr lang="cs-CZ" sz="1400" dirty="0" err="1" smtClean="0"/>
              <a:t>baseline</a:t>
            </a:r>
            <a:r>
              <a:rPr lang="cs-CZ" sz="1400" dirty="0" smtClean="0"/>
              <a:t> fázi PCR) </a:t>
            </a:r>
          </a:p>
          <a:p>
            <a:pPr marL="342900" indent="-342900">
              <a:buFontTx/>
              <a:buNone/>
            </a:pPr>
            <a:r>
              <a:rPr lang="cs-CZ" sz="1400" dirty="0" smtClean="0"/>
              <a:t>C</a:t>
            </a:r>
            <a:r>
              <a:rPr lang="cs-CZ" sz="1400" baseline="-25000" dirty="0" smtClean="0"/>
              <a:t>T</a:t>
            </a:r>
            <a:r>
              <a:rPr lang="cs-CZ" sz="1400" dirty="0" smtClean="0"/>
              <a:t> je závislé na koncentraci DNA </a:t>
            </a:r>
            <a:r>
              <a:rPr lang="cs-CZ" sz="1400" dirty="0" err="1" smtClean="0"/>
              <a:t>templátu</a:t>
            </a:r>
            <a:r>
              <a:rPr lang="cs-CZ" sz="1400" dirty="0" smtClean="0"/>
              <a:t>, účinnosti amplifikace a funkčnosti </a:t>
            </a:r>
            <a:r>
              <a:rPr lang="cs-CZ" sz="1400" dirty="0" err="1" smtClean="0"/>
              <a:t>fluoroforového</a:t>
            </a:r>
            <a:r>
              <a:rPr lang="cs-CZ" sz="1400" dirty="0" smtClean="0"/>
              <a:t> systému.</a:t>
            </a:r>
          </a:p>
          <a:p>
            <a:endParaRPr lang="cs-CZ" dirty="0"/>
          </a:p>
        </p:txBody>
      </p:sp>
      <p:pic>
        <p:nvPicPr>
          <p:cNvPr id="3" name="Picture 2"/>
          <p:cNvPicPr>
            <a:picLocks noChangeAspect="1"/>
          </p:cNvPicPr>
          <p:nvPr/>
        </p:nvPicPr>
        <p:blipFill>
          <a:blip r:embed="rId3"/>
          <a:stretch>
            <a:fillRect/>
          </a:stretch>
        </p:blipFill>
        <p:spPr>
          <a:xfrm>
            <a:off x="774918" y="1148739"/>
            <a:ext cx="7572396" cy="368656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9" name="TextovéPole 338"/>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340" name="TextovéPole 339"/>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22</a:t>
            </a:r>
            <a:endParaRPr lang="cs-CZ" sz="1200">
              <a:solidFill>
                <a:schemeClr val="bg1"/>
              </a:solidFill>
            </a:endParaRPr>
          </a:p>
        </p:txBody>
      </p:sp>
      <p:sp>
        <p:nvSpPr>
          <p:cNvPr id="341" name="TextovéPole 340"/>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41985" name="Picture 1"/>
          <p:cNvPicPr>
            <a:picLocks noChangeAspect="1" noChangeArrowheads="1"/>
          </p:cNvPicPr>
          <p:nvPr/>
        </p:nvPicPr>
        <p:blipFill>
          <a:blip r:embed="rId3"/>
          <a:srcRect/>
          <a:stretch>
            <a:fillRect/>
          </a:stretch>
        </p:blipFill>
        <p:spPr bwMode="auto">
          <a:xfrm>
            <a:off x="1428728" y="1252475"/>
            <a:ext cx="6335727" cy="4786298"/>
          </a:xfrm>
          <a:prstGeom prst="rect">
            <a:avLst/>
          </a:prstGeom>
          <a:noFill/>
          <a:ln w="9525">
            <a:noFill/>
            <a:miter lim="800000"/>
            <a:headEnd/>
            <a:tailEnd/>
          </a:ln>
          <a:effectLst/>
        </p:spPr>
      </p:pic>
      <p:sp>
        <p:nvSpPr>
          <p:cNvPr id="10" name="TextovéPole 9"/>
          <p:cNvSpPr txBox="1"/>
          <p:nvPr/>
        </p:nvSpPr>
        <p:spPr>
          <a:xfrm>
            <a:off x="0" y="642918"/>
            <a:ext cx="9238426" cy="369332"/>
          </a:xfrm>
          <a:prstGeom prst="rect">
            <a:avLst/>
          </a:prstGeom>
          <a:noFill/>
        </p:spPr>
        <p:txBody>
          <a:bodyPr wrap="none" rtlCol="0">
            <a:spAutoFit/>
          </a:bodyPr>
          <a:lstStyle/>
          <a:p>
            <a:r>
              <a:rPr lang="cs-CZ" b="1" smtClean="0">
                <a:solidFill>
                  <a:srgbClr val="C00000"/>
                </a:solidFill>
              </a:rPr>
              <a:t>Vztah integrity RNA a Ct prahového cyklu při měření stejného transkriptu v analogickém vzorku</a:t>
            </a:r>
            <a:endParaRPr lang="cs-CZ" b="1">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19</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8" name="TextovéPole 7"/>
          <p:cNvSpPr txBox="1"/>
          <p:nvPr/>
        </p:nvSpPr>
        <p:spPr>
          <a:xfrm>
            <a:off x="191677" y="500042"/>
            <a:ext cx="8952323" cy="400110"/>
          </a:xfrm>
          <a:prstGeom prst="rect">
            <a:avLst/>
          </a:prstGeom>
          <a:noFill/>
        </p:spPr>
        <p:txBody>
          <a:bodyPr wrap="none" rtlCol="0">
            <a:spAutoFit/>
          </a:bodyPr>
          <a:lstStyle/>
          <a:p>
            <a:r>
              <a:rPr lang="cs-CZ" sz="2000" b="1" smtClean="0">
                <a:solidFill>
                  <a:srgbClr val="C00000"/>
                </a:solidFill>
              </a:rPr>
              <a:t>Real-Time PCR – nejpoužívanější a nejstandardnější metoda studia genové exprese</a:t>
            </a:r>
            <a:endParaRPr lang="cs-CZ" sz="2000" b="1">
              <a:solidFill>
                <a:srgbClr val="C00000"/>
              </a:solidFill>
            </a:endParaRPr>
          </a:p>
        </p:txBody>
      </p:sp>
      <p:sp>
        <p:nvSpPr>
          <p:cNvPr id="9" name="TextovéPole 8"/>
          <p:cNvSpPr txBox="1"/>
          <p:nvPr/>
        </p:nvSpPr>
        <p:spPr>
          <a:xfrm>
            <a:off x="214282" y="857232"/>
            <a:ext cx="7624075" cy="369332"/>
          </a:xfrm>
          <a:prstGeom prst="rect">
            <a:avLst/>
          </a:prstGeom>
          <a:noFill/>
        </p:spPr>
        <p:txBody>
          <a:bodyPr wrap="none" rtlCol="0">
            <a:spAutoFit/>
          </a:bodyPr>
          <a:lstStyle/>
          <a:p>
            <a:r>
              <a:rPr lang="cs-CZ" b="1" smtClean="0"/>
              <a:t>Normalizace pomocí endogenní kontroly – relativní kvantifikace metoda </a:t>
            </a:r>
            <a:r>
              <a:rPr lang="el-GR" b="1" smtClean="0"/>
              <a:t>Δ Δ </a:t>
            </a:r>
            <a:r>
              <a:rPr lang="cs-CZ" b="1" smtClean="0"/>
              <a:t>Ct</a:t>
            </a:r>
            <a:endParaRPr lang="cs-CZ" b="1"/>
          </a:p>
        </p:txBody>
      </p:sp>
      <p:sp>
        <p:nvSpPr>
          <p:cNvPr id="10" name="TextovéPole 9"/>
          <p:cNvSpPr txBox="1"/>
          <p:nvPr/>
        </p:nvSpPr>
        <p:spPr>
          <a:xfrm>
            <a:off x="285720" y="1428736"/>
            <a:ext cx="8615234" cy="4924425"/>
          </a:xfrm>
          <a:prstGeom prst="rect">
            <a:avLst/>
          </a:prstGeom>
          <a:noFill/>
        </p:spPr>
        <p:txBody>
          <a:bodyPr wrap="none" rtlCol="0">
            <a:spAutoFit/>
          </a:bodyPr>
          <a:lstStyle/>
          <a:p>
            <a:r>
              <a:rPr lang="cs-CZ" b="1" dirty="0" smtClean="0"/>
              <a:t>Reference – obvykle nějaké </a:t>
            </a:r>
            <a:r>
              <a:rPr lang="cs-CZ" b="1" dirty="0" err="1" smtClean="0"/>
              <a:t>housekeepingové</a:t>
            </a:r>
            <a:r>
              <a:rPr lang="cs-CZ" b="1" dirty="0" smtClean="0"/>
              <a:t> geny</a:t>
            </a:r>
          </a:p>
          <a:p>
            <a:r>
              <a:rPr lang="cs-CZ" dirty="0" smtClean="0"/>
              <a:t>jsou aktivní ve všech buňkách zajišťují základní funkce buněčného metabolismu:</a:t>
            </a:r>
          </a:p>
          <a:p>
            <a:r>
              <a:rPr lang="cs-CZ" dirty="0" smtClean="0"/>
              <a:t>syntéza nukleových kyselin a </a:t>
            </a:r>
            <a:r>
              <a:rPr lang="cs-CZ" dirty="0" err="1" smtClean="0"/>
              <a:t>proteosyntéza,transport</a:t>
            </a:r>
            <a:r>
              <a:rPr lang="cs-CZ" dirty="0" smtClean="0"/>
              <a:t> živin a jejich zpracování, biosyntéza</a:t>
            </a:r>
          </a:p>
          <a:p>
            <a:r>
              <a:rPr lang="cs-CZ" dirty="0" smtClean="0"/>
              <a:t>cytoskeletu a organel (GAPDH, HPRT1, ACTB, B2M,….) </a:t>
            </a:r>
          </a:p>
          <a:p>
            <a:endParaRPr lang="cs-CZ" b="1" dirty="0" smtClean="0"/>
          </a:p>
          <a:p>
            <a:r>
              <a:rPr lang="el-GR" b="1" dirty="0" smtClean="0"/>
              <a:t>Δ</a:t>
            </a:r>
            <a:r>
              <a:rPr lang="cs-CZ" b="1" dirty="0" smtClean="0"/>
              <a:t>Ct1 =</a:t>
            </a:r>
            <a:r>
              <a:rPr lang="el-GR" b="1" dirty="0" smtClean="0"/>
              <a:t> </a:t>
            </a:r>
            <a:r>
              <a:rPr lang="cs-CZ" b="1" dirty="0" err="1" smtClean="0"/>
              <a:t>Ct</a:t>
            </a:r>
            <a:r>
              <a:rPr lang="cs-CZ" b="1" dirty="0" smtClean="0"/>
              <a:t> (gen) – </a:t>
            </a:r>
            <a:r>
              <a:rPr lang="el-GR" b="1" dirty="0" smtClean="0"/>
              <a:t>Δ</a:t>
            </a:r>
            <a:r>
              <a:rPr lang="cs-CZ" b="1" dirty="0" err="1" smtClean="0"/>
              <a:t>Ct</a:t>
            </a:r>
            <a:r>
              <a:rPr lang="cs-CZ" b="1" dirty="0" smtClean="0"/>
              <a:t> (reference) </a:t>
            </a:r>
            <a:r>
              <a:rPr lang="cs-CZ" dirty="0" smtClean="0"/>
              <a:t>– v kalibračním vzorku (např. nenádorový </a:t>
            </a:r>
            <a:r>
              <a:rPr lang="cs-CZ" dirty="0" err="1" smtClean="0"/>
              <a:t>střevná</a:t>
            </a:r>
            <a:r>
              <a:rPr lang="cs-CZ" dirty="0" smtClean="0"/>
              <a:t> epitel)</a:t>
            </a:r>
          </a:p>
          <a:p>
            <a:r>
              <a:rPr lang="el-GR" b="1" dirty="0" smtClean="0"/>
              <a:t>Δ</a:t>
            </a:r>
            <a:r>
              <a:rPr lang="cs-CZ" b="1" dirty="0" smtClean="0"/>
              <a:t>Ct2 =</a:t>
            </a:r>
            <a:r>
              <a:rPr lang="el-GR" b="1" dirty="0" smtClean="0"/>
              <a:t> </a:t>
            </a:r>
            <a:r>
              <a:rPr lang="cs-CZ" b="1" dirty="0" err="1" smtClean="0"/>
              <a:t>Ct</a:t>
            </a:r>
            <a:r>
              <a:rPr lang="cs-CZ" b="1" dirty="0" smtClean="0"/>
              <a:t> (gen) – </a:t>
            </a:r>
            <a:r>
              <a:rPr lang="el-GR" b="1" dirty="0" smtClean="0"/>
              <a:t>Δ</a:t>
            </a:r>
            <a:r>
              <a:rPr lang="cs-CZ" b="1" dirty="0" err="1" smtClean="0"/>
              <a:t>Ct</a:t>
            </a:r>
            <a:r>
              <a:rPr lang="cs-CZ" b="1" dirty="0" smtClean="0"/>
              <a:t> (reference) </a:t>
            </a:r>
            <a:r>
              <a:rPr lang="cs-CZ" dirty="0" smtClean="0"/>
              <a:t>– v </a:t>
            </a:r>
            <a:r>
              <a:rPr lang="cs-CZ" dirty="0" err="1" smtClean="0"/>
              <a:t>analyzováném</a:t>
            </a:r>
            <a:r>
              <a:rPr lang="cs-CZ" dirty="0" smtClean="0"/>
              <a:t> vzorku (např. kolorektální karcinom)</a:t>
            </a:r>
          </a:p>
          <a:p>
            <a:endParaRPr lang="cs-CZ" dirty="0" smtClean="0"/>
          </a:p>
          <a:p>
            <a:r>
              <a:rPr lang="el-GR" b="1" dirty="0" smtClean="0"/>
              <a:t>Δ Δ</a:t>
            </a:r>
            <a:r>
              <a:rPr lang="cs-CZ" b="1" dirty="0" err="1" smtClean="0"/>
              <a:t>Ct</a:t>
            </a:r>
            <a:r>
              <a:rPr lang="cs-CZ" b="1" dirty="0" smtClean="0"/>
              <a:t> = </a:t>
            </a:r>
            <a:r>
              <a:rPr lang="el-GR" b="1" dirty="0" smtClean="0"/>
              <a:t>Δ</a:t>
            </a:r>
            <a:r>
              <a:rPr lang="cs-CZ" b="1" dirty="0" smtClean="0"/>
              <a:t>Ct2 – </a:t>
            </a:r>
            <a:r>
              <a:rPr lang="el-GR" b="1" dirty="0" smtClean="0"/>
              <a:t>Δ</a:t>
            </a:r>
            <a:r>
              <a:rPr lang="cs-CZ" b="1" dirty="0" smtClean="0"/>
              <a:t>Ct1</a:t>
            </a:r>
          </a:p>
          <a:p>
            <a:endParaRPr lang="cs-CZ" b="1" dirty="0" smtClean="0"/>
          </a:p>
          <a:p>
            <a:r>
              <a:rPr lang="cs-CZ" sz="2800" b="1" dirty="0" smtClean="0"/>
              <a:t>2</a:t>
            </a:r>
            <a:r>
              <a:rPr lang="cs-CZ" sz="2800" b="1" baseline="30000" dirty="0" smtClean="0"/>
              <a:t>-</a:t>
            </a:r>
            <a:r>
              <a:rPr lang="el-GR" sz="2800" b="1" baseline="30000" dirty="0" smtClean="0"/>
              <a:t>ΔΔ</a:t>
            </a:r>
            <a:r>
              <a:rPr lang="cs-CZ" sz="2800" b="1" baseline="30000" dirty="0" err="1" smtClean="0"/>
              <a:t>Ct</a:t>
            </a:r>
            <a:r>
              <a:rPr lang="cs-CZ" sz="2800" b="1" baseline="30000" dirty="0" smtClean="0"/>
              <a:t> </a:t>
            </a:r>
            <a:r>
              <a:rPr lang="cs-CZ" sz="2800" b="1" dirty="0" smtClean="0"/>
              <a:t>= </a:t>
            </a:r>
            <a:r>
              <a:rPr lang="en-US" sz="2800" b="1" dirty="0" smtClean="0"/>
              <a:t>[gen </a:t>
            </a:r>
            <a:r>
              <a:rPr lang="en-US" sz="2800" b="1" dirty="0" err="1" smtClean="0"/>
              <a:t>ve</a:t>
            </a:r>
            <a:r>
              <a:rPr lang="en-US" sz="2800" b="1" dirty="0" smtClean="0"/>
              <a:t> </a:t>
            </a:r>
            <a:r>
              <a:rPr lang="en-US" sz="2800" b="1" dirty="0" err="1" smtClean="0"/>
              <a:t>vzorku</a:t>
            </a:r>
            <a:r>
              <a:rPr lang="en-US" sz="2800" b="1" dirty="0" smtClean="0"/>
              <a:t>] / [gen v </a:t>
            </a:r>
            <a:r>
              <a:rPr lang="en-US" sz="2800" b="1" dirty="0" err="1" smtClean="0"/>
              <a:t>kalibr</a:t>
            </a:r>
            <a:r>
              <a:rPr lang="cs-CZ" sz="2800" b="1" dirty="0" err="1" smtClean="0"/>
              <a:t>átoru</a:t>
            </a:r>
            <a:r>
              <a:rPr lang="en-US" sz="2800" b="1" dirty="0" smtClean="0"/>
              <a:t>]</a:t>
            </a:r>
            <a:endParaRPr lang="cs-CZ" sz="2800" b="1" dirty="0" smtClean="0"/>
          </a:p>
          <a:p>
            <a:endParaRPr lang="cs-CZ" sz="1400" b="1" dirty="0" smtClean="0"/>
          </a:p>
          <a:p>
            <a:r>
              <a:rPr lang="cs-CZ" sz="1400" b="1" dirty="0" smtClean="0"/>
              <a:t>(př. 3 znamená, že </a:t>
            </a:r>
            <a:r>
              <a:rPr lang="en-US" sz="1400" b="1" dirty="0" err="1" smtClean="0"/>
              <a:t>normalizovana</a:t>
            </a:r>
            <a:r>
              <a:rPr lang="en-US" sz="1400" b="1" dirty="0" smtClean="0"/>
              <a:t> </a:t>
            </a:r>
            <a:r>
              <a:rPr lang="cs-CZ" sz="1400" b="1" dirty="0" smtClean="0"/>
              <a:t>hladina stanovovaného genu je 3x vyšší v kolorektálním karcinomu </a:t>
            </a:r>
            <a:endParaRPr lang="en-US" sz="1400" b="1" dirty="0" smtClean="0"/>
          </a:p>
          <a:p>
            <a:r>
              <a:rPr lang="cs-CZ" sz="1400" b="1" dirty="0" smtClean="0"/>
              <a:t>než v nenádorovém epitelu)</a:t>
            </a:r>
          </a:p>
          <a:p>
            <a:endParaRPr lang="cs-CZ" sz="1400" b="1" dirty="0" smtClean="0"/>
          </a:p>
          <a:p>
            <a:r>
              <a:rPr lang="cs-CZ" sz="1400" b="1" dirty="0" smtClean="0"/>
              <a:t>2</a:t>
            </a:r>
            <a:r>
              <a:rPr lang="cs-CZ" sz="1400" b="1" baseline="30000" dirty="0" smtClean="0"/>
              <a:t>-</a:t>
            </a:r>
            <a:r>
              <a:rPr lang="el-GR" sz="1400" b="1" baseline="30000" dirty="0" smtClean="0"/>
              <a:t>Δ</a:t>
            </a:r>
            <a:r>
              <a:rPr lang="cs-CZ" sz="1400" b="1" baseline="30000" dirty="0" smtClean="0"/>
              <a:t>Ct1 </a:t>
            </a:r>
            <a:r>
              <a:rPr lang="cs-CZ" sz="1400" b="1" dirty="0" smtClean="0"/>
              <a:t>= </a:t>
            </a:r>
            <a:r>
              <a:rPr lang="en-US" sz="1400" b="1" dirty="0" smtClean="0"/>
              <a:t>[gene]/[reference]</a:t>
            </a:r>
            <a:endParaRPr lang="cs-CZ" sz="1400" dirty="0" smtClean="0"/>
          </a:p>
          <a:p>
            <a:endParaRPr lang="cs-CZ" dirty="0" smtClean="0"/>
          </a:p>
          <a:p>
            <a:endParaRPr lang="cs-CZ" dirty="0"/>
          </a:p>
        </p:txBody>
      </p:sp>
      <p:sp>
        <p:nvSpPr>
          <p:cNvPr id="11" name="TextovéPole 10"/>
          <p:cNvSpPr txBox="1"/>
          <p:nvPr/>
        </p:nvSpPr>
        <p:spPr>
          <a:xfrm>
            <a:off x="285720" y="6072206"/>
            <a:ext cx="5926109" cy="307777"/>
          </a:xfrm>
          <a:prstGeom prst="rect">
            <a:avLst/>
          </a:prstGeom>
          <a:noFill/>
        </p:spPr>
        <p:txBody>
          <a:bodyPr wrap="none" rtlCol="0">
            <a:spAutoFit/>
          </a:bodyPr>
          <a:lstStyle/>
          <a:p>
            <a:r>
              <a:rPr lang="cs-CZ" sz="1400" i="1" smtClean="0"/>
              <a:t>Rozdíly v množství celkové RNA ve vzorcích a asi 20</a:t>
            </a:r>
            <a:r>
              <a:rPr lang="en-US" sz="1400" i="1" smtClean="0"/>
              <a:t>% chyb</a:t>
            </a:r>
            <a:r>
              <a:rPr lang="cs-CZ" sz="1400" i="1" smtClean="0"/>
              <a:t>a</a:t>
            </a:r>
            <a:r>
              <a:rPr lang="en-US" sz="1400" i="1" smtClean="0"/>
              <a:t> reverzn</a:t>
            </a:r>
            <a:r>
              <a:rPr lang="cs-CZ" sz="1400" i="1" smtClean="0"/>
              <a:t>í </a:t>
            </a:r>
            <a:r>
              <a:rPr lang="en-US" sz="1400" i="1" smtClean="0"/>
              <a:t>transkripce</a:t>
            </a:r>
            <a:endParaRPr lang="cs-CZ"/>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dirty="0" smtClean="0">
                <a:solidFill>
                  <a:schemeClr val="bg1"/>
                </a:solidFill>
              </a:rPr>
              <a:t>Úvod do molekulární medicíny 3/12</a:t>
            </a:r>
            <a:endParaRPr lang="cs-CZ" sz="1200" dirty="0">
              <a:solidFill>
                <a:schemeClr val="bg1"/>
              </a:solidFill>
            </a:endParaRPr>
          </a:p>
        </p:txBody>
      </p:sp>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20</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27" name="Picture 3"/>
          <p:cNvPicPr>
            <a:picLocks noChangeAspect="1" noChangeArrowheads="1"/>
          </p:cNvPicPr>
          <p:nvPr/>
        </p:nvPicPr>
        <p:blipFill>
          <a:blip r:embed="rId3" cstate="print"/>
          <a:srcRect/>
          <a:stretch>
            <a:fillRect/>
          </a:stretch>
        </p:blipFill>
        <p:spPr bwMode="auto">
          <a:xfrm>
            <a:off x="428596" y="2000240"/>
            <a:ext cx="3143240" cy="2023315"/>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a:srcRect/>
          <a:stretch>
            <a:fillRect/>
          </a:stretch>
        </p:blipFill>
        <p:spPr bwMode="auto">
          <a:xfrm>
            <a:off x="1214414" y="4286256"/>
            <a:ext cx="1600200" cy="1028700"/>
          </a:xfrm>
          <a:prstGeom prst="rect">
            <a:avLst/>
          </a:prstGeom>
          <a:noFill/>
          <a:ln w="9525">
            <a:noFill/>
            <a:miter lim="800000"/>
            <a:headEnd/>
            <a:tailEnd/>
          </a:ln>
          <a:effectLst/>
        </p:spPr>
      </p:pic>
      <p:sp>
        <p:nvSpPr>
          <p:cNvPr id="31" name="TextovéPole 30"/>
          <p:cNvSpPr txBox="1"/>
          <p:nvPr/>
        </p:nvSpPr>
        <p:spPr>
          <a:xfrm>
            <a:off x="500034" y="571480"/>
            <a:ext cx="7159589" cy="954107"/>
          </a:xfrm>
          <a:prstGeom prst="rect">
            <a:avLst/>
          </a:prstGeom>
          <a:noFill/>
        </p:spPr>
        <p:txBody>
          <a:bodyPr wrap="none" rtlCol="0">
            <a:spAutoFit/>
          </a:bodyPr>
          <a:lstStyle/>
          <a:p>
            <a:r>
              <a:rPr lang="en-US" sz="2000" b="1" dirty="0" smtClean="0">
                <a:solidFill>
                  <a:srgbClr val="C00000"/>
                </a:solidFill>
              </a:rPr>
              <a:t>Real-Time PCR arrays</a:t>
            </a:r>
          </a:p>
          <a:p>
            <a:r>
              <a:rPr lang="en-US" dirty="0" err="1" smtClean="0"/>
              <a:t>obvykle</a:t>
            </a:r>
            <a:r>
              <a:rPr lang="en-US" dirty="0" smtClean="0"/>
              <a:t> </a:t>
            </a:r>
            <a:r>
              <a:rPr lang="en-US" dirty="0" err="1" smtClean="0"/>
              <a:t>c</a:t>
            </a:r>
            <a:r>
              <a:rPr lang="cs-CZ" dirty="0" err="1" smtClean="0"/>
              <a:t>ílené</a:t>
            </a:r>
            <a:r>
              <a:rPr lang="cs-CZ" dirty="0" smtClean="0"/>
              <a:t> na geny konkrétní signální dráhy nebo biologického procesu</a:t>
            </a:r>
          </a:p>
          <a:p>
            <a:endParaRPr lang="cs-CZ" dirty="0"/>
          </a:p>
        </p:txBody>
      </p:sp>
      <p:pic>
        <p:nvPicPr>
          <p:cNvPr id="12294" name="Picture 6"/>
          <p:cNvPicPr>
            <a:picLocks noChangeAspect="1" noChangeArrowheads="1"/>
          </p:cNvPicPr>
          <p:nvPr/>
        </p:nvPicPr>
        <p:blipFill>
          <a:blip r:embed="rId5"/>
          <a:srcRect/>
          <a:stretch>
            <a:fillRect/>
          </a:stretch>
        </p:blipFill>
        <p:spPr bwMode="auto">
          <a:xfrm>
            <a:off x="3571868" y="1357298"/>
            <a:ext cx="5000625" cy="819150"/>
          </a:xfrm>
          <a:prstGeom prst="rect">
            <a:avLst/>
          </a:prstGeom>
          <a:noFill/>
          <a:ln w="9525">
            <a:noFill/>
            <a:miter lim="800000"/>
            <a:headEnd/>
            <a:tailEnd/>
          </a:ln>
          <a:effectLst/>
        </p:spPr>
      </p:pic>
      <p:pic>
        <p:nvPicPr>
          <p:cNvPr id="12295" name="Picture 7"/>
          <p:cNvPicPr>
            <a:picLocks noChangeAspect="1" noChangeArrowheads="1"/>
          </p:cNvPicPr>
          <p:nvPr/>
        </p:nvPicPr>
        <p:blipFill>
          <a:blip r:embed="rId6"/>
          <a:srcRect/>
          <a:stretch>
            <a:fillRect/>
          </a:stretch>
        </p:blipFill>
        <p:spPr bwMode="auto">
          <a:xfrm>
            <a:off x="4500562" y="2428868"/>
            <a:ext cx="2538958" cy="3519476"/>
          </a:xfrm>
          <a:prstGeom prst="rect">
            <a:avLst/>
          </a:prstGeom>
          <a:noFill/>
          <a:ln w="9525">
            <a:noFill/>
            <a:miter lim="800000"/>
            <a:headEnd/>
            <a:tailEnd/>
          </a:ln>
          <a:effectLst/>
        </p:spPr>
      </p:pic>
      <p:sp>
        <p:nvSpPr>
          <p:cNvPr id="34" name="TextovéPole 33"/>
          <p:cNvSpPr txBox="1"/>
          <p:nvPr/>
        </p:nvSpPr>
        <p:spPr>
          <a:xfrm>
            <a:off x="571472" y="6072206"/>
            <a:ext cx="6612388" cy="307777"/>
          </a:xfrm>
          <a:prstGeom prst="rect">
            <a:avLst/>
          </a:prstGeom>
          <a:noFill/>
        </p:spPr>
        <p:txBody>
          <a:bodyPr wrap="none" rtlCol="0">
            <a:spAutoFit/>
          </a:bodyPr>
          <a:lstStyle/>
          <a:p>
            <a:r>
              <a:rPr lang="cs-CZ" sz="1400" smtClean="0">
                <a:hlinkClick r:id="rId7"/>
              </a:rPr>
              <a:t>www.appliedbiosystems.com</a:t>
            </a:r>
            <a:r>
              <a:rPr lang="cs-CZ" sz="1400" smtClean="0"/>
              <a:t>			</a:t>
            </a:r>
            <a:r>
              <a:rPr lang="cs-CZ" sz="1400" smtClean="0">
                <a:hlinkClick r:id="rId8"/>
              </a:rPr>
              <a:t>www.sabiosciences.com</a:t>
            </a:r>
            <a:r>
              <a:rPr lang="cs-CZ" sz="1400" smtClean="0"/>
              <a:t> </a:t>
            </a:r>
            <a:endParaRPr lang="cs-CZ" sz="14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ovéPole 4"/>
          <p:cNvSpPr txBox="1"/>
          <p:nvPr/>
        </p:nvSpPr>
        <p:spPr>
          <a:xfrm>
            <a:off x="1571604" y="71414"/>
            <a:ext cx="2417841" cy="276999"/>
          </a:xfrm>
          <a:prstGeom prst="rect">
            <a:avLst/>
          </a:prstGeom>
          <a:noFill/>
        </p:spPr>
        <p:txBody>
          <a:bodyPr wrap="none" rtlCol="0">
            <a:spAutoFit/>
          </a:bodyPr>
          <a:lstStyle/>
          <a:p>
            <a:r>
              <a:rPr lang="cs-CZ" sz="1200" dirty="0" smtClean="0">
                <a:solidFill>
                  <a:schemeClr val="bg1"/>
                </a:solidFill>
              </a:rPr>
              <a:t>Úvod do molekulární medicíny 3/12</a:t>
            </a:r>
            <a:endParaRPr lang="cs-CZ" sz="1200" dirty="0">
              <a:solidFill>
                <a:schemeClr val="bg1"/>
              </a:solidFill>
            </a:endParaRPr>
          </a:p>
        </p:txBody>
      </p:sp>
      <p:sp>
        <p:nvSpPr>
          <p:cNvPr id="5" name="TextovéPole 5"/>
          <p:cNvSpPr txBox="1"/>
          <p:nvPr/>
        </p:nvSpPr>
        <p:spPr>
          <a:xfrm>
            <a:off x="2987824" y="6578669"/>
            <a:ext cx="811504" cy="276999"/>
          </a:xfrm>
          <a:prstGeom prst="rect">
            <a:avLst/>
          </a:prstGeom>
          <a:noFill/>
        </p:spPr>
        <p:txBody>
          <a:bodyPr wrap="none" rtlCol="0">
            <a:spAutoFit/>
          </a:bodyPr>
          <a:lstStyle/>
          <a:p>
            <a:r>
              <a:rPr lang="cs-CZ" sz="1200" dirty="0" smtClean="0">
                <a:solidFill>
                  <a:schemeClr val="bg1"/>
                </a:solidFill>
              </a:rPr>
              <a:t>Strana  20</a:t>
            </a:r>
            <a:endParaRPr lang="cs-CZ" sz="1200" dirty="0">
              <a:solidFill>
                <a:schemeClr val="bg1"/>
              </a:solidFill>
            </a:endParaRPr>
          </a:p>
        </p:txBody>
      </p:sp>
      <p:sp>
        <p:nvSpPr>
          <p:cNvPr id="6"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7" name="TextovéPole 30"/>
          <p:cNvSpPr txBox="1"/>
          <p:nvPr/>
        </p:nvSpPr>
        <p:spPr>
          <a:xfrm>
            <a:off x="500034" y="571480"/>
            <a:ext cx="7188035" cy="400110"/>
          </a:xfrm>
          <a:prstGeom prst="rect">
            <a:avLst/>
          </a:prstGeom>
          <a:noFill/>
        </p:spPr>
        <p:txBody>
          <a:bodyPr wrap="none" rtlCol="0">
            <a:spAutoFit/>
          </a:bodyPr>
          <a:lstStyle/>
          <a:p>
            <a:r>
              <a:rPr lang="en-US" sz="2000" b="1" dirty="0" smtClean="0">
                <a:solidFill>
                  <a:srgbClr val="C00000"/>
                </a:solidFill>
              </a:rPr>
              <a:t>High resolution melting (HRM) – </a:t>
            </a:r>
            <a:r>
              <a:rPr lang="en-US" sz="2000" b="1" dirty="0" err="1" smtClean="0">
                <a:solidFill>
                  <a:srgbClr val="C00000"/>
                </a:solidFill>
              </a:rPr>
              <a:t>analýza</a:t>
            </a:r>
            <a:r>
              <a:rPr lang="en-US" sz="2000" b="1" dirty="0" smtClean="0">
                <a:solidFill>
                  <a:srgbClr val="C00000"/>
                </a:solidFill>
              </a:rPr>
              <a:t> </a:t>
            </a:r>
            <a:r>
              <a:rPr lang="en-US" sz="2000" b="1" dirty="0" err="1" smtClean="0">
                <a:solidFill>
                  <a:srgbClr val="C00000"/>
                </a:solidFill>
              </a:rPr>
              <a:t>tání</a:t>
            </a:r>
            <a:r>
              <a:rPr lang="en-US" sz="2000" b="1" dirty="0" smtClean="0">
                <a:solidFill>
                  <a:srgbClr val="C00000"/>
                </a:solidFill>
              </a:rPr>
              <a:t> </a:t>
            </a:r>
            <a:r>
              <a:rPr lang="en-US" sz="2000" b="1" dirty="0" err="1" smtClean="0">
                <a:solidFill>
                  <a:srgbClr val="C00000"/>
                </a:solidFill>
              </a:rPr>
              <a:t>s</a:t>
            </a:r>
            <a:r>
              <a:rPr lang="en-US" sz="2000" b="1" dirty="0" smtClean="0">
                <a:solidFill>
                  <a:srgbClr val="C00000"/>
                </a:solidFill>
              </a:rPr>
              <a:t> </a:t>
            </a:r>
            <a:r>
              <a:rPr lang="en-US" sz="2000" b="1" dirty="0" err="1" smtClean="0">
                <a:solidFill>
                  <a:srgbClr val="C00000"/>
                </a:solidFill>
              </a:rPr>
              <a:t>vysokým</a:t>
            </a:r>
            <a:r>
              <a:rPr lang="en-US" sz="2000" b="1" dirty="0" smtClean="0">
                <a:solidFill>
                  <a:srgbClr val="C00000"/>
                </a:solidFill>
              </a:rPr>
              <a:t> </a:t>
            </a:r>
            <a:r>
              <a:rPr lang="en-US" sz="2000" b="1" dirty="0" err="1" smtClean="0">
                <a:solidFill>
                  <a:srgbClr val="C00000"/>
                </a:solidFill>
              </a:rPr>
              <a:t>rozlišením</a:t>
            </a:r>
            <a:endParaRPr lang="en-US" sz="2000" b="1" dirty="0" smtClean="0">
              <a:solidFill>
                <a:srgbClr val="C00000"/>
              </a:solidFill>
            </a:endParaRPr>
          </a:p>
        </p:txBody>
      </p:sp>
      <p:pic>
        <p:nvPicPr>
          <p:cNvPr id="11" name="Picture 10"/>
          <p:cNvPicPr>
            <a:picLocks noChangeAspect="1"/>
          </p:cNvPicPr>
          <p:nvPr/>
        </p:nvPicPr>
        <p:blipFill>
          <a:blip r:embed="rId3"/>
          <a:stretch>
            <a:fillRect/>
          </a:stretch>
        </p:blipFill>
        <p:spPr>
          <a:xfrm>
            <a:off x="1115616" y="980728"/>
            <a:ext cx="4051300" cy="2318163"/>
          </a:xfrm>
          <a:prstGeom prst="rect">
            <a:avLst/>
          </a:prstGeom>
        </p:spPr>
      </p:pic>
      <p:pic>
        <p:nvPicPr>
          <p:cNvPr id="2" name="Picture 1"/>
          <p:cNvPicPr>
            <a:picLocks noChangeAspect="1"/>
          </p:cNvPicPr>
          <p:nvPr/>
        </p:nvPicPr>
        <p:blipFill>
          <a:blip r:embed="rId4"/>
          <a:stretch>
            <a:fillRect/>
          </a:stretch>
        </p:blipFill>
        <p:spPr>
          <a:xfrm>
            <a:off x="827584" y="3501008"/>
            <a:ext cx="3378324" cy="1218634"/>
          </a:xfrm>
          <a:prstGeom prst="rect">
            <a:avLst/>
          </a:prstGeom>
        </p:spPr>
      </p:pic>
      <p:pic>
        <p:nvPicPr>
          <p:cNvPr id="3" name="Picture 2"/>
          <p:cNvPicPr>
            <a:picLocks noChangeAspect="1"/>
          </p:cNvPicPr>
          <p:nvPr/>
        </p:nvPicPr>
        <p:blipFill>
          <a:blip r:embed="rId5"/>
          <a:stretch>
            <a:fillRect/>
          </a:stretch>
        </p:blipFill>
        <p:spPr>
          <a:xfrm>
            <a:off x="611560" y="4941168"/>
            <a:ext cx="3616277" cy="1312416"/>
          </a:xfrm>
          <a:prstGeom prst="rect">
            <a:avLst/>
          </a:prstGeom>
        </p:spPr>
      </p:pic>
      <p:pic>
        <p:nvPicPr>
          <p:cNvPr id="8" name="Picture 7"/>
          <p:cNvPicPr>
            <a:picLocks noChangeAspect="1"/>
          </p:cNvPicPr>
          <p:nvPr/>
        </p:nvPicPr>
        <p:blipFill>
          <a:blip r:embed="rId6"/>
          <a:stretch>
            <a:fillRect/>
          </a:stretch>
        </p:blipFill>
        <p:spPr>
          <a:xfrm>
            <a:off x="5292080" y="2996952"/>
            <a:ext cx="3513832" cy="1245059"/>
          </a:xfrm>
          <a:prstGeom prst="rect">
            <a:avLst/>
          </a:prstGeom>
        </p:spPr>
      </p:pic>
      <p:pic>
        <p:nvPicPr>
          <p:cNvPr id="17" name="Picture 16"/>
          <p:cNvPicPr>
            <a:picLocks noChangeAspect="1"/>
          </p:cNvPicPr>
          <p:nvPr/>
        </p:nvPicPr>
        <p:blipFill>
          <a:blip r:embed="rId7"/>
          <a:stretch>
            <a:fillRect/>
          </a:stretch>
        </p:blipFill>
        <p:spPr>
          <a:xfrm>
            <a:off x="4716016" y="4365104"/>
            <a:ext cx="3721348" cy="205464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9" name="Rectangle 4"/>
          <p:cNvSpPr>
            <a:spLocks noChangeArrowheads="1"/>
          </p:cNvSpPr>
          <p:nvPr/>
        </p:nvSpPr>
        <p:spPr bwMode="auto">
          <a:xfrm>
            <a:off x="179512" y="404664"/>
            <a:ext cx="864235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a:r>
              <a:rPr lang="cs-CZ" sz="2400" dirty="0">
                <a:solidFill>
                  <a:srgbClr val="800000"/>
                </a:solidFill>
              </a:rPr>
              <a:t>O</a:t>
            </a:r>
            <a:r>
              <a:rPr lang="fr-FR" sz="2400" baseline="30000" dirty="0">
                <a:solidFill>
                  <a:srgbClr val="800000"/>
                </a:solidFill>
              </a:rPr>
              <a:t>6</a:t>
            </a:r>
            <a:r>
              <a:rPr lang="fr-FR" sz="2400" dirty="0">
                <a:solidFill>
                  <a:srgbClr val="800000"/>
                </a:solidFill>
              </a:rPr>
              <a:t>-</a:t>
            </a:r>
            <a:r>
              <a:rPr lang="cs-CZ" sz="2400" dirty="0">
                <a:solidFill>
                  <a:srgbClr val="800000"/>
                </a:solidFill>
              </a:rPr>
              <a:t>m</a:t>
            </a:r>
            <a:r>
              <a:rPr lang="fr-FR" sz="2400" dirty="0" err="1">
                <a:solidFill>
                  <a:srgbClr val="800000"/>
                </a:solidFill>
              </a:rPr>
              <a:t>etylguanin</a:t>
            </a:r>
            <a:r>
              <a:rPr lang="fr-FR" sz="2400" dirty="0">
                <a:solidFill>
                  <a:srgbClr val="800000"/>
                </a:solidFill>
              </a:rPr>
              <a:t>-DNA </a:t>
            </a:r>
            <a:r>
              <a:rPr lang="cs-CZ" sz="2400" dirty="0">
                <a:solidFill>
                  <a:srgbClr val="800000"/>
                </a:solidFill>
              </a:rPr>
              <a:t>m</a:t>
            </a:r>
            <a:r>
              <a:rPr lang="fr-FR" sz="2400" dirty="0" err="1">
                <a:solidFill>
                  <a:srgbClr val="800000"/>
                </a:solidFill>
              </a:rPr>
              <a:t>etyltransfer</a:t>
            </a:r>
            <a:r>
              <a:rPr lang="cs-CZ" sz="2400" dirty="0" err="1">
                <a:solidFill>
                  <a:srgbClr val="800000"/>
                </a:solidFill>
              </a:rPr>
              <a:t>áza</a:t>
            </a:r>
            <a:r>
              <a:rPr lang="fr-FR" sz="2400" dirty="0">
                <a:solidFill>
                  <a:srgbClr val="800000"/>
                </a:solidFill>
              </a:rPr>
              <a:t> (MGMT)</a:t>
            </a:r>
            <a:r>
              <a:rPr lang="cs-CZ" sz="2400" dirty="0">
                <a:solidFill>
                  <a:srgbClr val="800000"/>
                </a:solidFill>
              </a:rPr>
              <a:t/>
            </a:r>
            <a:br>
              <a:rPr lang="cs-CZ" sz="2400" dirty="0">
                <a:solidFill>
                  <a:srgbClr val="800000"/>
                </a:solidFill>
              </a:rPr>
            </a:br>
            <a:r>
              <a:rPr lang="cs-CZ" sz="2400" dirty="0">
                <a:solidFill>
                  <a:srgbClr val="800000"/>
                </a:solidFill>
              </a:rPr>
              <a:t>v predikci odpovědi na léčbu </a:t>
            </a:r>
            <a:r>
              <a:rPr lang="cs-CZ" sz="2400" dirty="0" err="1">
                <a:solidFill>
                  <a:srgbClr val="800000"/>
                </a:solidFill>
              </a:rPr>
              <a:t>temozolomidem</a:t>
            </a:r>
            <a:r>
              <a:rPr lang="cs-CZ" sz="2400" dirty="0">
                <a:solidFill>
                  <a:srgbClr val="800000"/>
                </a:solidFill>
              </a:rPr>
              <a:t> (TMZ)</a:t>
            </a:r>
            <a:endParaRPr lang="en-US" sz="2400" dirty="0">
              <a:solidFill>
                <a:srgbClr val="800000"/>
              </a:solidFill>
            </a:endParaRPr>
          </a:p>
        </p:txBody>
      </p:sp>
      <p:sp>
        <p:nvSpPr>
          <p:cNvPr id="61" name="Rectangle 6"/>
          <p:cNvSpPr>
            <a:spLocks noChangeArrowheads="1"/>
          </p:cNvSpPr>
          <p:nvPr/>
        </p:nvSpPr>
        <p:spPr bwMode="auto">
          <a:xfrm rot="5400000">
            <a:off x="3429001" y="331787"/>
            <a:ext cx="76200" cy="4708525"/>
          </a:xfrm>
          <a:prstGeom prst="rect">
            <a:avLst/>
          </a:prstGeom>
          <a:solidFill>
            <a:srgbClr val="FFFF00"/>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cs-CZ">
              <a:latin typeface="Arial" pitchFamily="34" charset="0"/>
              <a:ea typeface="+mn-ea"/>
              <a:cs typeface="Arial" pitchFamily="34" charset="0"/>
            </a:endParaRPr>
          </a:p>
        </p:txBody>
      </p:sp>
      <p:sp>
        <p:nvSpPr>
          <p:cNvPr id="62" name="Line 7"/>
          <p:cNvSpPr>
            <a:spLocks noChangeShapeType="1"/>
          </p:cNvSpPr>
          <p:nvPr/>
        </p:nvSpPr>
        <p:spPr bwMode="auto">
          <a:xfrm flipV="1">
            <a:off x="3213100" y="2266950"/>
            <a:ext cx="0" cy="3810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 name="Line 8"/>
          <p:cNvSpPr>
            <a:spLocks noChangeShapeType="1"/>
          </p:cNvSpPr>
          <p:nvPr/>
        </p:nvSpPr>
        <p:spPr bwMode="auto">
          <a:xfrm>
            <a:off x="3213100" y="2266950"/>
            <a:ext cx="6096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4" name="Text Box 9"/>
          <p:cNvSpPr txBox="1">
            <a:spLocks noChangeArrowheads="1"/>
          </p:cNvSpPr>
          <p:nvPr/>
        </p:nvSpPr>
        <p:spPr bwMode="auto">
          <a:xfrm>
            <a:off x="3627438" y="2862263"/>
            <a:ext cx="17399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cs typeface="Arial" charset="0"/>
              </a:defRPr>
            </a:lvl1pPr>
            <a:lvl2pPr marL="742950" indent="-285750" eaLnBrk="0" hangingPunct="0">
              <a:defRPr b="1">
                <a:solidFill>
                  <a:schemeClr val="tx1"/>
                </a:solidFill>
                <a:latin typeface="Arial" charset="0"/>
                <a:ea typeface="Arial" charset="0"/>
                <a:cs typeface="Arial" charset="0"/>
              </a:defRPr>
            </a:lvl2pPr>
            <a:lvl3pPr marL="1143000" indent="-228600" eaLnBrk="0" hangingPunct="0">
              <a:defRPr b="1">
                <a:solidFill>
                  <a:schemeClr val="tx1"/>
                </a:solidFill>
                <a:latin typeface="Arial" charset="0"/>
                <a:ea typeface="Arial" charset="0"/>
                <a:cs typeface="Arial" charset="0"/>
              </a:defRPr>
            </a:lvl3pPr>
            <a:lvl4pPr marL="1600200" indent="-228600" eaLnBrk="0" hangingPunct="0">
              <a:defRPr b="1">
                <a:solidFill>
                  <a:schemeClr val="tx1"/>
                </a:solidFill>
                <a:latin typeface="Arial" charset="0"/>
                <a:ea typeface="Arial" charset="0"/>
                <a:cs typeface="Arial" charset="0"/>
              </a:defRPr>
            </a:lvl4pPr>
            <a:lvl5pPr marL="2057400" indent="-228600" eaLnBrk="0" hangingPunct="0">
              <a:defRPr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a:solidFill>
                  <a:schemeClr val="tx1"/>
                </a:solidFill>
                <a:latin typeface="Arial" charset="0"/>
                <a:ea typeface="Arial" charset="0"/>
                <a:cs typeface="Arial" charset="0"/>
              </a:defRPr>
            </a:lvl9pPr>
          </a:lstStyle>
          <a:p>
            <a:r>
              <a:rPr lang="cs-CZ" sz="2400" i="1">
                <a:solidFill>
                  <a:srgbClr val="000000"/>
                </a:solidFill>
                <a:latin typeface="Helvetica" charset="0"/>
              </a:rPr>
              <a:t>gen MGMT</a:t>
            </a:r>
            <a:endParaRPr lang="fr-FR" sz="2400">
              <a:solidFill>
                <a:srgbClr val="000000"/>
              </a:solidFill>
              <a:latin typeface="Helvetica" charset="0"/>
            </a:endParaRPr>
          </a:p>
        </p:txBody>
      </p:sp>
      <p:sp>
        <p:nvSpPr>
          <p:cNvPr id="65" name="Rectangle 10"/>
          <p:cNvSpPr>
            <a:spLocks noChangeArrowheads="1"/>
          </p:cNvSpPr>
          <p:nvPr/>
        </p:nvSpPr>
        <p:spPr bwMode="auto">
          <a:xfrm>
            <a:off x="4237038" y="1657350"/>
            <a:ext cx="1338262" cy="457200"/>
          </a:xfrm>
          <a:prstGeom prst="rect">
            <a:avLst/>
          </a:prstGeom>
          <a:noFill/>
          <a:ln w="9525">
            <a:noFill/>
            <a:miter lim="800000"/>
            <a:headEnd/>
            <a:tailEnd/>
          </a:ln>
          <a:effectLst/>
        </p:spPr>
        <p:txBody>
          <a:bodyPr wrap="none">
            <a:spAutoFit/>
          </a:bodyPr>
          <a:lstStyle/>
          <a:p>
            <a:pPr eaLnBrk="0" hangingPunct="0">
              <a:defRPr/>
            </a:pPr>
            <a:r>
              <a:rPr lang="cs-CZ" sz="2400">
                <a:solidFill>
                  <a:srgbClr val="000099"/>
                </a:solidFill>
                <a:effectLst>
                  <a:outerShdw blurRad="38100" dist="38100" dir="2700000" algn="tl">
                    <a:srgbClr val="C0C0C0"/>
                  </a:outerShdw>
                </a:effectLst>
                <a:latin typeface="Helvetica" pitchFamily="34" charset="0"/>
                <a:ea typeface="+mn-ea"/>
                <a:cs typeface="Arial" pitchFamily="34" charset="0"/>
              </a:rPr>
              <a:t>exprese</a:t>
            </a:r>
            <a:endParaRPr lang="fr-FR" sz="2400">
              <a:solidFill>
                <a:srgbClr val="000099"/>
              </a:solidFill>
              <a:effectLst>
                <a:outerShdw blurRad="38100" dist="38100" dir="2700000" algn="tl">
                  <a:srgbClr val="C0C0C0"/>
                </a:outerShdw>
              </a:effectLst>
              <a:latin typeface="Helvetica" pitchFamily="34" charset="0"/>
              <a:ea typeface="+mn-ea"/>
              <a:cs typeface="Arial" pitchFamily="34" charset="0"/>
            </a:endParaRPr>
          </a:p>
        </p:txBody>
      </p:sp>
      <p:sp>
        <p:nvSpPr>
          <p:cNvPr id="66" name="Rectangle 11"/>
          <p:cNvSpPr>
            <a:spLocks noChangeArrowheads="1"/>
          </p:cNvSpPr>
          <p:nvPr/>
        </p:nvSpPr>
        <p:spPr bwMode="auto">
          <a:xfrm>
            <a:off x="727075" y="3354388"/>
            <a:ext cx="2582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0" hangingPunct="0"/>
            <a:r>
              <a:rPr lang="cs-CZ" sz="2000">
                <a:solidFill>
                  <a:srgbClr val="000000"/>
                </a:solidFill>
                <a:latin typeface="Helvetica" charset="0"/>
              </a:rPr>
              <a:t>Promotorová oblast</a:t>
            </a:r>
            <a:endParaRPr lang="fr-FR" sz="2000">
              <a:solidFill>
                <a:srgbClr val="000000"/>
              </a:solidFill>
              <a:latin typeface="Helvetica" charset="0"/>
            </a:endParaRPr>
          </a:p>
        </p:txBody>
      </p:sp>
      <p:sp>
        <p:nvSpPr>
          <p:cNvPr id="67" name="Rectangle 12"/>
          <p:cNvSpPr>
            <a:spLocks noChangeArrowheads="1"/>
          </p:cNvSpPr>
          <p:nvPr/>
        </p:nvSpPr>
        <p:spPr bwMode="auto">
          <a:xfrm rot="5400000">
            <a:off x="3429001" y="2084387"/>
            <a:ext cx="76200" cy="4708525"/>
          </a:xfrm>
          <a:prstGeom prst="rect">
            <a:avLst/>
          </a:prstGeom>
          <a:solidFill>
            <a:srgbClr val="FFFF00"/>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cs-CZ">
              <a:latin typeface="Arial" pitchFamily="34" charset="0"/>
              <a:ea typeface="+mn-ea"/>
              <a:cs typeface="Arial" pitchFamily="34" charset="0"/>
            </a:endParaRPr>
          </a:p>
        </p:txBody>
      </p:sp>
      <p:sp>
        <p:nvSpPr>
          <p:cNvPr id="68" name="Line 13"/>
          <p:cNvSpPr>
            <a:spLocks noChangeShapeType="1"/>
          </p:cNvSpPr>
          <p:nvPr/>
        </p:nvSpPr>
        <p:spPr bwMode="auto">
          <a:xfrm flipV="1">
            <a:off x="3213100" y="4019550"/>
            <a:ext cx="0" cy="3810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14"/>
          <p:cNvSpPr>
            <a:spLocks noChangeShapeType="1"/>
          </p:cNvSpPr>
          <p:nvPr/>
        </p:nvSpPr>
        <p:spPr bwMode="auto">
          <a:xfrm>
            <a:off x="3213100" y="4019550"/>
            <a:ext cx="6096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Rectangle 15"/>
          <p:cNvSpPr>
            <a:spLocks noChangeArrowheads="1"/>
          </p:cNvSpPr>
          <p:nvPr/>
        </p:nvSpPr>
        <p:spPr bwMode="auto">
          <a:xfrm>
            <a:off x="3995738" y="3429000"/>
            <a:ext cx="1895475" cy="457200"/>
          </a:xfrm>
          <a:prstGeom prst="rect">
            <a:avLst/>
          </a:prstGeom>
          <a:noFill/>
          <a:ln w="9525">
            <a:noFill/>
            <a:miter lim="800000"/>
            <a:headEnd/>
            <a:tailEnd/>
          </a:ln>
          <a:effectLst/>
        </p:spPr>
        <p:txBody>
          <a:bodyPr wrap="none">
            <a:spAutoFit/>
          </a:bodyPr>
          <a:lstStyle/>
          <a:p>
            <a:pPr eaLnBrk="0" hangingPunct="0"/>
            <a:r>
              <a:rPr lang="cs-CZ" sz="2400">
                <a:solidFill>
                  <a:srgbClr val="000099"/>
                </a:solidFill>
                <a:effectLst>
                  <a:outerShdw blurRad="38100" dist="38100" dir="2700000" algn="tl">
                    <a:srgbClr val="DDDDDD"/>
                  </a:outerShdw>
                </a:effectLst>
                <a:latin typeface="Helvetica" charset="0"/>
              </a:rPr>
              <a:t>exprimován</a:t>
            </a:r>
            <a:endParaRPr lang="fr-FR" sz="2400">
              <a:solidFill>
                <a:srgbClr val="000099"/>
              </a:solidFill>
              <a:effectLst>
                <a:outerShdw blurRad="38100" dist="38100" dir="2700000" algn="tl">
                  <a:srgbClr val="DDDDDD"/>
                </a:outerShdw>
              </a:effectLst>
              <a:latin typeface="Helvetica" charset="0"/>
            </a:endParaRPr>
          </a:p>
        </p:txBody>
      </p:sp>
      <p:sp>
        <p:nvSpPr>
          <p:cNvPr id="71" name="Line 18"/>
          <p:cNvSpPr>
            <a:spLocks noChangeShapeType="1"/>
          </p:cNvSpPr>
          <p:nvPr/>
        </p:nvSpPr>
        <p:spPr bwMode="auto">
          <a:xfrm flipV="1">
            <a:off x="2027238" y="2938463"/>
            <a:ext cx="0" cy="304800"/>
          </a:xfrm>
          <a:prstGeom prst="line">
            <a:avLst/>
          </a:prstGeom>
          <a:noFill/>
          <a:ln w="19050">
            <a:solidFill>
              <a:schemeClr val="tx1"/>
            </a:solidFill>
            <a:round/>
            <a:headEnd/>
            <a:tailEnd type="triangle" w="med" len="med"/>
          </a:ln>
          <a:effectLst>
            <a:outerShdw dist="35921" dir="2700000" algn="ctr" rotWithShape="0">
              <a:schemeClr val="bg2"/>
            </a:outerShdw>
          </a:effectLst>
        </p:spPr>
        <p:txBody>
          <a:bodyPr wrap="none" anchor="ctr"/>
          <a:lstStyle/>
          <a:p>
            <a:pPr>
              <a:defRPr/>
            </a:pPr>
            <a:endParaRPr lang="cs-CZ">
              <a:latin typeface="Arial" pitchFamily="34" charset="0"/>
              <a:ea typeface="+mn-ea"/>
              <a:cs typeface="Arial" pitchFamily="34" charset="0"/>
            </a:endParaRPr>
          </a:p>
        </p:txBody>
      </p:sp>
      <p:sp>
        <p:nvSpPr>
          <p:cNvPr id="72" name="Line 19"/>
          <p:cNvSpPr>
            <a:spLocks noChangeShapeType="1"/>
          </p:cNvSpPr>
          <p:nvPr/>
        </p:nvSpPr>
        <p:spPr bwMode="auto">
          <a:xfrm rot="10800000" flipV="1">
            <a:off x="2027238" y="3852863"/>
            <a:ext cx="0" cy="304800"/>
          </a:xfrm>
          <a:prstGeom prst="line">
            <a:avLst/>
          </a:prstGeom>
          <a:noFill/>
          <a:ln w="19050">
            <a:solidFill>
              <a:schemeClr val="tx1"/>
            </a:solidFill>
            <a:round/>
            <a:headEnd/>
            <a:tailEnd type="triangle" w="med" len="med"/>
          </a:ln>
          <a:effectLst>
            <a:outerShdw dist="35921" dir="2700000" algn="ctr" rotWithShape="0">
              <a:schemeClr val="bg2"/>
            </a:outerShdw>
          </a:effectLst>
        </p:spPr>
        <p:txBody>
          <a:bodyPr wrap="none" anchor="ctr"/>
          <a:lstStyle/>
          <a:p>
            <a:pPr>
              <a:defRPr/>
            </a:pPr>
            <a:endParaRPr lang="cs-CZ">
              <a:latin typeface="Arial" pitchFamily="34" charset="0"/>
              <a:ea typeface="+mn-ea"/>
              <a:cs typeface="Arial" pitchFamily="34" charset="0"/>
            </a:endParaRPr>
          </a:p>
        </p:txBody>
      </p:sp>
      <p:pic>
        <p:nvPicPr>
          <p:cNvPr id="73"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88" y="3511550"/>
            <a:ext cx="1676400"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838" y="1490663"/>
            <a:ext cx="1676400"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5" name="Group 23"/>
          <p:cNvGrpSpPr>
            <a:grpSpLocks/>
          </p:cNvGrpSpPr>
          <p:nvPr/>
        </p:nvGrpSpPr>
        <p:grpSpPr bwMode="auto">
          <a:xfrm>
            <a:off x="684213" y="4797425"/>
            <a:ext cx="7632700" cy="1692275"/>
            <a:chOff x="48" y="3120"/>
            <a:chExt cx="3913" cy="1197"/>
          </a:xfrm>
        </p:grpSpPr>
        <p:sp>
          <p:nvSpPr>
            <p:cNvPr id="76" name="Rectangle 24"/>
            <p:cNvSpPr>
              <a:spLocks noChangeArrowheads="1"/>
            </p:cNvSpPr>
            <p:nvPr/>
          </p:nvSpPr>
          <p:spPr bwMode="auto">
            <a:xfrm>
              <a:off x="48" y="3120"/>
              <a:ext cx="3913" cy="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endParaRPr lang="cs-CZ" i="1">
                <a:solidFill>
                  <a:srgbClr val="006600"/>
                </a:solidFill>
                <a:latin typeface="Helvetica" charset="0"/>
              </a:endParaRPr>
            </a:p>
            <a:p>
              <a:pPr eaLnBrk="0" hangingPunct="0"/>
              <a:r>
                <a:rPr lang="cs-CZ" i="1">
                  <a:solidFill>
                    <a:srgbClr val="006600"/>
                  </a:solidFill>
                  <a:latin typeface="Helvetica" charset="0"/>
                </a:rPr>
                <a:t>GBM s metylovaným promotorem MGMT</a:t>
              </a:r>
              <a:endParaRPr lang="fr-FR" sz="1600" i="1">
                <a:solidFill>
                  <a:srgbClr val="006600"/>
                </a:solidFill>
                <a:latin typeface="Helvetica" charset="0"/>
              </a:endParaRPr>
            </a:p>
            <a:p>
              <a:pPr eaLnBrk="0" hangingPunct="0">
                <a:buFontTx/>
                <a:buChar char="•"/>
              </a:pPr>
              <a:r>
                <a:rPr lang="cs-CZ" sz="1600">
                  <a:solidFill>
                    <a:srgbClr val="FF0000"/>
                  </a:solidFill>
                  <a:latin typeface="Helvetica" charset="0"/>
                </a:rPr>
                <a:t>Není</a:t>
              </a:r>
              <a:r>
                <a:rPr lang="fr-FR" sz="1600">
                  <a:solidFill>
                    <a:srgbClr val="000000"/>
                  </a:solidFill>
                  <a:latin typeface="Helvetica" charset="0"/>
                </a:rPr>
                <a:t> </a:t>
              </a:r>
              <a:r>
                <a:rPr lang="cs-CZ" sz="1600">
                  <a:solidFill>
                    <a:srgbClr val="000000"/>
                  </a:solidFill>
                  <a:latin typeface="Helvetica" charset="0"/>
                </a:rPr>
                <a:t>reparační protein DNA - MGMT</a:t>
              </a:r>
              <a:endParaRPr lang="fr-FR" sz="1600">
                <a:solidFill>
                  <a:srgbClr val="000000"/>
                </a:solidFill>
                <a:latin typeface="Helvetica" charset="0"/>
              </a:endParaRPr>
            </a:p>
            <a:p>
              <a:pPr eaLnBrk="0" hangingPunct="0">
                <a:buFontTx/>
                <a:buChar char="•"/>
              </a:pPr>
              <a:r>
                <a:rPr lang="cs-CZ" sz="1600">
                  <a:solidFill>
                    <a:srgbClr val="FF0000"/>
                  </a:solidFill>
                  <a:latin typeface="Helvetica" charset="0"/>
                </a:rPr>
                <a:t>Nejsou opravována poškození DNA indukovaná účinkem temozolomidu</a:t>
              </a:r>
              <a:endParaRPr lang="fr-FR" sz="1600">
                <a:solidFill>
                  <a:srgbClr val="000000"/>
                </a:solidFill>
                <a:latin typeface="Helvetica" charset="0"/>
              </a:endParaRPr>
            </a:p>
          </p:txBody>
        </p:sp>
        <p:sp>
          <p:nvSpPr>
            <p:cNvPr id="77" name="Rectangle 25"/>
            <p:cNvSpPr>
              <a:spLocks noChangeArrowheads="1"/>
            </p:cNvSpPr>
            <p:nvPr/>
          </p:nvSpPr>
          <p:spPr bwMode="auto">
            <a:xfrm>
              <a:off x="48" y="3906"/>
              <a:ext cx="2518"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buFontTx/>
                <a:buChar char="•"/>
              </a:pPr>
              <a:r>
                <a:rPr lang="cs-CZ" sz="1600">
                  <a:solidFill>
                    <a:srgbClr val="006600"/>
                  </a:solidFill>
                  <a:latin typeface="Helvetica" charset="0"/>
                </a:rPr>
                <a:t>Lepší odpověď na léčbu</a:t>
              </a:r>
              <a:endParaRPr lang="fr-FR" sz="1600">
                <a:solidFill>
                  <a:srgbClr val="006600"/>
                </a:solidFill>
                <a:latin typeface="Helvetica" charset="0"/>
              </a:endParaRPr>
            </a:p>
            <a:p>
              <a:pPr eaLnBrk="0" hangingPunct="0">
                <a:buFontTx/>
                <a:buChar char="•"/>
              </a:pPr>
              <a:r>
                <a:rPr lang="cs-CZ" sz="1600">
                  <a:solidFill>
                    <a:srgbClr val="006600"/>
                  </a:solidFill>
                  <a:latin typeface="Helvetica" charset="0"/>
                </a:rPr>
                <a:t>Lepší přežití pacientů s glioblastomem</a:t>
              </a:r>
              <a:endParaRPr lang="fr-FR" sz="1600">
                <a:solidFill>
                  <a:srgbClr val="000000"/>
                </a:solidFill>
                <a:latin typeface="Helvetica" charset="0"/>
              </a:endParaRPr>
            </a:p>
          </p:txBody>
        </p:sp>
      </p:grpSp>
      <p:grpSp>
        <p:nvGrpSpPr>
          <p:cNvPr id="78" name="Group 26"/>
          <p:cNvGrpSpPr>
            <a:grpSpLocks/>
          </p:cNvGrpSpPr>
          <p:nvPr/>
        </p:nvGrpSpPr>
        <p:grpSpPr bwMode="auto">
          <a:xfrm>
            <a:off x="1135063" y="1490663"/>
            <a:ext cx="6911975" cy="1752600"/>
            <a:chOff x="1214" y="1120"/>
            <a:chExt cx="4354" cy="1104"/>
          </a:xfrm>
        </p:grpSpPr>
        <p:grpSp>
          <p:nvGrpSpPr>
            <p:cNvPr id="79" name="Group 27"/>
            <p:cNvGrpSpPr>
              <a:grpSpLocks/>
            </p:cNvGrpSpPr>
            <p:nvPr/>
          </p:nvGrpSpPr>
          <p:grpSpPr bwMode="auto">
            <a:xfrm>
              <a:off x="1214" y="1120"/>
              <a:ext cx="987" cy="713"/>
              <a:chOff x="1214" y="1008"/>
              <a:chExt cx="987" cy="713"/>
            </a:xfrm>
          </p:grpSpPr>
          <p:grpSp>
            <p:nvGrpSpPr>
              <p:cNvPr id="87" name="Group 28"/>
              <p:cNvGrpSpPr>
                <a:grpSpLocks/>
              </p:cNvGrpSpPr>
              <p:nvPr/>
            </p:nvGrpSpPr>
            <p:grpSpPr bwMode="auto">
              <a:xfrm>
                <a:off x="1393" y="1481"/>
                <a:ext cx="640" cy="240"/>
                <a:chOff x="1728" y="2448"/>
                <a:chExt cx="720" cy="240"/>
              </a:xfrm>
            </p:grpSpPr>
            <p:grpSp>
              <p:nvGrpSpPr>
                <p:cNvPr id="89" name="Group 29"/>
                <p:cNvGrpSpPr>
                  <a:grpSpLocks/>
                </p:cNvGrpSpPr>
                <p:nvPr/>
              </p:nvGrpSpPr>
              <p:grpSpPr bwMode="auto">
                <a:xfrm>
                  <a:off x="1728" y="2448"/>
                  <a:ext cx="48" cy="240"/>
                  <a:chOff x="1728" y="2448"/>
                  <a:chExt cx="48" cy="240"/>
                </a:xfrm>
              </p:grpSpPr>
              <p:sp>
                <p:nvSpPr>
                  <p:cNvPr id="111" name="Line 30"/>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Oval 31"/>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90" name="Group 32"/>
                <p:cNvGrpSpPr>
                  <a:grpSpLocks/>
                </p:cNvGrpSpPr>
                <p:nvPr/>
              </p:nvGrpSpPr>
              <p:grpSpPr bwMode="auto">
                <a:xfrm>
                  <a:off x="1824" y="2448"/>
                  <a:ext cx="48" cy="240"/>
                  <a:chOff x="1728" y="2448"/>
                  <a:chExt cx="48" cy="240"/>
                </a:xfrm>
              </p:grpSpPr>
              <p:sp>
                <p:nvSpPr>
                  <p:cNvPr id="109" name="Line 33"/>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Oval 34"/>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91" name="Group 35"/>
                <p:cNvGrpSpPr>
                  <a:grpSpLocks/>
                </p:cNvGrpSpPr>
                <p:nvPr/>
              </p:nvGrpSpPr>
              <p:grpSpPr bwMode="auto">
                <a:xfrm>
                  <a:off x="1920" y="2448"/>
                  <a:ext cx="48" cy="240"/>
                  <a:chOff x="1728" y="2448"/>
                  <a:chExt cx="48" cy="240"/>
                </a:xfrm>
              </p:grpSpPr>
              <p:sp>
                <p:nvSpPr>
                  <p:cNvPr id="107" name="Line 36"/>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Oval 37"/>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92" name="Group 38"/>
                <p:cNvGrpSpPr>
                  <a:grpSpLocks/>
                </p:cNvGrpSpPr>
                <p:nvPr/>
              </p:nvGrpSpPr>
              <p:grpSpPr bwMode="auto">
                <a:xfrm>
                  <a:off x="2016" y="2448"/>
                  <a:ext cx="48" cy="240"/>
                  <a:chOff x="1728" y="2448"/>
                  <a:chExt cx="48" cy="240"/>
                </a:xfrm>
              </p:grpSpPr>
              <p:sp>
                <p:nvSpPr>
                  <p:cNvPr id="105" name="Line 39"/>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Oval 40"/>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93" name="Group 41"/>
                <p:cNvGrpSpPr>
                  <a:grpSpLocks/>
                </p:cNvGrpSpPr>
                <p:nvPr/>
              </p:nvGrpSpPr>
              <p:grpSpPr bwMode="auto">
                <a:xfrm>
                  <a:off x="2112" y="2448"/>
                  <a:ext cx="48" cy="240"/>
                  <a:chOff x="1728" y="2448"/>
                  <a:chExt cx="48" cy="240"/>
                </a:xfrm>
              </p:grpSpPr>
              <p:sp>
                <p:nvSpPr>
                  <p:cNvPr id="103" name="Line 42"/>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Oval 43"/>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94" name="Group 44"/>
                <p:cNvGrpSpPr>
                  <a:grpSpLocks/>
                </p:cNvGrpSpPr>
                <p:nvPr/>
              </p:nvGrpSpPr>
              <p:grpSpPr bwMode="auto">
                <a:xfrm>
                  <a:off x="2208" y="2448"/>
                  <a:ext cx="48" cy="240"/>
                  <a:chOff x="1728" y="2448"/>
                  <a:chExt cx="48" cy="240"/>
                </a:xfrm>
              </p:grpSpPr>
              <p:sp>
                <p:nvSpPr>
                  <p:cNvPr id="101" name="Line 45"/>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 name="Oval 46"/>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95" name="Group 47"/>
                <p:cNvGrpSpPr>
                  <a:grpSpLocks/>
                </p:cNvGrpSpPr>
                <p:nvPr/>
              </p:nvGrpSpPr>
              <p:grpSpPr bwMode="auto">
                <a:xfrm>
                  <a:off x="2304" y="2448"/>
                  <a:ext cx="48" cy="240"/>
                  <a:chOff x="1728" y="2448"/>
                  <a:chExt cx="48" cy="240"/>
                </a:xfrm>
              </p:grpSpPr>
              <p:sp>
                <p:nvSpPr>
                  <p:cNvPr id="99" name="Line 48"/>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 name="Oval 49"/>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96" name="Group 50"/>
                <p:cNvGrpSpPr>
                  <a:grpSpLocks/>
                </p:cNvGrpSpPr>
                <p:nvPr/>
              </p:nvGrpSpPr>
              <p:grpSpPr bwMode="auto">
                <a:xfrm>
                  <a:off x="2400" y="2448"/>
                  <a:ext cx="48" cy="240"/>
                  <a:chOff x="1728" y="2448"/>
                  <a:chExt cx="48" cy="240"/>
                </a:xfrm>
              </p:grpSpPr>
              <p:sp>
                <p:nvSpPr>
                  <p:cNvPr id="97" name="Line 51"/>
                  <p:cNvSpPr>
                    <a:spLocks noChangeShapeType="1"/>
                  </p:cNvSpPr>
                  <p:nvPr/>
                </p:nvSpPr>
                <p:spPr bwMode="auto">
                  <a:xfrm flipV="1">
                    <a:off x="1752" y="2496"/>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Oval 52"/>
                  <p:cNvSpPr>
                    <a:spLocks noChangeArrowheads="1"/>
                  </p:cNvSpPr>
                  <p:nvPr/>
                </p:nvSpPr>
                <p:spPr bwMode="auto">
                  <a:xfrm>
                    <a:off x="1728" y="2448"/>
                    <a:ext cx="48" cy="48"/>
                  </a:xfrm>
                  <a:prstGeom prst="ellipse">
                    <a:avLst/>
                  </a:prstGeom>
                  <a:solidFill>
                    <a:srgbClr val="FF0000"/>
                  </a:solidFill>
                  <a:ln w="9525">
                    <a:solidFill>
                      <a:schemeClr val="tx1"/>
                    </a:solidFill>
                    <a:round/>
                    <a:headEnd/>
                    <a:tailEnd/>
                  </a:ln>
                </p:spPr>
                <p:txBody>
                  <a:bodyPr wrap="none" anchor="ctr"/>
                  <a:lstStyle/>
                  <a:p>
                    <a:endParaRPr lang="en-US"/>
                  </a:p>
                </p:txBody>
              </p:sp>
            </p:grpSp>
          </p:grpSp>
          <p:sp>
            <p:nvSpPr>
              <p:cNvPr id="88" name="Rectangle 53"/>
              <p:cNvSpPr>
                <a:spLocks noChangeArrowheads="1"/>
              </p:cNvSpPr>
              <p:nvPr/>
            </p:nvSpPr>
            <p:spPr bwMode="auto">
              <a:xfrm>
                <a:off x="1214" y="1008"/>
                <a:ext cx="987"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0" hangingPunct="0"/>
                <a:r>
                  <a:rPr lang="cs-CZ" sz="2000">
                    <a:solidFill>
                      <a:srgbClr val="FF0000"/>
                    </a:solidFill>
                    <a:latin typeface="Helvetica" charset="0"/>
                  </a:rPr>
                  <a:t>Metylovaný</a:t>
                </a:r>
                <a:endParaRPr lang="fr-FR" sz="2000">
                  <a:solidFill>
                    <a:srgbClr val="000000"/>
                  </a:solidFill>
                  <a:latin typeface="Helvetica" charset="0"/>
                </a:endParaRPr>
              </a:p>
              <a:p>
                <a:pPr algn="ctr" eaLnBrk="0" hangingPunct="0"/>
                <a:endParaRPr lang="fr-FR" sz="2000">
                  <a:solidFill>
                    <a:srgbClr val="000000"/>
                  </a:solidFill>
                  <a:latin typeface="Helvetica" charset="0"/>
                </a:endParaRPr>
              </a:p>
            </p:txBody>
          </p:sp>
        </p:grpSp>
        <p:grpSp>
          <p:nvGrpSpPr>
            <p:cNvPr id="80" name="Group 54"/>
            <p:cNvGrpSpPr>
              <a:grpSpLocks/>
            </p:cNvGrpSpPr>
            <p:nvPr/>
          </p:nvGrpSpPr>
          <p:grpSpPr bwMode="auto">
            <a:xfrm>
              <a:off x="2448" y="1210"/>
              <a:ext cx="790" cy="591"/>
              <a:chOff x="2448" y="1137"/>
              <a:chExt cx="790" cy="591"/>
            </a:xfrm>
          </p:grpSpPr>
          <p:sp>
            <p:nvSpPr>
              <p:cNvPr id="85" name="Rectangle 55"/>
              <p:cNvSpPr>
                <a:spLocks noChangeArrowheads="1"/>
              </p:cNvSpPr>
              <p:nvPr/>
            </p:nvSpPr>
            <p:spPr bwMode="auto">
              <a:xfrm>
                <a:off x="2775" y="1137"/>
                <a:ext cx="463" cy="308"/>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eaLnBrk="0" hangingPunct="0">
                  <a:defRPr/>
                </a:pPr>
                <a:r>
                  <a:rPr lang="cs-CZ" sz="2600">
                    <a:solidFill>
                      <a:srgbClr val="FF0000"/>
                    </a:solidFill>
                    <a:effectLst>
                      <a:outerShdw blurRad="38100" dist="38100" dir="2700000" algn="tl">
                        <a:srgbClr val="C0C0C0"/>
                      </a:outerShdw>
                    </a:effectLst>
                    <a:latin typeface="Helvetica" pitchFamily="34" charset="0"/>
                    <a:ea typeface="+mn-ea"/>
                    <a:cs typeface="Arial" pitchFamily="34" charset="0"/>
                  </a:rPr>
                  <a:t>bez</a:t>
                </a:r>
                <a:endParaRPr lang="fr-FR" sz="2400">
                  <a:solidFill>
                    <a:srgbClr val="FF0000"/>
                  </a:solidFill>
                  <a:effectLst>
                    <a:outerShdw blurRad="38100" dist="38100" dir="2700000" algn="tl">
                      <a:srgbClr val="C0C0C0"/>
                    </a:outerShdw>
                  </a:effectLst>
                  <a:latin typeface="Helvetica" pitchFamily="34" charset="0"/>
                  <a:ea typeface="+mn-ea"/>
                  <a:cs typeface="Arial" pitchFamily="34" charset="0"/>
                </a:endParaRPr>
              </a:p>
            </p:txBody>
          </p:sp>
          <p:sp>
            <p:nvSpPr>
              <p:cNvPr id="86" name="AutoShape 56"/>
              <p:cNvSpPr>
                <a:spLocks noChangeArrowheads="1"/>
              </p:cNvSpPr>
              <p:nvPr/>
            </p:nvSpPr>
            <p:spPr bwMode="auto">
              <a:xfrm>
                <a:off x="2448" y="1344"/>
                <a:ext cx="384" cy="384"/>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3300"/>
                </a:solidFill>
                <a:miter lim="800000"/>
                <a:headEnd/>
                <a:tailEnd/>
              </a:ln>
              <a:effectLst>
                <a:outerShdw dist="35921" dir="2700000" algn="ctr" rotWithShape="0">
                  <a:schemeClr val="bg2"/>
                </a:outerShdw>
              </a:effectLst>
            </p:spPr>
            <p:txBody>
              <a:bodyPr wrap="none" anchor="ctr"/>
              <a:lstStyle/>
              <a:p>
                <a:pPr>
                  <a:defRPr/>
                </a:pPr>
                <a:endParaRPr lang="cs-CZ">
                  <a:latin typeface="Arial" pitchFamily="34" charset="0"/>
                  <a:ea typeface="+mn-ea"/>
                  <a:cs typeface="Arial" pitchFamily="34" charset="0"/>
                </a:endParaRPr>
              </a:p>
            </p:txBody>
          </p:sp>
        </p:grpSp>
        <p:grpSp>
          <p:nvGrpSpPr>
            <p:cNvPr id="81" name="Group 57"/>
            <p:cNvGrpSpPr>
              <a:grpSpLocks/>
            </p:cNvGrpSpPr>
            <p:nvPr/>
          </p:nvGrpSpPr>
          <p:grpSpPr bwMode="auto">
            <a:xfrm>
              <a:off x="4656" y="1120"/>
              <a:ext cx="912" cy="1104"/>
              <a:chOff x="4656" y="1008"/>
              <a:chExt cx="912" cy="1104"/>
            </a:xfrm>
          </p:grpSpPr>
          <p:sp>
            <p:nvSpPr>
              <p:cNvPr id="83" name="Line 58"/>
              <p:cNvSpPr>
                <a:spLocks noChangeShapeType="1"/>
              </p:cNvSpPr>
              <p:nvPr/>
            </p:nvSpPr>
            <p:spPr bwMode="auto">
              <a:xfrm flipV="1">
                <a:off x="4656" y="1056"/>
                <a:ext cx="912" cy="105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59"/>
              <p:cNvSpPr>
                <a:spLocks noChangeShapeType="1"/>
              </p:cNvSpPr>
              <p:nvPr/>
            </p:nvSpPr>
            <p:spPr bwMode="auto">
              <a:xfrm>
                <a:off x="4752" y="1008"/>
                <a:ext cx="720" cy="1104"/>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2" name="Rectangle 60"/>
            <p:cNvSpPr>
              <a:spLocks noChangeArrowheads="1"/>
            </p:cNvSpPr>
            <p:nvPr/>
          </p:nvSpPr>
          <p:spPr bwMode="auto">
            <a:xfrm>
              <a:off x="1248" y="1344"/>
              <a:ext cx="10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r-FR">
                  <a:solidFill>
                    <a:srgbClr val="000000"/>
                  </a:solidFill>
                  <a:latin typeface="Helvetica" charset="0"/>
                </a:rPr>
                <a:t>« turned </a:t>
              </a:r>
              <a:r>
                <a:rPr lang="fr-FR">
                  <a:solidFill>
                    <a:srgbClr val="FF0000"/>
                  </a:solidFill>
                  <a:latin typeface="Helvetica" charset="0"/>
                </a:rPr>
                <a:t>off </a:t>
              </a:r>
              <a:r>
                <a:rPr lang="fr-FR">
                  <a:latin typeface="Helvetica" charset="0"/>
                </a:rPr>
                <a:t>»</a:t>
              </a:r>
              <a:endParaRPr lang="en-US">
                <a:latin typeface="Helvetica" charset="0"/>
              </a:endParaRPr>
            </a:p>
          </p:txBody>
        </p:sp>
      </p:grpSp>
      <p:sp>
        <p:nvSpPr>
          <p:cNvPr id="113" name="Text Box 62"/>
          <p:cNvSpPr txBox="1">
            <a:spLocks noChangeArrowheads="1"/>
          </p:cNvSpPr>
          <p:nvPr/>
        </p:nvSpPr>
        <p:spPr bwMode="auto">
          <a:xfrm>
            <a:off x="1042988" y="4508500"/>
            <a:ext cx="1906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cs typeface="Arial" charset="0"/>
              </a:defRPr>
            </a:lvl1pPr>
            <a:lvl2pPr marL="742950" indent="-285750" eaLnBrk="0" hangingPunct="0">
              <a:defRPr b="1">
                <a:solidFill>
                  <a:schemeClr val="tx1"/>
                </a:solidFill>
                <a:latin typeface="Arial" charset="0"/>
                <a:ea typeface="Arial" charset="0"/>
                <a:cs typeface="Arial" charset="0"/>
              </a:defRPr>
            </a:lvl2pPr>
            <a:lvl3pPr marL="1143000" indent="-228600" eaLnBrk="0" hangingPunct="0">
              <a:defRPr b="1">
                <a:solidFill>
                  <a:schemeClr val="tx1"/>
                </a:solidFill>
                <a:latin typeface="Arial" charset="0"/>
                <a:ea typeface="Arial" charset="0"/>
                <a:cs typeface="Arial" charset="0"/>
              </a:defRPr>
            </a:lvl3pPr>
            <a:lvl4pPr marL="1600200" indent="-228600" eaLnBrk="0" hangingPunct="0">
              <a:defRPr b="1">
                <a:solidFill>
                  <a:schemeClr val="tx1"/>
                </a:solidFill>
                <a:latin typeface="Arial" charset="0"/>
                <a:ea typeface="Arial" charset="0"/>
                <a:cs typeface="Arial" charset="0"/>
              </a:defRPr>
            </a:lvl4pPr>
            <a:lvl5pPr marL="2057400" indent="-228600" eaLnBrk="0" hangingPunct="0">
              <a:defRPr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a:solidFill>
                  <a:schemeClr val="tx1"/>
                </a:solidFill>
                <a:latin typeface="Arial" charset="0"/>
                <a:ea typeface="Arial" charset="0"/>
                <a:cs typeface="Arial" charset="0"/>
              </a:defRPr>
            </a:lvl9pPr>
          </a:lstStyle>
          <a:p>
            <a:pPr eaLnBrk="1" hangingPunct="1"/>
            <a:r>
              <a:rPr lang="cs-CZ" sz="2000">
                <a:solidFill>
                  <a:srgbClr val="FF0000"/>
                </a:solidFill>
              </a:rPr>
              <a:t>N</a:t>
            </a:r>
            <a:r>
              <a:rPr lang="en-US" sz="2000">
                <a:solidFill>
                  <a:srgbClr val="FF0000"/>
                </a:solidFill>
              </a:rPr>
              <a:t>emetylovan</a:t>
            </a:r>
            <a:r>
              <a:rPr lang="cs-CZ" sz="2000">
                <a:solidFill>
                  <a:srgbClr val="FF0000"/>
                </a:solidFill>
              </a:rPr>
              <a:t>ý</a:t>
            </a:r>
          </a:p>
        </p:txBody>
      </p:sp>
      <p:sp>
        <p:nvSpPr>
          <p:cNvPr id="115" name="TextovéPole 4"/>
          <p:cNvSpPr txBox="1"/>
          <p:nvPr/>
        </p:nvSpPr>
        <p:spPr>
          <a:xfrm>
            <a:off x="1571604" y="71414"/>
            <a:ext cx="2417841" cy="276999"/>
          </a:xfrm>
          <a:prstGeom prst="rect">
            <a:avLst/>
          </a:prstGeom>
          <a:noFill/>
        </p:spPr>
        <p:txBody>
          <a:bodyPr wrap="none" rtlCol="0">
            <a:spAutoFit/>
          </a:bodyPr>
          <a:lstStyle/>
          <a:p>
            <a:r>
              <a:rPr lang="cs-CZ" sz="1200" dirty="0" smtClean="0">
                <a:solidFill>
                  <a:schemeClr val="bg1"/>
                </a:solidFill>
              </a:rPr>
              <a:t>Úvod do molekulární medicíny 3/12</a:t>
            </a:r>
            <a:endParaRPr lang="cs-CZ" sz="1200" dirty="0">
              <a:solidFill>
                <a:schemeClr val="bg1"/>
              </a:solidFill>
            </a:endParaRPr>
          </a:p>
        </p:txBody>
      </p:sp>
      <p:sp>
        <p:nvSpPr>
          <p:cNvPr id="11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20</a:t>
            </a:r>
            <a:endParaRPr lang="cs-CZ" sz="1200">
              <a:solidFill>
                <a:schemeClr val="bg1"/>
              </a:solidFill>
            </a:endParaRPr>
          </a:p>
        </p:txBody>
      </p:sp>
      <p:sp>
        <p:nvSpPr>
          <p:cNvPr id="11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Tree>
    <p:extLst>
      <p:ext uri="{BB962C8B-B14F-4D97-AF65-F5344CB8AC3E}">
        <p14:creationId xmlns:p14="http://schemas.microsoft.com/office/powerpoint/2010/main" val="4222104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576" y="2708920"/>
            <a:ext cx="7740352" cy="3465395"/>
          </a:xfrm>
          <a:prstGeom prst="rect">
            <a:avLst/>
          </a:prstGeom>
        </p:spPr>
      </p:pic>
      <p:pic>
        <p:nvPicPr>
          <p:cNvPr id="5" name="Picture 4"/>
          <p:cNvPicPr>
            <a:picLocks noChangeAspect="1"/>
          </p:cNvPicPr>
          <p:nvPr/>
        </p:nvPicPr>
        <p:blipFill>
          <a:blip r:embed="rId4"/>
          <a:stretch>
            <a:fillRect/>
          </a:stretch>
        </p:blipFill>
        <p:spPr>
          <a:xfrm>
            <a:off x="2915816" y="404664"/>
            <a:ext cx="3240360" cy="2240775"/>
          </a:xfrm>
          <a:prstGeom prst="rect">
            <a:avLst/>
          </a:prstGeom>
        </p:spPr>
      </p:pic>
      <p:sp>
        <p:nvSpPr>
          <p:cNvPr id="6" name="TextovéPole 4"/>
          <p:cNvSpPr txBox="1"/>
          <p:nvPr/>
        </p:nvSpPr>
        <p:spPr>
          <a:xfrm>
            <a:off x="1571604" y="71414"/>
            <a:ext cx="2417841" cy="276999"/>
          </a:xfrm>
          <a:prstGeom prst="rect">
            <a:avLst/>
          </a:prstGeom>
          <a:noFill/>
        </p:spPr>
        <p:txBody>
          <a:bodyPr wrap="none" rtlCol="0">
            <a:spAutoFit/>
          </a:bodyPr>
          <a:lstStyle/>
          <a:p>
            <a:r>
              <a:rPr lang="cs-CZ" sz="1200" dirty="0" smtClean="0">
                <a:solidFill>
                  <a:schemeClr val="bg1"/>
                </a:solidFill>
              </a:rPr>
              <a:t>Úvod do molekulární medicíny 3/12</a:t>
            </a:r>
            <a:endParaRPr lang="cs-CZ" sz="1200" dirty="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8" name="TextovéPole 5"/>
          <p:cNvSpPr txBox="1"/>
          <p:nvPr/>
        </p:nvSpPr>
        <p:spPr>
          <a:xfrm>
            <a:off x="571472" y="6500834"/>
            <a:ext cx="811504" cy="276999"/>
          </a:xfrm>
          <a:prstGeom prst="rect">
            <a:avLst/>
          </a:prstGeom>
          <a:noFill/>
        </p:spPr>
        <p:txBody>
          <a:bodyPr wrap="none" rtlCol="0">
            <a:spAutoFit/>
          </a:bodyPr>
          <a:lstStyle/>
          <a:p>
            <a:r>
              <a:rPr lang="cs-CZ" sz="1200" dirty="0" smtClean="0">
                <a:solidFill>
                  <a:schemeClr val="bg1"/>
                </a:solidFill>
              </a:rPr>
              <a:t>Strana  20</a:t>
            </a:r>
            <a:endParaRPr lang="cs-CZ" sz="1200" dirty="0">
              <a:solidFill>
                <a:schemeClr val="bg1"/>
              </a:solidFill>
            </a:endParaRPr>
          </a:p>
        </p:txBody>
      </p:sp>
    </p:spTree>
    <p:extLst>
      <p:ext uri="{BB962C8B-B14F-4D97-AF65-F5344CB8AC3E}">
        <p14:creationId xmlns:p14="http://schemas.microsoft.com/office/powerpoint/2010/main" val="2654309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170"/>
          <p:cNvSpPr>
            <a:spLocks noChangeArrowheads="1"/>
          </p:cNvSpPr>
          <p:nvPr/>
        </p:nvSpPr>
        <p:spPr bwMode="auto">
          <a:xfrm>
            <a:off x="179388" y="548680"/>
            <a:ext cx="896461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cs-CZ" b="1" dirty="0">
                <a:solidFill>
                  <a:srgbClr val="800000"/>
                </a:solidFill>
              </a:rPr>
              <a:t>Prediktivní význam </a:t>
            </a:r>
            <a:r>
              <a:rPr lang="cs-CZ" b="1" dirty="0" smtClean="0">
                <a:solidFill>
                  <a:srgbClr val="800000"/>
                </a:solidFill>
              </a:rPr>
              <a:t>metylace MGMT u </a:t>
            </a:r>
            <a:r>
              <a:rPr lang="cs-CZ" b="1" dirty="0">
                <a:solidFill>
                  <a:srgbClr val="800000"/>
                </a:solidFill>
              </a:rPr>
              <a:t>pacientů s multiformním glioblastomem </a:t>
            </a:r>
            <a:endParaRPr lang="cs-CZ" b="1" dirty="0" smtClean="0">
              <a:solidFill>
                <a:srgbClr val="800000"/>
              </a:solidFill>
            </a:endParaRPr>
          </a:p>
          <a:p>
            <a:r>
              <a:rPr lang="cs-CZ" b="1" dirty="0" smtClean="0">
                <a:solidFill>
                  <a:srgbClr val="800000"/>
                </a:solidFill>
              </a:rPr>
              <a:t>– </a:t>
            </a:r>
            <a:r>
              <a:rPr lang="cs-CZ" b="1" dirty="0">
                <a:solidFill>
                  <a:srgbClr val="800000"/>
                </a:solidFill>
              </a:rPr>
              <a:t>odpověď na nové alkylační agens </a:t>
            </a:r>
            <a:r>
              <a:rPr lang="cs-CZ" b="1" dirty="0" err="1">
                <a:solidFill>
                  <a:srgbClr val="800000"/>
                </a:solidFill>
              </a:rPr>
              <a:t>temozolomid</a:t>
            </a:r>
            <a:endParaRPr lang="cs-CZ" b="1" dirty="0">
              <a:solidFill>
                <a:srgbClr val="800000"/>
              </a:solidFill>
            </a:endParaRPr>
          </a:p>
        </p:txBody>
      </p:sp>
      <p:sp>
        <p:nvSpPr>
          <p:cNvPr id="6" name="Text Box 173"/>
          <p:cNvSpPr txBox="1">
            <a:spLocks noChangeArrowheads="1"/>
          </p:cNvSpPr>
          <p:nvPr/>
        </p:nvSpPr>
        <p:spPr bwMode="auto">
          <a:xfrm>
            <a:off x="-5184" y="1294036"/>
            <a:ext cx="896892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cs typeface="Arial" charset="0"/>
              </a:defRPr>
            </a:lvl1pPr>
            <a:lvl2pPr marL="742950" indent="-285750" eaLnBrk="0" hangingPunct="0">
              <a:defRPr b="1">
                <a:solidFill>
                  <a:schemeClr val="tx1"/>
                </a:solidFill>
                <a:latin typeface="Arial" charset="0"/>
                <a:ea typeface="Arial" charset="0"/>
                <a:cs typeface="Arial" charset="0"/>
              </a:defRPr>
            </a:lvl2pPr>
            <a:lvl3pPr marL="1143000" indent="-228600" eaLnBrk="0" hangingPunct="0">
              <a:defRPr b="1">
                <a:solidFill>
                  <a:schemeClr val="tx1"/>
                </a:solidFill>
                <a:latin typeface="Arial" charset="0"/>
                <a:ea typeface="Arial" charset="0"/>
                <a:cs typeface="Arial" charset="0"/>
              </a:defRPr>
            </a:lvl3pPr>
            <a:lvl4pPr marL="1600200" indent="-228600" eaLnBrk="0" hangingPunct="0">
              <a:defRPr b="1">
                <a:solidFill>
                  <a:schemeClr val="tx1"/>
                </a:solidFill>
                <a:latin typeface="Arial" charset="0"/>
                <a:ea typeface="Arial" charset="0"/>
                <a:cs typeface="Arial" charset="0"/>
              </a:defRPr>
            </a:lvl4pPr>
            <a:lvl5pPr marL="2057400" indent="-228600" eaLnBrk="0" hangingPunct="0">
              <a:defRPr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a:solidFill>
                  <a:schemeClr val="tx1"/>
                </a:solidFill>
                <a:latin typeface="Arial" charset="0"/>
                <a:ea typeface="Arial" charset="0"/>
                <a:cs typeface="Arial" charset="0"/>
              </a:defRPr>
            </a:lvl9pPr>
          </a:lstStyle>
          <a:p>
            <a:pPr eaLnBrk="1" hangingPunct="1"/>
            <a:r>
              <a:rPr lang="cs-CZ" b="0" dirty="0"/>
              <a:t>S</a:t>
            </a:r>
            <a:r>
              <a:rPr lang="cs-CZ" b="0" dirty="0" smtClean="0"/>
              <a:t>tav </a:t>
            </a:r>
            <a:r>
              <a:rPr lang="cs-CZ" b="0" dirty="0"/>
              <a:t>metylace promotoru genu pro reparační protein MGMT </a:t>
            </a:r>
            <a:r>
              <a:rPr lang="cs-CZ" b="0" dirty="0" smtClean="0"/>
              <a:t>stanovený </a:t>
            </a:r>
            <a:r>
              <a:rPr lang="cs-CZ" b="0" dirty="0"/>
              <a:t>metodou </a:t>
            </a:r>
            <a:r>
              <a:rPr lang="cs-CZ" b="0" dirty="0" smtClean="0"/>
              <a:t>HRM</a:t>
            </a:r>
            <a:endParaRPr lang="cs-CZ" b="0" dirty="0"/>
          </a:p>
        </p:txBody>
      </p:sp>
      <p:sp>
        <p:nvSpPr>
          <p:cNvPr id="11" name="Text Box 179"/>
          <p:cNvSpPr txBox="1">
            <a:spLocks noChangeArrowheads="1"/>
          </p:cNvSpPr>
          <p:nvPr/>
        </p:nvSpPr>
        <p:spPr bwMode="auto">
          <a:xfrm>
            <a:off x="382836" y="1916832"/>
            <a:ext cx="80737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cs typeface="Arial" charset="0"/>
              </a:defRPr>
            </a:lvl1pPr>
            <a:lvl2pPr marL="742950" indent="-285750" eaLnBrk="0" hangingPunct="0">
              <a:defRPr b="1">
                <a:solidFill>
                  <a:schemeClr val="tx1"/>
                </a:solidFill>
                <a:latin typeface="Arial" charset="0"/>
                <a:ea typeface="Arial" charset="0"/>
                <a:cs typeface="Arial" charset="0"/>
              </a:defRPr>
            </a:lvl2pPr>
            <a:lvl3pPr marL="1143000" indent="-228600" eaLnBrk="0" hangingPunct="0">
              <a:defRPr b="1">
                <a:solidFill>
                  <a:schemeClr val="tx1"/>
                </a:solidFill>
                <a:latin typeface="Arial" charset="0"/>
                <a:ea typeface="Arial" charset="0"/>
                <a:cs typeface="Arial" charset="0"/>
              </a:defRPr>
            </a:lvl3pPr>
            <a:lvl4pPr marL="1600200" indent="-228600" eaLnBrk="0" hangingPunct="0">
              <a:defRPr b="1">
                <a:solidFill>
                  <a:schemeClr val="tx1"/>
                </a:solidFill>
                <a:latin typeface="Arial" charset="0"/>
                <a:ea typeface="Arial" charset="0"/>
                <a:cs typeface="Arial" charset="0"/>
              </a:defRPr>
            </a:lvl4pPr>
            <a:lvl5pPr marL="2057400" indent="-228600" eaLnBrk="0" hangingPunct="0">
              <a:defRPr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a:solidFill>
                  <a:schemeClr val="tx1"/>
                </a:solidFill>
                <a:latin typeface="Arial" charset="0"/>
                <a:ea typeface="Arial" charset="0"/>
                <a:cs typeface="Arial" charset="0"/>
              </a:defRPr>
            </a:lvl9pPr>
          </a:lstStyle>
          <a:p>
            <a:pPr eaLnBrk="1" hangingPunct="1"/>
            <a:r>
              <a:rPr lang="cs-CZ" sz="1400" b="0" dirty="0" err="1"/>
              <a:t>Nemetylovaný</a:t>
            </a:r>
            <a:r>
              <a:rPr lang="cs-CZ" sz="1400" b="0" dirty="0"/>
              <a:t> </a:t>
            </a:r>
            <a:r>
              <a:rPr lang="cs-CZ" sz="1400" b="0" dirty="0" smtClean="0"/>
              <a:t>promotor, Vyšší </a:t>
            </a:r>
            <a:r>
              <a:rPr lang="cs-CZ" sz="1400" b="0" dirty="0"/>
              <a:t>hladiny </a:t>
            </a:r>
            <a:r>
              <a:rPr lang="cs-CZ" sz="1400" b="0" dirty="0" smtClean="0"/>
              <a:t>MGMT, Vyšší </a:t>
            </a:r>
            <a:r>
              <a:rPr lang="cs-CZ" sz="1400" b="0" dirty="0"/>
              <a:t>DNA reparační </a:t>
            </a:r>
            <a:r>
              <a:rPr lang="cs-CZ" sz="1400" b="0" dirty="0" smtClean="0"/>
              <a:t>kapacita (</a:t>
            </a:r>
            <a:r>
              <a:rPr lang="cs-CZ" sz="1400" b="0" dirty="0" smtClean="0">
                <a:solidFill>
                  <a:srgbClr val="800000"/>
                </a:solidFill>
              </a:rPr>
              <a:t>-</a:t>
            </a:r>
            <a:r>
              <a:rPr lang="cs-CZ" sz="1400" b="0" dirty="0" smtClean="0"/>
              <a:t> </a:t>
            </a:r>
            <a:r>
              <a:rPr lang="cs-CZ" sz="1400" b="0" dirty="0"/>
              <a:t>prognostický </a:t>
            </a:r>
            <a:r>
              <a:rPr lang="cs-CZ" sz="1400" b="0" dirty="0" smtClean="0"/>
              <a:t>faktor)</a:t>
            </a:r>
          </a:p>
          <a:p>
            <a:pPr eaLnBrk="1" hangingPunct="1"/>
            <a:r>
              <a:rPr lang="cs-CZ" sz="1400" b="0" dirty="0" err="1"/>
              <a:t>Metylovaný</a:t>
            </a:r>
            <a:r>
              <a:rPr lang="cs-CZ" sz="1400" b="0" dirty="0"/>
              <a:t> promotor, Nižší hladiny MGMT </a:t>
            </a:r>
            <a:r>
              <a:rPr lang="cs-CZ" sz="1400" b="0" dirty="0" smtClean="0"/>
              <a:t>(</a:t>
            </a:r>
            <a:r>
              <a:rPr lang="cs-CZ" sz="1400" b="0" dirty="0" smtClean="0">
                <a:solidFill>
                  <a:srgbClr val="800000"/>
                </a:solidFill>
              </a:rPr>
              <a:t>+</a:t>
            </a:r>
            <a:r>
              <a:rPr lang="cs-CZ" sz="1400" b="0" dirty="0" smtClean="0"/>
              <a:t> </a:t>
            </a:r>
            <a:r>
              <a:rPr lang="cs-CZ" sz="1400" b="0" dirty="0"/>
              <a:t>prognostický </a:t>
            </a:r>
            <a:r>
              <a:rPr lang="cs-CZ" sz="1400" b="0" dirty="0" smtClean="0"/>
              <a:t>faktor)</a:t>
            </a:r>
          </a:p>
        </p:txBody>
      </p:sp>
      <p:pic>
        <p:nvPicPr>
          <p:cNvPr id="14" name="Picture 13"/>
          <p:cNvPicPr>
            <a:picLocks noChangeAspect="1"/>
          </p:cNvPicPr>
          <p:nvPr/>
        </p:nvPicPr>
        <p:blipFill>
          <a:blip r:embed="rId3"/>
          <a:stretch>
            <a:fillRect/>
          </a:stretch>
        </p:blipFill>
        <p:spPr>
          <a:xfrm>
            <a:off x="0" y="2636912"/>
            <a:ext cx="9144000" cy="3539399"/>
          </a:xfrm>
          <a:prstGeom prst="rect">
            <a:avLst/>
          </a:prstGeom>
        </p:spPr>
      </p:pic>
      <p:sp>
        <p:nvSpPr>
          <p:cNvPr id="15" name="TextBox 14"/>
          <p:cNvSpPr txBox="1"/>
          <p:nvPr/>
        </p:nvSpPr>
        <p:spPr>
          <a:xfrm>
            <a:off x="6660232" y="6237312"/>
            <a:ext cx="2255696" cy="276999"/>
          </a:xfrm>
          <a:prstGeom prst="rect">
            <a:avLst/>
          </a:prstGeom>
          <a:noFill/>
        </p:spPr>
        <p:txBody>
          <a:bodyPr wrap="none" rtlCol="0">
            <a:spAutoFit/>
          </a:bodyPr>
          <a:lstStyle/>
          <a:p>
            <a:r>
              <a:rPr lang="en-US" sz="1200" dirty="0" smtClean="0"/>
              <a:t>Slaby et al., Cancer Science, 2011</a:t>
            </a:r>
            <a:endParaRPr lang="en-US" sz="1200" dirty="0"/>
          </a:p>
        </p:txBody>
      </p:sp>
      <p:sp>
        <p:nvSpPr>
          <p:cNvPr id="16" name="TextovéPole 4"/>
          <p:cNvSpPr txBox="1"/>
          <p:nvPr/>
        </p:nvSpPr>
        <p:spPr>
          <a:xfrm>
            <a:off x="1571604" y="71414"/>
            <a:ext cx="2417841" cy="276999"/>
          </a:xfrm>
          <a:prstGeom prst="rect">
            <a:avLst/>
          </a:prstGeom>
          <a:noFill/>
        </p:spPr>
        <p:txBody>
          <a:bodyPr wrap="none" rtlCol="0">
            <a:spAutoFit/>
          </a:bodyPr>
          <a:lstStyle/>
          <a:p>
            <a:r>
              <a:rPr lang="cs-CZ" sz="1200" dirty="0" smtClean="0">
                <a:solidFill>
                  <a:schemeClr val="bg1"/>
                </a:solidFill>
              </a:rPr>
              <a:t>Úvod do molekulární medicíny 3/12</a:t>
            </a:r>
            <a:endParaRPr lang="cs-CZ" sz="1200" dirty="0">
              <a:solidFill>
                <a:schemeClr val="bg1"/>
              </a:solidFill>
            </a:endParaRPr>
          </a:p>
        </p:txBody>
      </p:sp>
      <p:sp>
        <p:nvSpPr>
          <p:cNvPr id="17" name="TextovéPole 5"/>
          <p:cNvSpPr txBox="1"/>
          <p:nvPr/>
        </p:nvSpPr>
        <p:spPr>
          <a:xfrm>
            <a:off x="571472" y="6500834"/>
            <a:ext cx="811504" cy="276999"/>
          </a:xfrm>
          <a:prstGeom prst="rect">
            <a:avLst/>
          </a:prstGeom>
          <a:noFill/>
        </p:spPr>
        <p:txBody>
          <a:bodyPr wrap="none" rtlCol="0">
            <a:spAutoFit/>
          </a:bodyPr>
          <a:lstStyle/>
          <a:p>
            <a:r>
              <a:rPr lang="cs-CZ" sz="1200" dirty="0" smtClean="0">
                <a:solidFill>
                  <a:schemeClr val="bg1"/>
                </a:solidFill>
              </a:rPr>
              <a:t>Strana  20</a:t>
            </a:r>
            <a:endParaRPr lang="cs-CZ" sz="1200" dirty="0">
              <a:solidFill>
                <a:schemeClr val="bg1"/>
              </a:solidFill>
            </a:endParaRPr>
          </a:p>
        </p:txBody>
      </p:sp>
      <p:sp>
        <p:nvSpPr>
          <p:cNvPr id="18"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Tree>
    <p:extLst>
      <p:ext uri="{BB962C8B-B14F-4D97-AF65-F5344CB8AC3E}">
        <p14:creationId xmlns:p14="http://schemas.microsoft.com/office/powerpoint/2010/main" val="639279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5" name="TextovéPole 4"/>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23</a:t>
            </a:r>
            <a:endParaRPr lang="cs-CZ" sz="1200">
              <a:solidFill>
                <a:schemeClr val="bg1"/>
              </a:solidFill>
            </a:endParaRPr>
          </a:p>
        </p:txBody>
      </p:sp>
      <p:sp>
        <p:nvSpPr>
          <p:cNvPr id="6" name="TextovéPole 5"/>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8" name="Text Box 123"/>
          <p:cNvSpPr txBox="1">
            <a:spLocks noChangeArrowheads="1"/>
          </p:cNvSpPr>
          <p:nvPr/>
        </p:nvSpPr>
        <p:spPr bwMode="auto">
          <a:xfrm>
            <a:off x="500034" y="500042"/>
            <a:ext cx="5585119" cy="461665"/>
          </a:xfrm>
          <a:prstGeom prst="rect">
            <a:avLst/>
          </a:prstGeom>
          <a:noFill/>
          <a:ln w="9525">
            <a:noFill/>
            <a:miter lim="800000"/>
            <a:headEnd/>
            <a:tailEnd/>
          </a:ln>
          <a:effectLst/>
        </p:spPr>
        <p:txBody>
          <a:bodyPr wrap="none">
            <a:spAutoFit/>
          </a:bodyPr>
          <a:lstStyle/>
          <a:p>
            <a:r>
              <a:rPr lang="cs-CZ" sz="2400" b="1">
                <a:solidFill>
                  <a:srgbClr val="C00000"/>
                </a:solidFill>
              </a:rPr>
              <a:t>DNA microarrays (čipy) – definice a ukázky</a:t>
            </a:r>
          </a:p>
        </p:txBody>
      </p:sp>
      <p:sp>
        <p:nvSpPr>
          <p:cNvPr id="9" name="Text Box 124"/>
          <p:cNvSpPr txBox="1">
            <a:spLocks noChangeArrowheads="1"/>
          </p:cNvSpPr>
          <p:nvPr/>
        </p:nvSpPr>
        <p:spPr bwMode="auto">
          <a:xfrm>
            <a:off x="500035" y="1147742"/>
            <a:ext cx="7304564" cy="1477328"/>
          </a:xfrm>
          <a:prstGeom prst="rect">
            <a:avLst/>
          </a:prstGeom>
          <a:noFill/>
          <a:ln w="9525">
            <a:noFill/>
            <a:miter lim="800000"/>
            <a:headEnd/>
            <a:tailEnd/>
          </a:ln>
          <a:effectLst/>
        </p:spPr>
        <p:txBody>
          <a:bodyPr wrap="none">
            <a:spAutoFit/>
          </a:bodyPr>
          <a:lstStyle/>
          <a:p>
            <a:r>
              <a:rPr lang="cs-CZ"/>
              <a:t>Miniaturizované zařízení nesoucí na svém povrchu imobilizované fragmenty </a:t>
            </a:r>
          </a:p>
          <a:p>
            <a:r>
              <a:rPr lang="cs-CZ"/>
              <a:t>nukleových kyselin v přesně určeném uspořádání.  Tyto fragmenty jsou </a:t>
            </a:r>
          </a:p>
          <a:p>
            <a:r>
              <a:rPr lang="cs-CZ"/>
              <a:t>sekvenčně derivované tak, aby mohly specificky hybridizovat s testovaným </a:t>
            </a:r>
          </a:p>
          <a:p>
            <a:r>
              <a:rPr lang="cs-CZ"/>
              <a:t>genetickým materiálem, který je předem speciálně označen za účelem </a:t>
            </a:r>
          </a:p>
          <a:p>
            <a:r>
              <a:rPr lang="cs-CZ"/>
              <a:t>posthybridizační detekce</a:t>
            </a:r>
          </a:p>
        </p:txBody>
      </p:sp>
      <p:pic>
        <p:nvPicPr>
          <p:cNvPr id="11" name="Picture 131"/>
          <p:cNvPicPr>
            <a:picLocks noChangeAspect="1" noChangeArrowheads="1"/>
          </p:cNvPicPr>
          <p:nvPr/>
        </p:nvPicPr>
        <p:blipFill>
          <a:blip r:embed="rId3"/>
          <a:srcRect/>
          <a:stretch>
            <a:fillRect/>
          </a:stretch>
        </p:blipFill>
        <p:spPr bwMode="auto">
          <a:xfrm>
            <a:off x="3962400" y="2590800"/>
            <a:ext cx="4932363" cy="3541712"/>
          </a:xfrm>
          <a:prstGeom prst="rect">
            <a:avLst/>
          </a:prstGeom>
          <a:noFill/>
          <a:ln w="9525">
            <a:noFill/>
            <a:miter lim="800000"/>
            <a:headEnd/>
            <a:tailEnd/>
          </a:ln>
          <a:effectLst/>
        </p:spPr>
      </p:pic>
      <p:pic>
        <p:nvPicPr>
          <p:cNvPr id="10" name="Picture 9"/>
          <p:cNvPicPr>
            <a:picLocks noChangeAspect="1"/>
          </p:cNvPicPr>
          <p:nvPr/>
        </p:nvPicPr>
        <p:blipFill>
          <a:blip r:embed="rId4"/>
          <a:stretch>
            <a:fillRect/>
          </a:stretch>
        </p:blipFill>
        <p:spPr>
          <a:xfrm>
            <a:off x="304800" y="3124200"/>
            <a:ext cx="3138345" cy="26606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2" name="TextovéPole 121"/>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123" name="TextovéPole 122"/>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25</a:t>
            </a:r>
            <a:endParaRPr lang="cs-CZ" sz="1200">
              <a:solidFill>
                <a:schemeClr val="bg1"/>
              </a:solidFill>
            </a:endParaRPr>
          </a:p>
        </p:txBody>
      </p:sp>
      <p:sp>
        <p:nvSpPr>
          <p:cNvPr id="124" name="TextovéPole 123"/>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grpSp>
        <p:nvGrpSpPr>
          <p:cNvPr id="8" name="Group 4"/>
          <p:cNvGrpSpPr>
            <a:grpSpLocks/>
          </p:cNvGrpSpPr>
          <p:nvPr/>
        </p:nvGrpSpPr>
        <p:grpSpPr bwMode="auto">
          <a:xfrm>
            <a:off x="111125" y="1139825"/>
            <a:ext cx="8798165" cy="5108575"/>
            <a:chOff x="335" y="1079"/>
            <a:chExt cx="5098" cy="3051"/>
          </a:xfrm>
        </p:grpSpPr>
        <p:grpSp>
          <p:nvGrpSpPr>
            <p:cNvPr id="9" name="Group 5"/>
            <p:cNvGrpSpPr>
              <a:grpSpLocks/>
            </p:cNvGrpSpPr>
            <p:nvPr/>
          </p:nvGrpSpPr>
          <p:grpSpPr bwMode="auto">
            <a:xfrm>
              <a:off x="3764" y="1079"/>
              <a:ext cx="1467" cy="1165"/>
              <a:chOff x="4164" y="800"/>
              <a:chExt cx="1650" cy="1165"/>
            </a:xfrm>
          </p:grpSpPr>
          <p:grpSp>
            <p:nvGrpSpPr>
              <p:cNvPr id="51" name="Group 6"/>
              <p:cNvGrpSpPr>
                <a:grpSpLocks/>
              </p:cNvGrpSpPr>
              <p:nvPr/>
            </p:nvGrpSpPr>
            <p:grpSpPr bwMode="auto">
              <a:xfrm>
                <a:off x="4164" y="1376"/>
                <a:ext cx="1650" cy="589"/>
                <a:chOff x="4164" y="1376"/>
                <a:chExt cx="1650" cy="589"/>
              </a:xfrm>
            </p:grpSpPr>
            <p:sp>
              <p:nvSpPr>
                <p:cNvPr id="121" name="Rectangle 7"/>
                <p:cNvSpPr>
                  <a:spLocks noChangeArrowheads="1"/>
                </p:cNvSpPr>
                <p:nvPr/>
              </p:nvSpPr>
              <p:spPr bwMode="auto">
                <a:xfrm>
                  <a:off x="4164" y="1868"/>
                  <a:ext cx="1155" cy="96"/>
                </a:xfrm>
                <a:prstGeom prst="rect">
                  <a:avLst/>
                </a:prstGeom>
                <a:solidFill>
                  <a:srgbClr val="7F7F7F"/>
                </a:solidFill>
                <a:ln w="9525">
                  <a:noFill/>
                  <a:miter lim="800000"/>
                  <a:headEnd/>
                  <a:tailEnd/>
                </a:ln>
                <a:effectLst/>
              </p:spPr>
              <p:txBody>
                <a:bodyPr wrap="none" anchor="ctr"/>
                <a:lstStyle/>
                <a:p>
                  <a:endParaRPr lang="cs-CZ"/>
                </a:p>
              </p:txBody>
            </p:sp>
            <p:sp>
              <p:nvSpPr>
                <p:cNvPr id="125" name="Freeform 8"/>
                <p:cNvSpPr>
                  <a:spLocks/>
                </p:cNvSpPr>
                <p:nvPr/>
              </p:nvSpPr>
              <p:spPr bwMode="auto">
                <a:xfrm>
                  <a:off x="5319" y="1376"/>
                  <a:ext cx="495" cy="589"/>
                </a:xfrm>
                <a:custGeom>
                  <a:avLst/>
                  <a:gdLst/>
                  <a:ahLst/>
                  <a:cxnLst>
                    <a:cxn ang="0">
                      <a:pos x="0" y="492"/>
                    </a:cxn>
                    <a:cxn ang="0">
                      <a:pos x="0" y="588"/>
                    </a:cxn>
                    <a:cxn ang="0">
                      <a:pos x="494" y="95"/>
                    </a:cxn>
                    <a:cxn ang="0">
                      <a:pos x="494" y="0"/>
                    </a:cxn>
                    <a:cxn ang="0">
                      <a:pos x="0" y="492"/>
                    </a:cxn>
                  </a:cxnLst>
                  <a:rect l="0" t="0" r="r" b="b"/>
                  <a:pathLst>
                    <a:path w="495" h="589">
                      <a:moveTo>
                        <a:pt x="0" y="492"/>
                      </a:moveTo>
                      <a:lnTo>
                        <a:pt x="0" y="588"/>
                      </a:lnTo>
                      <a:lnTo>
                        <a:pt x="494" y="95"/>
                      </a:lnTo>
                      <a:lnTo>
                        <a:pt x="494" y="0"/>
                      </a:lnTo>
                      <a:lnTo>
                        <a:pt x="0" y="492"/>
                      </a:lnTo>
                    </a:path>
                  </a:pathLst>
                </a:custGeom>
                <a:solidFill>
                  <a:srgbClr val="3F3F3F"/>
                </a:solidFill>
                <a:ln w="9525" cap="rnd">
                  <a:noFill/>
                  <a:round/>
                  <a:headEnd type="none" w="sm" len="sm"/>
                  <a:tailEnd type="none" w="sm" len="sm"/>
                </a:ln>
                <a:effectLst/>
              </p:spPr>
              <p:txBody>
                <a:bodyPr/>
                <a:lstStyle/>
                <a:p>
                  <a:endParaRPr lang="cs-CZ"/>
                </a:p>
              </p:txBody>
            </p:sp>
            <p:sp>
              <p:nvSpPr>
                <p:cNvPr id="128" name="Freeform 9"/>
                <p:cNvSpPr>
                  <a:spLocks/>
                </p:cNvSpPr>
                <p:nvPr/>
              </p:nvSpPr>
              <p:spPr bwMode="auto">
                <a:xfrm>
                  <a:off x="4164" y="1376"/>
                  <a:ext cx="1650" cy="493"/>
                </a:xfrm>
                <a:custGeom>
                  <a:avLst/>
                  <a:gdLst/>
                  <a:ahLst/>
                  <a:cxnLst>
                    <a:cxn ang="0">
                      <a:pos x="0" y="492"/>
                    </a:cxn>
                    <a:cxn ang="0">
                      <a:pos x="1154" y="492"/>
                    </a:cxn>
                    <a:cxn ang="0">
                      <a:pos x="1649" y="0"/>
                    </a:cxn>
                    <a:cxn ang="0">
                      <a:pos x="725" y="0"/>
                    </a:cxn>
                    <a:cxn ang="0">
                      <a:pos x="0" y="492"/>
                    </a:cxn>
                  </a:cxnLst>
                  <a:rect l="0" t="0" r="r" b="b"/>
                  <a:pathLst>
                    <a:path w="1650" h="493">
                      <a:moveTo>
                        <a:pt x="0" y="492"/>
                      </a:moveTo>
                      <a:lnTo>
                        <a:pt x="1154" y="492"/>
                      </a:lnTo>
                      <a:lnTo>
                        <a:pt x="1649" y="0"/>
                      </a:lnTo>
                      <a:lnTo>
                        <a:pt x="725" y="0"/>
                      </a:lnTo>
                      <a:lnTo>
                        <a:pt x="0" y="492"/>
                      </a:lnTo>
                    </a:path>
                  </a:pathLst>
                </a:custGeom>
                <a:solidFill>
                  <a:srgbClr val="BFBFBF"/>
                </a:solidFill>
                <a:ln w="9525" cap="rnd">
                  <a:noFill/>
                  <a:round/>
                  <a:headEnd type="none" w="sm" len="sm"/>
                  <a:tailEnd type="none" w="sm" len="sm"/>
                </a:ln>
                <a:effectLst/>
              </p:spPr>
              <p:txBody>
                <a:bodyPr/>
                <a:lstStyle/>
                <a:p>
                  <a:endParaRPr lang="cs-CZ"/>
                </a:p>
              </p:txBody>
            </p:sp>
          </p:grpSp>
          <p:grpSp>
            <p:nvGrpSpPr>
              <p:cNvPr id="52" name="Group 10"/>
              <p:cNvGrpSpPr>
                <a:grpSpLocks/>
              </p:cNvGrpSpPr>
              <p:nvPr/>
            </p:nvGrpSpPr>
            <p:grpSpPr bwMode="auto">
              <a:xfrm>
                <a:off x="4316" y="1325"/>
                <a:ext cx="196" cy="514"/>
                <a:chOff x="4316" y="1325"/>
                <a:chExt cx="196" cy="514"/>
              </a:xfrm>
            </p:grpSpPr>
            <p:sp>
              <p:nvSpPr>
                <p:cNvPr id="113" name="Freeform 11"/>
                <p:cNvSpPr>
                  <a:spLocks/>
                </p:cNvSpPr>
                <p:nvPr/>
              </p:nvSpPr>
              <p:spPr bwMode="auto">
                <a:xfrm>
                  <a:off x="4329" y="1580"/>
                  <a:ext cx="176" cy="118"/>
                </a:xfrm>
                <a:custGeom>
                  <a:avLst/>
                  <a:gdLst/>
                  <a:ahLst/>
                  <a:cxnLst>
                    <a:cxn ang="0">
                      <a:pos x="8" y="0"/>
                    </a:cxn>
                    <a:cxn ang="0">
                      <a:pos x="9" y="6"/>
                    </a:cxn>
                    <a:cxn ang="0">
                      <a:pos x="11" y="11"/>
                    </a:cxn>
                    <a:cxn ang="0">
                      <a:pos x="16" y="15"/>
                    </a:cxn>
                    <a:cxn ang="0">
                      <a:pos x="24" y="21"/>
                    </a:cxn>
                    <a:cxn ang="0">
                      <a:pos x="34" y="26"/>
                    </a:cxn>
                    <a:cxn ang="0">
                      <a:pos x="46" y="31"/>
                    </a:cxn>
                    <a:cxn ang="0">
                      <a:pos x="64" y="38"/>
                    </a:cxn>
                    <a:cxn ang="0">
                      <a:pos x="85" y="45"/>
                    </a:cxn>
                    <a:cxn ang="0">
                      <a:pos x="104" y="51"/>
                    </a:cxn>
                    <a:cxn ang="0">
                      <a:pos x="125" y="61"/>
                    </a:cxn>
                    <a:cxn ang="0">
                      <a:pos x="143" y="70"/>
                    </a:cxn>
                    <a:cxn ang="0">
                      <a:pos x="155" y="78"/>
                    </a:cxn>
                    <a:cxn ang="0">
                      <a:pos x="165" y="85"/>
                    </a:cxn>
                    <a:cxn ang="0">
                      <a:pos x="170" y="93"/>
                    </a:cxn>
                    <a:cxn ang="0">
                      <a:pos x="174" y="100"/>
                    </a:cxn>
                    <a:cxn ang="0">
                      <a:pos x="175" y="108"/>
                    </a:cxn>
                    <a:cxn ang="0">
                      <a:pos x="175" y="116"/>
                    </a:cxn>
                    <a:cxn ang="0">
                      <a:pos x="167" y="117"/>
                    </a:cxn>
                    <a:cxn ang="0">
                      <a:pos x="167" y="116"/>
                    </a:cxn>
                    <a:cxn ang="0">
                      <a:pos x="165" y="110"/>
                    </a:cxn>
                    <a:cxn ang="0">
                      <a:pos x="161" y="105"/>
                    </a:cxn>
                    <a:cxn ang="0">
                      <a:pos x="154" y="99"/>
                    </a:cxn>
                    <a:cxn ang="0">
                      <a:pos x="145" y="94"/>
                    </a:cxn>
                    <a:cxn ang="0">
                      <a:pos x="133" y="88"/>
                    </a:cxn>
                    <a:cxn ang="0">
                      <a:pos x="118" y="82"/>
                    </a:cxn>
                    <a:cxn ang="0">
                      <a:pos x="103" y="77"/>
                    </a:cxn>
                    <a:cxn ang="0">
                      <a:pos x="85" y="70"/>
                    </a:cxn>
                    <a:cxn ang="0">
                      <a:pos x="75" y="67"/>
                    </a:cxn>
                    <a:cxn ang="0">
                      <a:pos x="53" y="60"/>
                    </a:cxn>
                    <a:cxn ang="0">
                      <a:pos x="36" y="51"/>
                    </a:cxn>
                    <a:cxn ang="0">
                      <a:pos x="23" y="44"/>
                    </a:cxn>
                    <a:cxn ang="0">
                      <a:pos x="14" y="36"/>
                    </a:cxn>
                    <a:cxn ang="0">
                      <a:pos x="6" y="28"/>
                    </a:cxn>
                    <a:cxn ang="0">
                      <a:pos x="2" y="19"/>
                    </a:cxn>
                    <a:cxn ang="0">
                      <a:pos x="1" y="10"/>
                    </a:cxn>
                    <a:cxn ang="0">
                      <a:pos x="0" y="0"/>
                    </a:cxn>
                    <a:cxn ang="0">
                      <a:pos x="8" y="0"/>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3399FF"/>
                </a:solidFill>
                <a:ln w="9525" cap="rnd">
                  <a:noFill/>
                  <a:round/>
                  <a:headEnd type="none" w="sm" len="sm"/>
                  <a:tailEnd type="none" w="sm" len="sm"/>
                </a:ln>
                <a:effectLst/>
              </p:spPr>
              <p:txBody>
                <a:bodyPr/>
                <a:lstStyle/>
                <a:p>
                  <a:endParaRPr lang="cs-CZ"/>
                </a:p>
              </p:txBody>
            </p:sp>
            <p:sp>
              <p:nvSpPr>
                <p:cNvPr id="114" name="Freeform 12"/>
                <p:cNvSpPr>
                  <a:spLocks/>
                </p:cNvSpPr>
                <p:nvPr/>
              </p:nvSpPr>
              <p:spPr bwMode="auto">
                <a:xfrm>
                  <a:off x="4329" y="1351"/>
                  <a:ext cx="176" cy="117"/>
                </a:xfrm>
                <a:custGeom>
                  <a:avLst/>
                  <a:gdLst/>
                  <a:ahLst/>
                  <a:cxnLst>
                    <a:cxn ang="0">
                      <a:pos x="7" y="0"/>
                    </a:cxn>
                    <a:cxn ang="0">
                      <a:pos x="8" y="6"/>
                    </a:cxn>
                    <a:cxn ang="0">
                      <a:pos x="11" y="11"/>
                    </a:cxn>
                    <a:cxn ang="0">
                      <a:pos x="15" y="16"/>
                    </a:cxn>
                    <a:cxn ang="0">
                      <a:pos x="23" y="21"/>
                    </a:cxn>
                    <a:cxn ang="0">
                      <a:pos x="34" y="26"/>
                    </a:cxn>
                    <a:cxn ang="0">
                      <a:pos x="46" y="31"/>
                    </a:cxn>
                    <a:cxn ang="0">
                      <a:pos x="64" y="38"/>
                    </a:cxn>
                    <a:cxn ang="0">
                      <a:pos x="85" y="45"/>
                    </a:cxn>
                    <a:cxn ang="0">
                      <a:pos x="103" y="51"/>
                    </a:cxn>
                    <a:cxn ang="0">
                      <a:pos x="125" y="61"/>
                    </a:cxn>
                    <a:cxn ang="0">
                      <a:pos x="142" y="69"/>
                    </a:cxn>
                    <a:cxn ang="0">
                      <a:pos x="155" y="78"/>
                    </a:cxn>
                    <a:cxn ang="0">
                      <a:pos x="165" y="85"/>
                    </a:cxn>
                    <a:cxn ang="0">
                      <a:pos x="170" y="92"/>
                    </a:cxn>
                    <a:cxn ang="0">
                      <a:pos x="174" y="100"/>
                    </a:cxn>
                    <a:cxn ang="0">
                      <a:pos x="175" y="107"/>
                    </a:cxn>
                    <a:cxn ang="0">
                      <a:pos x="175" y="115"/>
                    </a:cxn>
                    <a:cxn ang="0">
                      <a:pos x="167" y="116"/>
                    </a:cxn>
                    <a:cxn ang="0">
                      <a:pos x="165" y="109"/>
                    </a:cxn>
                    <a:cxn ang="0">
                      <a:pos x="161" y="104"/>
                    </a:cxn>
                    <a:cxn ang="0">
                      <a:pos x="154" y="98"/>
                    </a:cxn>
                    <a:cxn ang="0">
                      <a:pos x="145" y="93"/>
                    </a:cxn>
                    <a:cxn ang="0">
                      <a:pos x="133" y="87"/>
                    </a:cxn>
                    <a:cxn ang="0">
                      <a:pos x="118" y="82"/>
                    </a:cxn>
                    <a:cxn ang="0">
                      <a:pos x="103" y="76"/>
                    </a:cxn>
                    <a:cxn ang="0">
                      <a:pos x="85" y="70"/>
                    </a:cxn>
                    <a:cxn ang="0">
                      <a:pos x="75" y="66"/>
                    </a:cxn>
                    <a:cxn ang="0">
                      <a:pos x="53" y="59"/>
                    </a:cxn>
                    <a:cxn ang="0">
                      <a:pos x="36" y="51"/>
                    </a:cxn>
                    <a:cxn ang="0">
                      <a:pos x="23" y="44"/>
                    </a:cxn>
                    <a:cxn ang="0">
                      <a:pos x="14" y="36"/>
                    </a:cxn>
                    <a:cxn ang="0">
                      <a:pos x="6" y="27"/>
                    </a:cxn>
                    <a:cxn ang="0">
                      <a:pos x="2" y="19"/>
                    </a:cxn>
                    <a:cxn ang="0">
                      <a:pos x="1" y="10"/>
                    </a:cxn>
                    <a:cxn ang="0">
                      <a:pos x="0" y="0"/>
                    </a:cxn>
                    <a:cxn ang="0">
                      <a:pos x="7" y="0"/>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3399FF"/>
                </a:solidFill>
                <a:ln w="9525" cap="rnd">
                  <a:noFill/>
                  <a:round/>
                  <a:headEnd type="none" w="sm" len="sm"/>
                  <a:tailEnd type="none" w="sm" len="sm"/>
                </a:ln>
                <a:effectLst/>
              </p:spPr>
              <p:txBody>
                <a:bodyPr/>
                <a:lstStyle/>
                <a:p>
                  <a:endParaRPr lang="cs-CZ"/>
                </a:p>
              </p:txBody>
            </p:sp>
            <p:sp>
              <p:nvSpPr>
                <p:cNvPr id="115" name="Freeform 13"/>
                <p:cNvSpPr>
                  <a:spLocks/>
                </p:cNvSpPr>
                <p:nvPr/>
              </p:nvSpPr>
              <p:spPr bwMode="auto">
                <a:xfrm>
                  <a:off x="4316" y="1452"/>
                  <a:ext cx="196" cy="132"/>
                </a:xfrm>
                <a:custGeom>
                  <a:avLst/>
                  <a:gdLst/>
                  <a:ahLst/>
                  <a:cxnLst>
                    <a:cxn ang="0">
                      <a:pos x="81" y="72"/>
                    </a:cxn>
                    <a:cxn ang="0">
                      <a:pos x="57" y="62"/>
                    </a:cxn>
                    <a:cxn ang="0">
                      <a:pos x="37" y="52"/>
                    </a:cxn>
                    <a:cxn ang="0">
                      <a:pos x="23" y="44"/>
                    </a:cxn>
                    <a:cxn ang="0">
                      <a:pos x="12" y="34"/>
                    </a:cxn>
                    <a:cxn ang="0">
                      <a:pos x="6" y="26"/>
                    </a:cxn>
                    <a:cxn ang="0">
                      <a:pos x="2" y="18"/>
                    </a:cxn>
                    <a:cxn ang="0">
                      <a:pos x="0" y="9"/>
                    </a:cxn>
                    <a:cxn ang="0">
                      <a:pos x="0" y="1"/>
                    </a:cxn>
                    <a:cxn ang="0">
                      <a:pos x="9" y="0"/>
                    </a:cxn>
                    <a:cxn ang="0">
                      <a:pos x="9" y="1"/>
                    </a:cxn>
                    <a:cxn ang="0">
                      <a:pos x="11" y="7"/>
                    </a:cxn>
                    <a:cxn ang="0">
                      <a:pos x="15" y="14"/>
                    </a:cxn>
                    <a:cxn ang="0">
                      <a:pos x="24" y="20"/>
                    </a:cxn>
                    <a:cxn ang="0">
                      <a:pos x="35" y="26"/>
                    </a:cxn>
                    <a:cxn ang="0">
                      <a:pos x="48" y="32"/>
                    </a:cxn>
                    <a:cxn ang="0">
                      <a:pos x="64" y="38"/>
                    </a:cxn>
                    <a:cxn ang="0">
                      <a:pos x="81" y="44"/>
                    </a:cxn>
                    <a:cxn ang="0">
                      <a:pos x="100" y="51"/>
                    </a:cxn>
                    <a:cxn ang="0">
                      <a:pos x="112" y="55"/>
                    </a:cxn>
                    <a:cxn ang="0">
                      <a:pos x="136" y="64"/>
                    </a:cxn>
                    <a:cxn ang="0">
                      <a:pos x="155" y="72"/>
                    </a:cxn>
                    <a:cxn ang="0">
                      <a:pos x="171" y="81"/>
                    </a:cxn>
                    <a:cxn ang="0">
                      <a:pos x="181" y="89"/>
                    </a:cxn>
                    <a:cxn ang="0">
                      <a:pos x="188" y="99"/>
                    </a:cxn>
                    <a:cxn ang="0">
                      <a:pos x="192" y="108"/>
                    </a:cxn>
                    <a:cxn ang="0">
                      <a:pos x="194" y="118"/>
                    </a:cxn>
                    <a:cxn ang="0">
                      <a:pos x="195" y="128"/>
                    </a:cxn>
                    <a:cxn ang="0">
                      <a:pos x="195" y="131"/>
                    </a:cxn>
                    <a:cxn ang="0">
                      <a:pos x="187" y="131"/>
                    </a:cxn>
                    <a:cxn ang="0">
                      <a:pos x="187" y="128"/>
                    </a:cxn>
                    <a:cxn ang="0">
                      <a:pos x="185" y="122"/>
                    </a:cxn>
                    <a:cxn ang="0">
                      <a:pos x="183" y="117"/>
                    </a:cxn>
                    <a:cxn ang="0">
                      <a:pos x="178" y="111"/>
                    </a:cxn>
                    <a:cxn ang="0">
                      <a:pos x="170" y="106"/>
                    </a:cxn>
                    <a:cxn ang="0">
                      <a:pos x="158" y="101"/>
                    </a:cxn>
                    <a:cxn ang="0">
                      <a:pos x="143" y="95"/>
                    </a:cxn>
                    <a:cxn ang="0">
                      <a:pos x="124" y="87"/>
                    </a:cxn>
                    <a:cxn ang="0">
                      <a:pos x="100" y="79"/>
                    </a:cxn>
                    <a:cxn ang="0">
                      <a:pos x="81" y="72"/>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w="9525" cap="rnd">
                  <a:noFill/>
                  <a:round/>
                  <a:headEnd type="none" w="sm" len="sm"/>
                  <a:tailEnd type="none" w="sm" len="sm"/>
                </a:ln>
                <a:effectLst/>
              </p:spPr>
              <p:txBody>
                <a:bodyPr/>
                <a:lstStyle/>
                <a:p>
                  <a:endParaRPr lang="cs-CZ"/>
                </a:p>
              </p:txBody>
            </p:sp>
            <p:sp>
              <p:nvSpPr>
                <p:cNvPr id="116" name="Freeform 14"/>
                <p:cNvSpPr>
                  <a:spLocks/>
                </p:cNvSpPr>
                <p:nvPr/>
              </p:nvSpPr>
              <p:spPr bwMode="auto">
                <a:xfrm>
                  <a:off x="4316" y="1705"/>
                  <a:ext cx="196" cy="134"/>
                </a:xfrm>
                <a:custGeom>
                  <a:avLst/>
                  <a:gdLst/>
                  <a:ahLst/>
                  <a:cxnLst>
                    <a:cxn ang="0">
                      <a:pos x="81" y="73"/>
                    </a:cxn>
                    <a:cxn ang="0">
                      <a:pos x="57" y="63"/>
                    </a:cxn>
                    <a:cxn ang="0">
                      <a:pos x="37" y="52"/>
                    </a:cxn>
                    <a:cxn ang="0">
                      <a:pos x="23" y="44"/>
                    </a:cxn>
                    <a:cxn ang="0">
                      <a:pos x="12" y="35"/>
                    </a:cxn>
                    <a:cxn ang="0">
                      <a:pos x="6" y="26"/>
                    </a:cxn>
                    <a:cxn ang="0">
                      <a:pos x="2" y="17"/>
                    </a:cxn>
                    <a:cxn ang="0">
                      <a:pos x="0" y="10"/>
                    </a:cxn>
                    <a:cxn ang="0">
                      <a:pos x="0" y="0"/>
                    </a:cxn>
                    <a:cxn ang="0">
                      <a:pos x="9" y="0"/>
                    </a:cxn>
                    <a:cxn ang="0">
                      <a:pos x="9" y="1"/>
                    </a:cxn>
                    <a:cxn ang="0">
                      <a:pos x="11" y="8"/>
                    </a:cxn>
                    <a:cxn ang="0">
                      <a:pos x="15" y="15"/>
                    </a:cxn>
                    <a:cxn ang="0">
                      <a:pos x="24" y="21"/>
                    </a:cxn>
                    <a:cxn ang="0">
                      <a:pos x="35" y="26"/>
                    </a:cxn>
                    <a:cxn ang="0">
                      <a:pos x="48" y="33"/>
                    </a:cxn>
                    <a:cxn ang="0">
                      <a:pos x="62" y="38"/>
                    </a:cxn>
                    <a:cxn ang="0">
                      <a:pos x="80" y="45"/>
                    </a:cxn>
                    <a:cxn ang="0">
                      <a:pos x="100" y="51"/>
                    </a:cxn>
                    <a:cxn ang="0">
                      <a:pos x="111" y="55"/>
                    </a:cxn>
                    <a:cxn ang="0">
                      <a:pos x="136" y="65"/>
                    </a:cxn>
                    <a:cxn ang="0">
                      <a:pos x="155" y="73"/>
                    </a:cxn>
                    <a:cxn ang="0">
                      <a:pos x="170" y="82"/>
                    </a:cxn>
                    <a:cxn ang="0">
                      <a:pos x="180" y="90"/>
                    </a:cxn>
                    <a:cxn ang="0">
                      <a:pos x="188" y="100"/>
                    </a:cxn>
                    <a:cxn ang="0">
                      <a:pos x="192" y="109"/>
                    </a:cxn>
                    <a:cxn ang="0">
                      <a:pos x="194" y="119"/>
                    </a:cxn>
                    <a:cxn ang="0">
                      <a:pos x="195" y="130"/>
                    </a:cxn>
                    <a:cxn ang="0">
                      <a:pos x="195" y="132"/>
                    </a:cxn>
                    <a:cxn ang="0">
                      <a:pos x="195" y="133"/>
                    </a:cxn>
                    <a:cxn ang="0">
                      <a:pos x="187" y="132"/>
                    </a:cxn>
                    <a:cxn ang="0">
                      <a:pos x="187" y="130"/>
                    </a:cxn>
                    <a:cxn ang="0">
                      <a:pos x="185" y="124"/>
                    </a:cxn>
                    <a:cxn ang="0">
                      <a:pos x="183" y="118"/>
                    </a:cxn>
                    <a:cxn ang="0">
                      <a:pos x="178" y="113"/>
                    </a:cxn>
                    <a:cxn ang="0">
                      <a:pos x="170" y="107"/>
                    </a:cxn>
                    <a:cxn ang="0">
                      <a:pos x="158" y="102"/>
                    </a:cxn>
                    <a:cxn ang="0">
                      <a:pos x="143" y="96"/>
                    </a:cxn>
                    <a:cxn ang="0">
                      <a:pos x="124" y="88"/>
                    </a:cxn>
                    <a:cxn ang="0">
                      <a:pos x="100" y="80"/>
                    </a:cxn>
                    <a:cxn ang="0">
                      <a:pos x="81" y="7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w="9525" cap="rnd">
                  <a:noFill/>
                  <a:round/>
                  <a:headEnd type="none" w="sm" len="sm"/>
                  <a:tailEnd type="none" w="sm" len="sm"/>
                </a:ln>
                <a:effectLst/>
              </p:spPr>
              <p:txBody>
                <a:bodyPr/>
                <a:lstStyle/>
                <a:p>
                  <a:endParaRPr lang="cs-CZ"/>
                </a:p>
              </p:txBody>
            </p:sp>
            <p:sp>
              <p:nvSpPr>
                <p:cNvPr id="117" name="Freeform 15"/>
                <p:cNvSpPr>
                  <a:spLocks/>
                </p:cNvSpPr>
                <p:nvPr/>
              </p:nvSpPr>
              <p:spPr bwMode="auto">
                <a:xfrm>
                  <a:off x="4317" y="1325"/>
                  <a:ext cx="195" cy="130"/>
                </a:xfrm>
                <a:custGeom>
                  <a:avLst/>
                  <a:gdLst/>
                  <a:ahLst/>
                  <a:cxnLst>
                    <a:cxn ang="0">
                      <a:pos x="186" y="0"/>
                    </a:cxn>
                    <a:cxn ang="0">
                      <a:pos x="184" y="6"/>
                    </a:cxn>
                    <a:cxn ang="0">
                      <a:pos x="182" y="12"/>
                    </a:cxn>
                    <a:cxn ang="0">
                      <a:pos x="177" y="18"/>
                    </a:cxn>
                    <a:cxn ang="0">
                      <a:pos x="169" y="23"/>
                    </a:cxn>
                    <a:cxn ang="0">
                      <a:pos x="157" y="29"/>
                    </a:cxn>
                    <a:cxn ang="0">
                      <a:pos x="142" y="35"/>
                    </a:cxn>
                    <a:cxn ang="0">
                      <a:pos x="123" y="42"/>
                    </a:cxn>
                    <a:cxn ang="0">
                      <a:pos x="100" y="50"/>
                    </a:cxn>
                    <a:cxn ang="0">
                      <a:pos x="80" y="57"/>
                    </a:cxn>
                    <a:cxn ang="0">
                      <a:pos x="56" y="68"/>
                    </a:cxn>
                    <a:cxn ang="0">
                      <a:pos x="36" y="77"/>
                    </a:cxn>
                    <a:cxn ang="0">
                      <a:pos x="23" y="87"/>
                    </a:cxn>
                    <a:cxn ang="0">
                      <a:pos x="13" y="95"/>
                    </a:cxn>
                    <a:cxn ang="0">
                      <a:pos x="6" y="103"/>
                    </a:cxn>
                    <a:cxn ang="0">
                      <a:pos x="3" y="112"/>
                    </a:cxn>
                    <a:cxn ang="0">
                      <a:pos x="0" y="120"/>
                    </a:cxn>
                    <a:cxn ang="0">
                      <a:pos x="0" y="128"/>
                    </a:cxn>
                    <a:cxn ang="0">
                      <a:pos x="8" y="129"/>
                    </a:cxn>
                    <a:cxn ang="0">
                      <a:pos x="10" y="122"/>
                    </a:cxn>
                    <a:cxn ang="0">
                      <a:pos x="15" y="115"/>
                    </a:cxn>
                    <a:cxn ang="0">
                      <a:pos x="23" y="109"/>
                    </a:cxn>
                    <a:cxn ang="0">
                      <a:pos x="34" y="103"/>
                    </a:cxn>
                    <a:cxn ang="0">
                      <a:pos x="48" y="98"/>
                    </a:cxn>
                    <a:cxn ang="0">
                      <a:pos x="63" y="92"/>
                    </a:cxn>
                    <a:cxn ang="0">
                      <a:pos x="80" y="85"/>
                    </a:cxn>
                    <a:cxn ang="0">
                      <a:pos x="100" y="78"/>
                    </a:cxn>
                    <a:cxn ang="0">
                      <a:pos x="111" y="74"/>
                    </a:cxn>
                    <a:cxn ang="0">
                      <a:pos x="135" y="66"/>
                    </a:cxn>
                    <a:cxn ang="0">
                      <a:pos x="154" y="57"/>
                    </a:cxn>
                    <a:cxn ang="0">
                      <a:pos x="170" y="49"/>
                    </a:cxn>
                    <a:cxn ang="0">
                      <a:pos x="180" y="40"/>
                    </a:cxn>
                    <a:cxn ang="0">
                      <a:pos x="187" y="31"/>
                    </a:cxn>
                    <a:cxn ang="0">
                      <a:pos x="191" y="22"/>
                    </a:cxn>
                    <a:cxn ang="0">
                      <a:pos x="193" y="11"/>
                    </a:cxn>
                    <a:cxn ang="0">
                      <a:pos x="194" y="0"/>
                    </a:cxn>
                    <a:cxn ang="0">
                      <a:pos x="186" y="0"/>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w="9525" cap="rnd">
                  <a:noFill/>
                  <a:round/>
                  <a:headEnd type="none" w="sm" len="sm"/>
                  <a:tailEnd type="none" w="sm" len="sm"/>
                </a:ln>
                <a:effectLst/>
              </p:spPr>
              <p:txBody>
                <a:bodyPr/>
                <a:lstStyle/>
                <a:p>
                  <a:endParaRPr lang="cs-CZ"/>
                </a:p>
              </p:txBody>
            </p:sp>
            <p:sp>
              <p:nvSpPr>
                <p:cNvPr id="118" name="Freeform 16"/>
                <p:cNvSpPr>
                  <a:spLocks/>
                </p:cNvSpPr>
                <p:nvPr/>
              </p:nvSpPr>
              <p:spPr bwMode="auto">
                <a:xfrm>
                  <a:off x="4316" y="1580"/>
                  <a:ext cx="196" cy="130"/>
                </a:xfrm>
                <a:custGeom>
                  <a:avLst/>
                  <a:gdLst/>
                  <a:ahLst/>
                  <a:cxnLst>
                    <a:cxn ang="0">
                      <a:pos x="187" y="0"/>
                    </a:cxn>
                    <a:cxn ang="0">
                      <a:pos x="185" y="6"/>
                    </a:cxn>
                    <a:cxn ang="0">
                      <a:pos x="183" y="12"/>
                    </a:cxn>
                    <a:cxn ang="0">
                      <a:pos x="178" y="18"/>
                    </a:cxn>
                    <a:cxn ang="0">
                      <a:pos x="170" y="22"/>
                    </a:cxn>
                    <a:cxn ang="0">
                      <a:pos x="158" y="28"/>
                    </a:cxn>
                    <a:cxn ang="0">
                      <a:pos x="143" y="35"/>
                    </a:cxn>
                    <a:cxn ang="0">
                      <a:pos x="124" y="41"/>
                    </a:cxn>
                    <a:cxn ang="0">
                      <a:pos x="100" y="50"/>
                    </a:cxn>
                    <a:cxn ang="0">
                      <a:pos x="81" y="57"/>
                    </a:cxn>
                    <a:cxn ang="0">
                      <a:pos x="57" y="68"/>
                    </a:cxn>
                    <a:cxn ang="0">
                      <a:pos x="37" y="77"/>
                    </a:cxn>
                    <a:cxn ang="0">
                      <a:pos x="23" y="87"/>
                    </a:cxn>
                    <a:cxn ang="0">
                      <a:pos x="12" y="95"/>
                    </a:cxn>
                    <a:cxn ang="0">
                      <a:pos x="6" y="103"/>
                    </a:cxn>
                    <a:cxn ang="0">
                      <a:pos x="2" y="112"/>
                    </a:cxn>
                    <a:cxn ang="0">
                      <a:pos x="0" y="120"/>
                    </a:cxn>
                    <a:cxn ang="0">
                      <a:pos x="0" y="128"/>
                    </a:cxn>
                    <a:cxn ang="0">
                      <a:pos x="9" y="129"/>
                    </a:cxn>
                    <a:cxn ang="0">
                      <a:pos x="11" y="122"/>
                    </a:cxn>
                    <a:cxn ang="0">
                      <a:pos x="15" y="115"/>
                    </a:cxn>
                    <a:cxn ang="0">
                      <a:pos x="24" y="109"/>
                    </a:cxn>
                    <a:cxn ang="0">
                      <a:pos x="35" y="103"/>
                    </a:cxn>
                    <a:cxn ang="0">
                      <a:pos x="48" y="97"/>
                    </a:cxn>
                    <a:cxn ang="0">
                      <a:pos x="62" y="92"/>
                    </a:cxn>
                    <a:cxn ang="0">
                      <a:pos x="80" y="85"/>
                    </a:cxn>
                    <a:cxn ang="0">
                      <a:pos x="100" y="78"/>
                    </a:cxn>
                    <a:cxn ang="0">
                      <a:pos x="111" y="74"/>
                    </a:cxn>
                    <a:cxn ang="0">
                      <a:pos x="136" y="66"/>
                    </a:cxn>
                    <a:cxn ang="0">
                      <a:pos x="155" y="57"/>
                    </a:cxn>
                    <a:cxn ang="0">
                      <a:pos x="170" y="49"/>
                    </a:cxn>
                    <a:cxn ang="0">
                      <a:pos x="180" y="39"/>
                    </a:cxn>
                    <a:cxn ang="0">
                      <a:pos x="188" y="31"/>
                    </a:cxn>
                    <a:cxn ang="0">
                      <a:pos x="192" y="21"/>
                    </a:cxn>
                    <a:cxn ang="0">
                      <a:pos x="194" y="11"/>
                    </a:cxn>
                    <a:cxn ang="0">
                      <a:pos x="195" y="0"/>
                    </a:cxn>
                    <a:cxn ang="0">
                      <a:pos x="187" y="0"/>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w="9525" cap="rnd">
                  <a:noFill/>
                  <a:round/>
                  <a:headEnd type="none" w="sm" len="sm"/>
                  <a:tailEnd type="none" w="sm" len="sm"/>
                </a:ln>
                <a:effectLst/>
              </p:spPr>
              <p:txBody>
                <a:bodyPr/>
                <a:lstStyle/>
                <a:p>
                  <a:endParaRPr lang="cs-CZ"/>
                </a:p>
              </p:txBody>
            </p:sp>
            <p:sp>
              <p:nvSpPr>
                <p:cNvPr id="119" name="Freeform 17"/>
                <p:cNvSpPr>
                  <a:spLocks/>
                </p:cNvSpPr>
                <p:nvPr/>
              </p:nvSpPr>
              <p:spPr bwMode="auto">
                <a:xfrm>
                  <a:off x="4329" y="1465"/>
                  <a:ext cx="176" cy="120"/>
                </a:xfrm>
                <a:custGeom>
                  <a:avLst/>
                  <a:gdLst/>
                  <a:ahLst/>
                  <a:cxnLst>
                    <a:cxn ang="0">
                      <a:pos x="103" y="65"/>
                    </a:cxn>
                    <a:cxn ang="0">
                      <a:pos x="125" y="56"/>
                    </a:cxn>
                    <a:cxn ang="0">
                      <a:pos x="142" y="47"/>
                    </a:cxn>
                    <a:cxn ang="0">
                      <a:pos x="155" y="39"/>
                    </a:cxn>
                    <a:cxn ang="0">
                      <a:pos x="165" y="32"/>
                    </a:cxn>
                    <a:cxn ang="0">
                      <a:pos x="170" y="24"/>
                    </a:cxn>
                    <a:cxn ang="0">
                      <a:pos x="174" y="17"/>
                    </a:cxn>
                    <a:cxn ang="0">
                      <a:pos x="175" y="9"/>
                    </a:cxn>
                    <a:cxn ang="0">
                      <a:pos x="175" y="1"/>
                    </a:cxn>
                    <a:cxn ang="0">
                      <a:pos x="167" y="0"/>
                    </a:cxn>
                    <a:cxn ang="0">
                      <a:pos x="167" y="1"/>
                    </a:cxn>
                    <a:cxn ang="0">
                      <a:pos x="165" y="7"/>
                    </a:cxn>
                    <a:cxn ang="0">
                      <a:pos x="161" y="13"/>
                    </a:cxn>
                    <a:cxn ang="0">
                      <a:pos x="154" y="18"/>
                    </a:cxn>
                    <a:cxn ang="0">
                      <a:pos x="145" y="23"/>
                    </a:cxn>
                    <a:cxn ang="0">
                      <a:pos x="133" y="29"/>
                    </a:cxn>
                    <a:cxn ang="0">
                      <a:pos x="118" y="34"/>
                    </a:cxn>
                    <a:cxn ang="0">
                      <a:pos x="103" y="40"/>
                    </a:cxn>
                    <a:cxn ang="0">
                      <a:pos x="85" y="46"/>
                    </a:cxn>
                    <a:cxn ang="0">
                      <a:pos x="75" y="49"/>
                    </a:cxn>
                    <a:cxn ang="0">
                      <a:pos x="53" y="57"/>
                    </a:cxn>
                    <a:cxn ang="0">
                      <a:pos x="36" y="65"/>
                    </a:cxn>
                    <a:cxn ang="0">
                      <a:pos x="23" y="73"/>
                    </a:cxn>
                    <a:cxn ang="0">
                      <a:pos x="14" y="81"/>
                    </a:cxn>
                    <a:cxn ang="0">
                      <a:pos x="6" y="89"/>
                    </a:cxn>
                    <a:cxn ang="0">
                      <a:pos x="2" y="97"/>
                    </a:cxn>
                    <a:cxn ang="0">
                      <a:pos x="1" y="106"/>
                    </a:cxn>
                    <a:cxn ang="0">
                      <a:pos x="0" y="116"/>
                    </a:cxn>
                    <a:cxn ang="0">
                      <a:pos x="0" y="118"/>
                    </a:cxn>
                    <a:cxn ang="0">
                      <a:pos x="0" y="119"/>
                    </a:cxn>
                    <a:cxn ang="0">
                      <a:pos x="7" y="118"/>
                    </a:cxn>
                    <a:cxn ang="0">
                      <a:pos x="7" y="116"/>
                    </a:cxn>
                    <a:cxn ang="0">
                      <a:pos x="8" y="111"/>
                    </a:cxn>
                    <a:cxn ang="0">
                      <a:pos x="11" y="106"/>
                    </a:cxn>
                    <a:cxn ang="0">
                      <a:pos x="15" y="101"/>
                    </a:cxn>
                    <a:cxn ang="0">
                      <a:pos x="23" y="96"/>
                    </a:cxn>
                    <a:cxn ang="0">
                      <a:pos x="34" y="92"/>
                    </a:cxn>
                    <a:cxn ang="0">
                      <a:pos x="46" y="86"/>
                    </a:cxn>
                    <a:cxn ang="0">
                      <a:pos x="64" y="79"/>
                    </a:cxn>
                    <a:cxn ang="0">
                      <a:pos x="85" y="72"/>
                    </a:cxn>
                    <a:cxn ang="0">
                      <a:pos x="103" y="65"/>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99CCFF"/>
                </a:solidFill>
                <a:ln w="9525" cap="rnd">
                  <a:noFill/>
                  <a:round/>
                  <a:headEnd type="none" w="sm" len="sm"/>
                  <a:tailEnd type="none" w="sm" len="sm"/>
                </a:ln>
                <a:effectLst/>
              </p:spPr>
              <p:txBody>
                <a:bodyPr/>
                <a:lstStyle/>
                <a:p>
                  <a:endParaRPr lang="cs-CZ"/>
                </a:p>
              </p:txBody>
            </p:sp>
            <p:sp>
              <p:nvSpPr>
                <p:cNvPr id="120" name="Freeform 18"/>
                <p:cNvSpPr>
                  <a:spLocks/>
                </p:cNvSpPr>
                <p:nvPr/>
              </p:nvSpPr>
              <p:spPr bwMode="auto">
                <a:xfrm>
                  <a:off x="4329" y="1695"/>
                  <a:ext cx="177" cy="119"/>
                </a:xfrm>
                <a:custGeom>
                  <a:avLst/>
                  <a:gdLst/>
                  <a:ahLst/>
                  <a:cxnLst>
                    <a:cxn ang="0">
                      <a:pos x="104" y="65"/>
                    </a:cxn>
                    <a:cxn ang="0">
                      <a:pos x="126" y="56"/>
                    </a:cxn>
                    <a:cxn ang="0">
                      <a:pos x="143" y="47"/>
                    </a:cxn>
                    <a:cxn ang="0">
                      <a:pos x="155" y="39"/>
                    </a:cxn>
                    <a:cxn ang="0">
                      <a:pos x="165" y="31"/>
                    </a:cxn>
                    <a:cxn ang="0">
                      <a:pos x="171" y="23"/>
                    </a:cxn>
                    <a:cxn ang="0">
                      <a:pos x="174" y="16"/>
                    </a:cxn>
                    <a:cxn ang="0">
                      <a:pos x="176" y="8"/>
                    </a:cxn>
                    <a:cxn ang="0">
                      <a:pos x="176" y="0"/>
                    </a:cxn>
                    <a:cxn ang="0">
                      <a:pos x="168" y="0"/>
                    </a:cxn>
                    <a:cxn ang="0">
                      <a:pos x="166" y="7"/>
                    </a:cxn>
                    <a:cxn ang="0">
                      <a:pos x="162" y="13"/>
                    </a:cxn>
                    <a:cxn ang="0">
                      <a:pos x="155" y="18"/>
                    </a:cxn>
                    <a:cxn ang="0">
                      <a:pos x="145" y="23"/>
                    </a:cxn>
                    <a:cxn ang="0">
                      <a:pos x="133" y="29"/>
                    </a:cxn>
                    <a:cxn ang="0">
                      <a:pos x="119" y="34"/>
                    </a:cxn>
                    <a:cxn ang="0">
                      <a:pos x="103" y="40"/>
                    </a:cxn>
                    <a:cxn ang="0">
                      <a:pos x="85" y="45"/>
                    </a:cxn>
                    <a:cxn ang="0">
                      <a:pos x="75" y="49"/>
                    </a:cxn>
                    <a:cxn ang="0">
                      <a:pos x="54" y="58"/>
                    </a:cxn>
                    <a:cxn ang="0">
                      <a:pos x="36" y="65"/>
                    </a:cxn>
                    <a:cxn ang="0">
                      <a:pos x="23" y="73"/>
                    </a:cxn>
                    <a:cxn ang="0">
                      <a:pos x="14" y="80"/>
                    </a:cxn>
                    <a:cxn ang="0">
                      <a:pos x="6" y="89"/>
                    </a:cxn>
                    <a:cxn ang="0">
                      <a:pos x="2" y="97"/>
                    </a:cxn>
                    <a:cxn ang="0">
                      <a:pos x="1" y="106"/>
                    </a:cxn>
                    <a:cxn ang="0">
                      <a:pos x="0" y="116"/>
                    </a:cxn>
                    <a:cxn ang="0">
                      <a:pos x="0" y="117"/>
                    </a:cxn>
                    <a:cxn ang="0">
                      <a:pos x="0" y="118"/>
                    </a:cxn>
                    <a:cxn ang="0">
                      <a:pos x="8" y="117"/>
                    </a:cxn>
                    <a:cxn ang="0">
                      <a:pos x="8" y="116"/>
                    </a:cxn>
                    <a:cxn ang="0">
                      <a:pos x="9" y="110"/>
                    </a:cxn>
                    <a:cxn ang="0">
                      <a:pos x="11" y="105"/>
                    </a:cxn>
                    <a:cxn ang="0">
                      <a:pos x="16" y="100"/>
                    </a:cxn>
                    <a:cxn ang="0">
                      <a:pos x="24" y="96"/>
                    </a:cxn>
                    <a:cxn ang="0">
                      <a:pos x="34" y="91"/>
                    </a:cxn>
                    <a:cxn ang="0">
                      <a:pos x="46" y="85"/>
                    </a:cxn>
                    <a:cxn ang="0">
                      <a:pos x="64" y="79"/>
                    </a:cxn>
                    <a:cxn ang="0">
                      <a:pos x="85" y="71"/>
                    </a:cxn>
                    <a:cxn ang="0">
                      <a:pos x="104" y="65"/>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99CCFF"/>
                </a:solidFill>
                <a:ln w="9525" cap="rnd">
                  <a:noFill/>
                  <a:round/>
                  <a:headEnd type="none" w="sm" len="sm"/>
                  <a:tailEnd type="none" w="sm" len="sm"/>
                </a:ln>
                <a:effectLst/>
              </p:spPr>
              <p:txBody>
                <a:bodyPr/>
                <a:lstStyle/>
                <a:p>
                  <a:endParaRPr lang="cs-CZ"/>
                </a:p>
              </p:txBody>
            </p:sp>
          </p:grpSp>
          <p:grpSp>
            <p:nvGrpSpPr>
              <p:cNvPr id="53" name="Group 19"/>
              <p:cNvGrpSpPr>
                <a:grpSpLocks/>
              </p:cNvGrpSpPr>
              <p:nvPr/>
            </p:nvGrpSpPr>
            <p:grpSpPr bwMode="auto">
              <a:xfrm>
                <a:off x="4544" y="959"/>
                <a:ext cx="289" cy="712"/>
                <a:chOff x="4544" y="959"/>
                <a:chExt cx="289" cy="712"/>
              </a:xfrm>
            </p:grpSpPr>
            <p:sp>
              <p:nvSpPr>
                <p:cNvPr id="102" name="Freeform 20"/>
                <p:cNvSpPr>
                  <a:spLocks/>
                </p:cNvSpPr>
                <p:nvPr/>
              </p:nvSpPr>
              <p:spPr bwMode="auto">
                <a:xfrm>
                  <a:off x="4557" y="1412"/>
                  <a:ext cx="176" cy="118"/>
                </a:xfrm>
                <a:custGeom>
                  <a:avLst/>
                  <a:gdLst/>
                  <a:ahLst/>
                  <a:cxnLst>
                    <a:cxn ang="0">
                      <a:pos x="8" y="0"/>
                    </a:cxn>
                    <a:cxn ang="0">
                      <a:pos x="9" y="6"/>
                    </a:cxn>
                    <a:cxn ang="0">
                      <a:pos x="11" y="11"/>
                    </a:cxn>
                    <a:cxn ang="0">
                      <a:pos x="16" y="15"/>
                    </a:cxn>
                    <a:cxn ang="0">
                      <a:pos x="24" y="21"/>
                    </a:cxn>
                    <a:cxn ang="0">
                      <a:pos x="34" y="26"/>
                    </a:cxn>
                    <a:cxn ang="0">
                      <a:pos x="46" y="31"/>
                    </a:cxn>
                    <a:cxn ang="0">
                      <a:pos x="64" y="38"/>
                    </a:cxn>
                    <a:cxn ang="0">
                      <a:pos x="85" y="45"/>
                    </a:cxn>
                    <a:cxn ang="0">
                      <a:pos x="104" y="51"/>
                    </a:cxn>
                    <a:cxn ang="0">
                      <a:pos x="125" y="61"/>
                    </a:cxn>
                    <a:cxn ang="0">
                      <a:pos x="143" y="70"/>
                    </a:cxn>
                    <a:cxn ang="0">
                      <a:pos x="155" y="78"/>
                    </a:cxn>
                    <a:cxn ang="0">
                      <a:pos x="165" y="85"/>
                    </a:cxn>
                    <a:cxn ang="0">
                      <a:pos x="170" y="93"/>
                    </a:cxn>
                    <a:cxn ang="0">
                      <a:pos x="174" y="100"/>
                    </a:cxn>
                    <a:cxn ang="0">
                      <a:pos x="175" y="108"/>
                    </a:cxn>
                    <a:cxn ang="0">
                      <a:pos x="175" y="116"/>
                    </a:cxn>
                    <a:cxn ang="0">
                      <a:pos x="167" y="117"/>
                    </a:cxn>
                    <a:cxn ang="0">
                      <a:pos x="167" y="116"/>
                    </a:cxn>
                    <a:cxn ang="0">
                      <a:pos x="165" y="110"/>
                    </a:cxn>
                    <a:cxn ang="0">
                      <a:pos x="161" y="105"/>
                    </a:cxn>
                    <a:cxn ang="0">
                      <a:pos x="154" y="99"/>
                    </a:cxn>
                    <a:cxn ang="0">
                      <a:pos x="145" y="94"/>
                    </a:cxn>
                    <a:cxn ang="0">
                      <a:pos x="133" y="88"/>
                    </a:cxn>
                    <a:cxn ang="0">
                      <a:pos x="118" y="82"/>
                    </a:cxn>
                    <a:cxn ang="0">
                      <a:pos x="103" y="77"/>
                    </a:cxn>
                    <a:cxn ang="0">
                      <a:pos x="85" y="70"/>
                    </a:cxn>
                    <a:cxn ang="0">
                      <a:pos x="75" y="67"/>
                    </a:cxn>
                    <a:cxn ang="0">
                      <a:pos x="53" y="60"/>
                    </a:cxn>
                    <a:cxn ang="0">
                      <a:pos x="36" y="51"/>
                    </a:cxn>
                    <a:cxn ang="0">
                      <a:pos x="23" y="44"/>
                    </a:cxn>
                    <a:cxn ang="0">
                      <a:pos x="14" y="36"/>
                    </a:cxn>
                    <a:cxn ang="0">
                      <a:pos x="6" y="28"/>
                    </a:cxn>
                    <a:cxn ang="0">
                      <a:pos x="2" y="19"/>
                    </a:cxn>
                    <a:cxn ang="0">
                      <a:pos x="1" y="10"/>
                    </a:cxn>
                    <a:cxn ang="0">
                      <a:pos x="0" y="0"/>
                    </a:cxn>
                    <a:cxn ang="0">
                      <a:pos x="8" y="0"/>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3399FF"/>
                </a:solidFill>
                <a:ln w="9525" cap="rnd">
                  <a:noFill/>
                  <a:round/>
                  <a:headEnd type="none" w="sm" len="sm"/>
                  <a:tailEnd type="none" w="sm" len="sm"/>
                </a:ln>
                <a:effectLst/>
              </p:spPr>
              <p:txBody>
                <a:bodyPr/>
                <a:lstStyle/>
                <a:p>
                  <a:endParaRPr lang="cs-CZ"/>
                </a:p>
              </p:txBody>
            </p:sp>
            <p:sp>
              <p:nvSpPr>
                <p:cNvPr id="103" name="Freeform 21"/>
                <p:cNvSpPr>
                  <a:spLocks/>
                </p:cNvSpPr>
                <p:nvPr/>
              </p:nvSpPr>
              <p:spPr bwMode="auto">
                <a:xfrm>
                  <a:off x="4557" y="1183"/>
                  <a:ext cx="176" cy="117"/>
                </a:xfrm>
                <a:custGeom>
                  <a:avLst/>
                  <a:gdLst/>
                  <a:ahLst/>
                  <a:cxnLst>
                    <a:cxn ang="0">
                      <a:pos x="7" y="0"/>
                    </a:cxn>
                    <a:cxn ang="0">
                      <a:pos x="8" y="6"/>
                    </a:cxn>
                    <a:cxn ang="0">
                      <a:pos x="11" y="11"/>
                    </a:cxn>
                    <a:cxn ang="0">
                      <a:pos x="15" y="16"/>
                    </a:cxn>
                    <a:cxn ang="0">
                      <a:pos x="23" y="21"/>
                    </a:cxn>
                    <a:cxn ang="0">
                      <a:pos x="34" y="26"/>
                    </a:cxn>
                    <a:cxn ang="0">
                      <a:pos x="46" y="31"/>
                    </a:cxn>
                    <a:cxn ang="0">
                      <a:pos x="64" y="38"/>
                    </a:cxn>
                    <a:cxn ang="0">
                      <a:pos x="85" y="45"/>
                    </a:cxn>
                    <a:cxn ang="0">
                      <a:pos x="103" y="51"/>
                    </a:cxn>
                    <a:cxn ang="0">
                      <a:pos x="125" y="61"/>
                    </a:cxn>
                    <a:cxn ang="0">
                      <a:pos x="142" y="69"/>
                    </a:cxn>
                    <a:cxn ang="0">
                      <a:pos x="155" y="78"/>
                    </a:cxn>
                    <a:cxn ang="0">
                      <a:pos x="165" y="85"/>
                    </a:cxn>
                    <a:cxn ang="0">
                      <a:pos x="170" y="92"/>
                    </a:cxn>
                    <a:cxn ang="0">
                      <a:pos x="174" y="100"/>
                    </a:cxn>
                    <a:cxn ang="0">
                      <a:pos x="175" y="107"/>
                    </a:cxn>
                    <a:cxn ang="0">
                      <a:pos x="175" y="115"/>
                    </a:cxn>
                    <a:cxn ang="0">
                      <a:pos x="167" y="116"/>
                    </a:cxn>
                    <a:cxn ang="0">
                      <a:pos x="165" y="109"/>
                    </a:cxn>
                    <a:cxn ang="0">
                      <a:pos x="161" y="104"/>
                    </a:cxn>
                    <a:cxn ang="0">
                      <a:pos x="154" y="98"/>
                    </a:cxn>
                    <a:cxn ang="0">
                      <a:pos x="145" y="93"/>
                    </a:cxn>
                    <a:cxn ang="0">
                      <a:pos x="133" y="87"/>
                    </a:cxn>
                    <a:cxn ang="0">
                      <a:pos x="118" y="82"/>
                    </a:cxn>
                    <a:cxn ang="0">
                      <a:pos x="103" y="76"/>
                    </a:cxn>
                    <a:cxn ang="0">
                      <a:pos x="85" y="70"/>
                    </a:cxn>
                    <a:cxn ang="0">
                      <a:pos x="75" y="66"/>
                    </a:cxn>
                    <a:cxn ang="0">
                      <a:pos x="53" y="59"/>
                    </a:cxn>
                    <a:cxn ang="0">
                      <a:pos x="36" y="51"/>
                    </a:cxn>
                    <a:cxn ang="0">
                      <a:pos x="23" y="44"/>
                    </a:cxn>
                    <a:cxn ang="0">
                      <a:pos x="14" y="36"/>
                    </a:cxn>
                    <a:cxn ang="0">
                      <a:pos x="6" y="27"/>
                    </a:cxn>
                    <a:cxn ang="0">
                      <a:pos x="2" y="19"/>
                    </a:cxn>
                    <a:cxn ang="0">
                      <a:pos x="1" y="10"/>
                    </a:cxn>
                    <a:cxn ang="0">
                      <a:pos x="0" y="0"/>
                    </a:cxn>
                    <a:cxn ang="0">
                      <a:pos x="7" y="0"/>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3399FF"/>
                </a:solidFill>
                <a:ln w="9525" cap="rnd">
                  <a:noFill/>
                  <a:round/>
                  <a:headEnd type="none" w="sm" len="sm"/>
                  <a:tailEnd type="none" w="sm" len="sm"/>
                </a:ln>
                <a:effectLst/>
              </p:spPr>
              <p:txBody>
                <a:bodyPr/>
                <a:lstStyle/>
                <a:p>
                  <a:endParaRPr lang="cs-CZ"/>
                </a:p>
              </p:txBody>
            </p:sp>
            <p:sp>
              <p:nvSpPr>
                <p:cNvPr id="104" name="Freeform 22"/>
                <p:cNvSpPr>
                  <a:spLocks/>
                </p:cNvSpPr>
                <p:nvPr/>
              </p:nvSpPr>
              <p:spPr bwMode="auto">
                <a:xfrm>
                  <a:off x="4544" y="1284"/>
                  <a:ext cx="196" cy="132"/>
                </a:xfrm>
                <a:custGeom>
                  <a:avLst/>
                  <a:gdLst/>
                  <a:ahLst/>
                  <a:cxnLst>
                    <a:cxn ang="0">
                      <a:pos x="81" y="72"/>
                    </a:cxn>
                    <a:cxn ang="0">
                      <a:pos x="57" y="62"/>
                    </a:cxn>
                    <a:cxn ang="0">
                      <a:pos x="37" y="52"/>
                    </a:cxn>
                    <a:cxn ang="0">
                      <a:pos x="23" y="44"/>
                    </a:cxn>
                    <a:cxn ang="0">
                      <a:pos x="12" y="34"/>
                    </a:cxn>
                    <a:cxn ang="0">
                      <a:pos x="6" y="26"/>
                    </a:cxn>
                    <a:cxn ang="0">
                      <a:pos x="2" y="18"/>
                    </a:cxn>
                    <a:cxn ang="0">
                      <a:pos x="0" y="9"/>
                    </a:cxn>
                    <a:cxn ang="0">
                      <a:pos x="0" y="1"/>
                    </a:cxn>
                    <a:cxn ang="0">
                      <a:pos x="9" y="0"/>
                    </a:cxn>
                    <a:cxn ang="0">
                      <a:pos x="9" y="1"/>
                    </a:cxn>
                    <a:cxn ang="0">
                      <a:pos x="11" y="7"/>
                    </a:cxn>
                    <a:cxn ang="0">
                      <a:pos x="15" y="14"/>
                    </a:cxn>
                    <a:cxn ang="0">
                      <a:pos x="24" y="20"/>
                    </a:cxn>
                    <a:cxn ang="0">
                      <a:pos x="35" y="26"/>
                    </a:cxn>
                    <a:cxn ang="0">
                      <a:pos x="48" y="32"/>
                    </a:cxn>
                    <a:cxn ang="0">
                      <a:pos x="64" y="38"/>
                    </a:cxn>
                    <a:cxn ang="0">
                      <a:pos x="81" y="44"/>
                    </a:cxn>
                    <a:cxn ang="0">
                      <a:pos x="100" y="51"/>
                    </a:cxn>
                    <a:cxn ang="0">
                      <a:pos x="112" y="55"/>
                    </a:cxn>
                    <a:cxn ang="0">
                      <a:pos x="136" y="64"/>
                    </a:cxn>
                    <a:cxn ang="0">
                      <a:pos x="155" y="72"/>
                    </a:cxn>
                    <a:cxn ang="0">
                      <a:pos x="171" y="81"/>
                    </a:cxn>
                    <a:cxn ang="0">
                      <a:pos x="181" y="89"/>
                    </a:cxn>
                    <a:cxn ang="0">
                      <a:pos x="188" y="99"/>
                    </a:cxn>
                    <a:cxn ang="0">
                      <a:pos x="192" y="108"/>
                    </a:cxn>
                    <a:cxn ang="0">
                      <a:pos x="194" y="118"/>
                    </a:cxn>
                    <a:cxn ang="0">
                      <a:pos x="195" y="128"/>
                    </a:cxn>
                    <a:cxn ang="0">
                      <a:pos x="195" y="131"/>
                    </a:cxn>
                    <a:cxn ang="0">
                      <a:pos x="187" y="131"/>
                    </a:cxn>
                    <a:cxn ang="0">
                      <a:pos x="187" y="128"/>
                    </a:cxn>
                    <a:cxn ang="0">
                      <a:pos x="185" y="122"/>
                    </a:cxn>
                    <a:cxn ang="0">
                      <a:pos x="183" y="117"/>
                    </a:cxn>
                    <a:cxn ang="0">
                      <a:pos x="178" y="111"/>
                    </a:cxn>
                    <a:cxn ang="0">
                      <a:pos x="170" y="106"/>
                    </a:cxn>
                    <a:cxn ang="0">
                      <a:pos x="158" y="101"/>
                    </a:cxn>
                    <a:cxn ang="0">
                      <a:pos x="143" y="95"/>
                    </a:cxn>
                    <a:cxn ang="0">
                      <a:pos x="124" y="87"/>
                    </a:cxn>
                    <a:cxn ang="0">
                      <a:pos x="100" y="79"/>
                    </a:cxn>
                    <a:cxn ang="0">
                      <a:pos x="81" y="72"/>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w="9525" cap="rnd">
                  <a:noFill/>
                  <a:round/>
                  <a:headEnd type="none" w="sm" len="sm"/>
                  <a:tailEnd type="none" w="sm" len="sm"/>
                </a:ln>
                <a:effectLst/>
              </p:spPr>
              <p:txBody>
                <a:bodyPr/>
                <a:lstStyle/>
                <a:p>
                  <a:endParaRPr lang="cs-CZ"/>
                </a:p>
              </p:txBody>
            </p:sp>
            <p:sp>
              <p:nvSpPr>
                <p:cNvPr id="105" name="Freeform 23"/>
                <p:cNvSpPr>
                  <a:spLocks/>
                </p:cNvSpPr>
                <p:nvPr/>
              </p:nvSpPr>
              <p:spPr bwMode="auto">
                <a:xfrm>
                  <a:off x="4544" y="1537"/>
                  <a:ext cx="196" cy="134"/>
                </a:xfrm>
                <a:custGeom>
                  <a:avLst/>
                  <a:gdLst/>
                  <a:ahLst/>
                  <a:cxnLst>
                    <a:cxn ang="0">
                      <a:pos x="81" y="73"/>
                    </a:cxn>
                    <a:cxn ang="0">
                      <a:pos x="57" y="63"/>
                    </a:cxn>
                    <a:cxn ang="0">
                      <a:pos x="37" y="52"/>
                    </a:cxn>
                    <a:cxn ang="0">
                      <a:pos x="23" y="44"/>
                    </a:cxn>
                    <a:cxn ang="0">
                      <a:pos x="12" y="35"/>
                    </a:cxn>
                    <a:cxn ang="0">
                      <a:pos x="6" y="26"/>
                    </a:cxn>
                    <a:cxn ang="0">
                      <a:pos x="2" y="17"/>
                    </a:cxn>
                    <a:cxn ang="0">
                      <a:pos x="0" y="10"/>
                    </a:cxn>
                    <a:cxn ang="0">
                      <a:pos x="0" y="0"/>
                    </a:cxn>
                    <a:cxn ang="0">
                      <a:pos x="9" y="0"/>
                    </a:cxn>
                    <a:cxn ang="0">
                      <a:pos x="9" y="1"/>
                    </a:cxn>
                    <a:cxn ang="0">
                      <a:pos x="11" y="8"/>
                    </a:cxn>
                    <a:cxn ang="0">
                      <a:pos x="15" y="15"/>
                    </a:cxn>
                    <a:cxn ang="0">
                      <a:pos x="24" y="21"/>
                    </a:cxn>
                    <a:cxn ang="0">
                      <a:pos x="35" y="26"/>
                    </a:cxn>
                    <a:cxn ang="0">
                      <a:pos x="48" y="33"/>
                    </a:cxn>
                    <a:cxn ang="0">
                      <a:pos x="62" y="38"/>
                    </a:cxn>
                    <a:cxn ang="0">
                      <a:pos x="80" y="45"/>
                    </a:cxn>
                    <a:cxn ang="0">
                      <a:pos x="100" y="51"/>
                    </a:cxn>
                    <a:cxn ang="0">
                      <a:pos x="111" y="55"/>
                    </a:cxn>
                    <a:cxn ang="0">
                      <a:pos x="136" y="65"/>
                    </a:cxn>
                    <a:cxn ang="0">
                      <a:pos x="155" y="73"/>
                    </a:cxn>
                    <a:cxn ang="0">
                      <a:pos x="170" y="82"/>
                    </a:cxn>
                    <a:cxn ang="0">
                      <a:pos x="180" y="90"/>
                    </a:cxn>
                    <a:cxn ang="0">
                      <a:pos x="188" y="100"/>
                    </a:cxn>
                    <a:cxn ang="0">
                      <a:pos x="192" y="109"/>
                    </a:cxn>
                    <a:cxn ang="0">
                      <a:pos x="194" y="119"/>
                    </a:cxn>
                    <a:cxn ang="0">
                      <a:pos x="195" y="130"/>
                    </a:cxn>
                    <a:cxn ang="0">
                      <a:pos x="195" y="132"/>
                    </a:cxn>
                    <a:cxn ang="0">
                      <a:pos x="195" y="133"/>
                    </a:cxn>
                    <a:cxn ang="0">
                      <a:pos x="187" y="132"/>
                    </a:cxn>
                    <a:cxn ang="0">
                      <a:pos x="187" y="130"/>
                    </a:cxn>
                    <a:cxn ang="0">
                      <a:pos x="185" y="124"/>
                    </a:cxn>
                    <a:cxn ang="0">
                      <a:pos x="183" y="118"/>
                    </a:cxn>
                    <a:cxn ang="0">
                      <a:pos x="178" y="113"/>
                    </a:cxn>
                    <a:cxn ang="0">
                      <a:pos x="170" y="107"/>
                    </a:cxn>
                    <a:cxn ang="0">
                      <a:pos x="158" y="102"/>
                    </a:cxn>
                    <a:cxn ang="0">
                      <a:pos x="143" y="96"/>
                    </a:cxn>
                    <a:cxn ang="0">
                      <a:pos x="124" y="88"/>
                    </a:cxn>
                    <a:cxn ang="0">
                      <a:pos x="100" y="80"/>
                    </a:cxn>
                    <a:cxn ang="0">
                      <a:pos x="81" y="7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w="9525" cap="rnd">
                  <a:noFill/>
                  <a:round/>
                  <a:headEnd type="none" w="sm" len="sm"/>
                  <a:tailEnd type="none" w="sm" len="sm"/>
                </a:ln>
                <a:effectLst/>
              </p:spPr>
              <p:txBody>
                <a:bodyPr/>
                <a:lstStyle/>
                <a:p>
                  <a:endParaRPr lang="cs-CZ"/>
                </a:p>
              </p:txBody>
            </p:sp>
            <p:sp>
              <p:nvSpPr>
                <p:cNvPr id="106" name="Freeform 24"/>
                <p:cNvSpPr>
                  <a:spLocks/>
                </p:cNvSpPr>
                <p:nvPr/>
              </p:nvSpPr>
              <p:spPr bwMode="auto">
                <a:xfrm>
                  <a:off x="4545" y="1157"/>
                  <a:ext cx="195" cy="130"/>
                </a:xfrm>
                <a:custGeom>
                  <a:avLst/>
                  <a:gdLst/>
                  <a:ahLst/>
                  <a:cxnLst>
                    <a:cxn ang="0">
                      <a:pos x="186" y="0"/>
                    </a:cxn>
                    <a:cxn ang="0">
                      <a:pos x="184" y="6"/>
                    </a:cxn>
                    <a:cxn ang="0">
                      <a:pos x="182" y="12"/>
                    </a:cxn>
                    <a:cxn ang="0">
                      <a:pos x="177" y="18"/>
                    </a:cxn>
                    <a:cxn ang="0">
                      <a:pos x="169" y="23"/>
                    </a:cxn>
                    <a:cxn ang="0">
                      <a:pos x="157" y="29"/>
                    </a:cxn>
                    <a:cxn ang="0">
                      <a:pos x="142" y="35"/>
                    </a:cxn>
                    <a:cxn ang="0">
                      <a:pos x="123" y="42"/>
                    </a:cxn>
                    <a:cxn ang="0">
                      <a:pos x="100" y="50"/>
                    </a:cxn>
                    <a:cxn ang="0">
                      <a:pos x="80" y="57"/>
                    </a:cxn>
                    <a:cxn ang="0">
                      <a:pos x="56" y="68"/>
                    </a:cxn>
                    <a:cxn ang="0">
                      <a:pos x="36" y="77"/>
                    </a:cxn>
                    <a:cxn ang="0">
                      <a:pos x="23" y="87"/>
                    </a:cxn>
                    <a:cxn ang="0">
                      <a:pos x="13" y="95"/>
                    </a:cxn>
                    <a:cxn ang="0">
                      <a:pos x="6" y="103"/>
                    </a:cxn>
                    <a:cxn ang="0">
                      <a:pos x="3" y="112"/>
                    </a:cxn>
                    <a:cxn ang="0">
                      <a:pos x="0" y="120"/>
                    </a:cxn>
                    <a:cxn ang="0">
                      <a:pos x="0" y="128"/>
                    </a:cxn>
                    <a:cxn ang="0">
                      <a:pos x="8" y="129"/>
                    </a:cxn>
                    <a:cxn ang="0">
                      <a:pos x="10" y="122"/>
                    </a:cxn>
                    <a:cxn ang="0">
                      <a:pos x="15" y="115"/>
                    </a:cxn>
                    <a:cxn ang="0">
                      <a:pos x="23" y="109"/>
                    </a:cxn>
                    <a:cxn ang="0">
                      <a:pos x="34" y="103"/>
                    </a:cxn>
                    <a:cxn ang="0">
                      <a:pos x="48" y="98"/>
                    </a:cxn>
                    <a:cxn ang="0">
                      <a:pos x="63" y="92"/>
                    </a:cxn>
                    <a:cxn ang="0">
                      <a:pos x="80" y="85"/>
                    </a:cxn>
                    <a:cxn ang="0">
                      <a:pos x="100" y="78"/>
                    </a:cxn>
                    <a:cxn ang="0">
                      <a:pos x="111" y="74"/>
                    </a:cxn>
                    <a:cxn ang="0">
                      <a:pos x="135" y="66"/>
                    </a:cxn>
                    <a:cxn ang="0">
                      <a:pos x="154" y="57"/>
                    </a:cxn>
                    <a:cxn ang="0">
                      <a:pos x="170" y="49"/>
                    </a:cxn>
                    <a:cxn ang="0">
                      <a:pos x="180" y="40"/>
                    </a:cxn>
                    <a:cxn ang="0">
                      <a:pos x="187" y="31"/>
                    </a:cxn>
                    <a:cxn ang="0">
                      <a:pos x="191" y="22"/>
                    </a:cxn>
                    <a:cxn ang="0">
                      <a:pos x="193" y="11"/>
                    </a:cxn>
                    <a:cxn ang="0">
                      <a:pos x="194" y="0"/>
                    </a:cxn>
                    <a:cxn ang="0">
                      <a:pos x="186" y="0"/>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w="9525" cap="rnd">
                  <a:noFill/>
                  <a:round/>
                  <a:headEnd type="none" w="sm" len="sm"/>
                  <a:tailEnd type="none" w="sm" len="sm"/>
                </a:ln>
                <a:effectLst/>
              </p:spPr>
              <p:txBody>
                <a:bodyPr/>
                <a:lstStyle/>
                <a:p>
                  <a:endParaRPr lang="cs-CZ"/>
                </a:p>
              </p:txBody>
            </p:sp>
            <p:sp>
              <p:nvSpPr>
                <p:cNvPr id="107" name="Freeform 25"/>
                <p:cNvSpPr>
                  <a:spLocks/>
                </p:cNvSpPr>
                <p:nvPr/>
              </p:nvSpPr>
              <p:spPr bwMode="auto">
                <a:xfrm>
                  <a:off x="4544" y="1412"/>
                  <a:ext cx="196" cy="130"/>
                </a:xfrm>
                <a:custGeom>
                  <a:avLst/>
                  <a:gdLst/>
                  <a:ahLst/>
                  <a:cxnLst>
                    <a:cxn ang="0">
                      <a:pos x="187" y="0"/>
                    </a:cxn>
                    <a:cxn ang="0">
                      <a:pos x="185" y="6"/>
                    </a:cxn>
                    <a:cxn ang="0">
                      <a:pos x="183" y="12"/>
                    </a:cxn>
                    <a:cxn ang="0">
                      <a:pos x="178" y="18"/>
                    </a:cxn>
                    <a:cxn ang="0">
                      <a:pos x="170" y="22"/>
                    </a:cxn>
                    <a:cxn ang="0">
                      <a:pos x="158" y="28"/>
                    </a:cxn>
                    <a:cxn ang="0">
                      <a:pos x="143" y="35"/>
                    </a:cxn>
                    <a:cxn ang="0">
                      <a:pos x="124" y="41"/>
                    </a:cxn>
                    <a:cxn ang="0">
                      <a:pos x="100" y="50"/>
                    </a:cxn>
                    <a:cxn ang="0">
                      <a:pos x="81" y="57"/>
                    </a:cxn>
                    <a:cxn ang="0">
                      <a:pos x="57" y="68"/>
                    </a:cxn>
                    <a:cxn ang="0">
                      <a:pos x="37" y="77"/>
                    </a:cxn>
                    <a:cxn ang="0">
                      <a:pos x="23" y="87"/>
                    </a:cxn>
                    <a:cxn ang="0">
                      <a:pos x="12" y="95"/>
                    </a:cxn>
                    <a:cxn ang="0">
                      <a:pos x="6" y="103"/>
                    </a:cxn>
                    <a:cxn ang="0">
                      <a:pos x="2" y="112"/>
                    </a:cxn>
                    <a:cxn ang="0">
                      <a:pos x="0" y="120"/>
                    </a:cxn>
                    <a:cxn ang="0">
                      <a:pos x="0" y="128"/>
                    </a:cxn>
                    <a:cxn ang="0">
                      <a:pos x="9" y="129"/>
                    </a:cxn>
                    <a:cxn ang="0">
                      <a:pos x="11" y="122"/>
                    </a:cxn>
                    <a:cxn ang="0">
                      <a:pos x="15" y="115"/>
                    </a:cxn>
                    <a:cxn ang="0">
                      <a:pos x="24" y="109"/>
                    </a:cxn>
                    <a:cxn ang="0">
                      <a:pos x="35" y="103"/>
                    </a:cxn>
                    <a:cxn ang="0">
                      <a:pos x="48" y="97"/>
                    </a:cxn>
                    <a:cxn ang="0">
                      <a:pos x="62" y="92"/>
                    </a:cxn>
                    <a:cxn ang="0">
                      <a:pos x="80" y="85"/>
                    </a:cxn>
                    <a:cxn ang="0">
                      <a:pos x="100" y="78"/>
                    </a:cxn>
                    <a:cxn ang="0">
                      <a:pos x="111" y="74"/>
                    </a:cxn>
                    <a:cxn ang="0">
                      <a:pos x="136" y="66"/>
                    </a:cxn>
                    <a:cxn ang="0">
                      <a:pos x="155" y="57"/>
                    </a:cxn>
                    <a:cxn ang="0">
                      <a:pos x="170" y="49"/>
                    </a:cxn>
                    <a:cxn ang="0">
                      <a:pos x="180" y="39"/>
                    </a:cxn>
                    <a:cxn ang="0">
                      <a:pos x="188" y="31"/>
                    </a:cxn>
                    <a:cxn ang="0">
                      <a:pos x="192" y="21"/>
                    </a:cxn>
                    <a:cxn ang="0">
                      <a:pos x="194" y="11"/>
                    </a:cxn>
                    <a:cxn ang="0">
                      <a:pos x="195" y="0"/>
                    </a:cxn>
                    <a:cxn ang="0">
                      <a:pos x="187" y="0"/>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w="9525" cap="rnd">
                  <a:noFill/>
                  <a:round/>
                  <a:headEnd type="none" w="sm" len="sm"/>
                  <a:tailEnd type="none" w="sm" len="sm"/>
                </a:ln>
                <a:effectLst/>
              </p:spPr>
              <p:txBody>
                <a:bodyPr/>
                <a:lstStyle/>
                <a:p>
                  <a:endParaRPr lang="cs-CZ"/>
                </a:p>
              </p:txBody>
            </p:sp>
            <p:sp>
              <p:nvSpPr>
                <p:cNvPr id="108" name="Freeform 26"/>
                <p:cNvSpPr>
                  <a:spLocks/>
                </p:cNvSpPr>
                <p:nvPr/>
              </p:nvSpPr>
              <p:spPr bwMode="auto">
                <a:xfrm>
                  <a:off x="4557" y="1297"/>
                  <a:ext cx="176" cy="120"/>
                </a:xfrm>
                <a:custGeom>
                  <a:avLst/>
                  <a:gdLst/>
                  <a:ahLst/>
                  <a:cxnLst>
                    <a:cxn ang="0">
                      <a:pos x="103" y="65"/>
                    </a:cxn>
                    <a:cxn ang="0">
                      <a:pos x="125" y="56"/>
                    </a:cxn>
                    <a:cxn ang="0">
                      <a:pos x="142" y="47"/>
                    </a:cxn>
                    <a:cxn ang="0">
                      <a:pos x="155" y="39"/>
                    </a:cxn>
                    <a:cxn ang="0">
                      <a:pos x="165" y="32"/>
                    </a:cxn>
                    <a:cxn ang="0">
                      <a:pos x="170" y="24"/>
                    </a:cxn>
                    <a:cxn ang="0">
                      <a:pos x="174" y="17"/>
                    </a:cxn>
                    <a:cxn ang="0">
                      <a:pos x="175" y="9"/>
                    </a:cxn>
                    <a:cxn ang="0">
                      <a:pos x="175" y="1"/>
                    </a:cxn>
                    <a:cxn ang="0">
                      <a:pos x="167" y="0"/>
                    </a:cxn>
                    <a:cxn ang="0">
                      <a:pos x="167" y="1"/>
                    </a:cxn>
                    <a:cxn ang="0">
                      <a:pos x="165" y="7"/>
                    </a:cxn>
                    <a:cxn ang="0">
                      <a:pos x="161" y="13"/>
                    </a:cxn>
                    <a:cxn ang="0">
                      <a:pos x="154" y="18"/>
                    </a:cxn>
                    <a:cxn ang="0">
                      <a:pos x="145" y="23"/>
                    </a:cxn>
                    <a:cxn ang="0">
                      <a:pos x="133" y="29"/>
                    </a:cxn>
                    <a:cxn ang="0">
                      <a:pos x="118" y="34"/>
                    </a:cxn>
                    <a:cxn ang="0">
                      <a:pos x="103" y="40"/>
                    </a:cxn>
                    <a:cxn ang="0">
                      <a:pos x="85" y="46"/>
                    </a:cxn>
                    <a:cxn ang="0">
                      <a:pos x="75" y="49"/>
                    </a:cxn>
                    <a:cxn ang="0">
                      <a:pos x="53" y="57"/>
                    </a:cxn>
                    <a:cxn ang="0">
                      <a:pos x="36" y="65"/>
                    </a:cxn>
                    <a:cxn ang="0">
                      <a:pos x="23" y="73"/>
                    </a:cxn>
                    <a:cxn ang="0">
                      <a:pos x="14" y="81"/>
                    </a:cxn>
                    <a:cxn ang="0">
                      <a:pos x="6" y="89"/>
                    </a:cxn>
                    <a:cxn ang="0">
                      <a:pos x="2" y="97"/>
                    </a:cxn>
                    <a:cxn ang="0">
                      <a:pos x="1" y="106"/>
                    </a:cxn>
                    <a:cxn ang="0">
                      <a:pos x="0" y="116"/>
                    </a:cxn>
                    <a:cxn ang="0">
                      <a:pos x="0" y="118"/>
                    </a:cxn>
                    <a:cxn ang="0">
                      <a:pos x="0" y="119"/>
                    </a:cxn>
                    <a:cxn ang="0">
                      <a:pos x="7" y="118"/>
                    </a:cxn>
                    <a:cxn ang="0">
                      <a:pos x="7" y="116"/>
                    </a:cxn>
                    <a:cxn ang="0">
                      <a:pos x="8" y="111"/>
                    </a:cxn>
                    <a:cxn ang="0">
                      <a:pos x="11" y="106"/>
                    </a:cxn>
                    <a:cxn ang="0">
                      <a:pos x="15" y="101"/>
                    </a:cxn>
                    <a:cxn ang="0">
                      <a:pos x="23" y="96"/>
                    </a:cxn>
                    <a:cxn ang="0">
                      <a:pos x="34" y="92"/>
                    </a:cxn>
                    <a:cxn ang="0">
                      <a:pos x="46" y="86"/>
                    </a:cxn>
                    <a:cxn ang="0">
                      <a:pos x="64" y="79"/>
                    </a:cxn>
                    <a:cxn ang="0">
                      <a:pos x="85" y="72"/>
                    </a:cxn>
                    <a:cxn ang="0">
                      <a:pos x="103" y="65"/>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99CCFF"/>
                </a:solidFill>
                <a:ln w="9525" cap="rnd">
                  <a:noFill/>
                  <a:round/>
                  <a:headEnd type="none" w="sm" len="sm"/>
                  <a:tailEnd type="none" w="sm" len="sm"/>
                </a:ln>
                <a:effectLst/>
              </p:spPr>
              <p:txBody>
                <a:bodyPr/>
                <a:lstStyle/>
                <a:p>
                  <a:endParaRPr lang="cs-CZ"/>
                </a:p>
              </p:txBody>
            </p:sp>
            <p:sp>
              <p:nvSpPr>
                <p:cNvPr id="109" name="Freeform 27"/>
                <p:cNvSpPr>
                  <a:spLocks/>
                </p:cNvSpPr>
                <p:nvPr/>
              </p:nvSpPr>
              <p:spPr bwMode="auto">
                <a:xfrm>
                  <a:off x="4557" y="1527"/>
                  <a:ext cx="177" cy="119"/>
                </a:xfrm>
                <a:custGeom>
                  <a:avLst/>
                  <a:gdLst/>
                  <a:ahLst/>
                  <a:cxnLst>
                    <a:cxn ang="0">
                      <a:pos x="104" y="65"/>
                    </a:cxn>
                    <a:cxn ang="0">
                      <a:pos x="126" y="56"/>
                    </a:cxn>
                    <a:cxn ang="0">
                      <a:pos x="143" y="47"/>
                    </a:cxn>
                    <a:cxn ang="0">
                      <a:pos x="155" y="39"/>
                    </a:cxn>
                    <a:cxn ang="0">
                      <a:pos x="165" y="31"/>
                    </a:cxn>
                    <a:cxn ang="0">
                      <a:pos x="171" y="23"/>
                    </a:cxn>
                    <a:cxn ang="0">
                      <a:pos x="174" y="16"/>
                    </a:cxn>
                    <a:cxn ang="0">
                      <a:pos x="176" y="8"/>
                    </a:cxn>
                    <a:cxn ang="0">
                      <a:pos x="176" y="0"/>
                    </a:cxn>
                    <a:cxn ang="0">
                      <a:pos x="168" y="0"/>
                    </a:cxn>
                    <a:cxn ang="0">
                      <a:pos x="166" y="7"/>
                    </a:cxn>
                    <a:cxn ang="0">
                      <a:pos x="162" y="13"/>
                    </a:cxn>
                    <a:cxn ang="0">
                      <a:pos x="155" y="18"/>
                    </a:cxn>
                    <a:cxn ang="0">
                      <a:pos x="145" y="23"/>
                    </a:cxn>
                    <a:cxn ang="0">
                      <a:pos x="133" y="29"/>
                    </a:cxn>
                    <a:cxn ang="0">
                      <a:pos x="119" y="34"/>
                    </a:cxn>
                    <a:cxn ang="0">
                      <a:pos x="103" y="40"/>
                    </a:cxn>
                    <a:cxn ang="0">
                      <a:pos x="85" y="45"/>
                    </a:cxn>
                    <a:cxn ang="0">
                      <a:pos x="75" y="49"/>
                    </a:cxn>
                    <a:cxn ang="0">
                      <a:pos x="54" y="58"/>
                    </a:cxn>
                    <a:cxn ang="0">
                      <a:pos x="36" y="65"/>
                    </a:cxn>
                    <a:cxn ang="0">
                      <a:pos x="23" y="73"/>
                    </a:cxn>
                    <a:cxn ang="0">
                      <a:pos x="14" y="80"/>
                    </a:cxn>
                    <a:cxn ang="0">
                      <a:pos x="6" y="89"/>
                    </a:cxn>
                    <a:cxn ang="0">
                      <a:pos x="2" y="97"/>
                    </a:cxn>
                    <a:cxn ang="0">
                      <a:pos x="1" y="106"/>
                    </a:cxn>
                    <a:cxn ang="0">
                      <a:pos x="0" y="116"/>
                    </a:cxn>
                    <a:cxn ang="0">
                      <a:pos x="0" y="117"/>
                    </a:cxn>
                    <a:cxn ang="0">
                      <a:pos x="0" y="118"/>
                    </a:cxn>
                    <a:cxn ang="0">
                      <a:pos x="8" y="117"/>
                    </a:cxn>
                    <a:cxn ang="0">
                      <a:pos x="8" y="116"/>
                    </a:cxn>
                    <a:cxn ang="0">
                      <a:pos x="9" y="110"/>
                    </a:cxn>
                    <a:cxn ang="0">
                      <a:pos x="11" y="105"/>
                    </a:cxn>
                    <a:cxn ang="0">
                      <a:pos x="16" y="100"/>
                    </a:cxn>
                    <a:cxn ang="0">
                      <a:pos x="24" y="96"/>
                    </a:cxn>
                    <a:cxn ang="0">
                      <a:pos x="34" y="91"/>
                    </a:cxn>
                    <a:cxn ang="0">
                      <a:pos x="46" y="85"/>
                    </a:cxn>
                    <a:cxn ang="0">
                      <a:pos x="64" y="79"/>
                    </a:cxn>
                    <a:cxn ang="0">
                      <a:pos x="85" y="71"/>
                    </a:cxn>
                    <a:cxn ang="0">
                      <a:pos x="104" y="65"/>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99CCFF"/>
                </a:solidFill>
                <a:ln w="9525" cap="rnd">
                  <a:noFill/>
                  <a:round/>
                  <a:headEnd type="none" w="sm" len="sm"/>
                  <a:tailEnd type="none" w="sm" len="sm"/>
                </a:ln>
                <a:effectLst/>
              </p:spPr>
              <p:txBody>
                <a:bodyPr/>
                <a:lstStyle/>
                <a:p>
                  <a:endParaRPr lang="cs-CZ"/>
                </a:p>
              </p:txBody>
            </p:sp>
            <p:grpSp>
              <p:nvGrpSpPr>
                <p:cNvPr id="110" name="Group 28"/>
                <p:cNvGrpSpPr>
                  <a:grpSpLocks/>
                </p:cNvGrpSpPr>
                <p:nvPr/>
              </p:nvGrpSpPr>
              <p:grpSpPr bwMode="auto">
                <a:xfrm>
                  <a:off x="4638" y="959"/>
                  <a:ext cx="195" cy="274"/>
                  <a:chOff x="4638" y="959"/>
                  <a:chExt cx="195" cy="274"/>
                </a:xfrm>
              </p:grpSpPr>
              <p:sp>
                <p:nvSpPr>
                  <p:cNvPr id="111" name="Line 29"/>
                  <p:cNvSpPr>
                    <a:spLocks noChangeShapeType="1"/>
                  </p:cNvSpPr>
                  <p:nvPr/>
                </p:nvSpPr>
                <p:spPr bwMode="auto">
                  <a:xfrm flipV="1">
                    <a:off x="4734" y="1074"/>
                    <a:ext cx="0" cy="75"/>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112" name="Rectangle 30"/>
                  <p:cNvSpPr>
                    <a:spLocks noChangeArrowheads="1"/>
                  </p:cNvSpPr>
                  <p:nvPr/>
                </p:nvSpPr>
                <p:spPr bwMode="auto">
                  <a:xfrm>
                    <a:off x="4638" y="959"/>
                    <a:ext cx="195" cy="274"/>
                  </a:xfrm>
                  <a:prstGeom prst="rect">
                    <a:avLst/>
                  </a:prstGeom>
                  <a:noFill/>
                  <a:ln w="9525">
                    <a:noFill/>
                    <a:miter lim="800000"/>
                    <a:headEnd/>
                    <a:tailEnd/>
                  </a:ln>
                  <a:effectLst/>
                </p:spPr>
                <p:txBody>
                  <a:bodyPr lIns="90488" tIns="44450" rIns="90488" bIns="44450">
                    <a:spAutoFit/>
                  </a:bodyPr>
                  <a:lstStyle/>
                  <a:p>
                    <a:pPr eaLnBrk="0" hangingPunct="0"/>
                    <a:r>
                      <a:rPr lang="en-US" sz="2400" b="0">
                        <a:latin typeface="Helvetica" charset="0"/>
                      </a:rPr>
                      <a:t>*</a:t>
                    </a:r>
                  </a:p>
                </p:txBody>
              </p:sp>
            </p:grpSp>
          </p:grpSp>
          <p:grpSp>
            <p:nvGrpSpPr>
              <p:cNvPr id="54" name="Group 31"/>
              <p:cNvGrpSpPr>
                <a:grpSpLocks/>
              </p:cNvGrpSpPr>
              <p:nvPr/>
            </p:nvGrpSpPr>
            <p:grpSpPr bwMode="auto">
              <a:xfrm>
                <a:off x="4769" y="1067"/>
                <a:ext cx="289" cy="715"/>
                <a:chOff x="4769" y="1067"/>
                <a:chExt cx="289" cy="715"/>
              </a:xfrm>
            </p:grpSpPr>
            <p:sp>
              <p:nvSpPr>
                <p:cNvPr id="91" name="Freeform 32"/>
                <p:cNvSpPr>
                  <a:spLocks/>
                </p:cNvSpPr>
                <p:nvPr/>
              </p:nvSpPr>
              <p:spPr bwMode="auto">
                <a:xfrm>
                  <a:off x="4782" y="1523"/>
                  <a:ext cx="176" cy="118"/>
                </a:xfrm>
                <a:custGeom>
                  <a:avLst/>
                  <a:gdLst/>
                  <a:ahLst/>
                  <a:cxnLst>
                    <a:cxn ang="0">
                      <a:pos x="8" y="0"/>
                    </a:cxn>
                    <a:cxn ang="0">
                      <a:pos x="9" y="6"/>
                    </a:cxn>
                    <a:cxn ang="0">
                      <a:pos x="11" y="11"/>
                    </a:cxn>
                    <a:cxn ang="0">
                      <a:pos x="16" y="15"/>
                    </a:cxn>
                    <a:cxn ang="0">
                      <a:pos x="24" y="21"/>
                    </a:cxn>
                    <a:cxn ang="0">
                      <a:pos x="34" y="26"/>
                    </a:cxn>
                    <a:cxn ang="0">
                      <a:pos x="46" y="31"/>
                    </a:cxn>
                    <a:cxn ang="0">
                      <a:pos x="64" y="38"/>
                    </a:cxn>
                    <a:cxn ang="0">
                      <a:pos x="85" y="45"/>
                    </a:cxn>
                    <a:cxn ang="0">
                      <a:pos x="104" y="51"/>
                    </a:cxn>
                    <a:cxn ang="0">
                      <a:pos x="125" y="61"/>
                    </a:cxn>
                    <a:cxn ang="0">
                      <a:pos x="143" y="70"/>
                    </a:cxn>
                    <a:cxn ang="0">
                      <a:pos x="155" y="78"/>
                    </a:cxn>
                    <a:cxn ang="0">
                      <a:pos x="165" y="85"/>
                    </a:cxn>
                    <a:cxn ang="0">
                      <a:pos x="170" y="93"/>
                    </a:cxn>
                    <a:cxn ang="0">
                      <a:pos x="174" y="100"/>
                    </a:cxn>
                    <a:cxn ang="0">
                      <a:pos x="175" y="108"/>
                    </a:cxn>
                    <a:cxn ang="0">
                      <a:pos x="175" y="116"/>
                    </a:cxn>
                    <a:cxn ang="0">
                      <a:pos x="167" y="117"/>
                    </a:cxn>
                    <a:cxn ang="0">
                      <a:pos x="167" y="116"/>
                    </a:cxn>
                    <a:cxn ang="0">
                      <a:pos x="165" y="110"/>
                    </a:cxn>
                    <a:cxn ang="0">
                      <a:pos x="161" y="105"/>
                    </a:cxn>
                    <a:cxn ang="0">
                      <a:pos x="154" y="99"/>
                    </a:cxn>
                    <a:cxn ang="0">
                      <a:pos x="145" y="94"/>
                    </a:cxn>
                    <a:cxn ang="0">
                      <a:pos x="133" y="88"/>
                    </a:cxn>
                    <a:cxn ang="0">
                      <a:pos x="118" y="82"/>
                    </a:cxn>
                    <a:cxn ang="0">
                      <a:pos x="103" y="77"/>
                    </a:cxn>
                    <a:cxn ang="0">
                      <a:pos x="85" y="70"/>
                    </a:cxn>
                    <a:cxn ang="0">
                      <a:pos x="75" y="67"/>
                    </a:cxn>
                    <a:cxn ang="0">
                      <a:pos x="53" y="60"/>
                    </a:cxn>
                    <a:cxn ang="0">
                      <a:pos x="36" y="51"/>
                    </a:cxn>
                    <a:cxn ang="0">
                      <a:pos x="23" y="44"/>
                    </a:cxn>
                    <a:cxn ang="0">
                      <a:pos x="14" y="36"/>
                    </a:cxn>
                    <a:cxn ang="0">
                      <a:pos x="6" y="28"/>
                    </a:cxn>
                    <a:cxn ang="0">
                      <a:pos x="2" y="19"/>
                    </a:cxn>
                    <a:cxn ang="0">
                      <a:pos x="1" y="10"/>
                    </a:cxn>
                    <a:cxn ang="0">
                      <a:pos x="0" y="0"/>
                    </a:cxn>
                    <a:cxn ang="0">
                      <a:pos x="8" y="0"/>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3399FF"/>
                </a:solidFill>
                <a:ln w="9525" cap="rnd">
                  <a:noFill/>
                  <a:round/>
                  <a:headEnd type="none" w="sm" len="sm"/>
                  <a:tailEnd type="none" w="sm" len="sm"/>
                </a:ln>
                <a:effectLst/>
              </p:spPr>
              <p:txBody>
                <a:bodyPr/>
                <a:lstStyle/>
                <a:p>
                  <a:endParaRPr lang="cs-CZ"/>
                </a:p>
              </p:txBody>
            </p:sp>
            <p:sp>
              <p:nvSpPr>
                <p:cNvPr id="92" name="Freeform 33"/>
                <p:cNvSpPr>
                  <a:spLocks/>
                </p:cNvSpPr>
                <p:nvPr/>
              </p:nvSpPr>
              <p:spPr bwMode="auto">
                <a:xfrm>
                  <a:off x="4782" y="1294"/>
                  <a:ext cx="176" cy="117"/>
                </a:xfrm>
                <a:custGeom>
                  <a:avLst/>
                  <a:gdLst/>
                  <a:ahLst/>
                  <a:cxnLst>
                    <a:cxn ang="0">
                      <a:pos x="7" y="0"/>
                    </a:cxn>
                    <a:cxn ang="0">
                      <a:pos x="8" y="6"/>
                    </a:cxn>
                    <a:cxn ang="0">
                      <a:pos x="11" y="11"/>
                    </a:cxn>
                    <a:cxn ang="0">
                      <a:pos x="15" y="16"/>
                    </a:cxn>
                    <a:cxn ang="0">
                      <a:pos x="23" y="21"/>
                    </a:cxn>
                    <a:cxn ang="0">
                      <a:pos x="34" y="26"/>
                    </a:cxn>
                    <a:cxn ang="0">
                      <a:pos x="46" y="31"/>
                    </a:cxn>
                    <a:cxn ang="0">
                      <a:pos x="64" y="38"/>
                    </a:cxn>
                    <a:cxn ang="0">
                      <a:pos x="85" y="45"/>
                    </a:cxn>
                    <a:cxn ang="0">
                      <a:pos x="103" y="51"/>
                    </a:cxn>
                    <a:cxn ang="0">
                      <a:pos x="125" y="61"/>
                    </a:cxn>
                    <a:cxn ang="0">
                      <a:pos x="142" y="69"/>
                    </a:cxn>
                    <a:cxn ang="0">
                      <a:pos x="155" y="78"/>
                    </a:cxn>
                    <a:cxn ang="0">
                      <a:pos x="165" y="85"/>
                    </a:cxn>
                    <a:cxn ang="0">
                      <a:pos x="170" y="92"/>
                    </a:cxn>
                    <a:cxn ang="0">
                      <a:pos x="174" y="100"/>
                    </a:cxn>
                    <a:cxn ang="0">
                      <a:pos x="175" y="107"/>
                    </a:cxn>
                    <a:cxn ang="0">
                      <a:pos x="175" y="115"/>
                    </a:cxn>
                    <a:cxn ang="0">
                      <a:pos x="167" y="116"/>
                    </a:cxn>
                    <a:cxn ang="0">
                      <a:pos x="165" y="109"/>
                    </a:cxn>
                    <a:cxn ang="0">
                      <a:pos x="161" y="104"/>
                    </a:cxn>
                    <a:cxn ang="0">
                      <a:pos x="154" y="98"/>
                    </a:cxn>
                    <a:cxn ang="0">
                      <a:pos x="145" y="93"/>
                    </a:cxn>
                    <a:cxn ang="0">
                      <a:pos x="133" y="87"/>
                    </a:cxn>
                    <a:cxn ang="0">
                      <a:pos x="118" y="82"/>
                    </a:cxn>
                    <a:cxn ang="0">
                      <a:pos x="103" y="76"/>
                    </a:cxn>
                    <a:cxn ang="0">
                      <a:pos x="85" y="70"/>
                    </a:cxn>
                    <a:cxn ang="0">
                      <a:pos x="75" y="66"/>
                    </a:cxn>
                    <a:cxn ang="0">
                      <a:pos x="53" y="59"/>
                    </a:cxn>
                    <a:cxn ang="0">
                      <a:pos x="36" y="51"/>
                    </a:cxn>
                    <a:cxn ang="0">
                      <a:pos x="23" y="44"/>
                    </a:cxn>
                    <a:cxn ang="0">
                      <a:pos x="14" y="36"/>
                    </a:cxn>
                    <a:cxn ang="0">
                      <a:pos x="6" y="27"/>
                    </a:cxn>
                    <a:cxn ang="0">
                      <a:pos x="2" y="19"/>
                    </a:cxn>
                    <a:cxn ang="0">
                      <a:pos x="1" y="10"/>
                    </a:cxn>
                    <a:cxn ang="0">
                      <a:pos x="0" y="0"/>
                    </a:cxn>
                    <a:cxn ang="0">
                      <a:pos x="7" y="0"/>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3399FF"/>
                </a:solidFill>
                <a:ln w="9525" cap="rnd">
                  <a:noFill/>
                  <a:round/>
                  <a:headEnd type="none" w="sm" len="sm"/>
                  <a:tailEnd type="none" w="sm" len="sm"/>
                </a:ln>
                <a:effectLst/>
              </p:spPr>
              <p:txBody>
                <a:bodyPr/>
                <a:lstStyle/>
                <a:p>
                  <a:endParaRPr lang="cs-CZ"/>
                </a:p>
              </p:txBody>
            </p:sp>
            <p:sp>
              <p:nvSpPr>
                <p:cNvPr id="93" name="Freeform 34"/>
                <p:cNvSpPr>
                  <a:spLocks/>
                </p:cNvSpPr>
                <p:nvPr/>
              </p:nvSpPr>
              <p:spPr bwMode="auto">
                <a:xfrm>
                  <a:off x="4769" y="1395"/>
                  <a:ext cx="196" cy="132"/>
                </a:xfrm>
                <a:custGeom>
                  <a:avLst/>
                  <a:gdLst/>
                  <a:ahLst/>
                  <a:cxnLst>
                    <a:cxn ang="0">
                      <a:pos x="81" y="72"/>
                    </a:cxn>
                    <a:cxn ang="0">
                      <a:pos x="57" y="62"/>
                    </a:cxn>
                    <a:cxn ang="0">
                      <a:pos x="37" y="52"/>
                    </a:cxn>
                    <a:cxn ang="0">
                      <a:pos x="23" y="44"/>
                    </a:cxn>
                    <a:cxn ang="0">
                      <a:pos x="12" y="34"/>
                    </a:cxn>
                    <a:cxn ang="0">
                      <a:pos x="6" y="26"/>
                    </a:cxn>
                    <a:cxn ang="0">
                      <a:pos x="2" y="18"/>
                    </a:cxn>
                    <a:cxn ang="0">
                      <a:pos x="0" y="9"/>
                    </a:cxn>
                    <a:cxn ang="0">
                      <a:pos x="0" y="1"/>
                    </a:cxn>
                    <a:cxn ang="0">
                      <a:pos x="9" y="0"/>
                    </a:cxn>
                    <a:cxn ang="0">
                      <a:pos x="9" y="1"/>
                    </a:cxn>
                    <a:cxn ang="0">
                      <a:pos x="11" y="7"/>
                    </a:cxn>
                    <a:cxn ang="0">
                      <a:pos x="15" y="14"/>
                    </a:cxn>
                    <a:cxn ang="0">
                      <a:pos x="24" y="20"/>
                    </a:cxn>
                    <a:cxn ang="0">
                      <a:pos x="35" y="26"/>
                    </a:cxn>
                    <a:cxn ang="0">
                      <a:pos x="48" y="32"/>
                    </a:cxn>
                    <a:cxn ang="0">
                      <a:pos x="64" y="38"/>
                    </a:cxn>
                    <a:cxn ang="0">
                      <a:pos x="81" y="44"/>
                    </a:cxn>
                    <a:cxn ang="0">
                      <a:pos x="100" y="51"/>
                    </a:cxn>
                    <a:cxn ang="0">
                      <a:pos x="112" y="55"/>
                    </a:cxn>
                    <a:cxn ang="0">
                      <a:pos x="136" y="64"/>
                    </a:cxn>
                    <a:cxn ang="0">
                      <a:pos x="155" y="72"/>
                    </a:cxn>
                    <a:cxn ang="0">
                      <a:pos x="171" y="81"/>
                    </a:cxn>
                    <a:cxn ang="0">
                      <a:pos x="181" y="89"/>
                    </a:cxn>
                    <a:cxn ang="0">
                      <a:pos x="188" y="99"/>
                    </a:cxn>
                    <a:cxn ang="0">
                      <a:pos x="192" y="108"/>
                    </a:cxn>
                    <a:cxn ang="0">
                      <a:pos x="194" y="118"/>
                    </a:cxn>
                    <a:cxn ang="0">
                      <a:pos x="195" y="128"/>
                    </a:cxn>
                    <a:cxn ang="0">
                      <a:pos x="195" y="131"/>
                    </a:cxn>
                    <a:cxn ang="0">
                      <a:pos x="187" y="131"/>
                    </a:cxn>
                    <a:cxn ang="0">
                      <a:pos x="187" y="128"/>
                    </a:cxn>
                    <a:cxn ang="0">
                      <a:pos x="185" y="122"/>
                    </a:cxn>
                    <a:cxn ang="0">
                      <a:pos x="183" y="117"/>
                    </a:cxn>
                    <a:cxn ang="0">
                      <a:pos x="178" y="111"/>
                    </a:cxn>
                    <a:cxn ang="0">
                      <a:pos x="170" y="106"/>
                    </a:cxn>
                    <a:cxn ang="0">
                      <a:pos x="158" y="101"/>
                    </a:cxn>
                    <a:cxn ang="0">
                      <a:pos x="143" y="95"/>
                    </a:cxn>
                    <a:cxn ang="0">
                      <a:pos x="124" y="87"/>
                    </a:cxn>
                    <a:cxn ang="0">
                      <a:pos x="100" y="79"/>
                    </a:cxn>
                    <a:cxn ang="0">
                      <a:pos x="81" y="72"/>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w="9525" cap="rnd">
                  <a:noFill/>
                  <a:round/>
                  <a:headEnd type="none" w="sm" len="sm"/>
                  <a:tailEnd type="none" w="sm" len="sm"/>
                </a:ln>
                <a:effectLst/>
              </p:spPr>
              <p:txBody>
                <a:bodyPr/>
                <a:lstStyle/>
                <a:p>
                  <a:endParaRPr lang="cs-CZ"/>
                </a:p>
              </p:txBody>
            </p:sp>
            <p:sp>
              <p:nvSpPr>
                <p:cNvPr id="94" name="Freeform 35"/>
                <p:cNvSpPr>
                  <a:spLocks/>
                </p:cNvSpPr>
                <p:nvPr/>
              </p:nvSpPr>
              <p:spPr bwMode="auto">
                <a:xfrm>
                  <a:off x="4769" y="1648"/>
                  <a:ext cx="196" cy="134"/>
                </a:xfrm>
                <a:custGeom>
                  <a:avLst/>
                  <a:gdLst/>
                  <a:ahLst/>
                  <a:cxnLst>
                    <a:cxn ang="0">
                      <a:pos x="81" y="73"/>
                    </a:cxn>
                    <a:cxn ang="0">
                      <a:pos x="57" y="63"/>
                    </a:cxn>
                    <a:cxn ang="0">
                      <a:pos x="37" y="52"/>
                    </a:cxn>
                    <a:cxn ang="0">
                      <a:pos x="23" y="44"/>
                    </a:cxn>
                    <a:cxn ang="0">
                      <a:pos x="12" y="35"/>
                    </a:cxn>
                    <a:cxn ang="0">
                      <a:pos x="6" y="26"/>
                    </a:cxn>
                    <a:cxn ang="0">
                      <a:pos x="2" y="17"/>
                    </a:cxn>
                    <a:cxn ang="0">
                      <a:pos x="0" y="10"/>
                    </a:cxn>
                    <a:cxn ang="0">
                      <a:pos x="0" y="0"/>
                    </a:cxn>
                    <a:cxn ang="0">
                      <a:pos x="9" y="0"/>
                    </a:cxn>
                    <a:cxn ang="0">
                      <a:pos x="9" y="1"/>
                    </a:cxn>
                    <a:cxn ang="0">
                      <a:pos x="11" y="8"/>
                    </a:cxn>
                    <a:cxn ang="0">
                      <a:pos x="15" y="15"/>
                    </a:cxn>
                    <a:cxn ang="0">
                      <a:pos x="24" y="21"/>
                    </a:cxn>
                    <a:cxn ang="0">
                      <a:pos x="35" y="26"/>
                    </a:cxn>
                    <a:cxn ang="0">
                      <a:pos x="48" y="33"/>
                    </a:cxn>
                    <a:cxn ang="0">
                      <a:pos x="62" y="38"/>
                    </a:cxn>
                    <a:cxn ang="0">
                      <a:pos x="80" y="45"/>
                    </a:cxn>
                    <a:cxn ang="0">
                      <a:pos x="100" y="51"/>
                    </a:cxn>
                    <a:cxn ang="0">
                      <a:pos x="111" y="55"/>
                    </a:cxn>
                    <a:cxn ang="0">
                      <a:pos x="136" y="65"/>
                    </a:cxn>
                    <a:cxn ang="0">
                      <a:pos x="155" y="73"/>
                    </a:cxn>
                    <a:cxn ang="0">
                      <a:pos x="170" y="82"/>
                    </a:cxn>
                    <a:cxn ang="0">
                      <a:pos x="180" y="90"/>
                    </a:cxn>
                    <a:cxn ang="0">
                      <a:pos x="188" y="100"/>
                    </a:cxn>
                    <a:cxn ang="0">
                      <a:pos x="192" y="109"/>
                    </a:cxn>
                    <a:cxn ang="0">
                      <a:pos x="194" y="119"/>
                    </a:cxn>
                    <a:cxn ang="0">
                      <a:pos x="195" y="130"/>
                    </a:cxn>
                    <a:cxn ang="0">
                      <a:pos x="195" y="132"/>
                    </a:cxn>
                    <a:cxn ang="0">
                      <a:pos x="195" y="133"/>
                    </a:cxn>
                    <a:cxn ang="0">
                      <a:pos x="187" y="132"/>
                    </a:cxn>
                    <a:cxn ang="0">
                      <a:pos x="187" y="130"/>
                    </a:cxn>
                    <a:cxn ang="0">
                      <a:pos x="185" y="124"/>
                    </a:cxn>
                    <a:cxn ang="0">
                      <a:pos x="183" y="118"/>
                    </a:cxn>
                    <a:cxn ang="0">
                      <a:pos x="178" y="113"/>
                    </a:cxn>
                    <a:cxn ang="0">
                      <a:pos x="170" y="107"/>
                    </a:cxn>
                    <a:cxn ang="0">
                      <a:pos x="158" y="102"/>
                    </a:cxn>
                    <a:cxn ang="0">
                      <a:pos x="143" y="96"/>
                    </a:cxn>
                    <a:cxn ang="0">
                      <a:pos x="124" y="88"/>
                    </a:cxn>
                    <a:cxn ang="0">
                      <a:pos x="100" y="80"/>
                    </a:cxn>
                    <a:cxn ang="0">
                      <a:pos x="81" y="7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w="9525" cap="rnd">
                  <a:noFill/>
                  <a:round/>
                  <a:headEnd type="none" w="sm" len="sm"/>
                  <a:tailEnd type="none" w="sm" len="sm"/>
                </a:ln>
                <a:effectLst/>
              </p:spPr>
              <p:txBody>
                <a:bodyPr/>
                <a:lstStyle/>
                <a:p>
                  <a:endParaRPr lang="cs-CZ"/>
                </a:p>
              </p:txBody>
            </p:sp>
            <p:sp>
              <p:nvSpPr>
                <p:cNvPr id="95" name="Freeform 36"/>
                <p:cNvSpPr>
                  <a:spLocks/>
                </p:cNvSpPr>
                <p:nvPr/>
              </p:nvSpPr>
              <p:spPr bwMode="auto">
                <a:xfrm>
                  <a:off x="4770" y="1268"/>
                  <a:ext cx="195" cy="130"/>
                </a:xfrm>
                <a:custGeom>
                  <a:avLst/>
                  <a:gdLst/>
                  <a:ahLst/>
                  <a:cxnLst>
                    <a:cxn ang="0">
                      <a:pos x="186" y="0"/>
                    </a:cxn>
                    <a:cxn ang="0">
                      <a:pos x="184" y="6"/>
                    </a:cxn>
                    <a:cxn ang="0">
                      <a:pos x="182" y="12"/>
                    </a:cxn>
                    <a:cxn ang="0">
                      <a:pos x="177" y="18"/>
                    </a:cxn>
                    <a:cxn ang="0">
                      <a:pos x="169" y="23"/>
                    </a:cxn>
                    <a:cxn ang="0">
                      <a:pos x="157" y="29"/>
                    </a:cxn>
                    <a:cxn ang="0">
                      <a:pos x="142" y="35"/>
                    </a:cxn>
                    <a:cxn ang="0">
                      <a:pos x="123" y="42"/>
                    </a:cxn>
                    <a:cxn ang="0">
                      <a:pos x="100" y="50"/>
                    </a:cxn>
                    <a:cxn ang="0">
                      <a:pos x="80" y="57"/>
                    </a:cxn>
                    <a:cxn ang="0">
                      <a:pos x="56" y="68"/>
                    </a:cxn>
                    <a:cxn ang="0">
                      <a:pos x="36" y="77"/>
                    </a:cxn>
                    <a:cxn ang="0">
                      <a:pos x="23" y="87"/>
                    </a:cxn>
                    <a:cxn ang="0">
                      <a:pos x="13" y="95"/>
                    </a:cxn>
                    <a:cxn ang="0">
                      <a:pos x="6" y="103"/>
                    </a:cxn>
                    <a:cxn ang="0">
                      <a:pos x="3" y="112"/>
                    </a:cxn>
                    <a:cxn ang="0">
                      <a:pos x="0" y="120"/>
                    </a:cxn>
                    <a:cxn ang="0">
                      <a:pos x="0" y="128"/>
                    </a:cxn>
                    <a:cxn ang="0">
                      <a:pos x="8" y="129"/>
                    </a:cxn>
                    <a:cxn ang="0">
                      <a:pos x="10" y="122"/>
                    </a:cxn>
                    <a:cxn ang="0">
                      <a:pos x="15" y="115"/>
                    </a:cxn>
                    <a:cxn ang="0">
                      <a:pos x="23" y="109"/>
                    </a:cxn>
                    <a:cxn ang="0">
                      <a:pos x="34" y="103"/>
                    </a:cxn>
                    <a:cxn ang="0">
                      <a:pos x="48" y="98"/>
                    </a:cxn>
                    <a:cxn ang="0">
                      <a:pos x="63" y="92"/>
                    </a:cxn>
                    <a:cxn ang="0">
                      <a:pos x="80" y="85"/>
                    </a:cxn>
                    <a:cxn ang="0">
                      <a:pos x="100" y="78"/>
                    </a:cxn>
                    <a:cxn ang="0">
                      <a:pos x="111" y="74"/>
                    </a:cxn>
                    <a:cxn ang="0">
                      <a:pos x="135" y="66"/>
                    </a:cxn>
                    <a:cxn ang="0">
                      <a:pos x="154" y="57"/>
                    </a:cxn>
                    <a:cxn ang="0">
                      <a:pos x="170" y="49"/>
                    </a:cxn>
                    <a:cxn ang="0">
                      <a:pos x="180" y="40"/>
                    </a:cxn>
                    <a:cxn ang="0">
                      <a:pos x="187" y="31"/>
                    </a:cxn>
                    <a:cxn ang="0">
                      <a:pos x="191" y="22"/>
                    </a:cxn>
                    <a:cxn ang="0">
                      <a:pos x="193" y="11"/>
                    </a:cxn>
                    <a:cxn ang="0">
                      <a:pos x="194" y="0"/>
                    </a:cxn>
                    <a:cxn ang="0">
                      <a:pos x="186" y="0"/>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w="9525" cap="rnd">
                  <a:noFill/>
                  <a:round/>
                  <a:headEnd type="none" w="sm" len="sm"/>
                  <a:tailEnd type="none" w="sm" len="sm"/>
                </a:ln>
                <a:effectLst/>
              </p:spPr>
              <p:txBody>
                <a:bodyPr/>
                <a:lstStyle/>
                <a:p>
                  <a:endParaRPr lang="cs-CZ"/>
                </a:p>
              </p:txBody>
            </p:sp>
            <p:sp>
              <p:nvSpPr>
                <p:cNvPr id="96" name="Freeform 37"/>
                <p:cNvSpPr>
                  <a:spLocks/>
                </p:cNvSpPr>
                <p:nvPr/>
              </p:nvSpPr>
              <p:spPr bwMode="auto">
                <a:xfrm>
                  <a:off x="4769" y="1523"/>
                  <a:ext cx="196" cy="130"/>
                </a:xfrm>
                <a:custGeom>
                  <a:avLst/>
                  <a:gdLst/>
                  <a:ahLst/>
                  <a:cxnLst>
                    <a:cxn ang="0">
                      <a:pos x="187" y="0"/>
                    </a:cxn>
                    <a:cxn ang="0">
                      <a:pos x="185" y="6"/>
                    </a:cxn>
                    <a:cxn ang="0">
                      <a:pos x="183" y="12"/>
                    </a:cxn>
                    <a:cxn ang="0">
                      <a:pos x="178" y="18"/>
                    </a:cxn>
                    <a:cxn ang="0">
                      <a:pos x="170" y="22"/>
                    </a:cxn>
                    <a:cxn ang="0">
                      <a:pos x="158" y="28"/>
                    </a:cxn>
                    <a:cxn ang="0">
                      <a:pos x="143" y="35"/>
                    </a:cxn>
                    <a:cxn ang="0">
                      <a:pos x="124" y="41"/>
                    </a:cxn>
                    <a:cxn ang="0">
                      <a:pos x="100" y="50"/>
                    </a:cxn>
                    <a:cxn ang="0">
                      <a:pos x="81" y="57"/>
                    </a:cxn>
                    <a:cxn ang="0">
                      <a:pos x="57" y="68"/>
                    </a:cxn>
                    <a:cxn ang="0">
                      <a:pos x="37" y="77"/>
                    </a:cxn>
                    <a:cxn ang="0">
                      <a:pos x="23" y="87"/>
                    </a:cxn>
                    <a:cxn ang="0">
                      <a:pos x="12" y="95"/>
                    </a:cxn>
                    <a:cxn ang="0">
                      <a:pos x="6" y="103"/>
                    </a:cxn>
                    <a:cxn ang="0">
                      <a:pos x="2" y="112"/>
                    </a:cxn>
                    <a:cxn ang="0">
                      <a:pos x="0" y="120"/>
                    </a:cxn>
                    <a:cxn ang="0">
                      <a:pos x="0" y="128"/>
                    </a:cxn>
                    <a:cxn ang="0">
                      <a:pos x="9" y="129"/>
                    </a:cxn>
                    <a:cxn ang="0">
                      <a:pos x="11" y="122"/>
                    </a:cxn>
                    <a:cxn ang="0">
                      <a:pos x="15" y="115"/>
                    </a:cxn>
                    <a:cxn ang="0">
                      <a:pos x="24" y="109"/>
                    </a:cxn>
                    <a:cxn ang="0">
                      <a:pos x="35" y="103"/>
                    </a:cxn>
                    <a:cxn ang="0">
                      <a:pos x="48" y="97"/>
                    </a:cxn>
                    <a:cxn ang="0">
                      <a:pos x="62" y="92"/>
                    </a:cxn>
                    <a:cxn ang="0">
                      <a:pos x="80" y="85"/>
                    </a:cxn>
                    <a:cxn ang="0">
                      <a:pos x="100" y="78"/>
                    </a:cxn>
                    <a:cxn ang="0">
                      <a:pos x="111" y="74"/>
                    </a:cxn>
                    <a:cxn ang="0">
                      <a:pos x="136" y="66"/>
                    </a:cxn>
                    <a:cxn ang="0">
                      <a:pos x="155" y="57"/>
                    </a:cxn>
                    <a:cxn ang="0">
                      <a:pos x="170" y="49"/>
                    </a:cxn>
                    <a:cxn ang="0">
                      <a:pos x="180" y="39"/>
                    </a:cxn>
                    <a:cxn ang="0">
                      <a:pos x="188" y="31"/>
                    </a:cxn>
                    <a:cxn ang="0">
                      <a:pos x="192" y="21"/>
                    </a:cxn>
                    <a:cxn ang="0">
                      <a:pos x="194" y="11"/>
                    </a:cxn>
                    <a:cxn ang="0">
                      <a:pos x="195" y="0"/>
                    </a:cxn>
                    <a:cxn ang="0">
                      <a:pos x="187" y="0"/>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w="9525" cap="rnd">
                  <a:noFill/>
                  <a:round/>
                  <a:headEnd type="none" w="sm" len="sm"/>
                  <a:tailEnd type="none" w="sm" len="sm"/>
                </a:ln>
                <a:effectLst/>
              </p:spPr>
              <p:txBody>
                <a:bodyPr/>
                <a:lstStyle/>
                <a:p>
                  <a:endParaRPr lang="cs-CZ"/>
                </a:p>
              </p:txBody>
            </p:sp>
            <p:sp>
              <p:nvSpPr>
                <p:cNvPr id="97" name="Freeform 38"/>
                <p:cNvSpPr>
                  <a:spLocks/>
                </p:cNvSpPr>
                <p:nvPr/>
              </p:nvSpPr>
              <p:spPr bwMode="auto">
                <a:xfrm>
                  <a:off x="4782" y="1408"/>
                  <a:ext cx="176" cy="120"/>
                </a:xfrm>
                <a:custGeom>
                  <a:avLst/>
                  <a:gdLst/>
                  <a:ahLst/>
                  <a:cxnLst>
                    <a:cxn ang="0">
                      <a:pos x="103" y="65"/>
                    </a:cxn>
                    <a:cxn ang="0">
                      <a:pos x="125" y="56"/>
                    </a:cxn>
                    <a:cxn ang="0">
                      <a:pos x="142" y="47"/>
                    </a:cxn>
                    <a:cxn ang="0">
                      <a:pos x="155" y="39"/>
                    </a:cxn>
                    <a:cxn ang="0">
                      <a:pos x="165" y="32"/>
                    </a:cxn>
                    <a:cxn ang="0">
                      <a:pos x="170" y="24"/>
                    </a:cxn>
                    <a:cxn ang="0">
                      <a:pos x="174" y="17"/>
                    </a:cxn>
                    <a:cxn ang="0">
                      <a:pos x="175" y="9"/>
                    </a:cxn>
                    <a:cxn ang="0">
                      <a:pos x="175" y="1"/>
                    </a:cxn>
                    <a:cxn ang="0">
                      <a:pos x="167" y="0"/>
                    </a:cxn>
                    <a:cxn ang="0">
                      <a:pos x="167" y="1"/>
                    </a:cxn>
                    <a:cxn ang="0">
                      <a:pos x="165" y="7"/>
                    </a:cxn>
                    <a:cxn ang="0">
                      <a:pos x="161" y="13"/>
                    </a:cxn>
                    <a:cxn ang="0">
                      <a:pos x="154" y="18"/>
                    </a:cxn>
                    <a:cxn ang="0">
                      <a:pos x="145" y="23"/>
                    </a:cxn>
                    <a:cxn ang="0">
                      <a:pos x="133" y="29"/>
                    </a:cxn>
                    <a:cxn ang="0">
                      <a:pos x="118" y="34"/>
                    </a:cxn>
                    <a:cxn ang="0">
                      <a:pos x="103" y="40"/>
                    </a:cxn>
                    <a:cxn ang="0">
                      <a:pos x="85" y="46"/>
                    </a:cxn>
                    <a:cxn ang="0">
                      <a:pos x="75" y="49"/>
                    </a:cxn>
                    <a:cxn ang="0">
                      <a:pos x="53" y="57"/>
                    </a:cxn>
                    <a:cxn ang="0">
                      <a:pos x="36" y="65"/>
                    </a:cxn>
                    <a:cxn ang="0">
                      <a:pos x="23" y="73"/>
                    </a:cxn>
                    <a:cxn ang="0">
                      <a:pos x="14" y="81"/>
                    </a:cxn>
                    <a:cxn ang="0">
                      <a:pos x="6" y="89"/>
                    </a:cxn>
                    <a:cxn ang="0">
                      <a:pos x="2" y="97"/>
                    </a:cxn>
                    <a:cxn ang="0">
                      <a:pos x="1" y="106"/>
                    </a:cxn>
                    <a:cxn ang="0">
                      <a:pos x="0" y="116"/>
                    </a:cxn>
                    <a:cxn ang="0">
                      <a:pos x="0" y="118"/>
                    </a:cxn>
                    <a:cxn ang="0">
                      <a:pos x="0" y="119"/>
                    </a:cxn>
                    <a:cxn ang="0">
                      <a:pos x="7" y="118"/>
                    </a:cxn>
                    <a:cxn ang="0">
                      <a:pos x="7" y="116"/>
                    </a:cxn>
                    <a:cxn ang="0">
                      <a:pos x="8" y="111"/>
                    </a:cxn>
                    <a:cxn ang="0">
                      <a:pos x="11" y="106"/>
                    </a:cxn>
                    <a:cxn ang="0">
                      <a:pos x="15" y="101"/>
                    </a:cxn>
                    <a:cxn ang="0">
                      <a:pos x="23" y="96"/>
                    </a:cxn>
                    <a:cxn ang="0">
                      <a:pos x="34" y="92"/>
                    </a:cxn>
                    <a:cxn ang="0">
                      <a:pos x="46" y="86"/>
                    </a:cxn>
                    <a:cxn ang="0">
                      <a:pos x="64" y="79"/>
                    </a:cxn>
                    <a:cxn ang="0">
                      <a:pos x="85" y="72"/>
                    </a:cxn>
                    <a:cxn ang="0">
                      <a:pos x="103" y="65"/>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99CCFF"/>
                </a:solidFill>
                <a:ln w="9525" cap="rnd">
                  <a:noFill/>
                  <a:round/>
                  <a:headEnd type="none" w="sm" len="sm"/>
                  <a:tailEnd type="none" w="sm" len="sm"/>
                </a:ln>
                <a:effectLst/>
              </p:spPr>
              <p:txBody>
                <a:bodyPr/>
                <a:lstStyle/>
                <a:p>
                  <a:endParaRPr lang="cs-CZ"/>
                </a:p>
              </p:txBody>
            </p:sp>
            <p:sp>
              <p:nvSpPr>
                <p:cNvPr id="98" name="Freeform 39"/>
                <p:cNvSpPr>
                  <a:spLocks/>
                </p:cNvSpPr>
                <p:nvPr/>
              </p:nvSpPr>
              <p:spPr bwMode="auto">
                <a:xfrm>
                  <a:off x="4782" y="1638"/>
                  <a:ext cx="177" cy="119"/>
                </a:xfrm>
                <a:custGeom>
                  <a:avLst/>
                  <a:gdLst/>
                  <a:ahLst/>
                  <a:cxnLst>
                    <a:cxn ang="0">
                      <a:pos x="104" y="65"/>
                    </a:cxn>
                    <a:cxn ang="0">
                      <a:pos x="126" y="56"/>
                    </a:cxn>
                    <a:cxn ang="0">
                      <a:pos x="143" y="47"/>
                    </a:cxn>
                    <a:cxn ang="0">
                      <a:pos x="155" y="39"/>
                    </a:cxn>
                    <a:cxn ang="0">
                      <a:pos x="165" y="31"/>
                    </a:cxn>
                    <a:cxn ang="0">
                      <a:pos x="171" y="23"/>
                    </a:cxn>
                    <a:cxn ang="0">
                      <a:pos x="174" y="16"/>
                    </a:cxn>
                    <a:cxn ang="0">
                      <a:pos x="176" y="8"/>
                    </a:cxn>
                    <a:cxn ang="0">
                      <a:pos x="176" y="0"/>
                    </a:cxn>
                    <a:cxn ang="0">
                      <a:pos x="168" y="0"/>
                    </a:cxn>
                    <a:cxn ang="0">
                      <a:pos x="166" y="7"/>
                    </a:cxn>
                    <a:cxn ang="0">
                      <a:pos x="162" y="13"/>
                    </a:cxn>
                    <a:cxn ang="0">
                      <a:pos x="155" y="18"/>
                    </a:cxn>
                    <a:cxn ang="0">
                      <a:pos x="145" y="23"/>
                    </a:cxn>
                    <a:cxn ang="0">
                      <a:pos x="133" y="29"/>
                    </a:cxn>
                    <a:cxn ang="0">
                      <a:pos x="119" y="34"/>
                    </a:cxn>
                    <a:cxn ang="0">
                      <a:pos x="103" y="40"/>
                    </a:cxn>
                    <a:cxn ang="0">
                      <a:pos x="85" y="45"/>
                    </a:cxn>
                    <a:cxn ang="0">
                      <a:pos x="75" y="49"/>
                    </a:cxn>
                    <a:cxn ang="0">
                      <a:pos x="54" y="58"/>
                    </a:cxn>
                    <a:cxn ang="0">
                      <a:pos x="36" y="65"/>
                    </a:cxn>
                    <a:cxn ang="0">
                      <a:pos x="23" y="73"/>
                    </a:cxn>
                    <a:cxn ang="0">
                      <a:pos x="14" y="80"/>
                    </a:cxn>
                    <a:cxn ang="0">
                      <a:pos x="6" y="89"/>
                    </a:cxn>
                    <a:cxn ang="0">
                      <a:pos x="2" y="97"/>
                    </a:cxn>
                    <a:cxn ang="0">
                      <a:pos x="1" y="106"/>
                    </a:cxn>
                    <a:cxn ang="0">
                      <a:pos x="0" y="116"/>
                    </a:cxn>
                    <a:cxn ang="0">
                      <a:pos x="0" y="117"/>
                    </a:cxn>
                    <a:cxn ang="0">
                      <a:pos x="0" y="118"/>
                    </a:cxn>
                    <a:cxn ang="0">
                      <a:pos x="8" y="117"/>
                    </a:cxn>
                    <a:cxn ang="0">
                      <a:pos x="8" y="116"/>
                    </a:cxn>
                    <a:cxn ang="0">
                      <a:pos x="9" y="110"/>
                    </a:cxn>
                    <a:cxn ang="0">
                      <a:pos x="11" y="105"/>
                    </a:cxn>
                    <a:cxn ang="0">
                      <a:pos x="16" y="100"/>
                    </a:cxn>
                    <a:cxn ang="0">
                      <a:pos x="24" y="96"/>
                    </a:cxn>
                    <a:cxn ang="0">
                      <a:pos x="34" y="91"/>
                    </a:cxn>
                    <a:cxn ang="0">
                      <a:pos x="46" y="85"/>
                    </a:cxn>
                    <a:cxn ang="0">
                      <a:pos x="64" y="79"/>
                    </a:cxn>
                    <a:cxn ang="0">
                      <a:pos x="85" y="71"/>
                    </a:cxn>
                    <a:cxn ang="0">
                      <a:pos x="104" y="65"/>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99CCFF"/>
                </a:solidFill>
                <a:ln w="9525" cap="rnd">
                  <a:noFill/>
                  <a:round/>
                  <a:headEnd type="none" w="sm" len="sm"/>
                  <a:tailEnd type="none" w="sm" len="sm"/>
                </a:ln>
                <a:effectLst/>
              </p:spPr>
              <p:txBody>
                <a:bodyPr/>
                <a:lstStyle/>
                <a:p>
                  <a:endParaRPr lang="cs-CZ"/>
                </a:p>
              </p:txBody>
            </p:sp>
            <p:grpSp>
              <p:nvGrpSpPr>
                <p:cNvPr id="99" name="Group 40"/>
                <p:cNvGrpSpPr>
                  <a:grpSpLocks/>
                </p:cNvGrpSpPr>
                <p:nvPr/>
              </p:nvGrpSpPr>
              <p:grpSpPr bwMode="auto">
                <a:xfrm>
                  <a:off x="4861" y="1067"/>
                  <a:ext cx="197" cy="272"/>
                  <a:chOff x="4861" y="1067"/>
                  <a:chExt cx="197" cy="272"/>
                </a:xfrm>
              </p:grpSpPr>
              <p:sp>
                <p:nvSpPr>
                  <p:cNvPr id="100" name="Line 41"/>
                  <p:cNvSpPr>
                    <a:spLocks noChangeShapeType="1"/>
                  </p:cNvSpPr>
                  <p:nvPr/>
                </p:nvSpPr>
                <p:spPr bwMode="auto">
                  <a:xfrm flipV="1">
                    <a:off x="4959" y="1182"/>
                    <a:ext cx="0" cy="75"/>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101" name="Rectangle 42"/>
                  <p:cNvSpPr>
                    <a:spLocks noChangeArrowheads="1"/>
                  </p:cNvSpPr>
                  <p:nvPr/>
                </p:nvSpPr>
                <p:spPr bwMode="auto">
                  <a:xfrm>
                    <a:off x="4861" y="1067"/>
                    <a:ext cx="197" cy="272"/>
                  </a:xfrm>
                  <a:prstGeom prst="rect">
                    <a:avLst/>
                  </a:prstGeom>
                  <a:noFill/>
                  <a:ln w="9525">
                    <a:noFill/>
                    <a:miter lim="800000"/>
                    <a:headEnd/>
                    <a:tailEnd/>
                  </a:ln>
                  <a:effectLst/>
                </p:spPr>
                <p:txBody>
                  <a:bodyPr lIns="90488" tIns="44450" rIns="90488" bIns="44450">
                    <a:spAutoFit/>
                  </a:bodyPr>
                  <a:lstStyle/>
                  <a:p>
                    <a:pPr eaLnBrk="0" hangingPunct="0"/>
                    <a:r>
                      <a:rPr lang="en-US" sz="2400" b="0">
                        <a:latin typeface="Helvetica" charset="0"/>
                      </a:rPr>
                      <a:t>*</a:t>
                    </a:r>
                  </a:p>
                </p:txBody>
              </p:sp>
            </p:grpSp>
          </p:grpSp>
          <p:grpSp>
            <p:nvGrpSpPr>
              <p:cNvPr id="55" name="Group 43"/>
              <p:cNvGrpSpPr>
                <a:grpSpLocks/>
              </p:cNvGrpSpPr>
              <p:nvPr/>
            </p:nvGrpSpPr>
            <p:grpSpPr bwMode="auto">
              <a:xfrm>
                <a:off x="5006" y="869"/>
                <a:ext cx="287" cy="709"/>
                <a:chOff x="5006" y="869"/>
                <a:chExt cx="287" cy="709"/>
              </a:xfrm>
            </p:grpSpPr>
            <p:sp>
              <p:nvSpPr>
                <p:cNvPr id="80" name="Freeform 44"/>
                <p:cNvSpPr>
                  <a:spLocks/>
                </p:cNvSpPr>
                <p:nvPr/>
              </p:nvSpPr>
              <p:spPr bwMode="auto">
                <a:xfrm>
                  <a:off x="5019" y="1319"/>
                  <a:ext cx="176" cy="118"/>
                </a:xfrm>
                <a:custGeom>
                  <a:avLst/>
                  <a:gdLst/>
                  <a:ahLst/>
                  <a:cxnLst>
                    <a:cxn ang="0">
                      <a:pos x="8" y="0"/>
                    </a:cxn>
                    <a:cxn ang="0">
                      <a:pos x="9" y="6"/>
                    </a:cxn>
                    <a:cxn ang="0">
                      <a:pos x="11" y="11"/>
                    </a:cxn>
                    <a:cxn ang="0">
                      <a:pos x="16" y="15"/>
                    </a:cxn>
                    <a:cxn ang="0">
                      <a:pos x="24" y="21"/>
                    </a:cxn>
                    <a:cxn ang="0">
                      <a:pos x="34" y="26"/>
                    </a:cxn>
                    <a:cxn ang="0">
                      <a:pos x="46" y="31"/>
                    </a:cxn>
                    <a:cxn ang="0">
                      <a:pos x="64" y="38"/>
                    </a:cxn>
                    <a:cxn ang="0">
                      <a:pos x="85" y="45"/>
                    </a:cxn>
                    <a:cxn ang="0">
                      <a:pos x="104" y="51"/>
                    </a:cxn>
                    <a:cxn ang="0">
                      <a:pos x="125" y="61"/>
                    </a:cxn>
                    <a:cxn ang="0">
                      <a:pos x="143" y="70"/>
                    </a:cxn>
                    <a:cxn ang="0">
                      <a:pos x="155" y="78"/>
                    </a:cxn>
                    <a:cxn ang="0">
                      <a:pos x="165" y="85"/>
                    </a:cxn>
                    <a:cxn ang="0">
                      <a:pos x="170" y="93"/>
                    </a:cxn>
                    <a:cxn ang="0">
                      <a:pos x="174" y="100"/>
                    </a:cxn>
                    <a:cxn ang="0">
                      <a:pos x="175" y="108"/>
                    </a:cxn>
                    <a:cxn ang="0">
                      <a:pos x="175" y="116"/>
                    </a:cxn>
                    <a:cxn ang="0">
                      <a:pos x="167" y="117"/>
                    </a:cxn>
                    <a:cxn ang="0">
                      <a:pos x="167" y="116"/>
                    </a:cxn>
                    <a:cxn ang="0">
                      <a:pos x="165" y="110"/>
                    </a:cxn>
                    <a:cxn ang="0">
                      <a:pos x="161" y="105"/>
                    </a:cxn>
                    <a:cxn ang="0">
                      <a:pos x="154" y="99"/>
                    </a:cxn>
                    <a:cxn ang="0">
                      <a:pos x="145" y="94"/>
                    </a:cxn>
                    <a:cxn ang="0">
                      <a:pos x="133" y="88"/>
                    </a:cxn>
                    <a:cxn ang="0">
                      <a:pos x="118" y="82"/>
                    </a:cxn>
                    <a:cxn ang="0">
                      <a:pos x="103" y="77"/>
                    </a:cxn>
                    <a:cxn ang="0">
                      <a:pos x="85" y="70"/>
                    </a:cxn>
                    <a:cxn ang="0">
                      <a:pos x="75" y="67"/>
                    </a:cxn>
                    <a:cxn ang="0">
                      <a:pos x="53" y="60"/>
                    </a:cxn>
                    <a:cxn ang="0">
                      <a:pos x="36" y="51"/>
                    </a:cxn>
                    <a:cxn ang="0">
                      <a:pos x="23" y="44"/>
                    </a:cxn>
                    <a:cxn ang="0">
                      <a:pos x="14" y="36"/>
                    </a:cxn>
                    <a:cxn ang="0">
                      <a:pos x="6" y="28"/>
                    </a:cxn>
                    <a:cxn ang="0">
                      <a:pos x="2" y="19"/>
                    </a:cxn>
                    <a:cxn ang="0">
                      <a:pos x="1" y="10"/>
                    </a:cxn>
                    <a:cxn ang="0">
                      <a:pos x="0" y="0"/>
                    </a:cxn>
                    <a:cxn ang="0">
                      <a:pos x="8" y="0"/>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3399FF"/>
                </a:solidFill>
                <a:ln w="9525" cap="rnd">
                  <a:noFill/>
                  <a:round/>
                  <a:headEnd type="none" w="sm" len="sm"/>
                  <a:tailEnd type="none" w="sm" len="sm"/>
                </a:ln>
                <a:effectLst/>
              </p:spPr>
              <p:txBody>
                <a:bodyPr/>
                <a:lstStyle/>
                <a:p>
                  <a:endParaRPr lang="cs-CZ"/>
                </a:p>
              </p:txBody>
            </p:sp>
            <p:sp>
              <p:nvSpPr>
                <p:cNvPr id="81" name="Freeform 45"/>
                <p:cNvSpPr>
                  <a:spLocks/>
                </p:cNvSpPr>
                <p:nvPr/>
              </p:nvSpPr>
              <p:spPr bwMode="auto">
                <a:xfrm>
                  <a:off x="5019" y="1090"/>
                  <a:ext cx="176" cy="117"/>
                </a:xfrm>
                <a:custGeom>
                  <a:avLst/>
                  <a:gdLst/>
                  <a:ahLst/>
                  <a:cxnLst>
                    <a:cxn ang="0">
                      <a:pos x="7" y="0"/>
                    </a:cxn>
                    <a:cxn ang="0">
                      <a:pos x="8" y="6"/>
                    </a:cxn>
                    <a:cxn ang="0">
                      <a:pos x="11" y="11"/>
                    </a:cxn>
                    <a:cxn ang="0">
                      <a:pos x="15" y="16"/>
                    </a:cxn>
                    <a:cxn ang="0">
                      <a:pos x="23" y="21"/>
                    </a:cxn>
                    <a:cxn ang="0">
                      <a:pos x="34" y="26"/>
                    </a:cxn>
                    <a:cxn ang="0">
                      <a:pos x="46" y="31"/>
                    </a:cxn>
                    <a:cxn ang="0">
                      <a:pos x="64" y="38"/>
                    </a:cxn>
                    <a:cxn ang="0">
                      <a:pos x="85" y="45"/>
                    </a:cxn>
                    <a:cxn ang="0">
                      <a:pos x="103" y="51"/>
                    </a:cxn>
                    <a:cxn ang="0">
                      <a:pos x="125" y="61"/>
                    </a:cxn>
                    <a:cxn ang="0">
                      <a:pos x="142" y="69"/>
                    </a:cxn>
                    <a:cxn ang="0">
                      <a:pos x="155" y="78"/>
                    </a:cxn>
                    <a:cxn ang="0">
                      <a:pos x="165" y="85"/>
                    </a:cxn>
                    <a:cxn ang="0">
                      <a:pos x="170" y="92"/>
                    </a:cxn>
                    <a:cxn ang="0">
                      <a:pos x="174" y="100"/>
                    </a:cxn>
                    <a:cxn ang="0">
                      <a:pos x="175" y="107"/>
                    </a:cxn>
                    <a:cxn ang="0">
                      <a:pos x="175" y="115"/>
                    </a:cxn>
                    <a:cxn ang="0">
                      <a:pos x="167" y="116"/>
                    </a:cxn>
                    <a:cxn ang="0">
                      <a:pos x="165" y="109"/>
                    </a:cxn>
                    <a:cxn ang="0">
                      <a:pos x="161" y="104"/>
                    </a:cxn>
                    <a:cxn ang="0">
                      <a:pos x="154" y="98"/>
                    </a:cxn>
                    <a:cxn ang="0">
                      <a:pos x="145" y="93"/>
                    </a:cxn>
                    <a:cxn ang="0">
                      <a:pos x="133" y="87"/>
                    </a:cxn>
                    <a:cxn ang="0">
                      <a:pos x="118" y="82"/>
                    </a:cxn>
                    <a:cxn ang="0">
                      <a:pos x="103" y="76"/>
                    </a:cxn>
                    <a:cxn ang="0">
                      <a:pos x="85" y="70"/>
                    </a:cxn>
                    <a:cxn ang="0">
                      <a:pos x="75" y="66"/>
                    </a:cxn>
                    <a:cxn ang="0">
                      <a:pos x="53" y="59"/>
                    </a:cxn>
                    <a:cxn ang="0">
                      <a:pos x="36" y="51"/>
                    </a:cxn>
                    <a:cxn ang="0">
                      <a:pos x="23" y="44"/>
                    </a:cxn>
                    <a:cxn ang="0">
                      <a:pos x="14" y="36"/>
                    </a:cxn>
                    <a:cxn ang="0">
                      <a:pos x="6" y="27"/>
                    </a:cxn>
                    <a:cxn ang="0">
                      <a:pos x="2" y="19"/>
                    </a:cxn>
                    <a:cxn ang="0">
                      <a:pos x="1" y="10"/>
                    </a:cxn>
                    <a:cxn ang="0">
                      <a:pos x="0" y="0"/>
                    </a:cxn>
                    <a:cxn ang="0">
                      <a:pos x="7" y="0"/>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3399FF"/>
                </a:solidFill>
                <a:ln w="9525" cap="rnd">
                  <a:noFill/>
                  <a:round/>
                  <a:headEnd type="none" w="sm" len="sm"/>
                  <a:tailEnd type="none" w="sm" len="sm"/>
                </a:ln>
                <a:effectLst/>
              </p:spPr>
              <p:txBody>
                <a:bodyPr/>
                <a:lstStyle/>
                <a:p>
                  <a:endParaRPr lang="cs-CZ"/>
                </a:p>
              </p:txBody>
            </p:sp>
            <p:sp>
              <p:nvSpPr>
                <p:cNvPr id="82" name="Freeform 46"/>
                <p:cNvSpPr>
                  <a:spLocks/>
                </p:cNvSpPr>
                <p:nvPr/>
              </p:nvSpPr>
              <p:spPr bwMode="auto">
                <a:xfrm>
                  <a:off x="5006" y="1191"/>
                  <a:ext cx="196" cy="132"/>
                </a:xfrm>
                <a:custGeom>
                  <a:avLst/>
                  <a:gdLst/>
                  <a:ahLst/>
                  <a:cxnLst>
                    <a:cxn ang="0">
                      <a:pos x="81" y="72"/>
                    </a:cxn>
                    <a:cxn ang="0">
                      <a:pos x="57" y="62"/>
                    </a:cxn>
                    <a:cxn ang="0">
                      <a:pos x="37" y="52"/>
                    </a:cxn>
                    <a:cxn ang="0">
                      <a:pos x="23" y="44"/>
                    </a:cxn>
                    <a:cxn ang="0">
                      <a:pos x="12" y="34"/>
                    </a:cxn>
                    <a:cxn ang="0">
                      <a:pos x="6" y="26"/>
                    </a:cxn>
                    <a:cxn ang="0">
                      <a:pos x="2" y="18"/>
                    </a:cxn>
                    <a:cxn ang="0">
                      <a:pos x="0" y="9"/>
                    </a:cxn>
                    <a:cxn ang="0">
                      <a:pos x="0" y="1"/>
                    </a:cxn>
                    <a:cxn ang="0">
                      <a:pos x="9" y="0"/>
                    </a:cxn>
                    <a:cxn ang="0">
                      <a:pos x="9" y="1"/>
                    </a:cxn>
                    <a:cxn ang="0">
                      <a:pos x="11" y="7"/>
                    </a:cxn>
                    <a:cxn ang="0">
                      <a:pos x="15" y="14"/>
                    </a:cxn>
                    <a:cxn ang="0">
                      <a:pos x="24" y="20"/>
                    </a:cxn>
                    <a:cxn ang="0">
                      <a:pos x="35" y="26"/>
                    </a:cxn>
                    <a:cxn ang="0">
                      <a:pos x="48" y="32"/>
                    </a:cxn>
                    <a:cxn ang="0">
                      <a:pos x="64" y="38"/>
                    </a:cxn>
                    <a:cxn ang="0">
                      <a:pos x="81" y="44"/>
                    </a:cxn>
                    <a:cxn ang="0">
                      <a:pos x="100" y="51"/>
                    </a:cxn>
                    <a:cxn ang="0">
                      <a:pos x="112" y="55"/>
                    </a:cxn>
                    <a:cxn ang="0">
                      <a:pos x="136" y="64"/>
                    </a:cxn>
                    <a:cxn ang="0">
                      <a:pos x="155" y="72"/>
                    </a:cxn>
                    <a:cxn ang="0">
                      <a:pos x="171" y="81"/>
                    </a:cxn>
                    <a:cxn ang="0">
                      <a:pos x="181" y="89"/>
                    </a:cxn>
                    <a:cxn ang="0">
                      <a:pos x="188" y="99"/>
                    </a:cxn>
                    <a:cxn ang="0">
                      <a:pos x="192" y="108"/>
                    </a:cxn>
                    <a:cxn ang="0">
                      <a:pos x="194" y="118"/>
                    </a:cxn>
                    <a:cxn ang="0">
                      <a:pos x="195" y="128"/>
                    </a:cxn>
                    <a:cxn ang="0">
                      <a:pos x="195" y="131"/>
                    </a:cxn>
                    <a:cxn ang="0">
                      <a:pos x="187" y="131"/>
                    </a:cxn>
                    <a:cxn ang="0">
                      <a:pos x="187" y="128"/>
                    </a:cxn>
                    <a:cxn ang="0">
                      <a:pos x="185" y="122"/>
                    </a:cxn>
                    <a:cxn ang="0">
                      <a:pos x="183" y="117"/>
                    </a:cxn>
                    <a:cxn ang="0">
                      <a:pos x="178" y="111"/>
                    </a:cxn>
                    <a:cxn ang="0">
                      <a:pos x="170" y="106"/>
                    </a:cxn>
                    <a:cxn ang="0">
                      <a:pos x="158" y="101"/>
                    </a:cxn>
                    <a:cxn ang="0">
                      <a:pos x="143" y="95"/>
                    </a:cxn>
                    <a:cxn ang="0">
                      <a:pos x="124" y="87"/>
                    </a:cxn>
                    <a:cxn ang="0">
                      <a:pos x="100" y="79"/>
                    </a:cxn>
                    <a:cxn ang="0">
                      <a:pos x="81" y="72"/>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w="9525" cap="rnd">
                  <a:noFill/>
                  <a:round/>
                  <a:headEnd type="none" w="sm" len="sm"/>
                  <a:tailEnd type="none" w="sm" len="sm"/>
                </a:ln>
                <a:effectLst/>
              </p:spPr>
              <p:txBody>
                <a:bodyPr/>
                <a:lstStyle/>
                <a:p>
                  <a:endParaRPr lang="cs-CZ"/>
                </a:p>
              </p:txBody>
            </p:sp>
            <p:sp>
              <p:nvSpPr>
                <p:cNvPr id="83" name="Freeform 47"/>
                <p:cNvSpPr>
                  <a:spLocks/>
                </p:cNvSpPr>
                <p:nvPr/>
              </p:nvSpPr>
              <p:spPr bwMode="auto">
                <a:xfrm>
                  <a:off x="5006" y="1444"/>
                  <a:ext cx="196" cy="134"/>
                </a:xfrm>
                <a:custGeom>
                  <a:avLst/>
                  <a:gdLst/>
                  <a:ahLst/>
                  <a:cxnLst>
                    <a:cxn ang="0">
                      <a:pos x="81" y="73"/>
                    </a:cxn>
                    <a:cxn ang="0">
                      <a:pos x="57" y="63"/>
                    </a:cxn>
                    <a:cxn ang="0">
                      <a:pos x="37" y="52"/>
                    </a:cxn>
                    <a:cxn ang="0">
                      <a:pos x="23" y="44"/>
                    </a:cxn>
                    <a:cxn ang="0">
                      <a:pos x="12" y="35"/>
                    </a:cxn>
                    <a:cxn ang="0">
                      <a:pos x="6" y="26"/>
                    </a:cxn>
                    <a:cxn ang="0">
                      <a:pos x="2" y="17"/>
                    </a:cxn>
                    <a:cxn ang="0">
                      <a:pos x="0" y="10"/>
                    </a:cxn>
                    <a:cxn ang="0">
                      <a:pos x="0" y="0"/>
                    </a:cxn>
                    <a:cxn ang="0">
                      <a:pos x="9" y="0"/>
                    </a:cxn>
                    <a:cxn ang="0">
                      <a:pos x="9" y="1"/>
                    </a:cxn>
                    <a:cxn ang="0">
                      <a:pos x="11" y="8"/>
                    </a:cxn>
                    <a:cxn ang="0">
                      <a:pos x="15" y="15"/>
                    </a:cxn>
                    <a:cxn ang="0">
                      <a:pos x="24" y="21"/>
                    </a:cxn>
                    <a:cxn ang="0">
                      <a:pos x="35" y="26"/>
                    </a:cxn>
                    <a:cxn ang="0">
                      <a:pos x="48" y="33"/>
                    </a:cxn>
                    <a:cxn ang="0">
                      <a:pos x="62" y="38"/>
                    </a:cxn>
                    <a:cxn ang="0">
                      <a:pos x="80" y="45"/>
                    </a:cxn>
                    <a:cxn ang="0">
                      <a:pos x="100" y="51"/>
                    </a:cxn>
                    <a:cxn ang="0">
                      <a:pos x="111" y="55"/>
                    </a:cxn>
                    <a:cxn ang="0">
                      <a:pos x="136" y="65"/>
                    </a:cxn>
                    <a:cxn ang="0">
                      <a:pos x="155" y="73"/>
                    </a:cxn>
                    <a:cxn ang="0">
                      <a:pos x="170" y="82"/>
                    </a:cxn>
                    <a:cxn ang="0">
                      <a:pos x="180" y="90"/>
                    </a:cxn>
                    <a:cxn ang="0">
                      <a:pos x="188" y="100"/>
                    </a:cxn>
                    <a:cxn ang="0">
                      <a:pos x="192" y="109"/>
                    </a:cxn>
                    <a:cxn ang="0">
                      <a:pos x="194" y="119"/>
                    </a:cxn>
                    <a:cxn ang="0">
                      <a:pos x="195" y="130"/>
                    </a:cxn>
                    <a:cxn ang="0">
                      <a:pos x="195" y="132"/>
                    </a:cxn>
                    <a:cxn ang="0">
                      <a:pos x="195" y="133"/>
                    </a:cxn>
                    <a:cxn ang="0">
                      <a:pos x="187" y="132"/>
                    </a:cxn>
                    <a:cxn ang="0">
                      <a:pos x="187" y="130"/>
                    </a:cxn>
                    <a:cxn ang="0">
                      <a:pos x="185" y="124"/>
                    </a:cxn>
                    <a:cxn ang="0">
                      <a:pos x="183" y="118"/>
                    </a:cxn>
                    <a:cxn ang="0">
                      <a:pos x="178" y="113"/>
                    </a:cxn>
                    <a:cxn ang="0">
                      <a:pos x="170" y="107"/>
                    </a:cxn>
                    <a:cxn ang="0">
                      <a:pos x="158" y="102"/>
                    </a:cxn>
                    <a:cxn ang="0">
                      <a:pos x="143" y="96"/>
                    </a:cxn>
                    <a:cxn ang="0">
                      <a:pos x="124" y="88"/>
                    </a:cxn>
                    <a:cxn ang="0">
                      <a:pos x="100" y="80"/>
                    </a:cxn>
                    <a:cxn ang="0">
                      <a:pos x="81" y="7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w="9525" cap="rnd">
                  <a:noFill/>
                  <a:round/>
                  <a:headEnd type="none" w="sm" len="sm"/>
                  <a:tailEnd type="none" w="sm" len="sm"/>
                </a:ln>
                <a:effectLst/>
              </p:spPr>
              <p:txBody>
                <a:bodyPr/>
                <a:lstStyle/>
                <a:p>
                  <a:endParaRPr lang="cs-CZ"/>
                </a:p>
              </p:txBody>
            </p:sp>
            <p:sp>
              <p:nvSpPr>
                <p:cNvPr id="84" name="Freeform 48"/>
                <p:cNvSpPr>
                  <a:spLocks/>
                </p:cNvSpPr>
                <p:nvPr/>
              </p:nvSpPr>
              <p:spPr bwMode="auto">
                <a:xfrm>
                  <a:off x="5007" y="1064"/>
                  <a:ext cx="195" cy="130"/>
                </a:xfrm>
                <a:custGeom>
                  <a:avLst/>
                  <a:gdLst/>
                  <a:ahLst/>
                  <a:cxnLst>
                    <a:cxn ang="0">
                      <a:pos x="186" y="0"/>
                    </a:cxn>
                    <a:cxn ang="0">
                      <a:pos x="184" y="6"/>
                    </a:cxn>
                    <a:cxn ang="0">
                      <a:pos x="182" y="12"/>
                    </a:cxn>
                    <a:cxn ang="0">
                      <a:pos x="177" y="18"/>
                    </a:cxn>
                    <a:cxn ang="0">
                      <a:pos x="169" y="23"/>
                    </a:cxn>
                    <a:cxn ang="0">
                      <a:pos x="157" y="29"/>
                    </a:cxn>
                    <a:cxn ang="0">
                      <a:pos x="142" y="35"/>
                    </a:cxn>
                    <a:cxn ang="0">
                      <a:pos x="123" y="42"/>
                    </a:cxn>
                    <a:cxn ang="0">
                      <a:pos x="100" y="50"/>
                    </a:cxn>
                    <a:cxn ang="0">
                      <a:pos x="80" y="57"/>
                    </a:cxn>
                    <a:cxn ang="0">
                      <a:pos x="56" y="68"/>
                    </a:cxn>
                    <a:cxn ang="0">
                      <a:pos x="36" y="77"/>
                    </a:cxn>
                    <a:cxn ang="0">
                      <a:pos x="23" y="87"/>
                    </a:cxn>
                    <a:cxn ang="0">
                      <a:pos x="13" y="95"/>
                    </a:cxn>
                    <a:cxn ang="0">
                      <a:pos x="6" y="103"/>
                    </a:cxn>
                    <a:cxn ang="0">
                      <a:pos x="3" y="112"/>
                    </a:cxn>
                    <a:cxn ang="0">
                      <a:pos x="0" y="120"/>
                    </a:cxn>
                    <a:cxn ang="0">
                      <a:pos x="0" y="128"/>
                    </a:cxn>
                    <a:cxn ang="0">
                      <a:pos x="8" y="129"/>
                    </a:cxn>
                    <a:cxn ang="0">
                      <a:pos x="10" y="122"/>
                    </a:cxn>
                    <a:cxn ang="0">
                      <a:pos x="15" y="115"/>
                    </a:cxn>
                    <a:cxn ang="0">
                      <a:pos x="23" y="109"/>
                    </a:cxn>
                    <a:cxn ang="0">
                      <a:pos x="34" y="103"/>
                    </a:cxn>
                    <a:cxn ang="0">
                      <a:pos x="48" y="98"/>
                    </a:cxn>
                    <a:cxn ang="0">
                      <a:pos x="63" y="92"/>
                    </a:cxn>
                    <a:cxn ang="0">
                      <a:pos x="80" y="85"/>
                    </a:cxn>
                    <a:cxn ang="0">
                      <a:pos x="100" y="78"/>
                    </a:cxn>
                    <a:cxn ang="0">
                      <a:pos x="111" y="74"/>
                    </a:cxn>
                    <a:cxn ang="0">
                      <a:pos x="135" y="66"/>
                    </a:cxn>
                    <a:cxn ang="0">
                      <a:pos x="154" y="57"/>
                    </a:cxn>
                    <a:cxn ang="0">
                      <a:pos x="170" y="49"/>
                    </a:cxn>
                    <a:cxn ang="0">
                      <a:pos x="180" y="40"/>
                    </a:cxn>
                    <a:cxn ang="0">
                      <a:pos x="187" y="31"/>
                    </a:cxn>
                    <a:cxn ang="0">
                      <a:pos x="191" y="22"/>
                    </a:cxn>
                    <a:cxn ang="0">
                      <a:pos x="193" y="11"/>
                    </a:cxn>
                    <a:cxn ang="0">
                      <a:pos x="194" y="0"/>
                    </a:cxn>
                    <a:cxn ang="0">
                      <a:pos x="186" y="0"/>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w="9525" cap="rnd">
                  <a:noFill/>
                  <a:round/>
                  <a:headEnd type="none" w="sm" len="sm"/>
                  <a:tailEnd type="none" w="sm" len="sm"/>
                </a:ln>
                <a:effectLst/>
              </p:spPr>
              <p:txBody>
                <a:bodyPr/>
                <a:lstStyle/>
                <a:p>
                  <a:endParaRPr lang="cs-CZ"/>
                </a:p>
              </p:txBody>
            </p:sp>
            <p:sp>
              <p:nvSpPr>
                <p:cNvPr id="85" name="Freeform 49"/>
                <p:cNvSpPr>
                  <a:spLocks/>
                </p:cNvSpPr>
                <p:nvPr/>
              </p:nvSpPr>
              <p:spPr bwMode="auto">
                <a:xfrm>
                  <a:off x="5006" y="1319"/>
                  <a:ext cx="196" cy="130"/>
                </a:xfrm>
                <a:custGeom>
                  <a:avLst/>
                  <a:gdLst/>
                  <a:ahLst/>
                  <a:cxnLst>
                    <a:cxn ang="0">
                      <a:pos x="187" y="0"/>
                    </a:cxn>
                    <a:cxn ang="0">
                      <a:pos x="185" y="6"/>
                    </a:cxn>
                    <a:cxn ang="0">
                      <a:pos x="183" y="12"/>
                    </a:cxn>
                    <a:cxn ang="0">
                      <a:pos x="178" y="18"/>
                    </a:cxn>
                    <a:cxn ang="0">
                      <a:pos x="170" y="22"/>
                    </a:cxn>
                    <a:cxn ang="0">
                      <a:pos x="158" y="28"/>
                    </a:cxn>
                    <a:cxn ang="0">
                      <a:pos x="143" y="35"/>
                    </a:cxn>
                    <a:cxn ang="0">
                      <a:pos x="124" y="41"/>
                    </a:cxn>
                    <a:cxn ang="0">
                      <a:pos x="100" y="50"/>
                    </a:cxn>
                    <a:cxn ang="0">
                      <a:pos x="81" y="57"/>
                    </a:cxn>
                    <a:cxn ang="0">
                      <a:pos x="57" y="68"/>
                    </a:cxn>
                    <a:cxn ang="0">
                      <a:pos x="37" y="77"/>
                    </a:cxn>
                    <a:cxn ang="0">
                      <a:pos x="23" y="87"/>
                    </a:cxn>
                    <a:cxn ang="0">
                      <a:pos x="12" y="95"/>
                    </a:cxn>
                    <a:cxn ang="0">
                      <a:pos x="6" y="103"/>
                    </a:cxn>
                    <a:cxn ang="0">
                      <a:pos x="2" y="112"/>
                    </a:cxn>
                    <a:cxn ang="0">
                      <a:pos x="0" y="120"/>
                    </a:cxn>
                    <a:cxn ang="0">
                      <a:pos x="0" y="128"/>
                    </a:cxn>
                    <a:cxn ang="0">
                      <a:pos x="9" y="129"/>
                    </a:cxn>
                    <a:cxn ang="0">
                      <a:pos x="11" y="122"/>
                    </a:cxn>
                    <a:cxn ang="0">
                      <a:pos x="15" y="115"/>
                    </a:cxn>
                    <a:cxn ang="0">
                      <a:pos x="24" y="109"/>
                    </a:cxn>
                    <a:cxn ang="0">
                      <a:pos x="35" y="103"/>
                    </a:cxn>
                    <a:cxn ang="0">
                      <a:pos x="48" y="97"/>
                    </a:cxn>
                    <a:cxn ang="0">
                      <a:pos x="62" y="92"/>
                    </a:cxn>
                    <a:cxn ang="0">
                      <a:pos x="80" y="85"/>
                    </a:cxn>
                    <a:cxn ang="0">
                      <a:pos x="100" y="78"/>
                    </a:cxn>
                    <a:cxn ang="0">
                      <a:pos x="111" y="74"/>
                    </a:cxn>
                    <a:cxn ang="0">
                      <a:pos x="136" y="66"/>
                    </a:cxn>
                    <a:cxn ang="0">
                      <a:pos x="155" y="57"/>
                    </a:cxn>
                    <a:cxn ang="0">
                      <a:pos x="170" y="49"/>
                    </a:cxn>
                    <a:cxn ang="0">
                      <a:pos x="180" y="39"/>
                    </a:cxn>
                    <a:cxn ang="0">
                      <a:pos x="188" y="31"/>
                    </a:cxn>
                    <a:cxn ang="0">
                      <a:pos x="192" y="21"/>
                    </a:cxn>
                    <a:cxn ang="0">
                      <a:pos x="194" y="11"/>
                    </a:cxn>
                    <a:cxn ang="0">
                      <a:pos x="195" y="0"/>
                    </a:cxn>
                    <a:cxn ang="0">
                      <a:pos x="187" y="0"/>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w="9525" cap="rnd">
                  <a:noFill/>
                  <a:round/>
                  <a:headEnd type="none" w="sm" len="sm"/>
                  <a:tailEnd type="none" w="sm" len="sm"/>
                </a:ln>
                <a:effectLst/>
              </p:spPr>
              <p:txBody>
                <a:bodyPr/>
                <a:lstStyle/>
                <a:p>
                  <a:endParaRPr lang="cs-CZ"/>
                </a:p>
              </p:txBody>
            </p:sp>
            <p:sp>
              <p:nvSpPr>
                <p:cNvPr id="86" name="Freeform 50"/>
                <p:cNvSpPr>
                  <a:spLocks/>
                </p:cNvSpPr>
                <p:nvPr/>
              </p:nvSpPr>
              <p:spPr bwMode="auto">
                <a:xfrm>
                  <a:off x="5019" y="1204"/>
                  <a:ext cx="176" cy="120"/>
                </a:xfrm>
                <a:custGeom>
                  <a:avLst/>
                  <a:gdLst/>
                  <a:ahLst/>
                  <a:cxnLst>
                    <a:cxn ang="0">
                      <a:pos x="103" y="65"/>
                    </a:cxn>
                    <a:cxn ang="0">
                      <a:pos x="125" y="56"/>
                    </a:cxn>
                    <a:cxn ang="0">
                      <a:pos x="142" y="47"/>
                    </a:cxn>
                    <a:cxn ang="0">
                      <a:pos x="155" y="39"/>
                    </a:cxn>
                    <a:cxn ang="0">
                      <a:pos x="165" y="32"/>
                    </a:cxn>
                    <a:cxn ang="0">
                      <a:pos x="170" y="24"/>
                    </a:cxn>
                    <a:cxn ang="0">
                      <a:pos x="174" y="17"/>
                    </a:cxn>
                    <a:cxn ang="0">
                      <a:pos x="175" y="9"/>
                    </a:cxn>
                    <a:cxn ang="0">
                      <a:pos x="175" y="1"/>
                    </a:cxn>
                    <a:cxn ang="0">
                      <a:pos x="167" y="0"/>
                    </a:cxn>
                    <a:cxn ang="0">
                      <a:pos x="167" y="1"/>
                    </a:cxn>
                    <a:cxn ang="0">
                      <a:pos x="165" y="7"/>
                    </a:cxn>
                    <a:cxn ang="0">
                      <a:pos x="161" y="13"/>
                    </a:cxn>
                    <a:cxn ang="0">
                      <a:pos x="154" y="18"/>
                    </a:cxn>
                    <a:cxn ang="0">
                      <a:pos x="145" y="23"/>
                    </a:cxn>
                    <a:cxn ang="0">
                      <a:pos x="133" y="29"/>
                    </a:cxn>
                    <a:cxn ang="0">
                      <a:pos x="118" y="34"/>
                    </a:cxn>
                    <a:cxn ang="0">
                      <a:pos x="103" y="40"/>
                    </a:cxn>
                    <a:cxn ang="0">
                      <a:pos x="85" y="46"/>
                    </a:cxn>
                    <a:cxn ang="0">
                      <a:pos x="75" y="49"/>
                    </a:cxn>
                    <a:cxn ang="0">
                      <a:pos x="53" y="57"/>
                    </a:cxn>
                    <a:cxn ang="0">
                      <a:pos x="36" y="65"/>
                    </a:cxn>
                    <a:cxn ang="0">
                      <a:pos x="23" y="73"/>
                    </a:cxn>
                    <a:cxn ang="0">
                      <a:pos x="14" y="81"/>
                    </a:cxn>
                    <a:cxn ang="0">
                      <a:pos x="6" y="89"/>
                    </a:cxn>
                    <a:cxn ang="0">
                      <a:pos x="2" y="97"/>
                    </a:cxn>
                    <a:cxn ang="0">
                      <a:pos x="1" y="106"/>
                    </a:cxn>
                    <a:cxn ang="0">
                      <a:pos x="0" y="116"/>
                    </a:cxn>
                    <a:cxn ang="0">
                      <a:pos x="0" y="118"/>
                    </a:cxn>
                    <a:cxn ang="0">
                      <a:pos x="0" y="119"/>
                    </a:cxn>
                    <a:cxn ang="0">
                      <a:pos x="7" y="118"/>
                    </a:cxn>
                    <a:cxn ang="0">
                      <a:pos x="7" y="116"/>
                    </a:cxn>
                    <a:cxn ang="0">
                      <a:pos x="8" y="111"/>
                    </a:cxn>
                    <a:cxn ang="0">
                      <a:pos x="11" y="106"/>
                    </a:cxn>
                    <a:cxn ang="0">
                      <a:pos x="15" y="101"/>
                    </a:cxn>
                    <a:cxn ang="0">
                      <a:pos x="23" y="96"/>
                    </a:cxn>
                    <a:cxn ang="0">
                      <a:pos x="34" y="92"/>
                    </a:cxn>
                    <a:cxn ang="0">
                      <a:pos x="46" y="86"/>
                    </a:cxn>
                    <a:cxn ang="0">
                      <a:pos x="64" y="79"/>
                    </a:cxn>
                    <a:cxn ang="0">
                      <a:pos x="85" y="72"/>
                    </a:cxn>
                    <a:cxn ang="0">
                      <a:pos x="103" y="65"/>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99CCFF"/>
                </a:solidFill>
                <a:ln w="9525" cap="rnd">
                  <a:noFill/>
                  <a:round/>
                  <a:headEnd type="none" w="sm" len="sm"/>
                  <a:tailEnd type="none" w="sm" len="sm"/>
                </a:ln>
                <a:effectLst/>
              </p:spPr>
              <p:txBody>
                <a:bodyPr/>
                <a:lstStyle/>
                <a:p>
                  <a:endParaRPr lang="cs-CZ"/>
                </a:p>
              </p:txBody>
            </p:sp>
            <p:sp>
              <p:nvSpPr>
                <p:cNvPr id="87" name="Freeform 51"/>
                <p:cNvSpPr>
                  <a:spLocks/>
                </p:cNvSpPr>
                <p:nvPr/>
              </p:nvSpPr>
              <p:spPr bwMode="auto">
                <a:xfrm>
                  <a:off x="5019" y="1434"/>
                  <a:ext cx="177" cy="119"/>
                </a:xfrm>
                <a:custGeom>
                  <a:avLst/>
                  <a:gdLst/>
                  <a:ahLst/>
                  <a:cxnLst>
                    <a:cxn ang="0">
                      <a:pos x="104" y="65"/>
                    </a:cxn>
                    <a:cxn ang="0">
                      <a:pos x="126" y="56"/>
                    </a:cxn>
                    <a:cxn ang="0">
                      <a:pos x="143" y="47"/>
                    </a:cxn>
                    <a:cxn ang="0">
                      <a:pos x="155" y="39"/>
                    </a:cxn>
                    <a:cxn ang="0">
                      <a:pos x="165" y="31"/>
                    </a:cxn>
                    <a:cxn ang="0">
                      <a:pos x="171" y="23"/>
                    </a:cxn>
                    <a:cxn ang="0">
                      <a:pos x="174" y="16"/>
                    </a:cxn>
                    <a:cxn ang="0">
                      <a:pos x="176" y="8"/>
                    </a:cxn>
                    <a:cxn ang="0">
                      <a:pos x="176" y="0"/>
                    </a:cxn>
                    <a:cxn ang="0">
                      <a:pos x="168" y="0"/>
                    </a:cxn>
                    <a:cxn ang="0">
                      <a:pos x="166" y="7"/>
                    </a:cxn>
                    <a:cxn ang="0">
                      <a:pos x="162" y="13"/>
                    </a:cxn>
                    <a:cxn ang="0">
                      <a:pos x="155" y="18"/>
                    </a:cxn>
                    <a:cxn ang="0">
                      <a:pos x="145" y="23"/>
                    </a:cxn>
                    <a:cxn ang="0">
                      <a:pos x="133" y="29"/>
                    </a:cxn>
                    <a:cxn ang="0">
                      <a:pos x="119" y="34"/>
                    </a:cxn>
                    <a:cxn ang="0">
                      <a:pos x="103" y="40"/>
                    </a:cxn>
                    <a:cxn ang="0">
                      <a:pos x="85" y="45"/>
                    </a:cxn>
                    <a:cxn ang="0">
                      <a:pos x="75" y="49"/>
                    </a:cxn>
                    <a:cxn ang="0">
                      <a:pos x="54" y="58"/>
                    </a:cxn>
                    <a:cxn ang="0">
                      <a:pos x="36" y="65"/>
                    </a:cxn>
                    <a:cxn ang="0">
                      <a:pos x="23" y="73"/>
                    </a:cxn>
                    <a:cxn ang="0">
                      <a:pos x="14" y="80"/>
                    </a:cxn>
                    <a:cxn ang="0">
                      <a:pos x="6" y="89"/>
                    </a:cxn>
                    <a:cxn ang="0">
                      <a:pos x="2" y="97"/>
                    </a:cxn>
                    <a:cxn ang="0">
                      <a:pos x="1" y="106"/>
                    </a:cxn>
                    <a:cxn ang="0">
                      <a:pos x="0" y="116"/>
                    </a:cxn>
                    <a:cxn ang="0">
                      <a:pos x="0" y="117"/>
                    </a:cxn>
                    <a:cxn ang="0">
                      <a:pos x="0" y="118"/>
                    </a:cxn>
                    <a:cxn ang="0">
                      <a:pos x="8" y="117"/>
                    </a:cxn>
                    <a:cxn ang="0">
                      <a:pos x="8" y="116"/>
                    </a:cxn>
                    <a:cxn ang="0">
                      <a:pos x="9" y="110"/>
                    </a:cxn>
                    <a:cxn ang="0">
                      <a:pos x="11" y="105"/>
                    </a:cxn>
                    <a:cxn ang="0">
                      <a:pos x="16" y="100"/>
                    </a:cxn>
                    <a:cxn ang="0">
                      <a:pos x="24" y="96"/>
                    </a:cxn>
                    <a:cxn ang="0">
                      <a:pos x="34" y="91"/>
                    </a:cxn>
                    <a:cxn ang="0">
                      <a:pos x="46" y="85"/>
                    </a:cxn>
                    <a:cxn ang="0">
                      <a:pos x="64" y="79"/>
                    </a:cxn>
                    <a:cxn ang="0">
                      <a:pos x="85" y="71"/>
                    </a:cxn>
                    <a:cxn ang="0">
                      <a:pos x="104" y="65"/>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99CCFF"/>
                </a:solidFill>
                <a:ln w="9525" cap="rnd">
                  <a:noFill/>
                  <a:round/>
                  <a:headEnd type="none" w="sm" len="sm"/>
                  <a:tailEnd type="none" w="sm" len="sm"/>
                </a:ln>
                <a:effectLst/>
              </p:spPr>
              <p:txBody>
                <a:bodyPr/>
                <a:lstStyle/>
                <a:p>
                  <a:endParaRPr lang="cs-CZ"/>
                </a:p>
              </p:txBody>
            </p:sp>
            <p:grpSp>
              <p:nvGrpSpPr>
                <p:cNvPr id="88" name="Group 52"/>
                <p:cNvGrpSpPr>
                  <a:grpSpLocks/>
                </p:cNvGrpSpPr>
                <p:nvPr/>
              </p:nvGrpSpPr>
              <p:grpSpPr bwMode="auto">
                <a:xfrm>
                  <a:off x="5096" y="869"/>
                  <a:ext cx="197" cy="274"/>
                  <a:chOff x="5096" y="869"/>
                  <a:chExt cx="197" cy="274"/>
                </a:xfrm>
              </p:grpSpPr>
              <p:sp>
                <p:nvSpPr>
                  <p:cNvPr id="89" name="Line 53"/>
                  <p:cNvSpPr>
                    <a:spLocks noChangeShapeType="1"/>
                  </p:cNvSpPr>
                  <p:nvPr/>
                </p:nvSpPr>
                <p:spPr bwMode="auto">
                  <a:xfrm flipV="1">
                    <a:off x="5193" y="984"/>
                    <a:ext cx="0" cy="75"/>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90" name="Rectangle 54"/>
                  <p:cNvSpPr>
                    <a:spLocks noChangeArrowheads="1"/>
                  </p:cNvSpPr>
                  <p:nvPr/>
                </p:nvSpPr>
                <p:spPr bwMode="auto">
                  <a:xfrm>
                    <a:off x="5096" y="869"/>
                    <a:ext cx="197" cy="274"/>
                  </a:xfrm>
                  <a:prstGeom prst="rect">
                    <a:avLst/>
                  </a:prstGeom>
                  <a:noFill/>
                  <a:ln w="9525">
                    <a:noFill/>
                    <a:miter lim="800000"/>
                    <a:headEnd/>
                    <a:tailEnd/>
                  </a:ln>
                  <a:effectLst/>
                </p:spPr>
                <p:txBody>
                  <a:bodyPr lIns="90488" tIns="44450" rIns="90488" bIns="44450">
                    <a:spAutoFit/>
                  </a:bodyPr>
                  <a:lstStyle/>
                  <a:p>
                    <a:pPr eaLnBrk="0" hangingPunct="0"/>
                    <a:r>
                      <a:rPr lang="en-US" sz="2400" b="0">
                        <a:latin typeface="Helvetica" charset="0"/>
                      </a:rPr>
                      <a:t>*</a:t>
                    </a:r>
                  </a:p>
                </p:txBody>
              </p:sp>
            </p:grpSp>
          </p:grpSp>
          <p:grpSp>
            <p:nvGrpSpPr>
              <p:cNvPr id="56" name="Group 55"/>
              <p:cNvGrpSpPr>
                <a:grpSpLocks/>
              </p:cNvGrpSpPr>
              <p:nvPr/>
            </p:nvGrpSpPr>
            <p:grpSpPr bwMode="auto">
              <a:xfrm>
                <a:off x="5237" y="1025"/>
                <a:ext cx="287" cy="712"/>
                <a:chOff x="5237" y="1025"/>
                <a:chExt cx="287" cy="712"/>
              </a:xfrm>
            </p:grpSpPr>
            <p:sp>
              <p:nvSpPr>
                <p:cNvPr id="69" name="Freeform 56"/>
                <p:cNvSpPr>
                  <a:spLocks/>
                </p:cNvSpPr>
                <p:nvPr/>
              </p:nvSpPr>
              <p:spPr bwMode="auto">
                <a:xfrm>
                  <a:off x="5250" y="1478"/>
                  <a:ext cx="176" cy="118"/>
                </a:xfrm>
                <a:custGeom>
                  <a:avLst/>
                  <a:gdLst/>
                  <a:ahLst/>
                  <a:cxnLst>
                    <a:cxn ang="0">
                      <a:pos x="8" y="0"/>
                    </a:cxn>
                    <a:cxn ang="0">
                      <a:pos x="9" y="6"/>
                    </a:cxn>
                    <a:cxn ang="0">
                      <a:pos x="11" y="11"/>
                    </a:cxn>
                    <a:cxn ang="0">
                      <a:pos x="16" y="15"/>
                    </a:cxn>
                    <a:cxn ang="0">
                      <a:pos x="24" y="21"/>
                    </a:cxn>
                    <a:cxn ang="0">
                      <a:pos x="34" y="26"/>
                    </a:cxn>
                    <a:cxn ang="0">
                      <a:pos x="46" y="31"/>
                    </a:cxn>
                    <a:cxn ang="0">
                      <a:pos x="64" y="38"/>
                    </a:cxn>
                    <a:cxn ang="0">
                      <a:pos x="85" y="45"/>
                    </a:cxn>
                    <a:cxn ang="0">
                      <a:pos x="104" y="51"/>
                    </a:cxn>
                    <a:cxn ang="0">
                      <a:pos x="125" y="61"/>
                    </a:cxn>
                    <a:cxn ang="0">
                      <a:pos x="143" y="70"/>
                    </a:cxn>
                    <a:cxn ang="0">
                      <a:pos x="155" y="78"/>
                    </a:cxn>
                    <a:cxn ang="0">
                      <a:pos x="165" y="85"/>
                    </a:cxn>
                    <a:cxn ang="0">
                      <a:pos x="170" y="93"/>
                    </a:cxn>
                    <a:cxn ang="0">
                      <a:pos x="174" y="100"/>
                    </a:cxn>
                    <a:cxn ang="0">
                      <a:pos x="175" y="108"/>
                    </a:cxn>
                    <a:cxn ang="0">
                      <a:pos x="175" y="116"/>
                    </a:cxn>
                    <a:cxn ang="0">
                      <a:pos x="167" y="117"/>
                    </a:cxn>
                    <a:cxn ang="0">
                      <a:pos x="167" y="116"/>
                    </a:cxn>
                    <a:cxn ang="0">
                      <a:pos x="165" y="110"/>
                    </a:cxn>
                    <a:cxn ang="0">
                      <a:pos x="161" y="105"/>
                    </a:cxn>
                    <a:cxn ang="0">
                      <a:pos x="154" y="99"/>
                    </a:cxn>
                    <a:cxn ang="0">
                      <a:pos x="145" y="94"/>
                    </a:cxn>
                    <a:cxn ang="0">
                      <a:pos x="133" y="88"/>
                    </a:cxn>
                    <a:cxn ang="0">
                      <a:pos x="118" y="82"/>
                    </a:cxn>
                    <a:cxn ang="0">
                      <a:pos x="103" y="77"/>
                    </a:cxn>
                    <a:cxn ang="0">
                      <a:pos x="85" y="70"/>
                    </a:cxn>
                    <a:cxn ang="0">
                      <a:pos x="75" y="67"/>
                    </a:cxn>
                    <a:cxn ang="0">
                      <a:pos x="53" y="60"/>
                    </a:cxn>
                    <a:cxn ang="0">
                      <a:pos x="36" y="51"/>
                    </a:cxn>
                    <a:cxn ang="0">
                      <a:pos x="23" y="44"/>
                    </a:cxn>
                    <a:cxn ang="0">
                      <a:pos x="14" y="36"/>
                    </a:cxn>
                    <a:cxn ang="0">
                      <a:pos x="6" y="28"/>
                    </a:cxn>
                    <a:cxn ang="0">
                      <a:pos x="2" y="19"/>
                    </a:cxn>
                    <a:cxn ang="0">
                      <a:pos x="1" y="10"/>
                    </a:cxn>
                    <a:cxn ang="0">
                      <a:pos x="0" y="0"/>
                    </a:cxn>
                    <a:cxn ang="0">
                      <a:pos x="8" y="0"/>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3399FF"/>
                </a:solidFill>
                <a:ln w="9525" cap="rnd">
                  <a:noFill/>
                  <a:round/>
                  <a:headEnd type="none" w="sm" len="sm"/>
                  <a:tailEnd type="none" w="sm" len="sm"/>
                </a:ln>
                <a:effectLst/>
              </p:spPr>
              <p:txBody>
                <a:bodyPr/>
                <a:lstStyle/>
                <a:p>
                  <a:endParaRPr lang="cs-CZ"/>
                </a:p>
              </p:txBody>
            </p:sp>
            <p:sp>
              <p:nvSpPr>
                <p:cNvPr id="70" name="Freeform 57"/>
                <p:cNvSpPr>
                  <a:spLocks/>
                </p:cNvSpPr>
                <p:nvPr/>
              </p:nvSpPr>
              <p:spPr bwMode="auto">
                <a:xfrm>
                  <a:off x="5250" y="1249"/>
                  <a:ext cx="176" cy="117"/>
                </a:xfrm>
                <a:custGeom>
                  <a:avLst/>
                  <a:gdLst/>
                  <a:ahLst/>
                  <a:cxnLst>
                    <a:cxn ang="0">
                      <a:pos x="7" y="0"/>
                    </a:cxn>
                    <a:cxn ang="0">
                      <a:pos x="8" y="6"/>
                    </a:cxn>
                    <a:cxn ang="0">
                      <a:pos x="11" y="11"/>
                    </a:cxn>
                    <a:cxn ang="0">
                      <a:pos x="15" y="16"/>
                    </a:cxn>
                    <a:cxn ang="0">
                      <a:pos x="23" y="21"/>
                    </a:cxn>
                    <a:cxn ang="0">
                      <a:pos x="34" y="26"/>
                    </a:cxn>
                    <a:cxn ang="0">
                      <a:pos x="46" y="31"/>
                    </a:cxn>
                    <a:cxn ang="0">
                      <a:pos x="64" y="38"/>
                    </a:cxn>
                    <a:cxn ang="0">
                      <a:pos x="85" y="45"/>
                    </a:cxn>
                    <a:cxn ang="0">
                      <a:pos x="103" y="51"/>
                    </a:cxn>
                    <a:cxn ang="0">
                      <a:pos x="125" y="61"/>
                    </a:cxn>
                    <a:cxn ang="0">
                      <a:pos x="142" y="69"/>
                    </a:cxn>
                    <a:cxn ang="0">
                      <a:pos x="155" y="78"/>
                    </a:cxn>
                    <a:cxn ang="0">
                      <a:pos x="165" y="85"/>
                    </a:cxn>
                    <a:cxn ang="0">
                      <a:pos x="170" y="92"/>
                    </a:cxn>
                    <a:cxn ang="0">
                      <a:pos x="174" y="100"/>
                    </a:cxn>
                    <a:cxn ang="0">
                      <a:pos x="175" y="107"/>
                    </a:cxn>
                    <a:cxn ang="0">
                      <a:pos x="175" y="115"/>
                    </a:cxn>
                    <a:cxn ang="0">
                      <a:pos x="167" y="116"/>
                    </a:cxn>
                    <a:cxn ang="0">
                      <a:pos x="165" y="109"/>
                    </a:cxn>
                    <a:cxn ang="0">
                      <a:pos x="161" y="104"/>
                    </a:cxn>
                    <a:cxn ang="0">
                      <a:pos x="154" y="98"/>
                    </a:cxn>
                    <a:cxn ang="0">
                      <a:pos x="145" y="93"/>
                    </a:cxn>
                    <a:cxn ang="0">
                      <a:pos x="133" y="87"/>
                    </a:cxn>
                    <a:cxn ang="0">
                      <a:pos x="118" y="82"/>
                    </a:cxn>
                    <a:cxn ang="0">
                      <a:pos x="103" y="76"/>
                    </a:cxn>
                    <a:cxn ang="0">
                      <a:pos x="85" y="70"/>
                    </a:cxn>
                    <a:cxn ang="0">
                      <a:pos x="75" y="66"/>
                    </a:cxn>
                    <a:cxn ang="0">
                      <a:pos x="53" y="59"/>
                    </a:cxn>
                    <a:cxn ang="0">
                      <a:pos x="36" y="51"/>
                    </a:cxn>
                    <a:cxn ang="0">
                      <a:pos x="23" y="44"/>
                    </a:cxn>
                    <a:cxn ang="0">
                      <a:pos x="14" y="36"/>
                    </a:cxn>
                    <a:cxn ang="0">
                      <a:pos x="6" y="27"/>
                    </a:cxn>
                    <a:cxn ang="0">
                      <a:pos x="2" y="19"/>
                    </a:cxn>
                    <a:cxn ang="0">
                      <a:pos x="1" y="10"/>
                    </a:cxn>
                    <a:cxn ang="0">
                      <a:pos x="0" y="0"/>
                    </a:cxn>
                    <a:cxn ang="0">
                      <a:pos x="7" y="0"/>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3399FF"/>
                </a:solidFill>
                <a:ln w="9525" cap="rnd">
                  <a:noFill/>
                  <a:round/>
                  <a:headEnd type="none" w="sm" len="sm"/>
                  <a:tailEnd type="none" w="sm" len="sm"/>
                </a:ln>
                <a:effectLst/>
              </p:spPr>
              <p:txBody>
                <a:bodyPr/>
                <a:lstStyle/>
                <a:p>
                  <a:endParaRPr lang="cs-CZ"/>
                </a:p>
              </p:txBody>
            </p:sp>
            <p:sp>
              <p:nvSpPr>
                <p:cNvPr id="71" name="Freeform 58"/>
                <p:cNvSpPr>
                  <a:spLocks/>
                </p:cNvSpPr>
                <p:nvPr/>
              </p:nvSpPr>
              <p:spPr bwMode="auto">
                <a:xfrm>
                  <a:off x="5237" y="1350"/>
                  <a:ext cx="196" cy="132"/>
                </a:xfrm>
                <a:custGeom>
                  <a:avLst/>
                  <a:gdLst/>
                  <a:ahLst/>
                  <a:cxnLst>
                    <a:cxn ang="0">
                      <a:pos x="81" y="72"/>
                    </a:cxn>
                    <a:cxn ang="0">
                      <a:pos x="57" y="62"/>
                    </a:cxn>
                    <a:cxn ang="0">
                      <a:pos x="37" y="52"/>
                    </a:cxn>
                    <a:cxn ang="0">
                      <a:pos x="23" y="44"/>
                    </a:cxn>
                    <a:cxn ang="0">
                      <a:pos x="12" y="34"/>
                    </a:cxn>
                    <a:cxn ang="0">
                      <a:pos x="6" y="26"/>
                    </a:cxn>
                    <a:cxn ang="0">
                      <a:pos x="2" y="18"/>
                    </a:cxn>
                    <a:cxn ang="0">
                      <a:pos x="0" y="9"/>
                    </a:cxn>
                    <a:cxn ang="0">
                      <a:pos x="0" y="1"/>
                    </a:cxn>
                    <a:cxn ang="0">
                      <a:pos x="9" y="0"/>
                    </a:cxn>
                    <a:cxn ang="0">
                      <a:pos x="9" y="1"/>
                    </a:cxn>
                    <a:cxn ang="0">
                      <a:pos x="11" y="7"/>
                    </a:cxn>
                    <a:cxn ang="0">
                      <a:pos x="15" y="14"/>
                    </a:cxn>
                    <a:cxn ang="0">
                      <a:pos x="24" y="20"/>
                    </a:cxn>
                    <a:cxn ang="0">
                      <a:pos x="35" y="26"/>
                    </a:cxn>
                    <a:cxn ang="0">
                      <a:pos x="48" y="32"/>
                    </a:cxn>
                    <a:cxn ang="0">
                      <a:pos x="64" y="38"/>
                    </a:cxn>
                    <a:cxn ang="0">
                      <a:pos x="81" y="44"/>
                    </a:cxn>
                    <a:cxn ang="0">
                      <a:pos x="100" y="51"/>
                    </a:cxn>
                    <a:cxn ang="0">
                      <a:pos x="112" y="55"/>
                    </a:cxn>
                    <a:cxn ang="0">
                      <a:pos x="136" y="64"/>
                    </a:cxn>
                    <a:cxn ang="0">
                      <a:pos x="155" y="72"/>
                    </a:cxn>
                    <a:cxn ang="0">
                      <a:pos x="171" y="81"/>
                    </a:cxn>
                    <a:cxn ang="0">
                      <a:pos x="181" y="89"/>
                    </a:cxn>
                    <a:cxn ang="0">
                      <a:pos x="188" y="99"/>
                    </a:cxn>
                    <a:cxn ang="0">
                      <a:pos x="192" y="108"/>
                    </a:cxn>
                    <a:cxn ang="0">
                      <a:pos x="194" y="118"/>
                    </a:cxn>
                    <a:cxn ang="0">
                      <a:pos x="195" y="128"/>
                    </a:cxn>
                    <a:cxn ang="0">
                      <a:pos x="195" y="131"/>
                    </a:cxn>
                    <a:cxn ang="0">
                      <a:pos x="187" y="131"/>
                    </a:cxn>
                    <a:cxn ang="0">
                      <a:pos x="187" y="128"/>
                    </a:cxn>
                    <a:cxn ang="0">
                      <a:pos x="185" y="122"/>
                    </a:cxn>
                    <a:cxn ang="0">
                      <a:pos x="183" y="117"/>
                    </a:cxn>
                    <a:cxn ang="0">
                      <a:pos x="178" y="111"/>
                    </a:cxn>
                    <a:cxn ang="0">
                      <a:pos x="170" y="106"/>
                    </a:cxn>
                    <a:cxn ang="0">
                      <a:pos x="158" y="101"/>
                    </a:cxn>
                    <a:cxn ang="0">
                      <a:pos x="143" y="95"/>
                    </a:cxn>
                    <a:cxn ang="0">
                      <a:pos x="124" y="87"/>
                    </a:cxn>
                    <a:cxn ang="0">
                      <a:pos x="100" y="79"/>
                    </a:cxn>
                    <a:cxn ang="0">
                      <a:pos x="81" y="72"/>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w="9525" cap="rnd">
                  <a:noFill/>
                  <a:round/>
                  <a:headEnd type="none" w="sm" len="sm"/>
                  <a:tailEnd type="none" w="sm" len="sm"/>
                </a:ln>
                <a:effectLst/>
              </p:spPr>
              <p:txBody>
                <a:bodyPr/>
                <a:lstStyle/>
                <a:p>
                  <a:endParaRPr lang="cs-CZ"/>
                </a:p>
              </p:txBody>
            </p:sp>
            <p:sp>
              <p:nvSpPr>
                <p:cNvPr id="72" name="Freeform 59"/>
                <p:cNvSpPr>
                  <a:spLocks/>
                </p:cNvSpPr>
                <p:nvPr/>
              </p:nvSpPr>
              <p:spPr bwMode="auto">
                <a:xfrm>
                  <a:off x="5237" y="1603"/>
                  <a:ext cx="196" cy="134"/>
                </a:xfrm>
                <a:custGeom>
                  <a:avLst/>
                  <a:gdLst/>
                  <a:ahLst/>
                  <a:cxnLst>
                    <a:cxn ang="0">
                      <a:pos x="81" y="73"/>
                    </a:cxn>
                    <a:cxn ang="0">
                      <a:pos x="57" y="63"/>
                    </a:cxn>
                    <a:cxn ang="0">
                      <a:pos x="37" y="52"/>
                    </a:cxn>
                    <a:cxn ang="0">
                      <a:pos x="23" y="44"/>
                    </a:cxn>
                    <a:cxn ang="0">
                      <a:pos x="12" y="35"/>
                    </a:cxn>
                    <a:cxn ang="0">
                      <a:pos x="6" y="26"/>
                    </a:cxn>
                    <a:cxn ang="0">
                      <a:pos x="2" y="17"/>
                    </a:cxn>
                    <a:cxn ang="0">
                      <a:pos x="0" y="10"/>
                    </a:cxn>
                    <a:cxn ang="0">
                      <a:pos x="0" y="0"/>
                    </a:cxn>
                    <a:cxn ang="0">
                      <a:pos x="9" y="0"/>
                    </a:cxn>
                    <a:cxn ang="0">
                      <a:pos x="9" y="1"/>
                    </a:cxn>
                    <a:cxn ang="0">
                      <a:pos x="11" y="8"/>
                    </a:cxn>
                    <a:cxn ang="0">
                      <a:pos x="15" y="15"/>
                    </a:cxn>
                    <a:cxn ang="0">
                      <a:pos x="24" y="21"/>
                    </a:cxn>
                    <a:cxn ang="0">
                      <a:pos x="35" y="26"/>
                    </a:cxn>
                    <a:cxn ang="0">
                      <a:pos x="48" y="33"/>
                    </a:cxn>
                    <a:cxn ang="0">
                      <a:pos x="62" y="38"/>
                    </a:cxn>
                    <a:cxn ang="0">
                      <a:pos x="80" y="45"/>
                    </a:cxn>
                    <a:cxn ang="0">
                      <a:pos x="100" y="51"/>
                    </a:cxn>
                    <a:cxn ang="0">
                      <a:pos x="111" y="55"/>
                    </a:cxn>
                    <a:cxn ang="0">
                      <a:pos x="136" y="65"/>
                    </a:cxn>
                    <a:cxn ang="0">
                      <a:pos x="155" y="73"/>
                    </a:cxn>
                    <a:cxn ang="0">
                      <a:pos x="170" y="82"/>
                    </a:cxn>
                    <a:cxn ang="0">
                      <a:pos x="180" y="90"/>
                    </a:cxn>
                    <a:cxn ang="0">
                      <a:pos x="188" y="100"/>
                    </a:cxn>
                    <a:cxn ang="0">
                      <a:pos x="192" y="109"/>
                    </a:cxn>
                    <a:cxn ang="0">
                      <a:pos x="194" y="119"/>
                    </a:cxn>
                    <a:cxn ang="0">
                      <a:pos x="195" y="130"/>
                    </a:cxn>
                    <a:cxn ang="0">
                      <a:pos x="195" y="132"/>
                    </a:cxn>
                    <a:cxn ang="0">
                      <a:pos x="195" y="133"/>
                    </a:cxn>
                    <a:cxn ang="0">
                      <a:pos x="187" y="132"/>
                    </a:cxn>
                    <a:cxn ang="0">
                      <a:pos x="187" y="130"/>
                    </a:cxn>
                    <a:cxn ang="0">
                      <a:pos x="185" y="124"/>
                    </a:cxn>
                    <a:cxn ang="0">
                      <a:pos x="183" y="118"/>
                    </a:cxn>
                    <a:cxn ang="0">
                      <a:pos x="178" y="113"/>
                    </a:cxn>
                    <a:cxn ang="0">
                      <a:pos x="170" y="107"/>
                    </a:cxn>
                    <a:cxn ang="0">
                      <a:pos x="158" y="102"/>
                    </a:cxn>
                    <a:cxn ang="0">
                      <a:pos x="143" y="96"/>
                    </a:cxn>
                    <a:cxn ang="0">
                      <a:pos x="124" y="88"/>
                    </a:cxn>
                    <a:cxn ang="0">
                      <a:pos x="100" y="80"/>
                    </a:cxn>
                    <a:cxn ang="0">
                      <a:pos x="81" y="7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w="9525" cap="rnd">
                  <a:noFill/>
                  <a:round/>
                  <a:headEnd type="none" w="sm" len="sm"/>
                  <a:tailEnd type="none" w="sm" len="sm"/>
                </a:ln>
                <a:effectLst/>
              </p:spPr>
              <p:txBody>
                <a:bodyPr/>
                <a:lstStyle/>
                <a:p>
                  <a:endParaRPr lang="cs-CZ"/>
                </a:p>
              </p:txBody>
            </p:sp>
            <p:sp>
              <p:nvSpPr>
                <p:cNvPr id="73" name="Freeform 60"/>
                <p:cNvSpPr>
                  <a:spLocks/>
                </p:cNvSpPr>
                <p:nvPr/>
              </p:nvSpPr>
              <p:spPr bwMode="auto">
                <a:xfrm>
                  <a:off x="5238" y="1223"/>
                  <a:ext cx="195" cy="130"/>
                </a:xfrm>
                <a:custGeom>
                  <a:avLst/>
                  <a:gdLst/>
                  <a:ahLst/>
                  <a:cxnLst>
                    <a:cxn ang="0">
                      <a:pos x="186" y="0"/>
                    </a:cxn>
                    <a:cxn ang="0">
                      <a:pos x="184" y="6"/>
                    </a:cxn>
                    <a:cxn ang="0">
                      <a:pos x="182" y="12"/>
                    </a:cxn>
                    <a:cxn ang="0">
                      <a:pos x="177" y="18"/>
                    </a:cxn>
                    <a:cxn ang="0">
                      <a:pos x="169" y="23"/>
                    </a:cxn>
                    <a:cxn ang="0">
                      <a:pos x="157" y="29"/>
                    </a:cxn>
                    <a:cxn ang="0">
                      <a:pos x="142" y="35"/>
                    </a:cxn>
                    <a:cxn ang="0">
                      <a:pos x="123" y="42"/>
                    </a:cxn>
                    <a:cxn ang="0">
                      <a:pos x="100" y="50"/>
                    </a:cxn>
                    <a:cxn ang="0">
                      <a:pos x="80" y="57"/>
                    </a:cxn>
                    <a:cxn ang="0">
                      <a:pos x="56" y="68"/>
                    </a:cxn>
                    <a:cxn ang="0">
                      <a:pos x="36" y="77"/>
                    </a:cxn>
                    <a:cxn ang="0">
                      <a:pos x="23" y="87"/>
                    </a:cxn>
                    <a:cxn ang="0">
                      <a:pos x="13" y="95"/>
                    </a:cxn>
                    <a:cxn ang="0">
                      <a:pos x="6" y="103"/>
                    </a:cxn>
                    <a:cxn ang="0">
                      <a:pos x="3" y="112"/>
                    </a:cxn>
                    <a:cxn ang="0">
                      <a:pos x="0" y="120"/>
                    </a:cxn>
                    <a:cxn ang="0">
                      <a:pos x="0" y="128"/>
                    </a:cxn>
                    <a:cxn ang="0">
                      <a:pos x="8" y="129"/>
                    </a:cxn>
                    <a:cxn ang="0">
                      <a:pos x="10" y="122"/>
                    </a:cxn>
                    <a:cxn ang="0">
                      <a:pos x="15" y="115"/>
                    </a:cxn>
                    <a:cxn ang="0">
                      <a:pos x="23" y="109"/>
                    </a:cxn>
                    <a:cxn ang="0">
                      <a:pos x="34" y="103"/>
                    </a:cxn>
                    <a:cxn ang="0">
                      <a:pos x="48" y="98"/>
                    </a:cxn>
                    <a:cxn ang="0">
                      <a:pos x="63" y="92"/>
                    </a:cxn>
                    <a:cxn ang="0">
                      <a:pos x="80" y="85"/>
                    </a:cxn>
                    <a:cxn ang="0">
                      <a:pos x="100" y="78"/>
                    </a:cxn>
                    <a:cxn ang="0">
                      <a:pos x="111" y="74"/>
                    </a:cxn>
                    <a:cxn ang="0">
                      <a:pos x="135" y="66"/>
                    </a:cxn>
                    <a:cxn ang="0">
                      <a:pos x="154" y="57"/>
                    </a:cxn>
                    <a:cxn ang="0">
                      <a:pos x="170" y="49"/>
                    </a:cxn>
                    <a:cxn ang="0">
                      <a:pos x="180" y="40"/>
                    </a:cxn>
                    <a:cxn ang="0">
                      <a:pos x="187" y="31"/>
                    </a:cxn>
                    <a:cxn ang="0">
                      <a:pos x="191" y="22"/>
                    </a:cxn>
                    <a:cxn ang="0">
                      <a:pos x="193" y="11"/>
                    </a:cxn>
                    <a:cxn ang="0">
                      <a:pos x="194" y="0"/>
                    </a:cxn>
                    <a:cxn ang="0">
                      <a:pos x="186" y="0"/>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w="9525" cap="rnd">
                  <a:noFill/>
                  <a:round/>
                  <a:headEnd type="none" w="sm" len="sm"/>
                  <a:tailEnd type="none" w="sm" len="sm"/>
                </a:ln>
                <a:effectLst/>
              </p:spPr>
              <p:txBody>
                <a:bodyPr/>
                <a:lstStyle/>
                <a:p>
                  <a:endParaRPr lang="cs-CZ"/>
                </a:p>
              </p:txBody>
            </p:sp>
            <p:sp>
              <p:nvSpPr>
                <p:cNvPr id="74" name="Freeform 61"/>
                <p:cNvSpPr>
                  <a:spLocks/>
                </p:cNvSpPr>
                <p:nvPr/>
              </p:nvSpPr>
              <p:spPr bwMode="auto">
                <a:xfrm>
                  <a:off x="5237" y="1478"/>
                  <a:ext cx="196" cy="130"/>
                </a:xfrm>
                <a:custGeom>
                  <a:avLst/>
                  <a:gdLst/>
                  <a:ahLst/>
                  <a:cxnLst>
                    <a:cxn ang="0">
                      <a:pos x="187" y="0"/>
                    </a:cxn>
                    <a:cxn ang="0">
                      <a:pos x="185" y="6"/>
                    </a:cxn>
                    <a:cxn ang="0">
                      <a:pos x="183" y="12"/>
                    </a:cxn>
                    <a:cxn ang="0">
                      <a:pos x="178" y="18"/>
                    </a:cxn>
                    <a:cxn ang="0">
                      <a:pos x="170" y="22"/>
                    </a:cxn>
                    <a:cxn ang="0">
                      <a:pos x="158" y="28"/>
                    </a:cxn>
                    <a:cxn ang="0">
                      <a:pos x="143" y="35"/>
                    </a:cxn>
                    <a:cxn ang="0">
                      <a:pos x="124" y="41"/>
                    </a:cxn>
                    <a:cxn ang="0">
                      <a:pos x="100" y="50"/>
                    </a:cxn>
                    <a:cxn ang="0">
                      <a:pos x="81" y="57"/>
                    </a:cxn>
                    <a:cxn ang="0">
                      <a:pos x="57" y="68"/>
                    </a:cxn>
                    <a:cxn ang="0">
                      <a:pos x="37" y="77"/>
                    </a:cxn>
                    <a:cxn ang="0">
                      <a:pos x="23" y="87"/>
                    </a:cxn>
                    <a:cxn ang="0">
                      <a:pos x="12" y="95"/>
                    </a:cxn>
                    <a:cxn ang="0">
                      <a:pos x="6" y="103"/>
                    </a:cxn>
                    <a:cxn ang="0">
                      <a:pos x="2" y="112"/>
                    </a:cxn>
                    <a:cxn ang="0">
                      <a:pos x="0" y="120"/>
                    </a:cxn>
                    <a:cxn ang="0">
                      <a:pos x="0" y="128"/>
                    </a:cxn>
                    <a:cxn ang="0">
                      <a:pos x="9" y="129"/>
                    </a:cxn>
                    <a:cxn ang="0">
                      <a:pos x="11" y="122"/>
                    </a:cxn>
                    <a:cxn ang="0">
                      <a:pos x="15" y="115"/>
                    </a:cxn>
                    <a:cxn ang="0">
                      <a:pos x="24" y="109"/>
                    </a:cxn>
                    <a:cxn ang="0">
                      <a:pos x="35" y="103"/>
                    </a:cxn>
                    <a:cxn ang="0">
                      <a:pos x="48" y="97"/>
                    </a:cxn>
                    <a:cxn ang="0">
                      <a:pos x="62" y="92"/>
                    </a:cxn>
                    <a:cxn ang="0">
                      <a:pos x="80" y="85"/>
                    </a:cxn>
                    <a:cxn ang="0">
                      <a:pos x="100" y="78"/>
                    </a:cxn>
                    <a:cxn ang="0">
                      <a:pos x="111" y="74"/>
                    </a:cxn>
                    <a:cxn ang="0">
                      <a:pos x="136" y="66"/>
                    </a:cxn>
                    <a:cxn ang="0">
                      <a:pos x="155" y="57"/>
                    </a:cxn>
                    <a:cxn ang="0">
                      <a:pos x="170" y="49"/>
                    </a:cxn>
                    <a:cxn ang="0">
                      <a:pos x="180" y="39"/>
                    </a:cxn>
                    <a:cxn ang="0">
                      <a:pos x="188" y="31"/>
                    </a:cxn>
                    <a:cxn ang="0">
                      <a:pos x="192" y="21"/>
                    </a:cxn>
                    <a:cxn ang="0">
                      <a:pos x="194" y="11"/>
                    </a:cxn>
                    <a:cxn ang="0">
                      <a:pos x="195" y="0"/>
                    </a:cxn>
                    <a:cxn ang="0">
                      <a:pos x="187" y="0"/>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w="9525" cap="rnd">
                  <a:noFill/>
                  <a:round/>
                  <a:headEnd type="none" w="sm" len="sm"/>
                  <a:tailEnd type="none" w="sm" len="sm"/>
                </a:ln>
                <a:effectLst/>
              </p:spPr>
              <p:txBody>
                <a:bodyPr/>
                <a:lstStyle/>
                <a:p>
                  <a:endParaRPr lang="cs-CZ"/>
                </a:p>
              </p:txBody>
            </p:sp>
            <p:sp>
              <p:nvSpPr>
                <p:cNvPr id="75" name="Freeform 62"/>
                <p:cNvSpPr>
                  <a:spLocks/>
                </p:cNvSpPr>
                <p:nvPr/>
              </p:nvSpPr>
              <p:spPr bwMode="auto">
                <a:xfrm>
                  <a:off x="5250" y="1363"/>
                  <a:ext cx="176" cy="120"/>
                </a:xfrm>
                <a:custGeom>
                  <a:avLst/>
                  <a:gdLst/>
                  <a:ahLst/>
                  <a:cxnLst>
                    <a:cxn ang="0">
                      <a:pos x="103" y="65"/>
                    </a:cxn>
                    <a:cxn ang="0">
                      <a:pos x="125" y="56"/>
                    </a:cxn>
                    <a:cxn ang="0">
                      <a:pos x="142" y="47"/>
                    </a:cxn>
                    <a:cxn ang="0">
                      <a:pos x="155" y="39"/>
                    </a:cxn>
                    <a:cxn ang="0">
                      <a:pos x="165" y="32"/>
                    </a:cxn>
                    <a:cxn ang="0">
                      <a:pos x="170" y="24"/>
                    </a:cxn>
                    <a:cxn ang="0">
                      <a:pos x="174" y="17"/>
                    </a:cxn>
                    <a:cxn ang="0">
                      <a:pos x="175" y="9"/>
                    </a:cxn>
                    <a:cxn ang="0">
                      <a:pos x="175" y="1"/>
                    </a:cxn>
                    <a:cxn ang="0">
                      <a:pos x="167" y="0"/>
                    </a:cxn>
                    <a:cxn ang="0">
                      <a:pos x="167" y="1"/>
                    </a:cxn>
                    <a:cxn ang="0">
                      <a:pos x="165" y="7"/>
                    </a:cxn>
                    <a:cxn ang="0">
                      <a:pos x="161" y="13"/>
                    </a:cxn>
                    <a:cxn ang="0">
                      <a:pos x="154" y="18"/>
                    </a:cxn>
                    <a:cxn ang="0">
                      <a:pos x="145" y="23"/>
                    </a:cxn>
                    <a:cxn ang="0">
                      <a:pos x="133" y="29"/>
                    </a:cxn>
                    <a:cxn ang="0">
                      <a:pos x="118" y="34"/>
                    </a:cxn>
                    <a:cxn ang="0">
                      <a:pos x="103" y="40"/>
                    </a:cxn>
                    <a:cxn ang="0">
                      <a:pos x="85" y="46"/>
                    </a:cxn>
                    <a:cxn ang="0">
                      <a:pos x="75" y="49"/>
                    </a:cxn>
                    <a:cxn ang="0">
                      <a:pos x="53" y="57"/>
                    </a:cxn>
                    <a:cxn ang="0">
                      <a:pos x="36" y="65"/>
                    </a:cxn>
                    <a:cxn ang="0">
                      <a:pos x="23" y="73"/>
                    </a:cxn>
                    <a:cxn ang="0">
                      <a:pos x="14" y="81"/>
                    </a:cxn>
                    <a:cxn ang="0">
                      <a:pos x="6" y="89"/>
                    </a:cxn>
                    <a:cxn ang="0">
                      <a:pos x="2" y="97"/>
                    </a:cxn>
                    <a:cxn ang="0">
                      <a:pos x="1" y="106"/>
                    </a:cxn>
                    <a:cxn ang="0">
                      <a:pos x="0" y="116"/>
                    </a:cxn>
                    <a:cxn ang="0">
                      <a:pos x="0" y="118"/>
                    </a:cxn>
                    <a:cxn ang="0">
                      <a:pos x="0" y="119"/>
                    </a:cxn>
                    <a:cxn ang="0">
                      <a:pos x="7" y="118"/>
                    </a:cxn>
                    <a:cxn ang="0">
                      <a:pos x="7" y="116"/>
                    </a:cxn>
                    <a:cxn ang="0">
                      <a:pos x="8" y="111"/>
                    </a:cxn>
                    <a:cxn ang="0">
                      <a:pos x="11" y="106"/>
                    </a:cxn>
                    <a:cxn ang="0">
                      <a:pos x="15" y="101"/>
                    </a:cxn>
                    <a:cxn ang="0">
                      <a:pos x="23" y="96"/>
                    </a:cxn>
                    <a:cxn ang="0">
                      <a:pos x="34" y="92"/>
                    </a:cxn>
                    <a:cxn ang="0">
                      <a:pos x="46" y="86"/>
                    </a:cxn>
                    <a:cxn ang="0">
                      <a:pos x="64" y="79"/>
                    </a:cxn>
                    <a:cxn ang="0">
                      <a:pos x="85" y="72"/>
                    </a:cxn>
                    <a:cxn ang="0">
                      <a:pos x="103" y="65"/>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99CCFF"/>
                </a:solidFill>
                <a:ln w="9525" cap="rnd">
                  <a:noFill/>
                  <a:round/>
                  <a:headEnd type="none" w="sm" len="sm"/>
                  <a:tailEnd type="none" w="sm" len="sm"/>
                </a:ln>
                <a:effectLst/>
              </p:spPr>
              <p:txBody>
                <a:bodyPr/>
                <a:lstStyle/>
                <a:p>
                  <a:endParaRPr lang="cs-CZ"/>
                </a:p>
              </p:txBody>
            </p:sp>
            <p:sp>
              <p:nvSpPr>
                <p:cNvPr id="76" name="Freeform 63"/>
                <p:cNvSpPr>
                  <a:spLocks/>
                </p:cNvSpPr>
                <p:nvPr/>
              </p:nvSpPr>
              <p:spPr bwMode="auto">
                <a:xfrm>
                  <a:off x="5250" y="1593"/>
                  <a:ext cx="177" cy="119"/>
                </a:xfrm>
                <a:custGeom>
                  <a:avLst/>
                  <a:gdLst/>
                  <a:ahLst/>
                  <a:cxnLst>
                    <a:cxn ang="0">
                      <a:pos x="104" y="65"/>
                    </a:cxn>
                    <a:cxn ang="0">
                      <a:pos x="126" y="56"/>
                    </a:cxn>
                    <a:cxn ang="0">
                      <a:pos x="143" y="47"/>
                    </a:cxn>
                    <a:cxn ang="0">
                      <a:pos x="155" y="39"/>
                    </a:cxn>
                    <a:cxn ang="0">
                      <a:pos x="165" y="31"/>
                    </a:cxn>
                    <a:cxn ang="0">
                      <a:pos x="171" y="23"/>
                    </a:cxn>
                    <a:cxn ang="0">
                      <a:pos x="174" y="16"/>
                    </a:cxn>
                    <a:cxn ang="0">
                      <a:pos x="176" y="8"/>
                    </a:cxn>
                    <a:cxn ang="0">
                      <a:pos x="176" y="0"/>
                    </a:cxn>
                    <a:cxn ang="0">
                      <a:pos x="168" y="0"/>
                    </a:cxn>
                    <a:cxn ang="0">
                      <a:pos x="166" y="7"/>
                    </a:cxn>
                    <a:cxn ang="0">
                      <a:pos x="162" y="13"/>
                    </a:cxn>
                    <a:cxn ang="0">
                      <a:pos x="155" y="18"/>
                    </a:cxn>
                    <a:cxn ang="0">
                      <a:pos x="145" y="23"/>
                    </a:cxn>
                    <a:cxn ang="0">
                      <a:pos x="133" y="29"/>
                    </a:cxn>
                    <a:cxn ang="0">
                      <a:pos x="119" y="34"/>
                    </a:cxn>
                    <a:cxn ang="0">
                      <a:pos x="103" y="40"/>
                    </a:cxn>
                    <a:cxn ang="0">
                      <a:pos x="85" y="45"/>
                    </a:cxn>
                    <a:cxn ang="0">
                      <a:pos x="75" y="49"/>
                    </a:cxn>
                    <a:cxn ang="0">
                      <a:pos x="54" y="58"/>
                    </a:cxn>
                    <a:cxn ang="0">
                      <a:pos x="36" y="65"/>
                    </a:cxn>
                    <a:cxn ang="0">
                      <a:pos x="23" y="73"/>
                    </a:cxn>
                    <a:cxn ang="0">
                      <a:pos x="14" y="80"/>
                    </a:cxn>
                    <a:cxn ang="0">
                      <a:pos x="6" y="89"/>
                    </a:cxn>
                    <a:cxn ang="0">
                      <a:pos x="2" y="97"/>
                    </a:cxn>
                    <a:cxn ang="0">
                      <a:pos x="1" y="106"/>
                    </a:cxn>
                    <a:cxn ang="0">
                      <a:pos x="0" y="116"/>
                    </a:cxn>
                    <a:cxn ang="0">
                      <a:pos x="0" y="117"/>
                    </a:cxn>
                    <a:cxn ang="0">
                      <a:pos x="0" y="118"/>
                    </a:cxn>
                    <a:cxn ang="0">
                      <a:pos x="8" y="117"/>
                    </a:cxn>
                    <a:cxn ang="0">
                      <a:pos x="8" y="116"/>
                    </a:cxn>
                    <a:cxn ang="0">
                      <a:pos x="9" y="110"/>
                    </a:cxn>
                    <a:cxn ang="0">
                      <a:pos x="11" y="105"/>
                    </a:cxn>
                    <a:cxn ang="0">
                      <a:pos x="16" y="100"/>
                    </a:cxn>
                    <a:cxn ang="0">
                      <a:pos x="24" y="96"/>
                    </a:cxn>
                    <a:cxn ang="0">
                      <a:pos x="34" y="91"/>
                    </a:cxn>
                    <a:cxn ang="0">
                      <a:pos x="46" y="85"/>
                    </a:cxn>
                    <a:cxn ang="0">
                      <a:pos x="64" y="79"/>
                    </a:cxn>
                    <a:cxn ang="0">
                      <a:pos x="85" y="71"/>
                    </a:cxn>
                    <a:cxn ang="0">
                      <a:pos x="104" y="65"/>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99CCFF"/>
                </a:solidFill>
                <a:ln w="9525" cap="rnd">
                  <a:noFill/>
                  <a:round/>
                  <a:headEnd type="none" w="sm" len="sm"/>
                  <a:tailEnd type="none" w="sm" len="sm"/>
                </a:ln>
                <a:effectLst/>
              </p:spPr>
              <p:txBody>
                <a:bodyPr/>
                <a:lstStyle/>
                <a:p>
                  <a:endParaRPr lang="cs-CZ"/>
                </a:p>
              </p:txBody>
            </p:sp>
            <p:grpSp>
              <p:nvGrpSpPr>
                <p:cNvPr id="77" name="Group 64"/>
                <p:cNvGrpSpPr>
                  <a:grpSpLocks/>
                </p:cNvGrpSpPr>
                <p:nvPr/>
              </p:nvGrpSpPr>
              <p:grpSpPr bwMode="auto">
                <a:xfrm>
                  <a:off x="5326" y="1025"/>
                  <a:ext cx="198" cy="274"/>
                  <a:chOff x="5326" y="1025"/>
                  <a:chExt cx="198" cy="274"/>
                </a:xfrm>
              </p:grpSpPr>
              <p:sp>
                <p:nvSpPr>
                  <p:cNvPr id="78" name="Line 65"/>
                  <p:cNvSpPr>
                    <a:spLocks noChangeShapeType="1"/>
                  </p:cNvSpPr>
                  <p:nvPr/>
                </p:nvSpPr>
                <p:spPr bwMode="auto">
                  <a:xfrm flipV="1">
                    <a:off x="5424" y="1140"/>
                    <a:ext cx="0" cy="75"/>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79" name="Rectangle 66"/>
                  <p:cNvSpPr>
                    <a:spLocks noChangeArrowheads="1"/>
                  </p:cNvSpPr>
                  <p:nvPr/>
                </p:nvSpPr>
                <p:spPr bwMode="auto">
                  <a:xfrm>
                    <a:off x="5326" y="1025"/>
                    <a:ext cx="198" cy="274"/>
                  </a:xfrm>
                  <a:prstGeom prst="rect">
                    <a:avLst/>
                  </a:prstGeom>
                  <a:noFill/>
                  <a:ln w="9525">
                    <a:noFill/>
                    <a:miter lim="800000"/>
                    <a:headEnd/>
                    <a:tailEnd/>
                  </a:ln>
                  <a:effectLst/>
                </p:spPr>
                <p:txBody>
                  <a:bodyPr lIns="90488" tIns="44450" rIns="90488" bIns="44450">
                    <a:spAutoFit/>
                  </a:bodyPr>
                  <a:lstStyle/>
                  <a:p>
                    <a:pPr eaLnBrk="0" hangingPunct="0"/>
                    <a:r>
                      <a:rPr lang="en-US" sz="2400" b="0">
                        <a:latin typeface="Helvetica" charset="0"/>
                      </a:rPr>
                      <a:t>*</a:t>
                    </a:r>
                  </a:p>
                </p:txBody>
              </p:sp>
            </p:grpSp>
          </p:grpSp>
          <p:grpSp>
            <p:nvGrpSpPr>
              <p:cNvPr id="57" name="Group 67"/>
              <p:cNvGrpSpPr>
                <a:grpSpLocks/>
              </p:cNvGrpSpPr>
              <p:nvPr/>
            </p:nvGrpSpPr>
            <p:grpSpPr bwMode="auto">
              <a:xfrm>
                <a:off x="5468" y="800"/>
                <a:ext cx="289" cy="709"/>
                <a:chOff x="5468" y="800"/>
                <a:chExt cx="289" cy="709"/>
              </a:xfrm>
            </p:grpSpPr>
            <p:sp>
              <p:nvSpPr>
                <p:cNvPr id="58" name="Freeform 68"/>
                <p:cNvSpPr>
                  <a:spLocks/>
                </p:cNvSpPr>
                <p:nvPr/>
              </p:nvSpPr>
              <p:spPr bwMode="auto">
                <a:xfrm>
                  <a:off x="5481" y="1250"/>
                  <a:ext cx="176" cy="118"/>
                </a:xfrm>
                <a:custGeom>
                  <a:avLst/>
                  <a:gdLst/>
                  <a:ahLst/>
                  <a:cxnLst>
                    <a:cxn ang="0">
                      <a:pos x="8" y="0"/>
                    </a:cxn>
                    <a:cxn ang="0">
                      <a:pos x="9" y="6"/>
                    </a:cxn>
                    <a:cxn ang="0">
                      <a:pos x="11" y="11"/>
                    </a:cxn>
                    <a:cxn ang="0">
                      <a:pos x="16" y="15"/>
                    </a:cxn>
                    <a:cxn ang="0">
                      <a:pos x="24" y="21"/>
                    </a:cxn>
                    <a:cxn ang="0">
                      <a:pos x="34" y="26"/>
                    </a:cxn>
                    <a:cxn ang="0">
                      <a:pos x="46" y="31"/>
                    </a:cxn>
                    <a:cxn ang="0">
                      <a:pos x="64" y="38"/>
                    </a:cxn>
                    <a:cxn ang="0">
                      <a:pos x="85" y="45"/>
                    </a:cxn>
                    <a:cxn ang="0">
                      <a:pos x="104" y="51"/>
                    </a:cxn>
                    <a:cxn ang="0">
                      <a:pos x="125" y="61"/>
                    </a:cxn>
                    <a:cxn ang="0">
                      <a:pos x="143" y="70"/>
                    </a:cxn>
                    <a:cxn ang="0">
                      <a:pos x="155" y="78"/>
                    </a:cxn>
                    <a:cxn ang="0">
                      <a:pos x="165" y="85"/>
                    </a:cxn>
                    <a:cxn ang="0">
                      <a:pos x="170" y="93"/>
                    </a:cxn>
                    <a:cxn ang="0">
                      <a:pos x="174" y="100"/>
                    </a:cxn>
                    <a:cxn ang="0">
                      <a:pos x="175" y="108"/>
                    </a:cxn>
                    <a:cxn ang="0">
                      <a:pos x="175" y="116"/>
                    </a:cxn>
                    <a:cxn ang="0">
                      <a:pos x="167" y="117"/>
                    </a:cxn>
                    <a:cxn ang="0">
                      <a:pos x="167" y="116"/>
                    </a:cxn>
                    <a:cxn ang="0">
                      <a:pos x="165" y="110"/>
                    </a:cxn>
                    <a:cxn ang="0">
                      <a:pos x="161" y="105"/>
                    </a:cxn>
                    <a:cxn ang="0">
                      <a:pos x="154" y="99"/>
                    </a:cxn>
                    <a:cxn ang="0">
                      <a:pos x="145" y="94"/>
                    </a:cxn>
                    <a:cxn ang="0">
                      <a:pos x="133" y="88"/>
                    </a:cxn>
                    <a:cxn ang="0">
                      <a:pos x="118" y="82"/>
                    </a:cxn>
                    <a:cxn ang="0">
                      <a:pos x="103" y="77"/>
                    </a:cxn>
                    <a:cxn ang="0">
                      <a:pos x="85" y="70"/>
                    </a:cxn>
                    <a:cxn ang="0">
                      <a:pos x="75" y="67"/>
                    </a:cxn>
                    <a:cxn ang="0">
                      <a:pos x="53" y="60"/>
                    </a:cxn>
                    <a:cxn ang="0">
                      <a:pos x="36" y="51"/>
                    </a:cxn>
                    <a:cxn ang="0">
                      <a:pos x="23" y="44"/>
                    </a:cxn>
                    <a:cxn ang="0">
                      <a:pos x="14" y="36"/>
                    </a:cxn>
                    <a:cxn ang="0">
                      <a:pos x="6" y="28"/>
                    </a:cxn>
                    <a:cxn ang="0">
                      <a:pos x="2" y="19"/>
                    </a:cxn>
                    <a:cxn ang="0">
                      <a:pos x="1" y="10"/>
                    </a:cxn>
                    <a:cxn ang="0">
                      <a:pos x="0" y="0"/>
                    </a:cxn>
                    <a:cxn ang="0">
                      <a:pos x="8" y="0"/>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3399FF"/>
                </a:solidFill>
                <a:ln w="9525" cap="rnd">
                  <a:noFill/>
                  <a:round/>
                  <a:headEnd type="none" w="sm" len="sm"/>
                  <a:tailEnd type="none" w="sm" len="sm"/>
                </a:ln>
                <a:effectLst/>
              </p:spPr>
              <p:txBody>
                <a:bodyPr/>
                <a:lstStyle/>
                <a:p>
                  <a:endParaRPr lang="cs-CZ"/>
                </a:p>
              </p:txBody>
            </p:sp>
            <p:sp>
              <p:nvSpPr>
                <p:cNvPr id="59" name="Freeform 69"/>
                <p:cNvSpPr>
                  <a:spLocks/>
                </p:cNvSpPr>
                <p:nvPr/>
              </p:nvSpPr>
              <p:spPr bwMode="auto">
                <a:xfrm>
                  <a:off x="5481" y="1021"/>
                  <a:ext cx="176" cy="117"/>
                </a:xfrm>
                <a:custGeom>
                  <a:avLst/>
                  <a:gdLst/>
                  <a:ahLst/>
                  <a:cxnLst>
                    <a:cxn ang="0">
                      <a:pos x="7" y="0"/>
                    </a:cxn>
                    <a:cxn ang="0">
                      <a:pos x="8" y="6"/>
                    </a:cxn>
                    <a:cxn ang="0">
                      <a:pos x="11" y="11"/>
                    </a:cxn>
                    <a:cxn ang="0">
                      <a:pos x="15" y="16"/>
                    </a:cxn>
                    <a:cxn ang="0">
                      <a:pos x="23" y="21"/>
                    </a:cxn>
                    <a:cxn ang="0">
                      <a:pos x="34" y="26"/>
                    </a:cxn>
                    <a:cxn ang="0">
                      <a:pos x="46" y="31"/>
                    </a:cxn>
                    <a:cxn ang="0">
                      <a:pos x="64" y="38"/>
                    </a:cxn>
                    <a:cxn ang="0">
                      <a:pos x="85" y="45"/>
                    </a:cxn>
                    <a:cxn ang="0">
                      <a:pos x="103" y="51"/>
                    </a:cxn>
                    <a:cxn ang="0">
                      <a:pos x="125" y="61"/>
                    </a:cxn>
                    <a:cxn ang="0">
                      <a:pos x="142" y="69"/>
                    </a:cxn>
                    <a:cxn ang="0">
                      <a:pos x="155" y="78"/>
                    </a:cxn>
                    <a:cxn ang="0">
                      <a:pos x="165" y="85"/>
                    </a:cxn>
                    <a:cxn ang="0">
                      <a:pos x="170" y="92"/>
                    </a:cxn>
                    <a:cxn ang="0">
                      <a:pos x="174" y="100"/>
                    </a:cxn>
                    <a:cxn ang="0">
                      <a:pos x="175" y="107"/>
                    </a:cxn>
                    <a:cxn ang="0">
                      <a:pos x="175" y="115"/>
                    </a:cxn>
                    <a:cxn ang="0">
                      <a:pos x="167" y="116"/>
                    </a:cxn>
                    <a:cxn ang="0">
                      <a:pos x="165" y="109"/>
                    </a:cxn>
                    <a:cxn ang="0">
                      <a:pos x="161" y="104"/>
                    </a:cxn>
                    <a:cxn ang="0">
                      <a:pos x="154" y="98"/>
                    </a:cxn>
                    <a:cxn ang="0">
                      <a:pos x="145" y="93"/>
                    </a:cxn>
                    <a:cxn ang="0">
                      <a:pos x="133" y="87"/>
                    </a:cxn>
                    <a:cxn ang="0">
                      <a:pos x="118" y="82"/>
                    </a:cxn>
                    <a:cxn ang="0">
                      <a:pos x="103" y="76"/>
                    </a:cxn>
                    <a:cxn ang="0">
                      <a:pos x="85" y="70"/>
                    </a:cxn>
                    <a:cxn ang="0">
                      <a:pos x="75" y="66"/>
                    </a:cxn>
                    <a:cxn ang="0">
                      <a:pos x="53" y="59"/>
                    </a:cxn>
                    <a:cxn ang="0">
                      <a:pos x="36" y="51"/>
                    </a:cxn>
                    <a:cxn ang="0">
                      <a:pos x="23" y="44"/>
                    </a:cxn>
                    <a:cxn ang="0">
                      <a:pos x="14" y="36"/>
                    </a:cxn>
                    <a:cxn ang="0">
                      <a:pos x="6" y="27"/>
                    </a:cxn>
                    <a:cxn ang="0">
                      <a:pos x="2" y="19"/>
                    </a:cxn>
                    <a:cxn ang="0">
                      <a:pos x="1" y="10"/>
                    </a:cxn>
                    <a:cxn ang="0">
                      <a:pos x="0" y="0"/>
                    </a:cxn>
                    <a:cxn ang="0">
                      <a:pos x="7" y="0"/>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3399FF"/>
                </a:solidFill>
                <a:ln w="9525" cap="rnd">
                  <a:noFill/>
                  <a:round/>
                  <a:headEnd type="none" w="sm" len="sm"/>
                  <a:tailEnd type="none" w="sm" len="sm"/>
                </a:ln>
                <a:effectLst/>
              </p:spPr>
              <p:txBody>
                <a:bodyPr/>
                <a:lstStyle/>
                <a:p>
                  <a:endParaRPr lang="cs-CZ"/>
                </a:p>
              </p:txBody>
            </p:sp>
            <p:sp>
              <p:nvSpPr>
                <p:cNvPr id="60" name="Freeform 70"/>
                <p:cNvSpPr>
                  <a:spLocks/>
                </p:cNvSpPr>
                <p:nvPr/>
              </p:nvSpPr>
              <p:spPr bwMode="auto">
                <a:xfrm>
                  <a:off x="5468" y="1122"/>
                  <a:ext cx="196" cy="132"/>
                </a:xfrm>
                <a:custGeom>
                  <a:avLst/>
                  <a:gdLst/>
                  <a:ahLst/>
                  <a:cxnLst>
                    <a:cxn ang="0">
                      <a:pos x="81" y="72"/>
                    </a:cxn>
                    <a:cxn ang="0">
                      <a:pos x="57" y="62"/>
                    </a:cxn>
                    <a:cxn ang="0">
                      <a:pos x="37" y="52"/>
                    </a:cxn>
                    <a:cxn ang="0">
                      <a:pos x="23" y="44"/>
                    </a:cxn>
                    <a:cxn ang="0">
                      <a:pos x="12" y="34"/>
                    </a:cxn>
                    <a:cxn ang="0">
                      <a:pos x="6" y="26"/>
                    </a:cxn>
                    <a:cxn ang="0">
                      <a:pos x="2" y="18"/>
                    </a:cxn>
                    <a:cxn ang="0">
                      <a:pos x="0" y="9"/>
                    </a:cxn>
                    <a:cxn ang="0">
                      <a:pos x="0" y="1"/>
                    </a:cxn>
                    <a:cxn ang="0">
                      <a:pos x="9" y="0"/>
                    </a:cxn>
                    <a:cxn ang="0">
                      <a:pos x="9" y="1"/>
                    </a:cxn>
                    <a:cxn ang="0">
                      <a:pos x="11" y="7"/>
                    </a:cxn>
                    <a:cxn ang="0">
                      <a:pos x="15" y="14"/>
                    </a:cxn>
                    <a:cxn ang="0">
                      <a:pos x="24" y="20"/>
                    </a:cxn>
                    <a:cxn ang="0">
                      <a:pos x="35" y="26"/>
                    </a:cxn>
                    <a:cxn ang="0">
                      <a:pos x="48" y="32"/>
                    </a:cxn>
                    <a:cxn ang="0">
                      <a:pos x="64" y="38"/>
                    </a:cxn>
                    <a:cxn ang="0">
                      <a:pos x="81" y="44"/>
                    </a:cxn>
                    <a:cxn ang="0">
                      <a:pos x="100" y="51"/>
                    </a:cxn>
                    <a:cxn ang="0">
                      <a:pos x="112" y="55"/>
                    </a:cxn>
                    <a:cxn ang="0">
                      <a:pos x="136" y="64"/>
                    </a:cxn>
                    <a:cxn ang="0">
                      <a:pos x="155" y="72"/>
                    </a:cxn>
                    <a:cxn ang="0">
                      <a:pos x="171" y="81"/>
                    </a:cxn>
                    <a:cxn ang="0">
                      <a:pos x="181" y="89"/>
                    </a:cxn>
                    <a:cxn ang="0">
                      <a:pos x="188" y="99"/>
                    </a:cxn>
                    <a:cxn ang="0">
                      <a:pos x="192" y="108"/>
                    </a:cxn>
                    <a:cxn ang="0">
                      <a:pos x="194" y="118"/>
                    </a:cxn>
                    <a:cxn ang="0">
                      <a:pos x="195" y="128"/>
                    </a:cxn>
                    <a:cxn ang="0">
                      <a:pos x="195" y="131"/>
                    </a:cxn>
                    <a:cxn ang="0">
                      <a:pos x="187" y="131"/>
                    </a:cxn>
                    <a:cxn ang="0">
                      <a:pos x="187" y="128"/>
                    </a:cxn>
                    <a:cxn ang="0">
                      <a:pos x="185" y="122"/>
                    </a:cxn>
                    <a:cxn ang="0">
                      <a:pos x="183" y="117"/>
                    </a:cxn>
                    <a:cxn ang="0">
                      <a:pos x="178" y="111"/>
                    </a:cxn>
                    <a:cxn ang="0">
                      <a:pos x="170" y="106"/>
                    </a:cxn>
                    <a:cxn ang="0">
                      <a:pos x="158" y="101"/>
                    </a:cxn>
                    <a:cxn ang="0">
                      <a:pos x="143" y="95"/>
                    </a:cxn>
                    <a:cxn ang="0">
                      <a:pos x="124" y="87"/>
                    </a:cxn>
                    <a:cxn ang="0">
                      <a:pos x="100" y="79"/>
                    </a:cxn>
                    <a:cxn ang="0">
                      <a:pos x="81" y="72"/>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w="9525" cap="rnd">
                  <a:noFill/>
                  <a:round/>
                  <a:headEnd type="none" w="sm" len="sm"/>
                  <a:tailEnd type="none" w="sm" len="sm"/>
                </a:ln>
                <a:effectLst/>
              </p:spPr>
              <p:txBody>
                <a:bodyPr/>
                <a:lstStyle/>
                <a:p>
                  <a:endParaRPr lang="cs-CZ"/>
                </a:p>
              </p:txBody>
            </p:sp>
            <p:sp>
              <p:nvSpPr>
                <p:cNvPr id="61" name="Freeform 71"/>
                <p:cNvSpPr>
                  <a:spLocks/>
                </p:cNvSpPr>
                <p:nvPr/>
              </p:nvSpPr>
              <p:spPr bwMode="auto">
                <a:xfrm>
                  <a:off x="5468" y="1375"/>
                  <a:ext cx="196" cy="134"/>
                </a:xfrm>
                <a:custGeom>
                  <a:avLst/>
                  <a:gdLst/>
                  <a:ahLst/>
                  <a:cxnLst>
                    <a:cxn ang="0">
                      <a:pos x="81" y="73"/>
                    </a:cxn>
                    <a:cxn ang="0">
                      <a:pos x="57" y="63"/>
                    </a:cxn>
                    <a:cxn ang="0">
                      <a:pos x="37" y="52"/>
                    </a:cxn>
                    <a:cxn ang="0">
                      <a:pos x="23" y="44"/>
                    </a:cxn>
                    <a:cxn ang="0">
                      <a:pos x="12" y="35"/>
                    </a:cxn>
                    <a:cxn ang="0">
                      <a:pos x="6" y="26"/>
                    </a:cxn>
                    <a:cxn ang="0">
                      <a:pos x="2" y="17"/>
                    </a:cxn>
                    <a:cxn ang="0">
                      <a:pos x="0" y="10"/>
                    </a:cxn>
                    <a:cxn ang="0">
                      <a:pos x="0" y="0"/>
                    </a:cxn>
                    <a:cxn ang="0">
                      <a:pos x="9" y="0"/>
                    </a:cxn>
                    <a:cxn ang="0">
                      <a:pos x="9" y="1"/>
                    </a:cxn>
                    <a:cxn ang="0">
                      <a:pos x="11" y="8"/>
                    </a:cxn>
                    <a:cxn ang="0">
                      <a:pos x="15" y="15"/>
                    </a:cxn>
                    <a:cxn ang="0">
                      <a:pos x="24" y="21"/>
                    </a:cxn>
                    <a:cxn ang="0">
                      <a:pos x="35" y="26"/>
                    </a:cxn>
                    <a:cxn ang="0">
                      <a:pos x="48" y="33"/>
                    </a:cxn>
                    <a:cxn ang="0">
                      <a:pos x="62" y="38"/>
                    </a:cxn>
                    <a:cxn ang="0">
                      <a:pos x="80" y="45"/>
                    </a:cxn>
                    <a:cxn ang="0">
                      <a:pos x="100" y="51"/>
                    </a:cxn>
                    <a:cxn ang="0">
                      <a:pos x="111" y="55"/>
                    </a:cxn>
                    <a:cxn ang="0">
                      <a:pos x="136" y="65"/>
                    </a:cxn>
                    <a:cxn ang="0">
                      <a:pos x="155" y="73"/>
                    </a:cxn>
                    <a:cxn ang="0">
                      <a:pos x="170" y="82"/>
                    </a:cxn>
                    <a:cxn ang="0">
                      <a:pos x="180" y="90"/>
                    </a:cxn>
                    <a:cxn ang="0">
                      <a:pos x="188" y="100"/>
                    </a:cxn>
                    <a:cxn ang="0">
                      <a:pos x="192" y="109"/>
                    </a:cxn>
                    <a:cxn ang="0">
                      <a:pos x="194" y="119"/>
                    </a:cxn>
                    <a:cxn ang="0">
                      <a:pos x="195" y="130"/>
                    </a:cxn>
                    <a:cxn ang="0">
                      <a:pos x="195" y="132"/>
                    </a:cxn>
                    <a:cxn ang="0">
                      <a:pos x="195" y="133"/>
                    </a:cxn>
                    <a:cxn ang="0">
                      <a:pos x="187" y="132"/>
                    </a:cxn>
                    <a:cxn ang="0">
                      <a:pos x="187" y="130"/>
                    </a:cxn>
                    <a:cxn ang="0">
                      <a:pos x="185" y="124"/>
                    </a:cxn>
                    <a:cxn ang="0">
                      <a:pos x="183" y="118"/>
                    </a:cxn>
                    <a:cxn ang="0">
                      <a:pos x="178" y="113"/>
                    </a:cxn>
                    <a:cxn ang="0">
                      <a:pos x="170" y="107"/>
                    </a:cxn>
                    <a:cxn ang="0">
                      <a:pos x="158" y="102"/>
                    </a:cxn>
                    <a:cxn ang="0">
                      <a:pos x="143" y="96"/>
                    </a:cxn>
                    <a:cxn ang="0">
                      <a:pos x="124" y="88"/>
                    </a:cxn>
                    <a:cxn ang="0">
                      <a:pos x="100" y="80"/>
                    </a:cxn>
                    <a:cxn ang="0">
                      <a:pos x="81" y="7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w="9525" cap="rnd">
                  <a:noFill/>
                  <a:round/>
                  <a:headEnd type="none" w="sm" len="sm"/>
                  <a:tailEnd type="none" w="sm" len="sm"/>
                </a:ln>
                <a:effectLst/>
              </p:spPr>
              <p:txBody>
                <a:bodyPr/>
                <a:lstStyle/>
                <a:p>
                  <a:endParaRPr lang="cs-CZ"/>
                </a:p>
              </p:txBody>
            </p:sp>
            <p:sp>
              <p:nvSpPr>
                <p:cNvPr id="62" name="Freeform 72"/>
                <p:cNvSpPr>
                  <a:spLocks/>
                </p:cNvSpPr>
                <p:nvPr/>
              </p:nvSpPr>
              <p:spPr bwMode="auto">
                <a:xfrm>
                  <a:off x="5469" y="995"/>
                  <a:ext cx="195" cy="130"/>
                </a:xfrm>
                <a:custGeom>
                  <a:avLst/>
                  <a:gdLst/>
                  <a:ahLst/>
                  <a:cxnLst>
                    <a:cxn ang="0">
                      <a:pos x="186" y="0"/>
                    </a:cxn>
                    <a:cxn ang="0">
                      <a:pos x="184" y="6"/>
                    </a:cxn>
                    <a:cxn ang="0">
                      <a:pos x="182" y="12"/>
                    </a:cxn>
                    <a:cxn ang="0">
                      <a:pos x="177" y="18"/>
                    </a:cxn>
                    <a:cxn ang="0">
                      <a:pos x="169" y="23"/>
                    </a:cxn>
                    <a:cxn ang="0">
                      <a:pos x="157" y="29"/>
                    </a:cxn>
                    <a:cxn ang="0">
                      <a:pos x="142" y="35"/>
                    </a:cxn>
                    <a:cxn ang="0">
                      <a:pos x="123" y="42"/>
                    </a:cxn>
                    <a:cxn ang="0">
                      <a:pos x="100" y="50"/>
                    </a:cxn>
                    <a:cxn ang="0">
                      <a:pos x="80" y="57"/>
                    </a:cxn>
                    <a:cxn ang="0">
                      <a:pos x="56" y="68"/>
                    </a:cxn>
                    <a:cxn ang="0">
                      <a:pos x="36" y="77"/>
                    </a:cxn>
                    <a:cxn ang="0">
                      <a:pos x="23" y="87"/>
                    </a:cxn>
                    <a:cxn ang="0">
                      <a:pos x="13" y="95"/>
                    </a:cxn>
                    <a:cxn ang="0">
                      <a:pos x="6" y="103"/>
                    </a:cxn>
                    <a:cxn ang="0">
                      <a:pos x="3" y="112"/>
                    </a:cxn>
                    <a:cxn ang="0">
                      <a:pos x="0" y="120"/>
                    </a:cxn>
                    <a:cxn ang="0">
                      <a:pos x="0" y="128"/>
                    </a:cxn>
                    <a:cxn ang="0">
                      <a:pos x="8" y="129"/>
                    </a:cxn>
                    <a:cxn ang="0">
                      <a:pos x="10" y="122"/>
                    </a:cxn>
                    <a:cxn ang="0">
                      <a:pos x="15" y="115"/>
                    </a:cxn>
                    <a:cxn ang="0">
                      <a:pos x="23" y="109"/>
                    </a:cxn>
                    <a:cxn ang="0">
                      <a:pos x="34" y="103"/>
                    </a:cxn>
                    <a:cxn ang="0">
                      <a:pos x="48" y="98"/>
                    </a:cxn>
                    <a:cxn ang="0">
                      <a:pos x="63" y="92"/>
                    </a:cxn>
                    <a:cxn ang="0">
                      <a:pos x="80" y="85"/>
                    </a:cxn>
                    <a:cxn ang="0">
                      <a:pos x="100" y="78"/>
                    </a:cxn>
                    <a:cxn ang="0">
                      <a:pos x="111" y="74"/>
                    </a:cxn>
                    <a:cxn ang="0">
                      <a:pos x="135" y="66"/>
                    </a:cxn>
                    <a:cxn ang="0">
                      <a:pos x="154" y="57"/>
                    </a:cxn>
                    <a:cxn ang="0">
                      <a:pos x="170" y="49"/>
                    </a:cxn>
                    <a:cxn ang="0">
                      <a:pos x="180" y="40"/>
                    </a:cxn>
                    <a:cxn ang="0">
                      <a:pos x="187" y="31"/>
                    </a:cxn>
                    <a:cxn ang="0">
                      <a:pos x="191" y="22"/>
                    </a:cxn>
                    <a:cxn ang="0">
                      <a:pos x="193" y="11"/>
                    </a:cxn>
                    <a:cxn ang="0">
                      <a:pos x="194" y="0"/>
                    </a:cxn>
                    <a:cxn ang="0">
                      <a:pos x="186" y="0"/>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w="9525" cap="rnd">
                  <a:noFill/>
                  <a:round/>
                  <a:headEnd type="none" w="sm" len="sm"/>
                  <a:tailEnd type="none" w="sm" len="sm"/>
                </a:ln>
                <a:effectLst/>
              </p:spPr>
              <p:txBody>
                <a:bodyPr/>
                <a:lstStyle/>
                <a:p>
                  <a:endParaRPr lang="cs-CZ"/>
                </a:p>
              </p:txBody>
            </p:sp>
            <p:sp>
              <p:nvSpPr>
                <p:cNvPr id="63" name="Freeform 73"/>
                <p:cNvSpPr>
                  <a:spLocks/>
                </p:cNvSpPr>
                <p:nvPr/>
              </p:nvSpPr>
              <p:spPr bwMode="auto">
                <a:xfrm>
                  <a:off x="5468" y="1250"/>
                  <a:ext cx="196" cy="130"/>
                </a:xfrm>
                <a:custGeom>
                  <a:avLst/>
                  <a:gdLst/>
                  <a:ahLst/>
                  <a:cxnLst>
                    <a:cxn ang="0">
                      <a:pos x="187" y="0"/>
                    </a:cxn>
                    <a:cxn ang="0">
                      <a:pos x="185" y="6"/>
                    </a:cxn>
                    <a:cxn ang="0">
                      <a:pos x="183" y="12"/>
                    </a:cxn>
                    <a:cxn ang="0">
                      <a:pos x="178" y="18"/>
                    </a:cxn>
                    <a:cxn ang="0">
                      <a:pos x="170" y="22"/>
                    </a:cxn>
                    <a:cxn ang="0">
                      <a:pos x="158" y="28"/>
                    </a:cxn>
                    <a:cxn ang="0">
                      <a:pos x="143" y="35"/>
                    </a:cxn>
                    <a:cxn ang="0">
                      <a:pos x="124" y="41"/>
                    </a:cxn>
                    <a:cxn ang="0">
                      <a:pos x="100" y="50"/>
                    </a:cxn>
                    <a:cxn ang="0">
                      <a:pos x="81" y="57"/>
                    </a:cxn>
                    <a:cxn ang="0">
                      <a:pos x="57" y="68"/>
                    </a:cxn>
                    <a:cxn ang="0">
                      <a:pos x="37" y="77"/>
                    </a:cxn>
                    <a:cxn ang="0">
                      <a:pos x="23" y="87"/>
                    </a:cxn>
                    <a:cxn ang="0">
                      <a:pos x="12" y="95"/>
                    </a:cxn>
                    <a:cxn ang="0">
                      <a:pos x="6" y="103"/>
                    </a:cxn>
                    <a:cxn ang="0">
                      <a:pos x="2" y="112"/>
                    </a:cxn>
                    <a:cxn ang="0">
                      <a:pos x="0" y="120"/>
                    </a:cxn>
                    <a:cxn ang="0">
                      <a:pos x="0" y="128"/>
                    </a:cxn>
                    <a:cxn ang="0">
                      <a:pos x="9" y="129"/>
                    </a:cxn>
                    <a:cxn ang="0">
                      <a:pos x="11" y="122"/>
                    </a:cxn>
                    <a:cxn ang="0">
                      <a:pos x="15" y="115"/>
                    </a:cxn>
                    <a:cxn ang="0">
                      <a:pos x="24" y="109"/>
                    </a:cxn>
                    <a:cxn ang="0">
                      <a:pos x="35" y="103"/>
                    </a:cxn>
                    <a:cxn ang="0">
                      <a:pos x="48" y="97"/>
                    </a:cxn>
                    <a:cxn ang="0">
                      <a:pos x="62" y="92"/>
                    </a:cxn>
                    <a:cxn ang="0">
                      <a:pos x="80" y="85"/>
                    </a:cxn>
                    <a:cxn ang="0">
                      <a:pos x="100" y="78"/>
                    </a:cxn>
                    <a:cxn ang="0">
                      <a:pos x="111" y="74"/>
                    </a:cxn>
                    <a:cxn ang="0">
                      <a:pos x="136" y="66"/>
                    </a:cxn>
                    <a:cxn ang="0">
                      <a:pos x="155" y="57"/>
                    </a:cxn>
                    <a:cxn ang="0">
                      <a:pos x="170" y="49"/>
                    </a:cxn>
                    <a:cxn ang="0">
                      <a:pos x="180" y="39"/>
                    </a:cxn>
                    <a:cxn ang="0">
                      <a:pos x="188" y="31"/>
                    </a:cxn>
                    <a:cxn ang="0">
                      <a:pos x="192" y="21"/>
                    </a:cxn>
                    <a:cxn ang="0">
                      <a:pos x="194" y="11"/>
                    </a:cxn>
                    <a:cxn ang="0">
                      <a:pos x="195" y="0"/>
                    </a:cxn>
                    <a:cxn ang="0">
                      <a:pos x="187" y="0"/>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w="9525" cap="rnd">
                  <a:noFill/>
                  <a:round/>
                  <a:headEnd type="none" w="sm" len="sm"/>
                  <a:tailEnd type="none" w="sm" len="sm"/>
                </a:ln>
                <a:effectLst/>
              </p:spPr>
              <p:txBody>
                <a:bodyPr/>
                <a:lstStyle/>
                <a:p>
                  <a:endParaRPr lang="cs-CZ"/>
                </a:p>
              </p:txBody>
            </p:sp>
            <p:sp>
              <p:nvSpPr>
                <p:cNvPr id="64" name="Freeform 74"/>
                <p:cNvSpPr>
                  <a:spLocks/>
                </p:cNvSpPr>
                <p:nvPr/>
              </p:nvSpPr>
              <p:spPr bwMode="auto">
                <a:xfrm>
                  <a:off x="5481" y="1135"/>
                  <a:ext cx="176" cy="120"/>
                </a:xfrm>
                <a:custGeom>
                  <a:avLst/>
                  <a:gdLst/>
                  <a:ahLst/>
                  <a:cxnLst>
                    <a:cxn ang="0">
                      <a:pos x="103" y="65"/>
                    </a:cxn>
                    <a:cxn ang="0">
                      <a:pos x="125" y="56"/>
                    </a:cxn>
                    <a:cxn ang="0">
                      <a:pos x="142" y="47"/>
                    </a:cxn>
                    <a:cxn ang="0">
                      <a:pos x="155" y="39"/>
                    </a:cxn>
                    <a:cxn ang="0">
                      <a:pos x="165" y="32"/>
                    </a:cxn>
                    <a:cxn ang="0">
                      <a:pos x="170" y="24"/>
                    </a:cxn>
                    <a:cxn ang="0">
                      <a:pos x="174" y="17"/>
                    </a:cxn>
                    <a:cxn ang="0">
                      <a:pos x="175" y="9"/>
                    </a:cxn>
                    <a:cxn ang="0">
                      <a:pos x="175" y="1"/>
                    </a:cxn>
                    <a:cxn ang="0">
                      <a:pos x="167" y="0"/>
                    </a:cxn>
                    <a:cxn ang="0">
                      <a:pos x="167" y="1"/>
                    </a:cxn>
                    <a:cxn ang="0">
                      <a:pos x="165" y="7"/>
                    </a:cxn>
                    <a:cxn ang="0">
                      <a:pos x="161" y="13"/>
                    </a:cxn>
                    <a:cxn ang="0">
                      <a:pos x="154" y="18"/>
                    </a:cxn>
                    <a:cxn ang="0">
                      <a:pos x="145" y="23"/>
                    </a:cxn>
                    <a:cxn ang="0">
                      <a:pos x="133" y="29"/>
                    </a:cxn>
                    <a:cxn ang="0">
                      <a:pos x="118" y="34"/>
                    </a:cxn>
                    <a:cxn ang="0">
                      <a:pos x="103" y="40"/>
                    </a:cxn>
                    <a:cxn ang="0">
                      <a:pos x="85" y="46"/>
                    </a:cxn>
                    <a:cxn ang="0">
                      <a:pos x="75" y="49"/>
                    </a:cxn>
                    <a:cxn ang="0">
                      <a:pos x="53" y="57"/>
                    </a:cxn>
                    <a:cxn ang="0">
                      <a:pos x="36" y="65"/>
                    </a:cxn>
                    <a:cxn ang="0">
                      <a:pos x="23" y="73"/>
                    </a:cxn>
                    <a:cxn ang="0">
                      <a:pos x="14" y="81"/>
                    </a:cxn>
                    <a:cxn ang="0">
                      <a:pos x="6" y="89"/>
                    </a:cxn>
                    <a:cxn ang="0">
                      <a:pos x="2" y="97"/>
                    </a:cxn>
                    <a:cxn ang="0">
                      <a:pos x="1" y="106"/>
                    </a:cxn>
                    <a:cxn ang="0">
                      <a:pos x="0" y="116"/>
                    </a:cxn>
                    <a:cxn ang="0">
                      <a:pos x="0" y="118"/>
                    </a:cxn>
                    <a:cxn ang="0">
                      <a:pos x="0" y="119"/>
                    </a:cxn>
                    <a:cxn ang="0">
                      <a:pos x="7" y="118"/>
                    </a:cxn>
                    <a:cxn ang="0">
                      <a:pos x="7" y="116"/>
                    </a:cxn>
                    <a:cxn ang="0">
                      <a:pos x="8" y="111"/>
                    </a:cxn>
                    <a:cxn ang="0">
                      <a:pos x="11" y="106"/>
                    </a:cxn>
                    <a:cxn ang="0">
                      <a:pos x="15" y="101"/>
                    </a:cxn>
                    <a:cxn ang="0">
                      <a:pos x="23" y="96"/>
                    </a:cxn>
                    <a:cxn ang="0">
                      <a:pos x="34" y="92"/>
                    </a:cxn>
                    <a:cxn ang="0">
                      <a:pos x="46" y="86"/>
                    </a:cxn>
                    <a:cxn ang="0">
                      <a:pos x="64" y="79"/>
                    </a:cxn>
                    <a:cxn ang="0">
                      <a:pos x="85" y="72"/>
                    </a:cxn>
                    <a:cxn ang="0">
                      <a:pos x="103" y="65"/>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99CCFF"/>
                </a:solidFill>
                <a:ln w="9525" cap="rnd">
                  <a:noFill/>
                  <a:round/>
                  <a:headEnd type="none" w="sm" len="sm"/>
                  <a:tailEnd type="none" w="sm" len="sm"/>
                </a:ln>
                <a:effectLst/>
              </p:spPr>
              <p:txBody>
                <a:bodyPr/>
                <a:lstStyle/>
                <a:p>
                  <a:endParaRPr lang="cs-CZ"/>
                </a:p>
              </p:txBody>
            </p:sp>
            <p:sp>
              <p:nvSpPr>
                <p:cNvPr id="65" name="Freeform 75"/>
                <p:cNvSpPr>
                  <a:spLocks/>
                </p:cNvSpPr>
                <p:nvPr/>
              </p:nvSpPr>
              <p:spPr bwMode="auto">
                <a:xfrm>
                  <a:off x="5481" y="1365"/>
                  <a:ext cx="177" cy="119"/>
                </a:xfrm>
                <a:custGeom>
                  <a:avLst/>
                  <a:gdLst/>
                  <a:ahLst/>
                  <a:cxnLst>
                    <a:cxn ang="0">
                      <a:pos x="104" y="65"/>
                    </a:cxn>
                    <a:cxn ang="0">
                      <a:pos x="126" y="56"/>
                    </a:cxn>
                    <a:cxn ang="0">
                      <a:pos x="143" y="47"/>
                    </a:cxn>
                    <a:cxn ang="0">
                      <a:pos x="155" y="39"/>
                    </a:cxn>
                    <a:cxn ang="0">
                      <a:pos x="165" y="31"/>
                    </a:cxn>
                    <a:cxn ang="0">
                      <a:pos x="171" y="23"/>
                    </a:cxn>
                    <a:cxn ang="0">
                      <a:pos x="174" y="16"/>
                    </a:cxn>
                    <a:cxn ang="0">
                      <a:pos x="176" y="8"/>
                    </a:cxn>
                    <a:cxn ang="0">
                      <a:pos x="176" y="0"/>
                    </a:cxn>
                    <a:cxn ang="0">
                      <a:pos x="168" y="0"/>
                    </a:cxn>
                    <a:cxn ang="0">
                      <a:pos x="166" y="7"/>
                    </a:cxn>
                    <a:cxn ang="0">
                      <a:pos x="162" y="13"/>
                    </a:cxn>
                    <a:cxn ang="0">
                      <a:pos x="155" y="18"/>
                    </a:cxn>
                    <a:cxn ang="0">
                      <a:pos x="145" y="23"/>
                    </a:cxn>
                    <a:cxn ang="0">
                      <a:pos x="133" y="29"/>
                    </a:cxn>
                    <a:cxn ang="0">
                      <a:pos x="119" y="34"/>
                    </a:cxn>
                    <a:cxn ang="0">
                      <a:pos x="103" y="40"/>
                    </a:cxn>
                    <a:cxn ang="0">
                      <a:pos x="85" y="45"/>
                    </a:cxn>
                    <a:cxn ang="0">
                      <a:pos x="75" y="49"/>
                    </a:cxn>
                    <a:cxn ang="0">
                      <a:pos x="54" y="58"/>
                    </a:cxn>
                    <a:cxn ang="0">
                      <a:pos x="36" y="65"/>
                    </a:cxn>
                    <a:cxn ang="0">
                      <a:pos x="23" y="73"/>
                    </a:cxn>
                    <a:cxn ang="0">
                      <a:pos x="14" y="80"/>
                    </a:cxn>
                    <a:cxn ang="0">
                      <a:pos x="6" y="89"/>
                    </a:cxn>
                    <a:cxn ang="0">
                      <a:pos x="2" y="97"/>
                    </a:cxn>
                    <a:cxn ang="0">
                      <a:pos x="1" y="106"/>
                    </a:cxn>
                    <a:cxn ang="0">
                      <a:pos x="0" y="116"/>
                    </a:cxn>
                    <a:cxn ang="0">
                      <a:pos x="0" y="117"/>
                    </a:cxn>
                    <a:cxn ang="0">
                      <a:pos x="0" y="118"/>
                    </a:cxn>
                    <a:cxn ang="0">
                      <a:pos x="8" y="117"/>
                    </a:cxn>
                    <a:cxn ang="0">
                      <a:pos x="8" y="116"/>
                    </a:cxn>
                    <a:cxn ang="0">
                      <a:pos x="9" y="110"/>
                    </a:cxn>
                    <a:cxn ang="0">
                      <a:pos x="11" y="105"/>
                    </a:cxn>
                    <a:cxn ang="0">
                      <a:pos x="16" y="100"/>
                    </a:cxn>
                    <a:cxn ang="0">
                      <a:pos x="24" y="96"/>
                    </a:cxn>
                    <a:cxn ang="0">
                      <a:pos x="34" y="91"/>
                    </a:cxn>
                    <a:cxn ang="0">
                      <a:pos x="46" y="85"/>
                    </a:cxn>
                    <a:cxn ang="0">
                      <a:pos x="64" y="79"/>
                    </a:cxn>
                    <a:cxn ang="0">
                      <a:pos x="85" y="71"/>
                    </a:cxn>
                    <a:cxn ang="0">
                      <a:pos x="104" y="65"/>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99CCFF"/>
                </a:solidFill>
                <a:ln w="9525" cap="rnd">
                  <a:noFill/>
                  <a:round/>
                  <a:headEnd type="none" w="sm" len="sm"/>
                  <a:tailEnd type="none" w="sm" len="sm"/>
                </a:ln>
                <a:effectLst/>
              </p:spPr>
              <p:txBody>
                <a:bodyPr/>
                <a:lstStyle/>
                <a:p>
                  <a:endParaRPr lang="cs-CZ"/>
                </a:p>
              </p:txBody>
            </p:sp>
            <p:grpSp>
              <p:nvGrpSpPr>
                <p:cNvPr id="66" name="Group 76"/>
                <p:cNvGrpSpPr>
                  <a:grpSpLocks/>
                </p:cNvGrpSpPr>
                <p:nvPr/>
              </p:nvGrpSpPr>
              <p:grpSpPr bwMode="auto">
                <a:xfrm>
                  <a:off x="5561" y="800"/>
                  <a:ext cx="196" cy="274"/>
                  <a:chOff x="5561" y="800"/>
                  <a:chExt cx="196" cy="274"/>
                </a:xfrm>
              </p:grpSpPr>
              <p:sp>
                <p:nvSpPr>
                  <p:cNvPr id="67" name="Line 77"/>
                  <p:cNvSpPr>
                    <a:spLocks noChangeShapeType="1"/>
                  </p:cNvSpPr>
                  <p:nvPr/>
                </p:nvSpPr>
                <p:spPr bwMode="auto">
                  <a:xfrm flipV="1">
                    <a:off x="5658" y="915"/>
                    <a:ext cx="0" cy="75"/>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68" name="Rectangle 78"/>
                  <p:cNvSpPr>
                    <a:spLocks noChangeArrowheads="1"/>
                  </p:cNvSpPr>
                  <p:nvPr/>
                </p:nvSpPr>
                <p:spPr bwMode="auto">
                  <a:xfrm>
                    <a:off x="5561" y="800"/>
                    <a:ext cx="196" cy="274"/>
                  </a:xfrm>
                  <a:prstGeom prst="rect">
                    <a:avLst/>
                  </a:prstGeom>
                  <a:noFill/>
                  <a:ln w="9525">
                    <a:noFill/>
                    <a:miter lim="800000"/>
                    <a:headEnd/>
                    <a:tailEnd/>
                  </a:ln>
                  <a:effectLst/>
                </p:spPr>
                <p:txBody>
                  <a:bodyPr lIns="90488" tIns="44450" rIns="90488" bIns="44450">
                    <a:spAutoFit/>
                  </a:bodyPr>
                  <a:lstStyle/>
                  <a:p>
                    <a:pPr eaLnBrk="0" hangingPunct="0"/>
                    <a:r>
                      <a:rPr lang="en-US" sz="2400" b="0">
                        <a:latin typeface="Helvetica" charset="0"/>
                      </a:rPr>
                      <a:t>*</a:t>
                    </a:r>
                  </a:p>
                </p:txBody>
              </p:sp>
            </p:grpSp>
          </p:grpSp>
        </p:grpSp>
        <p:grpSp>
          <p:nvGrpSpPr>
            <p:cNvPr id="10" name="Group 79"/>
            <p:cNvGrpSpPr>
              <a:grpSpLocks/>
            </p:cNvGrpSpPr>
            <p:nvPr/>
          </p:nvGrpSpPr>
          <p:grpSpPr bwMode="auto">
            <a:xfrm>
              <a:off x="1761" y="2238"/>
              <a:ext cx="2304" cy="1872"/>
              <a:chOff x="1392" y="2439"/>
              <a:chExt cx="2031" cy="1776"/>
            </a:xfrm>
          </p:grpSpPr>
          <p:pic>
            <p:nvPicPr>
              <p:cNvPr id="49" name="Picture 80"/>
              <p:cNvPicPr>
                <a:picLocks noChangeAspect="1" noChangeArrowheads="1"/>
              </p:cNvPicPr>
              <p:nvPr/>
            </p:nvPicPr>
            <p:blipFill>
              <a:blip r:embed="rId3"/>
              <a:srcRect/>
              <a:stretch>
                <a:fillRect/>
              </a:stretch>
            </p:blipFill>
            <p:spPr bwMode="auto">
              <a:xfrm>
                <a:off x="1392" y="2439"/>
                <a:ext cx="1681" cy="1776"/>
              </a:xfrm>
              <a:prstGeom prst="rect">
                <a:avLst/>
              </a:prstGeom>
              <a:noFill/>
              <a:ln w="38100" cap="sq">
                <a:solidFill>
                  <a:schemeClr val="hlink"/>
                </a:solidFill>
                <a:miter lim="800000"/>
                <a:headEnd type="none" w="sm" len="sm"/>
                <a:tailEnd type="none" w="sm" len="sm"/>
              </a:ln>
              <a:effectLst/>
            </p:spPr>
          </p:pic>
          <p:pic>
            <p:nvPicPr>
              <p:cNvPr id="50" name="Picture 81"/>
              <p:cNvPicPr>
                <a:picLocks noChangeAspect="1" noChangeArrowheads="1"/>
              </p:cNvPicPr>
              <p:nvPr/>
            </p:nvPicPr>
            <p:blipFill>
              <a:blip r:embed="rId4"/>
              <a:srcRect/>
              <a:stretch>
                <a:fillRect/>
              </a:stretch>
            </p:blipFill>
            <p:spPr bwMode="auto">
              <a:xfrm>
                <a:off x="1972" y="2743"/>
                <a:ext cx="1451" cy="685"/>
              </a:xfrm>
              <a:prstGeom prst="rect">
                <a:avLst/>
              </a:prstGeom>
              <a:noFill/>
              <a:ln w="38100">
                <a:solidFill>
                  <a:srgbClr val="FF6600"/>
                </a:solidFill>
                <a:miter lim="800000"/>
                <a:headEnd/>
                <a:tailEnd/>
              </a:ln>
              <a:effectLst/>
            </p:spPr>
          </p:pic>
        </p:grpSp>
        <p:grpSp>
          <p:nvGrpSpPr>
            <p:cNvPr id="11" name="Group 82"/>
            <p:cNvGrpSpPr>
              <a:grpSpLocks/>
            </p:cNvGrpSpPr>
            <p:nvPr/>
          </p:nvGrpSpPr>
          <p:grpSpPr bwMode="auto">
            <a:xfrm>
              <a:off x="585" y="1508"/>
              <a:ext cx="923" cy="987"/>
              <a:chOff x="587" y="1229"/>
              <a:chExt cx="1039" cy="987"/>
            </a:xfrm>
          </p:grpSpPr>
          <p:grpSp>
            <p:nvGrpSpPr>
              <p:cNvPr id="37" name="Group 83"/>
              <p:cNvGrpSpPr>
                <a:grpSpLocks/>
              </p:cNvGrpSpPr>
              <p:nvPr/>
            </p:nvGrpSpPr>
            <p:grpSpPr bwMode="auto">
              <a:xfrm>
                <a:off x="587" y="1229"/>
                <a:ext cx="1039" cy="987"/>
                <a:chOff x="587" y="1229"/>
                <a:chExt cx="1039" cy="987"/>
              </a:xfrm>
            </p:grpSpPr>
            <p:sp>
              <p:nvSpPr>
                <p:cNvPr id="40" name="Freeform 84"/>
                <p:cNvSpPr>
                  <a:spLocks/>
                </p:cNvSpPr>
                <p:nvPr/>
              </p:nvSpPr>
              <p:spPr bwMode="auto">
                <a:xfrm>
                  <a:off x="587" y="1229"/>
                  <a:ext cx="1039" cy="923"/>
                </a:xfrm>
                <a:custGeom>
                  <a:avLst/>
                  <a:gdLst/>
                  <a:ahLst/>
                  <a:cxnLst>
                    <a:cxn ang="0">
                      <a:pos x="0" y="484"/>
                    </a:cxn>
                    <a:cxn ang="0">
                      <a:pos x="669" y="0"/>
                    </a:cxn>
                    <a:cxn ang="0">
                      <a:pos x="857" y="20"/>
                    </a:cxn>
                    <a:cxn ang="0">
                      <a:pos x="1038" y="265"/>
                    </a:cxn>
                    <a:cxn ang="0">
                      <a:pos x="1011" y="424"/>
                    </a:cxn>
                    <a:cxn ang="0">
                      <a:pos x="324" y="922"/>
                    </a:cxn>
                    <a:cxn ang="0">
                      <a:pos x="0" y="484"/>
                    </a:cxn>
                  </a:cxnLst>
                  <a:rect l="0" t="0" r="r" b="b"/>
                  <a:pathLst>
                    <a:path w="1039" h="923">
                      <a:moveTo>
                        <a:pt x="0" y="484"/>
                      </a:moveTo>
                      <a:lnTo>
                        <a:pt x="669" y="0"/>
                      </a:lnTo>
                      <a:lnTo>
                        <a:pt x="857" y="20"/>
                      </a:lnTo>
                      <a:lnTo>
                        <a:pt x="1038" y="265"/>
                      </a:lnTo>
                      <a:lnTo>
                        <a:pt x="1011" y="424"/>
                      </a:lnTo>
                      <a:lnTo>
                        <a:pt x="324" y="922"/>
                      </a:lnTo>
                      <a:lnTo>
                        <a:pt x="0" y="484"/>
                      </a:lnTo>
                    </a:path>
                  </a:pathLst>
                </a:custGeom>
                <a:gradFill rotWithShape="0">
                  <a:gsLst>
                    <a:gs pos="0">
                      <a:srgbClr val="000000"/>
                    </a:gs>
                    <a:gs pos="100000">
                      <a:srgbClr val="000000">
                        <a:gamma/>
                        <a:shade val="100000"/>
                        <a:invGamma/>
                      </a:srgbClr>
                    </a:gs>
                  </a:gsLst>
                  <a:lin ang="2700000" scaled="1"/>
                </a:gradFill>
                <a:ln w="9525" cap="rnd">
                  <a:noFill/>
                  <a:round/>
                  <a:headEnd type="none" w="sm" len="sm"/>
                  <a:tailEnd type="none" w="sm" len="sm"/>
                </a:ln>
                <a:effectLst/>
              </p:spPr>
              <p:txBody>
                <a:bodyPr/>
                <a:lstStyle/>
                <a:p>
                  <a:endParaRPr lang="cs-CZ"/>
                </a:p>
              </p:txBody>
            </p:sp>
            <p:sp>
              <p:nvSpPr>
                <p:cNvPr id="41" name="Freeform 85"/>
                <p:cNvSpPr>
                  <a:spLocks/>
                </p:cNvSpPr>
                <p:nvPr/>
              </p:nvSpPr>
              <p:spPr bwMode="auto">
                <a:xfrm>
                  <a:off x="590" y="1650"/>
                  <a:ext cx="1009" cy="538"/>
                </a:xfrm>
                <a:custGeom>
                  <a:avLst/>
                  <a:gdLst/>
                  <a:ahLst/>
                  <a:cxnLst>
                    <a:cxn ang="0">
                      <a:pos x="0" y="66"/>
                    </a:cxn>
                    <a:cxn ang="0">
                      <a:pos x="321" y="498"/>
                    </a:cxn>
                    <a:cxn ang="0">
                      <a:pos x="1008" y="0"/>
                    </a:cxn>
                    <a:cxn ang="0">
                      <a:pos x="1002" y="39"/>
                    </a:cxn>
                    <a:cxn ang="0">
                      <a:pos x="318" y="537"/>
                    </a:cxn>
                    <a:cxn ang="0">
                      <a:pos x="6" y="114"/>
                    </a:cxn>
                    <a:cxn ang="0">
                      <a:pos x="0" y="66"/>
                    </a:cxn>
                  </a:cxnLst>
                  <a:rect l="0" t="0" r="r" b="b"/>
                  <a:pathLst>
                    <a:path w="1009" h="538">
                      <a:moveTo>
                        <a:pt x="0" y="66"/>
                      </a:moveTo>
                      <a:lnTo>
                        <a:pt x="321" y="498"/>
                      </a:lnTo>
                      <a:lnTo>
                        <a:pt x="1008" y="0"/>
                      </a:lnTo>
                      <a:lnTo>
                        <a:pt x="1002" y="39"/>
                      </a:lnTo>
                      <a:lnTo>
                        <a:pt x="318" y="537"/>
                      </a:lnTo>
                      <a:lnTo>
                        <a:pt x="6" y="114"/>
                      </a:lnTo>
                      <a:lnTo>
                        <a:pt x="0" y="66"/>
                      </a:lnTo>
                    </a:path>
                  </a:pathLst>
                </a:custGeom>
                <a:solidFill>
                  <a:srgbClr val="4D4D4D"/>
                </a:solidFill>
                <a:ln w="9525" cap="rnd">
                  <a:noFill/>
                  <a:round/>
                  <a:headEnd type="none" w="sm" len="sm"/>
                  <a:tailEnd type="none" w="sm" len="sm"/>
                </a:ln>
                <a:effectLst/>
              </p:spPr>
              <p:txBody>
                <a:bodyPr/>
                <a:lstStyle/>
                <a:p>
                  <a:endParaRPr lang="cs-CZ"/>
                </a:p>
              </p:txBody>
            </p:sp>
            <p:sp>
              <p:nvSpPr>
                <p:cNvPr id="42" name="Freeform 86"/>
                <p:cNvSpPr>
                  <a:spLocks/>
                </p:cNvSpPr>
                <p:nvPr/>
              </p:nvSpPr>
              <p:spPr bwMode="auto">
                <a:xfrm>
                  <a:off x="587" y="1680"/>
                  <a:ext cx="1008" cy="536"/>
                </a:xfrm>
                <a:custGeom>
                  <a:avLst/>
                  <a:gdLst/>
                  <a:ahLst/>
                  <a:cxnLst>
                    <a:cxn ang="0">
                      <a:pos x="9" y="81"/>
                    </a:cxn>
                    <a:cxn ang="0">
                      <a:pos x="0" y="105"/>
                    </a:cxn>
                    <a:cxn ang="0">
                      <a:pos x="307" y="531"/>
                    </a:cxn>
                    <a:cxn ang="0">
                      <a:pos x="319" y="535"/>
                    </a:cxn>
                    <a:cxn ang="0">
                      <a:pos x="335" y="535"/>
                    </a:cxn>
                    <a:cxn ang="0">
                      <a:pos x="1001" y="41"/>
                    </a:cxn>
                    <a:cxn ang="0">
                      <a:pos x="1007" y="21"/>
                    </a:cxn>
                    <a:cxn ang="0">
                      <a:pos x="1005" y="0"/>
                    </a:cxn>
                    <a:cxn ang="0">
                      <a:pos x="321" y="498"/>
                    </a:cxn>
                    <a:cxn ang="0">
                      <a:pos x="9" y="81"/>
                    </a:cxn>
                  </a:cxnLst>
                  <a:rect l="0" t="0" r="r" b="b"/>
                  <a:pathLst>
                    <a:path w="1008" h="536">
                      <a:moveTo>
                        <a:pt x="9" y="81"/>
                      </a:moveTo>
                      <a:lnTo>
                        <a:pt x="0" y="105"/>
                      </a:lnTo>
                      <a:lnTo>
                        <a:pt x="307" y="531"/>
                      </a:lnTo>
                      <a:lnTo>
                        <a:pt x="319" y="535"/>
                      </a:lnTo>
                      <a:lnTo>
                        <a:pt x="335" y="535"/>
                      </a:lnTo>
                      <a:lnTo>
                        <a:pt x="1001" y="41"/>
                      </a:lnTo>
                      <a:lnTo>
                        <a:pt x="1007" y="21"/>
                      </a:lnTo>
                      <a:lnTo>
                        <a:pt x="1005" y="0"/>
                      </a:lnTo>
                      <a:lnTo>
                        <a:pt x="321" y="498"/>
                      </a:lnTo>
                      <a:lnTo>
                        <a:pt x="9" y="81"/>
                      </a:lnTo>
                    </a:path>
                  </a:pathLst>
                </a:custGeom>
                <a:solidFill>
                  <a:srgbClr val="5F5F5F"/>
                </a:solidFill>
                <a:ln w="9525" cap="rnd">
                  <a:noFill/>
                  <a:round/>
                  <a:headEnd type="none" w="sm" len="sm"/>
                  <a:tailEnd type="none" w="sm" len="sm"/>
                </a:ln>
                <a:effectLst/>
              </p:spPr>
              <p:txBody>
                <a:bodyPr/>
                <a:lstStyle/>
                <a:p>
                  <a:endParaRPr lang="cs-CZ"/>
                </a:p>
              </p:txBody>
            </p:sp>
            <p:sp>
              <p:nvSpPr>
                <p:cNvPr id="43" name="Freeform 87"/>
                <p:cNvSpPr>
                  <a:spLocks/>
                </p:cNvSpPr>
                <p:nvPr/>
              </p:nvSpPr>
              <p:spPr bwMode="auto">
                <a:xfrm>
                  <a:off x="622" y="1317"/>
                  <a:ext cx="849" cy="795"/>
                </a:xfrm>
                <a:custGeom>
                  <a:avLst/>
                  <a:gdLst/>
                  <a:ahLst/>
                  <a:cxnLst>
                    <a:cxn ang="0">
                      <a:pos x="0" y="400"/>
                    </a:cxn>
                    <a:cxn ang="0">
                      <a:pos x="548" y="0"/>
                    </a:cxn>
                    <a:cxn ang="0">
                      <a:pos x="848" y="394"/>
                    </a:cxn>
                    <a:cxn ang="0">
                      <a:pos x="292" y="794"/>
                    </a:cxn>
                    <a:cxn ang="0">
                      <a:pos x="0" y="400"/>
                    </a:cxn>
                  </a:cxnLst>
                  <a:rect l="0" t="0" r="r" b="b"/>
                  <a:pathLst>
                    <a:path w="849" h="795">
                      <a:moveTo>
                        <a:pt x="0" y="400"/>
                      </a:moveTo>
                      <a:lnTo>
                        <a:pt x="548" y="0"/>
                      </a:lnTo>
                      <a:lnTo>
                        <a:pt x="848" y="394"/>
                      </a:lnTo>
                      <a:lnTo>
                        <a:pt x="292" y="794"/>
                      </a:lnTo>
                      <a:lnTo>
                        <a:pt x="0" y="400"/>
                      </a:lnTo>
                    </a:path>
                  </a:pathLst>
                </a:custGeom>
                <a:noFill/>
                <a:ln w="12700" cap="rnd" cmpd="sng">
                  <a:solidFill>
                    <a:srgbClr val="5F5F5F"/>
                  </a:solidFill>
                  <a:prstDash val="solid"/>
                  <a:round/>
                  <a:headEnd type="none" w="sm" len="sm"/>
                  <a:tailEnd type="none" w="sm" len="sm"/>
                </a:ln>
                <a:effectLst/>
              </p:spPr>
              <p:txBody>
                <a:bodyPr/>
                <a:lstStyle/>
                <a:p>
                  <a:endParaRPr lang="cs-CZ"/>
                </a:p>
              </p:txBody>
            </p:sp>
            <p:grpSp>
              <p:nvGrpSpPr>
                <p:cNvPr id="44" name="Group 88"/>
                <p:cNvGrpSpPr>
                  <a:grpSpLocks/>
                </p:cNvGrpSpPr>
                <p:nvPr/>
              </p:nvGrpSpPr>
              <p:grpSpPr bwMode="auto">
                <a:xfrm>
                  <a:off x="818" y="1514"/>
                  <a:ext cx="427" cy="421"/>
                  <a:chOff x="818" y="1514"/>
                  <a:chExt cx="427" cy="421"/>
                </a:xfrm>
              </p:grpSpPr>
              <p:sp>
                <p:nvSpPr>
                  <p:cNvPr id="45" name="Freeform 89"/>
                  <p:cNvSpPr>
                    <a:spLocks/>
                  </p:cNvSpPr>
                  <p:nvPr/>
                </p:nvSpPr>
                <p:spPr bwMode="auto">
                  <a:xfrm>
                    <a:off x="820" y="1514"/>
                    <a:ext cx="247" cy="187"/>
                  </a:xfrm>
                  <a:custGeom>
                    <a:avLst/>
                    <a:gdLst/>
                    <a:ahLst/>
                    <a:cxnLst>
                      <a:cxn ang="0">
                        <a:pos x="0" y="176"/>
                      </a:cxn>
                      <a:cxn ang="0">
                        <a:pos x="36" y="186"/>
                      </a:cxn>
                      <a:cxn ang="0">
                        <a:pos x="240" y="40"/>
                      </a:cxn>
                      <a:cxn ang="0">
                        <a:pos x="246" y="0"/>
                      </a:cxn>
                      <a:cxn ang="0">
                        <a:pos x="0" y="176"/>
                      </a:cxn>
                    </a:cxnLst>
                    <a:rect l="0" t="0" r="r" b="b"/>
                    <a:pathLst>
                      <a:path w="247" h="187">
                        <a:moveTo>
                          <a:pt x="0" y="176"/>
                        </a:moveTo>
                        <a:lnTo>
                          <a:pt x="36" y="186"/>
                        </a:lnTo>
                        <a:lnTo>
                          <a:pt x="240" y="40"/>
                        </a:lnTo>
                        <a:lnTo>
                          <a:pt x="246" y="0"/>
                        </a:lnTo>
                        <a:lnTo>
                          <a:pt x="0" y="176"/>
                        </a:lnTo>
                      </a:path>
                    </a:pathLst>
                  </a:custGeom>
                  <a:gradFill rotWithShape="0">
                    <a:gsLst>
                      <a:gs pos="0">
                        <a:srgbClr val="808080">
                          <a:gamma/>
                          <a:shade val="49804"/>
                          <a:invGamma/>
                        </a:srgbClr>
                      </a:gs>
                      <a:gs pos="100000">
                        <a:srgbClr val="808080"/>
                      </a:gs>
                    </a:gsLst>
                    <a:lin ang="18900000" scaled="1"/>
                  </a:gradFill>
                  <a:ln w="9525" cap="rnd">
                    <a:noFill/>
                    <a:round/>
                    <a:headEnd type="none" w="sm" len="sm"/>
                    <a:tailEnd type="none" w="sm" len="sm"/>
                  </a:ln>
                  <a:effectLst/>
                </p:spPr>
                <p:txBody>
                  <a:bodyPr/>
                  <a:lstStyle/>
                  <a:p>
                    <a:endParaRPr lang="cs-CZ"/>
                  </a:p>
                </p:txBody>
              </p:sp>
              <p:sp>
                <p:nvSpPr>
                  <p:cNvPr id="46" name="Freeform 90"/>
                  <p:cNvSpPr>
                    <a:spLocks/>
                  </p:cNvSpPr>
                  <p:nvPr/>
                </p:nvSpPr>
                <p:spPr bwMode="auto">
                  <a:xfrm>
                    <a:off x="1062" y="1516"/>
                    <a:ext cx="181" cy="237"/>
                  </a:xfrm>
                  <a:custGeom>
                    <a:avLst/>
                    <a:gdLst/>
                    <a:ahLst/>
                    <a:cxnLst>
                      <a:cxn ang="0">
                        <a:pos x="4" y="0"/>
                      </a:cxn>
                      <a:cxn ang="0">
                        <a:pos x="0" y="46"/>
                      </a:cxn>
                      <a:cxn ang="0">
                        <a:pos x="140" y="236"/>
                      </a:cxn>
                      <a:cxn ang="0">
                        <a:pos x="180" y="236"/>
                      </a:cxn>
                      <a:cxn ang="0">
                        <a:pos x="4" y="0"/>
                      </a:cxn>
                    </a:cxnLst>
                    <a:rect l="0" t="0" r="r" b="b"/>
                    <a:pathLst>
                      <a:path w="181" h="237">
                        <a:moveTo>
                          <a:pt x="4" y="0"/>
                        </a:moveTo>
                        <a:lnTo>
                          <a:pt x="0" y="46"/>
                        </a:lnTo>
                        <a:lnTo>
                          <a:pt x="140" y="236"/>
                        </a:lnTo>
                        <a:lnTo>
                          <a:pt x="180" y="236"/>
                        </a:lnTo>
                        <a:lnTo>
                          <a:pt x="4" y="0"/>
                        </a:lnTo>
                      </a:path>
                    </a:pathLst>
                  </a:custGeom>
                  <a:gradFill rotWithShape="0">
                    <a:gsLst>
                      <a:gs pos="0">
                        <a:srgbClr val="333333"/>
                      </a:gs>
                      <a:gs pos="100000">
                        <a:srgbClr val="333333">
                          <a:gamma/>
                          <a:tint val="50196"/>
                          <a:invGamma/>
                        </a:srgbClr>
                      </a:gs>
                    </a:gsLst>
                    <a:lin ang="2700000" scaled="1"/>
                  </a:gradFill>
                  <a:ln w="9525" cap="rnd">
                    <a:noFill/>
                    <a:round/>
                    <a:headEnd type="none" w="sm" len="sm"/>
                    <a:tailEnd type="none" w="sm" len="sm"/>
                  </a:ln>
                  <a:effectLst/>
                </p:spPr>
                <p:txBody>
                  <a:bodyPr/>
                  <a:lstStyle/>
                  <a:p>
                    <a:endParaRPr lang="cs-CZ"/>
                  </a:p>
                </p:txBody>
              </p:sp>
              <p:sp>
                <p:nvSpPr>
                  <p:cNvPr id="47" name="Freeform 91"/>
                  <p:cNvSpPr>
                    <a:spLocks/>
                  </p:cNvSpPr>
                  <p:nvPr/>
                </p:nvSpPr>
                <p:spPr bwMode="auto">
                  <a:xfrm>
                    <a:off x="864" y="1560"/>
                    <a:ext cx="341" cy="335"/>
                  </a:xfrm>
                  <a:custGeom>
                    <a:avLst/>
                    <a:gdLst/>
                    <a:ahLst/>
                    <a:cxnLst>
                      <a:cxn ang="0">
                        <a:pos x="0" y="138"/>
                      </a:cxn>
                      <a:cxn ang="0">
                        <a:pos x="192" y="0"/>
                      </a:cxn>
                      <a:cxn ang="0">
                        <a:pos x="340" y="192"/>
                      </a:cxn>
                      <a:cxn ang="0">
                        <a:pos x="142" y="334"/>
                      </a:cxn>
                      <a:cxn ang="0">
                        <a:pos x="0" y="138"/>
                      </a:cxn>
                    </a:cxnLst>
                    <a:rect l="0" t="0" r="r" b="b"/>
                    <a:pathLst>
                      <a:path w="341" h="335">
                        <a:moveTo>
                          <a:pt x="0" y="138"/>
                        </a:moveTo>
                        <a:lnTo>
                          <a:pt x="192" y="0"/>
                        </a:lnTo>
                        <a:lnTo>
                          <a:pt x="340" y="192"/>
                        </a:lnTo>
                        <a:lnTo>
                          <a:pt x="142" y="334"/>
                        </a:lnTo>
                        <a:lnTo>
                          <a:pt x="0" y="138"/>
                        </a:lnTo>
                      </a:path>
                    </a:pathLst>
                  </a:custGeom>
                  <a:gradFill rotWithShape="0">
                    <a:gsLst>
                      <a:gs pos="0">
                        <a:srgbClr val="5F5F5F"/>
                      </a:gs>
                      <a:gs pos="100000">
                        <a:srgbClr val="5F5F5F">
                          <a:gamma/>
                          <a:tint val="0"/>
                          <a:invGamma/>
                        </a:srgbClr>
                      </a:gs>
                    </a:gsLst>
                    <a:lin ang="5400000" scaled="1"/>
                  </a:gradFill>
                  <a:ln w="12700" cap="rnd" cmpd="sng">
                    <a:solidFill>
                      <a:srgbClr val="FFFFFF"/>
                    </a:solidFill>
                    <a:prstDash val="solid"/>
                    <a:round/>
                    <a:headEnd type="none" w="sm" len="sm"/>
                    <a:tailEnd type="none" w="sm" len="sm"/>
                  </a:ln>
                  <a:effectLst/>
                </p:spPr>
                <p:txBody>
                  <a:bodyPr/>
                  <a:lstStyle/>
                  <a:p>
                    <a:endParaRPr lang="cs-CZ"/>
                  </a:p>
                </p:txBody>
              </p:sp>
              <p:sp>
                <p:nvSpPr>
                  <p:cNvPr id="48" name="Freeform 92"/>
                  <p:cNvSpPr>
                    <a:spLocks/>
                  </p:cNvSpPr>
                  <p:nvPr/>
                </p:nvSpPr>
                <p:spPr bwMode="auto">
                  <a:xfrm>
                    <a:off x="818" y="1516"/>
                    <a:ext cx="427" cy="419"/>
                  </a:xfrm>
                  <a:custGeom>
                    <a:avLst/>
                    <a:gdLst/>
                    <a:ahLst/>
                    <a:cxnLst>
                      <a:cxn ang="0">
                        <a:pos x="0" y="178"/>
                      </a:cxn>
                      <a:cxn ang="0">
                        <a:pos x="184" y="418"/>
                      </a:cxn>
                      <a:cxn ang="0">
                        <a:pos x="426" y="240"/>
                      </a:cxn>
                      <a:cxn ang="0">
                        <a:pos x="248" y="0"/>
                      </a:cxn>
                      <a:cxn ang="0">
                        <a:pos x="0" y="178"/>
                      </a:cxn>
                    </a:cxnLst>
                    <a:rect l="0" t="0" r="r" b="b"/>
                    <a:pathLst>
                      <a:path w="427" h="419">
                        <a:moveTo>
                          <a:pt x="0" y="178"/>
                        </a:moveTo>
                        <a:lnTo>
                          <a:pt x="184" y="418"/>
                        </a:lnTo>
                        <a:lnTo>
                          <a:pt x="426" y="240"/>
                        </a:lnTo>
                        <a:lnTo>
                          <a:pt x="248" y="0"/>
                        </a:lnTo>
                        <a:lnTo>
                          <a:pt x="0" y="178"/>
                        </a:lnTo>
                      </a:path>
                    </a:pathLst>
                  </a:custGeom>
                  <a:noFill/>
                  <a:ln w="25400" cap="rnd" cmpd="sng">
                    <a:solidFill>
                      <a:schemeClr val="bg2"/>
                    </a:solidFill>
                    <a:prstDash val="solid"/>
                    <a:round/>
                    <a:headEnd type="none" w="sm" len="sm"/>
                    <a:tailEnd type="none" w="sm" len="sm"/>
                  </a:ln>
                  <a:effectLst/>
                </p:spPr>
                <p:txBody>
                  <a:bodyPr/>
                  <a:lstStyle/>
                  <a:p>
                    <a:endParaRPr lang="cs-CZ"/>
                  </a:p>
                </p:txBody>
              </p:sp>
            </p:grpSp>
          </p:grpSp>
          <p:sp>
            <p:nvSpPr>
              <p:cNvPr id="38" name="Oval 93"/>
              <p:cNvSpPr>
                <a:spLocks noChangeArrowheads="1"/>
              </p:cNvSpPr>
              <p:nvPr/>
            </p:nvSpPr>
            <p:spPr bwMode="auto">
              <a:xfrm>
                <a:off x="1206" y="1551"/>
                <a:ext cx="60" cy="60"/>
              </a:xfrm>
              <a:prstGeom prst="ellipse">
                <a:avLst/>
              </a:prstGeom>
              <a:solidFill>
                <a:srgbClr val="5F5F5F"/>
              </a:solidFill>
              <a:ln w="12700">
                <a:solidFill>
                  <a:schemeClr val="tx1"/>
                </a:solidFill>
                <a:round/>
                <a:headEnd/>
                <a:tailEnd/>
              </a:ln>
              <a:effectLst/>
            </p:spPr>
            <p:txBody>
              <a:bodyPr wrap="none" anchor="ctr"/>
              <a:lstStyle/>
              <a:p>
                <a:endParaRPr lang="cs-CZ"/>
              </a:p>
            </p:txBody>
          </p:sp>
          <p:sp>
            <p:nvSpPr>
              <p:cNvPr id="39" name="Oval 94"/>
              <p:cNvSpPr>
                <a:spLocks noChangeArrowheads="1"/>
              </p:cNvSpPr>
              <p:nvPr/>
            </p:nvSpPr>
            <p:spPr bwMode="auto">
              <a:xfrm>
                <a:off x="819" y="1836"/>
                <a:ext cx="60" cy="60"/>
              </a:xfrm>
              <a:prstGeom prst="ellipse">
                <a:avLst/>
              </a:prstGeom>
              <a:solidFill>
                <a:srgbClr val="5F5F5F"/>
              </a:solidFill>
              <a:ln w="12700">
                <a:solidFill>
                  <a:schemeClr val="tx1"/>
                </a:solidFill>
                <a:round/>
                <a:headEnd/>
                <a:tailEnd/>
              </a:ln>
              <a:effectLst/>
            </p:spPr>
            <p:txBody>
              <a:bodyPr wrap="none" anchor="ctr"/>
              <a:lstStyle/>
              <a:p>
                <a:endParaRPr lang="cs-CZ"/>
              </a:p>
            </p:txBody>
          </p:sp>
        </p:grpSp>
        <p:sp>
          <p:nvSpPr>
            <p:cNvPr id="12" name="Rectangle 95"/>
            <p:cNvSpPr>
              <a:spLocks noChangeArrowheads="1"/>
            </p:cNvSpPr>
            <p:nvPr/>
          </p:nvSpPr>
          <p:spPr bwMode="auto">
            <a:xfrm>
              <a:off x="5093" y="1916"/>
              <a:ext cx="340" cy="201"/>
            </a:xfrm>
            <a:prstGeom prst="rect">
              <a:avLst/>
            </a:prstGeom>
            <a:noFill/>
            <a:ln w="9525">
              <a:noFill/>
              <a:miter lim="800000"/>
              <a:headEnd/>
              <a:tailEnd/>
            </a:ln>
            <a:effectLst/>
          </p:spPr>
          <p:txBody>
            <a:bodyPr wrap="none" lIns="90488" tIns="44450" rIns="90488" bIns="44450">
              <a:spAutoFit/>
            </a:bodyPr>
            <a:lstStyle/>
            <a:p>
              <a:pPr eaLnBrk="0" hangingPunct="0"/>
              <a:r>
                <a:rPr lang="cs-CZ" sz="1600" dirty="0" smtClean="0">
                  <a:latin typeface="Helvetica" charset="0"/>
                </a:rPr>
                <a:t>5</a:t>
              </a:r>
              <a:r>
                <a:rPr lang="en-US" sz="1600" dirty="0" smtClean="0">
                  <a:latin typeface="Helvetica" charset="0"/>
                </a:rPr>
                <a:t>µ</a:t>
              </a:r>
              <a:r>
                <a:rPr lang="en-US" sz="1600" dirty="0" err="1" smtClean="0">
                  <a:latin typeface="Helvetica" charset="0"/>
                </a:rPr>
                <a:t>m</a:t>
              </a:r>
              <a:endParaRPr lang="en-US" sz="1600" dirty="0">
                <a:latin typeface="Helvetica" charset="0"/>
              </a:endParaRPr>
            </a:p>
          </p:txBody>
        </p:sp>
        <p:sp>
          <p:nvSpPr>
            <p:cNvPr id="13" name="Rectangle 96"/>
            <p:cNvSpPr>
              <a:spLocks noChangeArrowheads="1"/>
            </p:cNvSpPr>
            <p:nvPr/>
          </p:nvSpPr>
          <p:spPr bwMode="auto">
            <a:xfrm>
              <a:off x="4143" y="2535"/>
              <a:ext cx="1265" cy="169"/>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cs-CZ" sz="1400">
                  <a:latin typeface="Helvetica" charset="0"/>
                </a:rPr>
                <a:t>Milióny kopií jedné sondy</a:t>
              </a:r>
              <a:endParaRPr lang="en-US" sz="1400">
                <a:latin typeface="Helvetica" charset="0"/>
              </a:endParaRPr>
            </a:p>
          </p:txBody>
        </p:sp>
        <p:sp>
          <p:nvSpPr>
            <p:cNvPr id="14" name="Line 97"/>
            <p:cNvSpPr>
              <a:spLocks noChangeShapeType="1"/>
            </p:cNvSpPr>
            <p:nvPr/>
          </p:nvSpPr>
          <p:spPr bwMode="auto">
            <a:xfrm flipV="1">
              <a:off x="2751" y="2199"/>
              <a:ext cx="1104" cy="720"/>
            </a:xfrm>
            <a:prstGeom prst="line">
              <a:avLst/>
            </a:prstGeom>
            <a:noFill/>
            <a:ln w="12700">
              <a:solidFill>
                <a:srgbClr val="FF6633"/>
              </a:solidFill>
              <a:round/>
              <a:headEnd type="none" w="sm" len="sm"/>
              <a:tailEnd type="none" w="sm" len="sm"/>
            </a:ln>
            <a:effectLst/>
          </p:spPr>
          <p:txBody>
            <a:bodyPr wrap="none" anchor="ctr"/>
            <a:lstStyle/>
            <a:p>
              <a:endParaRPr lang="cs-CZ"/>
            </a:p>
          </p:txBody>
        </p:sp>
        <p:sp>
          <p:nvSpPr>
            <p:cNvPr id="15" name="Line 98"/>
            <p:cNvSpPr>
              <a:spLocks noChangeShapeType="1"/>
            </p:cNvSpPr>
            <p:nvPr/>
          </p:nvSpPr>
          <p:spPr bwMode="auto">
            <a:xfrm flipH="1">
              <a:off x="5258" y="1750"/>
              <a:ext cx="97" cy="0"/>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16" name="Line 99"/>
            <p:cNvSpPr>
              <a:spLocks noChangeShapeType="1"/>
            </p:cNvSpPr>
            <p:nvPr/>
          </p:nvSpPr>
          <p:spPr bwMode="auto">
            <a:xfrm flipH="1">
              <a:off x="4822" y="2245"/>
              <a:ext cx="98" cy="0"/>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17" name="Line 100"/>
            <p:cNvSpPr>
              <a:spLocks noChangeShapeType="1"/>
            </p:cNvSpPr>
            <p:nvPr/>
          </p:nvSpPr>
          <p:spPr bwMode="auto">
            <a:xfrm flipH="1">
              <a:off x="4883" y="1774"/>
              <a:ext cx="407" cy="444"/>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18" name="Line 101"/>
            <p:cNvSpPr>
              <a:spLocks noChangeShapeType="1"/>
            </p:cNvSpPr>
            <p:nvPr/>
          </p:nvSpPr>
          <p:spPr bwMode="auto">
            <a:xfrm flipV="1">
              <a:off x="2847" y="2247"/>
              <a:ext cx="1950" cy="624"/>
            </a:xfrm>
            <a:prstGeom prst="line">
              <a:avLst/>
            </a:prstGeom>
            <a:noFill/>
            <a:ln w="12700">
              <a:solidFill>
                <a:srgbClr val="FF6633"/>
              </a:solidFill>
              <a:round/>
              <a:headEnd type="none" w="sm" len="sm"/>
              <a:tailEnd type="none" w="sm" len="sm"/>
            </a:ln>
            <a:effectLst/>
          </p:spPr>
          <p:txBody>
            <a:bodyPr wrap="none" anchor="ctr"/>
            <a:lstStyle/>
            <a:p>
              <a:endParaRPr lang="cs-CZ"/>
            </a:p>
          </p:txBody>
        </p:sp>
        <p:sp>
          <p:nvSpPr>
            <p:cNvPr id="19" name="Rectangle 102"/>
            <p:cNvSpPr>
              <a:spLocks noChangeArrowheads="1"/>
            </p:cNvSpPr>
            <p:nvPr/>
          </p:nvSpPr>
          <p:spPr bwMode="auto">
            <a:xfrm>
              <a:off x="3855" y="3687"/>
              <a:ext cx="1219" cy="401"/>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cs-CZ" sz="1400" dirty="0" smtClean="0">
                  <a:latin typeface="Helvetica" charset="0"/>
                </a:rPr>
                <a:t>Přes 6 500 </a:t>
              </a:r>
              <a:r>
                <a:rPr lang="cs-CZ" sz="1400" dirty="0">
                  <a:latin typeface="Helvetica" charset="0"/>
                </a:rPr>
                <a:t>000</a:t>
              </a:r>
            </a:p>
            <a:p>
              <a:pPr eaLnBrk="0" hangingPunct="0">
                <a:lnSpc>
                  <a:spcPct val="90000"/>
                </a:lnSpc>
              </a:pPr>
              <a:r>
                <a:rPr lang="cs-CZ" sz="1400" dirty="0">
                  <a:latin typeface="Helvetica" charset="0"/>
                </a:rPr>
                <a:t>hybridizačních jednotek</a:t>
              </a:r>
              <a:r>
                <a:rPr lang="en-US" sz="1400" b="0" dirty="0">
                  <a:latin typeface="Helvetica" charset="0"/>
                </a:rPr>
                <a:t> </a:t>
              </a:r>
            </a:p>
            <a:p>
              <a:pPr eaLnBrk="0" hangingPunct="0">
                <a:lnSpc>
                  <a:spcPct val="90000"/>
                </a:lnSpc>
              </a:pPr>
              <a:endParaRPr lang="en-US" sz="1400" b="0" dirty="0">
                <a:latin typeface="Helvetica" charset="0"/>
              </a:endParaRPr>
            </a:p>
          </p:txBody>
        </p:sp>
        <p:sp>
          <p:nvSpPr>
            <p:cNvPr id="20" name="Line 103"/>
            <p:cNvSpPr>
              <a:spLocks noChangeShapeType="1"/>
            </p:cNvSpPr>
            <p:nvPr/>
          </p:nvSpPr>
          <p:spPr bwMode="auto">
            <a:xfrm flipH="1">
              <a:off x="3375" y="3783"/>
              <a:ext cx="452" cy="0"/>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21" name="Rectangle 104"/>
            <p:cNvSpPr>
              <a:spLocks noChangeArrowheads="1"/>
            </p:cNvSpPr>
            <p:nvPr/>
          </p:nvSpPr>
          <p:spPr bwMode="auto">
            <a:xfrm>
              <a:off x="2821" y="1575"/>
              <a:ext cx="752" cy="169"/>
            </a:xfrm>
            <a:prstGeom prst="rect">
              <a:avLst/>
            </a:prstGeom>
            <a:noFill/>
            <a:ln w="9525">
              <a:noFill/>
              <a:miter lim="800000"/>
              <a:headEnd/>
              <a:tailEnd/>
            </a:ln>
            <a:effectLst/>
          </p:spPr>
          <p:txBody>
            <a:bodyPr wrap="none" lIns="90488" tIns="44450" rIns="90488" bIns="44450">
              <a:spAutoFit/>
            </a:bodyPr>
            <a:lstStyle/>
            <a:p>
              <a:pPr algn="r" eaLnBrk="0" hangingPunct="0">
                <a:lnSpc>
                  <a:spcPct val="90000"/>
                </a:lnSpc>
              </a:pPr>
              <a:r>
                <a:rPr lang="cs-CZ" sz="1400">
                  <a:latin typeface="Helvetica" charset="0"/>
                </a:rPr>
                <a:t>Testovaná NK</a:t>
              </a:r>
              <a:endParaRPr lang="en-US" sz="1400">
                <a:latin typeface="Helvetica" charset="0"/>
              </a:endParaRPr>
            </a:p>
          </p:txBody>
        </p:sp>
        <p:sp>
          <p:nvSpPr>
            <p:cNvPr id="22" name="Rectangle 105"/>
            <p:cNvSpPr>
              <a:spLocks noChangeArrowheads="1"/>
            </p:cNvSpPr>
            <p:nvPr/>
          </p:nvSpPr>
          <p:spPr bwMode="auto">
            <a:xfrm>
              <a:off x="2686" y="1774"/>
              <a:ext cx="1106" cy="169"/>
            </a:xfrm>
            <a:prstGeom prst="rect">
              <a:avLst/>
            </a:prstGeom>
            <a:noFill/>
            <a:ln w="9525">
              <a:noFill/>
              <a:miter lim="800000"/>
              <a:headEnd/>
              <a:tailEnd/>
            </a:ln>
            <a:effectLst/>
          </p:spPr>
          <p:txBody>
            <a:bodyPr wrap="none" lIns="90488" tIns="44450" rIns="90488" bIns="44450">
              <a:spAutoFit/>
            </a:bodyPr>
            <a:lstStyle/>
            <a:p>
              <a:pPr algn="r" eaLnBrk="0" hangingPunct="0">
                <a:lnSpc>
                  <a:spcPct val="90000"/>
                </a:lnSpc>
              </a:pPr>
              <a:r>
                <a:rPr lang="cs-CZ" sz="1400">
                  <a:latin typeface="Helvetica" charset="0"/>
                </a:rPr>
                <a:t>Sonda = fragment NK</a:t>
              </a:r>
              <a:endParaRPr lang="en-US" sz="1400">
                <a:latin typeface="Helvetica" charset="0"/>
              </a:endParaRPr>
            </a:p>
          </p:txBody>
        </p:sp>
        <p:sp>
          <p:nvSpPr>
            <p:cNvPr id="23" name="Line 106"/>
            <p:cNvSpPr>
              <a:spLocks noChangeShapeType="1"/>
            </p:cNvSpPr>
            <p:nvPr/>
          </p:nvSpPr>
          <p:spPr bwMode="auto">
            <a:xfrm>
              <a:off x="3767" y="1875"/>
              <a:ext cx="132" cy="0"/>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24" name="Line 107"/>
            <p:cNvSpPr>
              <a:spLocks noChangeShapeType="1"/>
            </p:cNvSpPr>
            <p:nvPr/>
          </p:nvSpPr>
          <p:spPr bwMode="auto">
            <a:xfrm>
              <a:off x="3558" y="1704"/>
              <a:ext cx="330" cy="0"/>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25" name="Line 108"/>
            <p:cNvSpPr>
              <a:spLocks noChangeShapeType="1"/>
            </p:cNvSpPr>
            <p:nvPr/>
          </p:nvSpPr>
          <p:spPr bwMode="auto">
            <a:xfrm flipH="1">
              <a:off x="1602" y="2192"/>
              <a:ext cx="97" cy="0"/>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26" name="Line 109"/>
            <p:cNvSpPr>
              <a:spLocks noChangeShapeType="1"/>
            </p:cNvSpPr>
            <p:nvPr/>
          </p:nvSpPr>
          <p:spPr bwMode="auto">
            <a:xfrm flipH="1">
              <a:off x="1602" y="4130"/>
              <a:ext cx="97" cy="0"/>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27" name="Line 110"/>
            <p:cNvSpPr>
              <a:spLocks noChangeShapeType="1"/>
            </p:cNvSpPr>
            <p:nvPr/>
          </p:nvSpPr>
          <p:spPr bwMode="auto">
            <a:xfrm>
              <a:off x="1656" y="2212"/>
              <a:ext cx="1" cy="1892"/>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28" name="Rectangle 111"/>
            <p:cNvSpPr>
              <a:spLocks noChangeArrowheads="1"/>
            </p:cNvSpPr>
            <p:nvPr/>
          </p:nvSpPr>
          <p:spPr bwMode="auto">
            <a:xfrm>
              <a:off x="1144" y="2638"/>
              <a:ext cx="504" cy="199"/>
            </a:xfrm>
            <a:prstGeom prst="rect">
              <a:avLst/>
            </a:prstGeom>
            <a:noFill/>
            <a:ln w="9525">
              <a:noFill/>
              <a:miter lim="800000"/>
              <a:headEnd/>
              <a:tailEnd/>
            </a:ln>
            <a:effectLst/>
          </p:spPr>
          <p:txBody>
            <a:bodyPr wrap="none" lIns="90488" tIns="44450" rIns="90488" bIns="44450">
              <a:spAutoFit/>
            </a:bodyPr>
            <a:lstStyle/>
            <a:p>
              <a:pPr eaLnBrk="0" hangingPunct="0"/>
              <a:r>
                <a:rPr lang="en-US" sz="1600">
                  <a:latin typeface="Helvetica" charset="0"/>
                </a:rPr>
                <a:t>1.28cm</a:t>
              </a:r>
            </a:p>
          </p:txBody>
        </p:sp>
        <p:sp>
          <p:nvSpPr>
            <p:cNvPr id="29" name="Line 112"/>
            <p:cNvSpPr>
              <a:spLocks noChangeShapeType="1"/>
            </p:cNvSpPr>
            <p:nvPr/>
          </p:nvSpPr>
          <p:spPr bwMode="auto">
            <a:xfrm flipV="1">
              <a:off x="4579" y="2199"/>
              <a:ext cx="0" cy="316"/>
            </a:xfrm>
            <a:prstGeom prst="line">
              <a:avLst/>
            </a:prstGeom>
            <a:noFill/>
            <a:ln w="12700">
              <a:solidFill>
                <a:srgbClr val="FFFFFF"/>
              </a:solidFill>
              <a:round/>
              <a:headEnd type="none" w="sm" len="sm"/>
              <a:tailEnd type="none" w="sm" len="sm"/>
            </a:ln>
            <a:effectLst/>
          </p:spPr>
          <p:txBody>
            <a:bodyPr wrap="none" anchor="ctr"/>
            <a:lstStyle/>
            <a:p>
              <a:endParaRPr lang="cs-CZ"/>
            </a:p>
          </p:txBody>
        </p:sp>
        <p:sp>
          <p:nvSpPr>
            <p:cNvPr id="30" name="Line 113"/>
            <p:cNvSpPr>
              <a:spLocks noChangeShapeType="1"/>
            </p:cNvSpPr>
            <p:nvPr/>
          </p:nvSpPr>
          <p:spPr bwMode="auto">
            <a:xfrm>
              <a:off x="1141" y="2041"/>
              <a:ext cx="574" cy="145"/>
            </a:xfrm>
            <a:prstGeom prst="line">
              <a:avLst/>
            </a:prstGeom>
            <a:noFill/>
            <a:ln w="12700">
              <a:solidFill>
                <a:srgbClr val="FF6633"/>
              </a:solidFill>
              <a:round/>
              <a:headEnd type="none" w="sm" len="sm"/>
              <a:tailEnd type="none" w="sm" len="sm"/>
            </a:ln>
            <a:effectLst/>
          </p:spPr>
          <p:txBody>
            <a:bodyPr wrap="none" anchor="ctr"/>
            <a:lstStyle/>
            <a:p>
              <a:endParaRPr lang="cs-CZ"/>
            </a:p>
          </p:txBody>
        </p:sp>
        <p:sp>
          <p:nvSpPr>
            <p:cNvPr id="31" name="Line 114"/>
            <p:cNvSpPr>
              <a:spLocks noChangeShapeType="1"/>
            </p:cNvSpPr>
            <p:nvPr/>
          </p:nvSpPr>
          <p:spPr bwMode="auto">
            <a:xfrm>
              <a:off x="964" y="2183"/>
              <a:ext cx="746" cy="1935"/>
            </a:xfrm>
            <a:prstGeom prst="line">
              <a:avLst/>
            </a:prstGeom>
            <a:noFill/>
            <a:ln w="12700">
              <a:solidFill>
                <a:srgbClr val="FF6633"/>
              </a:solidFill>
              <a:round/>
              <a:headEnd type="none" w="sm" len="sm"/>
              <a:tailEnd type="none" w="sm" len="sm"/>
            </a:ln>
            <a:effectLst/>
          </p:spPr>
          <p:txBody>
            <a:bodyPr wrap="none" anchor="ctr"/>
            <a:lstStyle/>
            <a:p>
              <a:endParaRPr lang="cs-CZ"/>
            </a:p>
          </p:txBody>
        </p:sp>
        <p:sp>
          <p:nvSpPr>
            <p:cNvPr id="32" name="Rectangle 115"/>
            <p:cNvSpPr>
              <a:spLocks noChangeArrowheads="1"/>
            </p:cNvSpPr>
            <p:nvPr/>
          </p:nvSpPr>
          <p:spPr bwMode="auto">
            <a:xfrm>
              <a:off x="335" y="1291"/>
              <a:ext cx="1658" cy="217"/>
            </a:xfrm>
            <a:prstGeom prst="rect">
              <a:avLst/>
            </a:prstGeom>
            <a:noFill/>
            <a:ln w="9525">
              <a:noFill/>
              <a:miter lim="800000"/>
              <a:headEnd/>
              <a:tailEnd/>
            </a:ln>
            <a:effectLst/>
          </p:spPr>
          <p:txBody>
            <a:bodyPr wrap="none" lIns="90488" tIns="44450" rIns="90488" bIns="44450">
              <a:spAutoFit/>
            </a:bodyPr>
            <a:lstStyle/>
            <a:p>
              <a:pPr algn="ctr" eaLnBrk="0" hangingPunct="0"/>
              <a:r>
                <a:rPr lang="en-US" sz="1600">
                  <a:latin typeface="Helvetica" charset="0"/>
                </a:rPr>
                <a:t>GeneChip</a:t>
              </a:r>
              <a:r>
                <a:rPr lang="cs-CZ" sz="1600">
                  <a:latin typeface="Helvetica" charset="0"/>
                </a:rPr>
                <a:t> U133A</a:t>
              </a:r>
              <a:r>
                <a:rPr lang="en-US" b="0">
                  <a:latin typeface="Helvetica" charset="0"/>
                </a:rPr>
                <a:t> </a:t>
              </a:r>
              <a:r>
                <a:rPr lang="en-US" sz="1600">
                  <a:latin typeface="Helvetica" charset="0"/>
                </a:rPr>
                <a:t> </a:t>
              </a:r>
              <a:r>
                <a:rPr lang="cs-CZ" sz="1600">
                  <a:latin typeface="Helvetica" charset="0"/>
                </a:rPr>
                <a:t>- DNA čip</a:t>
              </a:r>
              <a:endParaRPr lang="en-US" sz="1600">
                <a:latin typeface="Helvetica" charset="0"/>
              </a:endParaRPr>
            </a:p>
          </p:txBody>
        </p:sp>
        <p:sp>
          <p:nvSpPr>
            <p:cNvPr id="33" name="Rectangle 116"/>
            <p:cNvSpPr>
              <a:spLocks noChangeArrowheads="1"/>
            </p:cNvSpPr>
            <p:nvPr/>
          </p:nvSpPr>
          <p:spPr bwMode="auto">
            <a:xfrm>
              <a:off x="4247" y="2823"/>
              <a:ext cx="1147" cy="201"/>
            </a:xfrm>
            <a:prstGeom prst="rect">
              <a:avLst/>
            </a:prstGeom>
            <a:noFill/>
            <a:ln w="9525">
              <a:noFill/>
              <a:miter lim="800000"/>
              <a:headEnd/>
              <a:tailEnd/>
            </a:ln>
            <a:effectLst/>
          </p:spPr>
          <p:txBody>
            <a:bodyPr wrap="none" lIns="90488" tIns="44450" rIns="90488" bIns="44450">
              <a:spAutoFit/>
            </a:bodyPr>
            <a:lstStyle/>
            <a:p>
              <a:pPr algn="ctr" eaLnBrk="0" hangingPunct="0"/>
              <a:r>
                <a:rPr lang="cs-CZ" sz="1600"/>
                <a:t>Hybridizační jednotka</a:t>
              </a:r>
              <a:endParaRPr lang="en-US" sz="1600"/>
            </a:p>
          </p:txBody>
        </p:sp>
        <p:sp>
          <p:nvSpPr>
            <p:cNvPr id="34" name="Rectangle 117"/>
            <p:cNvSpPr>
              <a:spLocks noChangeArrowheads="1"/>
            </p:cNvSpPr>
            <p:nvPr/>
          </p:nvSpPr>
          <p:spPr bwMode="auto">
            <a:xfrm>
              <a:off x="735" y="1527"/>
              <a:ext cx="576" cy="576"/>
            </a:xfrm>
            <a:prstGeom prst="rect">
              <a:avLst/>
            </a:prstGeom>
            <a:noFill/>
            <a:ln w="9525">
              <a:noFill/>
              <a:miter lim="800000"/>
              <a:headEnd/>
              <a:tailEnd/>
            </a:ln>
            <a:effectLst/>
          </p:spPr>
          <p:txBody>
            <a:bodyPr wrap="none" anchor="ctr"/>
            <a:lstStyle/>
            <a:p>
              <a:endParaRPr lang="cs-CZ"/>
            </a:p>
          </p:txBody>
        </p:sp>
        <p:sp>
          <p:nvSpPr>
            <p:cNvPr id="35" name="Line 118"/>
            <p:cNvSpPr>
              <a:spLocks noChangeShapeType="1"/>
            </p:cNvSpPr>
            <p:nvPr/>
          </p:nvSpPr>
          <p:spPr bwMode="auto">
            <a:xfrm flipV="1">
              <a:off x="2175" y="3282"/>
              <a:ext cx="240" cy="549"/>
            </a:xfrm>
            <a:prstGeom prst="line">
              <a:avLst/>
            </a:prstGeom>
            <a:noFill/>
            <a:ln w="12700">
              <a:solidFill>
                <a:srgbClr val="FF6633"/>
              </a:solidFill>
              <a:round/>
              <a:headEnd type="none" w="sm" len="sm"/>
              <a:tailEnd type="none" w="sm" len="sm"/>
            </a:ln>
            <a:effectLst/>
          </p:spPr>
          <p:txBody>
            <a:bodyPr wrap="none" anchor="ctr"/>
            <a:lstStyle/>
            <a:p>
              <a:endParaRPr lang="cs-CZ"/>
            </a:p>
          </p:txBody>
        </p:sp>
        <p:sp>
          <p:nvSpPr>
            <p:cNvPr id="36" name="Line 119"/>
            <p:cNvSpPr>
              <a:spLocks noChangeShapeType="1"/>
            </p:cNvSpPr>
            <p:nvPr/>
          </p:nvSpPr>
          <p:spPr bwMode="auto">
            <a:xfrm flipV="1">
              <a:off x="2271" y="3303"/>
              <a:ext cx="1806" cy="528"/>
            </a:xfrm>
            <a:prstGeom prst="line">
              <a:avLst/>
            </a:prstGeom>
            <a:noFill/>
            <a:ln w="12700">
              <a:solidFill>
                <a:srgbClr val="FF6633"/>
              </a:solidFill>
              <a:round/>
              <a:headEnd type="none" w="sm" len="sm"/>
              <a:tailEnd type="none" w="sm" len="sm"/>
            </a:ln>
            <a:effectLst/>
          </p:spPr>
          <p:txBody>
            <a:bodyPr wrap="none" anchor="ctr"/>
            <a:lstStyle/>
            <a:p>
              <a:endParaRPr lang="cs-CZ"/>
            </a:p>
          </p:txBody>
        </p:sp>
      </p:grpSp>
      <p:sp>
        <p:nvSpPr>
          <p:cNvPr id="129" name="Text Box 120"/>
          <p:cNvSpPr txBox="1">
            <a:spLocks noChangeArrowheads="1"/>
          </p:cNvSpPr>
          <p:nvPr/>
        </p:nvSpPr>
        <p:spPr bwMode="auto">
          <a:xfrm>
            <a:off x="36513" y="4333875"/>
            <a:ext cx="1958975" cy="1803400"/>
          </a:xfrm>
          <a:prstGeom prst="rect">
            <a:avLst/>
          </a:prstGeom>
          <a:noFill/>
          <a:ln w="9525">
            <a:noFill/>
            <a:miter lim="800000"/>
            <a:headEnd/>
            <a:tailEnd/>
          </a:ln>
          <a:effectLst/>
        </p:spPr>
        <p:txBody>
          <a:bodyPr>
            <a:spAutoFit/>
          </a:bodyPr>
          <a:lstStyle/>
          <a:p>
            <a:r>
              <a:rPr lang="cs-CZ" sz="1600"/>
              <a:t>U133 set (A+B)</a:t>
            </a:r>
          </a:p>
          <a:p>
            <a:r>
              <a:rPr lang="cs-CZ" sz="1600"/>
              <a:t>-33 000 lidských </a:t>
            </a:r>
          </a:p>
          <a:p>
            <a:r>
              <a:rPr lang="cs-CZ" sz="1600"/>
              <a:t>genů</a:t>
            </a:r>
          </a:p>
          <a:p>
            <a:r>
              <a:rPr lang="cs-CZ" sz="1600"/>
              <a:t>-1 000 000 hybridi-</a:t>
            </a:r>
          </a:p>
          <a:p>
            <a:r>
              <a:rPr lang="cs-CZ" sz="1600"/>
              <a:t>začních jednotek</a:t>
            </a:r>
          </a:p>
          <a:p>
            <a:endParaRPr lang="cs-CZ" sz="1600"/>
          </a:p>
          <a:p>
            <a:endParaRPr lang="cs-CZ" sz="1600"/>
          </a:p>
        </p:txBody>
      </p:sp>
      <p:sp>
        <p:nvSpPr>
          <p:cNvPr id="130" name="Text Box 121"/>
          <p:cNvSpPr txBox="1">
            <a:spLocks noChangeArrowheads="1"/>
          </p:cNvSpPr>
          <p:nvPr/>
        </p:nvSpPr>
        <p:spPr bwMode="auto">
          <a:xfrm>
            <a:off x="539750" y="404813"/>
            <a:ext cx="4953600" cy="461665"/>
          </a:xfrm>
          <a:prstGeom prst="rect">
            <a:avLst/>
          </a:prstGeom>
          <a:noFill/>
          <a:ln w="9525">
            <a:noFill/>
            <a:miter lim="800000"/>
            <a:headEnd/>
            <a:tailEnd/>
          </a:ln>
          <a:effectLst/>
        </p:spPr>
        <p:txBody>
          <a:bodyPr wrap="none">
            <a:spAutoFit/>
          </a:bodyPr>
          <a:lstStyle/>
          <a:p>
            <a:r>
              <a:rPr lang="cs-CZ" sz="2400" smtClean="0"/>
              <a:t>DNA čip (Affymetrix </a:t>
            </a:r>
            <a:r>
              <a:rPr lang="cs-CZ" sz="2400"/>
              <a:t>GeneChip </a:t>
            </a:r>
            <a:r>
              <a:rPr lang="cs-CZ" sz="2400" smtClean="0"/>
              <a:t>U133A)</a:t>
            </a:r>
            <a:endParaRPr lang="cs-CZ" sz="2400"/>
          </a:p>
        </p:txBody>
      </p:sp>
      <p:pic>
        <p:nvPicPr>
          <p:cNvPr id="126" name="Picture 125"/>
          <p:cNvPicPr>
            <a:picLocks noChangeAspect="1"/>
          </p:cNvPicPr>
          <p:nvPr/>
        </p:nvPicPr>
        <p:blipFill>
          <a:blip r:embed="rId5"/>
          <a:stretch>
            <a:fillRect/>
          </a:stretch>
        </p:blipFill>
        <p:spPr>
          <a:xfrm>
            <a:off x="2895600" y="838200"/>
            <a:ext cx="1266092" cy="18859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ovéPole 7"/>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a:t>
            </a:r>
            <a:r>
              <a:rPr lang="en-US" sz="1200" smtClean="0">
                <a:solidFill>
                  <a:schemeClr val="bg1"/>
                </a:solidFill>
              </a:rPr>
              <a:t>3</a:t>
            </a:r>
            <a:r>
              <a:rPr lang="cs-CZ" sz="1200" smtClean="0">
                <a:solidFill>
                  <a:schemeClr val="bg1"/>
                </a:solidFill>
              </a:rPr>
              <a:t>/12</a:t>
            </a:r>
            <a:endParaRPr lang="cs-CZ" sz="1200">
              <a:solidFill>
                <a:schemeClr val="bg1"/>
              </a:solidFill>
            </a:endParaRPr>
          </a:p>
        </p:txBody>
      </p:sp>
      <p:sp>
        <p:nvSpPr>
          <p:cNvPr id="9" name="TextovéPole 8"/>
          <p:cNvSpPr txBox="1"/>
          <p:nvPr/>
        </p:nvSpPr>
        <p:spPr>
          <a:xfrm>
            <a:off x="571472" y="6500834"/>
            <a:ext cx="697692" cy="276999"/>
          </a:xfrm>
          <a:prstGeom prst="rect">
            <a:avLst/>
          </a:prstGeom>
          <a:noFill/>
        </p:spPr>
        <p:txBody>
          <a:bodyPr wrap="none" rtlCol="0">
            <a:spAutoFit/>
          </a:bodyPr>
          <a:lstStyle/>
          <a:p>
            <a:r>
              <a:rPr lang="cs-CZ" sz="1200" smtClean="0">
                <a:solidFill>
                  <a:schemeClr val="bg1"/>
                </a:solidFill>
              </a:rPr>
              <a:t>Strana 3</a:t>
            </a:r>
            <a:endParaRPr lang="cs-CZ" sz="1200">
              <a:solidFill>
                <a:schemeClr val="bg1"/>
              </a:solidFill>
            </a:endParaRPr>
          </a:p>
        </p:txBody>
      </p:sp>
      <p:sp>
        <p:nvSpPr>
          <p:cNvPr id="13" name="TextovéPole 12"/>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34" name="TextovéPole 33"/>
          <p:cNvSpPr txBox="1"/>
          <p:nvPr/>
        </p:nvSpPr>
        <p:spPr>
          <a:xfrm>
            <a:off x="428596" y="642918"/>
            <a:ext cx="6470874" cy="400110"/>
          </a:xfrm>
          <a:prstGeom prst="rect">
            <a:avLst/>
          </a:prstGeom>
          <a:noFill/>
        </p:spPr>
        <p:txBody>
          <a:bodyPr wrap="none" rtlCol="0">
            <a:spAutoFit/>
          </a:bodyPr>
          <a:lstStyle/>
          <a:p>
            <a:r>
              <a:rPr lang="cs-CZ" sz="2000" b="1" smtClean="0">
                <a:solidFill>
                  <a:srgbClr val="C00000"/>
                </a:solidFill>
              </a:rPr>
              <a:t>Biologický materiál užívaný pro účely molekulární medicíny</a:t>
            </a:r>
            <a:endParaRPr lang="cs-CZ" sz="2000" b="1">
              <a:solidFill>
                <a:srgbClr val="C00000"/>
              </a:solidFill>
            </a:endParaRPr>
          </a:p>
        </p:txBody>
      </p:sp>
      <p:sp>
        <p:nvSpPr>
          <p:cNvPr id="35" name="TextovéPole 34"/>
          <p:cNvSpPr txBox="1"/>
          <p:nvPr/>
        </p:nvSpPr>
        <p:spPr>
          <a:xfrm>
            <a:off x="428596" y="1357298"/>
            <a:ext cx="8211479" cy="3139321"/>
          </a:xfrm>
          <a:prstGeom prst="rect">
            <a:avLst/>
          </a:prstGeom>
          <a:noFill/>
        </p:spPr>
        <p:txBody>
          <a:bodyPr wrap="none" rtlCol="0">
            <a:spAutoFit/>
          </a:bodyPr>
          <a:lstStyle/>
          <a:p>
            <a:r>
              <a:rPr lang="cs-CZ" b="1" smtClean="0"/>
              <a:t>Tkáň </a:t>
            </a:r>
            <a:r>
              <a:rPr lang="cs-CZ" smtClean="0"/>
              <a:t>(nativní vs. fixovaná – př. FFPE-</a:t>
            </a:r>
          </a:p>
          <a:p>
            <a:r>
              <a:rPr lang="cs-CZ" smtClean="0"/>
              <a:t>formalin fixed paraffin-embedded tissue</a:t>
            </a:r>
            <a:r>
              <a:rPr lang="en-US" smtClean="0"/>
              <a:t>;</a:t>
            </a:r>
            <a:endParaRPr lang="cs-CZ" smtClean="0"/>
          </a:p>
          <a:p>
            <a:r>
              <a:rPr lang="en-US" smtClean="0"/>
              <a:t>c</a:t>
            </a:r>
            <a:r>
              <a:rPr lang="cs-CZ" smtClean="0"/>
              <a:t>hirurgický resekát, biopsie</a:t>
            </a:r>
            <a:r>
              <a:rPr lang="en-US" smtClean="0"/>
              <a:t>)</a:t>
            </a:r>
            <a:endParaRPr lang="cs-CZ" smtClean="0"/>
          </a:p>
          <a:p>
            <a:r>
              <a:rPr lang="cs-CZ" b="1" smtClean="0"/>
              <a:t>Plná krev </a:t>
            </a:r>
            <a:r>
              <a:rPr lang="cs-CZ" smtClean="0"/>
              <a:t>(plazma </a:t>
            </a:r>
            <a:r>
              <a:rPr lang="en-US" smtClean="0"/>
              <a:t>+ </a:t>
            </a:r>
            <a:r>
              <a:rPr lang="cs-CZ" smtClean="0"/>
              <a:t>buňky)</a:t>
            </a:r>
          </a:p>
          <a:p>
            <a:r>
              <a:rPr lang="cs-CZ" b="1" smtClean="0"/>
              <a:t>Plazma</a:t>
            </a:r>
            <a:r>
              <a:rPr lang="cs-CZ" smtClean="0"/>
              <a:t> (tekutina po odstranění krevních elementů, obsahuje faktory hemokoagulace)</a:t>
            </a:r>
          </a:p>
          <a:p>
            <a:r>
              <a:rPr lang="cs-CZ" b="1" smtClean="0"/>
              <a:t>Sérum</a:t>
            </a:r>
            <a:r>
              <a:rPr lang="cs-CZ" smtClean="0"/>
              <a:t> (tekutina nad sraženinou, bez faktorů krevního srážení)</a:t>
            </a:r>
          </a:p>
          <a:p>
            <a:r>
              <a:rPr lang="cs-CZ" b="1" smtClean="0"/>
              <a:t>Moč</a:t>
            </a:r>
          </a:p>
          <a:p>
            <a:endParaRPr lang="cs-CZ" smtClean="0"/>
          </a:p>
          <a:p>
            <a:r>
              <a:rPr lang="cs-CZ" smtClean="0"/>
              <a:t>Kostní dřeň, bronchiální aspirát, ejakulát, </a:t>
            </a:r>
          </a:p>
          <a:p>
            <a:r>
              <a:rPr lang="cs-CZ" smtClean="0"/>
              <a:t>bronchoalveolární laváž, kloubní tekutiny, </a:t>
            </a:r>
          </a:p>
          <a:p>
            <a:r>
              <a:rPr lang="cs-CZ" smtClean="0"/>
              <a:t>mozkomišní mok, sputum, stolice, výtěry…</a:t>
            </a:r>
            <a:endParaRPr lang="cs-CZ"/>
          </a:p>
        </p:txBody>
      </p:sp>
      <p:pic>
        <p:nvPicPr>
          <p:cNvPr id="5124" name="Picture 4"/>
          <p:cNvPicPr>
            <a:picLocks noChangeAspect="1" noChangeArrowheads="1"/>
          </p:cNvPicPr>
          <p:nvPr/>
        </p:nvPicPr>
        <p:blipFill>
          <a:blip r:embed="rId4" cstate="print"/>
          <a:srcRect/>
          <a:stretch>
            <a:fillRect/>
          </a:stretch>
        </p:blipFill>
        <p:spPr bwMode="auto">
          <a:xfrm>
            <a:off x="5429256" y="3286124"/>
            <a:ext cx="1033300" cy="1714512"/>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6786578" y="3143248"/>
            <a:ext cx="1589203" cy="1643074"/>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cstate="print"/>
          <a:srcRect/>
          <a:stretch>
            <a:fillRect/>
          </a:stretch>
        </p:blipFill>
        <p:spPr bwMode="auto">
          <a:xfrm>
            <a:off x="4643438" y="1285860"/>
            <a:ext cx="1152509" cy="1016460"/>
          </a:xfrm>
          <a:prstGeom prst="rect">
            <a:avLst/>
          </a:prstGeom>
          <a:noFill/>
          <a:ln w="9525">
            <a:noFill/>
            <a:miter lim="800000"/>
            <a:headEnd/>
            <a:tailEnd/>
          </a:ln>
          <a:effectLst/>
        </p:spPr>
      </p:pic>
      <p:pic>
        <p:nvPicPr>
          <p:cNvPr id="5127" name="Picture 7"/>
          <p:cNvPicPr>
            <a:picLocks noChangeAspect="1" noChangeArrowheads="1"/>
          </p:cNvPicPr>
          <p:nvPr/>
        </p:nvPicPr>
        <p:blipFill>
          <a:blip r:embed="rId7"/>
          <a:srcRect/>
          <a:stretch>
            <a:fillRect/>
          </a:stretch>
        </p:blipFill>
        <p:spPr bwMode="auto">
          <a:xfrm>
            <a:off x="6286512" y="1285860"/>
            <a:ext cx="1463600" cy="1066802"/>
          </a:xfrm>
          <a:prstGeom prst="rect">
            <a:avLst/>
          </a:prstGeom>
          <a:noFill/>
          <a:ln w="9525">
            <a:noFill/>
            <a:miter lim="800000"/>
            <a:headEnd/>
            <a:tailEnd/>
          </a:ln>
          <a:effectLst/>
        </p:spPr>
      </p:pic>
      <p:sp>
        <p:nvSpPr>
          <p:cNvPr id="40" name="TextovéPole 39"/>
          <p:cNvSpPr txBox="1"/>
          <p:nvPr/>
        </p:nvSpPr>
        <p:spPr>
          <a:xfrm>
            <a:off x="428596" y="4929198"/>
            <a:ext cx="4047903" cy="1107996"/>
          </a:xfrm>
          <a:prstGeom prst="rect">
            <a:avLst/>
          </a:prstGeom>
          <a:noFill/>
        </p:spPr>
        <p:txBody>
          <a:bodyPr wrap="none" rtlCol="0">
            <a:spAutoFit/>
          </a:bodyPr>
          <a:lstStyle/>
          <a:p>
            <a:r>
              <a:rPr lang="cs-CZ" b="1" smtClean="0"/>
              <a:t>Banky biologického materiálu</a:t>
            </a:r>
          </a:p>
          <a:p>
            <a:r>
              <a:rPr lang="cs-CZ" sz="1200" smtClean="0"/>
              <a:t>archivace vzorků v parách kapalného dusíku při teplotě -160°C</a:t>
            </a:r>
          </a:p>
          <a:p>
            <a:r>
              <a:rPr lang="cs-CZ" sz="1200" b="1" smtClean="0"/>
              <a:t>K archivovanému vzorku nativní tkáně </a:t>
            </a:r>
          </a:p>
          <a:p>
            <a:r>
              <a:rPr lang="cs-CZ" sz="1200" b="1" smtClean="0"/>
              <a:t>uložen fixovaný parablok=morfologický korelát</a:t>
            </a:r>
          </a:p>
          <a:p>
            <a:endParaRPr lang="cs-CZ" sz="1200"/>
          </a:p>
        </p:txBody>
      </p:sp>
      <p:pic>
        <p:nvPicPr>
          <p:cNvPr id="5128" name="Picture 8"/>
          <p:cNvPicPr>
            <a:picLocks noChangeAspect="1" noChangeArrowheads="1"/>
          </p:cNvPicPr>
          <p:nvPr/>
        </p:nvPicPr>
        <p:blipFill>
          <a:blip r:embed="rId8"/>
          <a:srcRect/>
          <a:stretch>
            <a:fillRect/>
          </a:stretch>
        </p:blipFill>
        <p:spPr bwMode="auto">
          <a:xfrm>
            <a:off x="4714876" y="5214950"/>
            <a:ext cx="1304925" cy="1000125"/>
          </a:xfrm>
          <a:prstGeom prst="rect">
            <a:avLst/>
          </a:prstGeom>
          <a:noFill/>
          <a:ln w="9525">
            <a:noFill/>
            <a:miter lim="800000"/>
            <a:headEnd/>
            <a:tailEnd/>
          </a:ln>
          <a:effectLst/>
        </p:spPr>
      </p:pic>
      <p:pic>
        <p:nvPicPr>
          <p:cNvPr id="5129" name="Picture 9"/>
          <p:cNvPicPr>
            <a:picLocks noChangeAspect="1" noChangeArrowheads="1"/>
          </p:cNvPicPr>
          <p:nvPr/>
        </p:nvPicPr>
        <p:blipFill>
          <a:blip r:embed="rId9"/>
          <a:srcRect/>
          <a:stretch>
            <a:fillRect/>
          </a:stretch>
        </p:blipFill>
        <p:spPr bwMode="auto">
          <a:xfrm>
            <a:off x="6286512" y="5214950"/>
            <a:ext cx="752475" cy="1000125"/>
          </a:xfrm>
          <a:prstGeom prst="rect">
            <a:avLst/>
          </a:prstGeom>
          <a:noFill/>
          <a:ln w="9525">
            <a:noFill/>
            <a:miter lim="800000"/>
            <a:headEnd/>
            <a:tailEnd/>
          </a:ln>
          <a:effectLst/>
        </p:spPr>
      </p:pic>
      <p:pic>
        <p:nvPicPr>
          <p:cNvPr id="5130" name="Picture 10"/>
          <p:cNvPicPr>
            <a:picLocks noChangeAspect="1" noChangeArrowheads="1"/>
          </p:cNvPicPr>
          <p:nvPr/>
        </p:nvPicPr>
        <p:blipFill>
          <a:blip r:embed="rId10"/>
          <a:srcRect/>
          <a:stretch>
            <a:fillRect/>
          </a:stretch>
        </p:blipFill>
        <p:spPr bwMode="auto">
          <a:xfrm>
            <a:off x="7358082" y="5214950"/>
            <a:ext cx="1171575" cy="1000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ovéPole 10"/>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13" name="TextovéPole 12"/>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21</a:t>
            </a:r>
            <a:endParaRPr lang="cs-CZ" sz="1200">
              <a:solidFill>
                <a:schemeClr val="bg1"/>
              </a:solidFill>
            </a:endParaRPr>
          </a:p>
        </p:txBody>
      </p:sp>
      <p:sp>
        <p:nvSpPr>
          <p:cNvPr id="14" name="TextovéPole 13"/>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33" name="Text Box 4"/>
          <p:cNvSpPr txBox="1">
            <a:spLocks noChangeArrowheads="1"/>
          </p:cNvSpPr>
          <p:nvPr/>
        </p:nvSpPr>
        <p:spPr bwMode="auto">
          <a:xfrm>
            <a:off x="395288" y="476250"/>
            <a:ext cx="7148111" cy="4893648"/>
          </a:xfrm>
          <a:prstGeom prst="rect">
            <a:avLst/>
          </a:prstGeom>
          <a:noFill/>
          <a:ln w="9525">
            <a:noFill/>
            <a:miter lim="800000"/>
            <a:headEnd/>
            <a:tailEnd/>
          </a:ln>
          <a:effectLst/>
        </p:spPr>
        <p:txBody>
          <a:bodyPr wrap="none">
            <a:spAutoFit/>
          </a:bodyPr>
          <a:lstStyle/>
          <a:p>
            <a:pPr marL="342900" indent="-342900"/>
            <a:r>
              <a:rPr lang="cs-CZ" sz="2400" b="1" dirty="0">
                <a:solidFill>
                  <a:srgbClr val="C00000"/>
                </a:solidFill>
              </a:rPr>
              <a:t>Základní dělení DNA čipů</a:t>
            </a:r>
          </a:p>
          <a:p>
            <a:pPr marL="342900" indent="-342900"/>
            <a:endParaRPr lang="cs-CZ" dirty="0"/>
          </a:p>
          <a:p>
            <a:pPr marL="342900" indent="-342900"/>
            <a:r>
              <a:rPr lang="cs-CZ" dirty="0"/>
              <a:t>Dle charakteru detekce</a:t>
            </a:r>
          </a:p>
          <a:p>
            <a:pPr marL="342900" indent="-342900">
              <a:buFontTx/>
              <a:buAutoNum type="arabicParenR"/>
            </a:pPr>
            <a:r>
              <a:rPr lang="cs-CZ" dirty="0"/>
              <a:t>pasivní – </a:t>
            </a:r>
            <a:r>
              <a:rPr lang="cs-CZ" b="0" dirty="0"/>
              <a:t>pracovní podmínky pro všechny hybridizační jednotky</a:t>
            </a:r>
          </a:p>
          <a:p>
            <a:pPr marL="342900" indent="-342900"/>
            <a:r>
              <a:rPr lang="cs-CZ" b="0" dirty="0"/>
              <a:t>	jsou stejné – </a:t>
            </a:r>
            <a:r>
              <a:rPr lang="cs-CZ" b="0" dirty="0" err="1"/>
              <a:t>Affymetrix</a:t>
            </a:r>
            <a:r>
              <a:rPr lang="cs-CZ" b="0" dirty="0"/>
              <a:t>, </a:t>
            </a:r>
            <a:r>
              <a:rPr lang="cs-CZ" b="0" dirty="0" err="1"/>
              <a:t>Agilent</a:t>
            </a:r>
            <a:endParaRPr lang="cs-CZ" b="0" dirty="0"/>
          </a:p>
          <a:p>
            <a:pPr marL="342900" indent="-342900">
              <a:buFontTx/>
              <a:buAutoNum type="arabicParenR"/>
            </a:pPr>
            <a:r>
              <a:rPr lang="cs-CZ" dirty="0"/>
              <a:t>aktivní – </a:t>
            </a:r>
            <a:r>
              <a:rPr lang="cs-CZ" b="0" dirty="0"/>
              <a:t>pracovní podmínky každé hybridizační jednotky lze ovlivňovat</a:t>
            </a:r>
          </a:p>
          <a:p>
            <a:pPr marL="342900" indent="-342900"/>
            <a:r>
              <a:rPr lang="cs-CZ" b="0" dirty="0"/>
              <a:t>	individuálně – </a:t>
            </a:r>
            <a:r>
              <a:rPr lang="cs-CZ" b="0" dirty="0" err="1"/>
              <a:t>Nanogen</a:t>
            </a:r>
            <a:endParaRPr lang="cs-CZ" b="0" dirty="0"/>
          </a:p>
          <a:p>
            <a:pPr marL="342900" indent="-342900"/>
            <a:endParaRPr lang="cs-CZ" b="0" dirty="0"/>
          </a:p>
          <a:p>
            <a:pPr marL="342900" indent="-342900"/>
            <a:r>
              <a:rPr lang="cs-CZ" dirty="0"/>
              <a:t>Dle typu sond</a:t>
            </a:r>
          </a:p>
          <a:p>
            <a:pPr marL="342900" indent="-342900">
              <a:buFontTx/>
              <a:buAutoNum type="arabicParenR"/>
            </a:pPr>
            <a:r>
              <a:rPr lang="cs-CZ" dirty="0" err="1"/>
              <a:t>cDNA</a:t>
            </a:r>
            <a:r>
              <a:rPr lang="cs-CZ" dirty="0"/>
              <a:t> čipy – </a:t>
            </a:r>
            <a:r>
              <a:rPr lang="cs-CZ" dirty="0" smtClean="0"/>
              <a:t>historicky </a:t>
            </a:r>
            <a:r>
              <a:rPr lang="cs-CZ" dirty="0" err="1" smtClean="0"/>
              <a:t>Agilent</a:t>
            </a:r>
            <a:r>
              <a:rPr lang="cs-CZ" dirty="0" smtClean="0"/>
              <a:t> </a:t>
            </a:r>
            <a:endParaRPr lang="cs-CZ" dirty="0"/>
          </a:p>
          <a:p>
            <a:pPr marL="342900" indent="-342900">
              <a:buFontTx/>
              <a:buAutoNum type="arabicParenR"/>
            </a:pPr>
            <a:r>
              <a:rPr lang="cs-CZ" dirty="0" err="1"/>
              <a:t>oligonukleotidové</a:t>
            </a:r>
            <a:r>
              <a:rPr lang="cs-CZ" dirty="0"/>
              <a:t> čipy </a:t>
            </a:r>
            <a:r>
              <a:rPr lang="cs-CZ" dirty="0" smtClean="0"/>
              <a:t>– </a:t>
            </a:r>
            <a:r>
              <a:rPr lang="cs-CZ" dirty="0" err="1" smtClean="0"/>
              <a:t>Affymetrix</a:t>
            </a:r>
            <a:r>
              <a:rPr lang="cs-CZ" dirty="0" smtClean="0"/>
              <a:t> (25mers), </a:t>
            </a:r>
          </a:p>
          <a:p>
            <a:r>
              <a:rPr lang="cs-CZ" dirty="0" err="1" smtClean="0"/>
              <a:t>Agilent</a:t>
            </a:r>
            <a:r>
              <a:rPr lang="cs-CZ" dirty="0" smtClean="0"/>
              <a:t> (60mers)</a:t>
            </a:r>
            <a:endParaRPr lang="cs-CZ" dirty="0"/>
          </a:p>
          <a:p>
            <a:pPr marL="342900" indent="-342900"/>
            <a:endParaRPr lang="cs-CZ" dirty="0"/>
          </a:p>
          <a:p>
            <a:pPr marL="342900" indent="-342900"/>
            <a:r>
              <a:rPr lang="cs-CZ" dirty="0"/>
              <a:t>Dle počtu sond</a:t>
            </a:r>
          </a:p>
          <a:p>
            <a:pPr marL="342900" indent="-342900">
              <a:buFontTx/>
              <a:buAutoNum type="arabicParenR"/>
            </a:pPr>
            <a:r>
              <a:rPr lang="cs-CZ" dirty="0" err="1"/>
              <a:t>vyskohustotní</a:t>
            </a:r>
            <a:r>
              <a:rPr lang="cs-CZ" dirty="0"/>
              <a:t> DNA čipy (</a:t>
            </a:r>
            <a:r>
              <a:rPr lang="cs-CZ" dirty="0" err="1"/>
              <a:t>celogenomové</a:t>
            </a:r>
            <a:r>
              <a:rPr lang="cs-CZ" dirty="0"/>
              <a:t>) – </a:t>
            </a:r>
            <a:r>
              <a:rPr lang="cs-CZ" b="0" dirty="0" err="1"/>
              <a:t>Affymetrix</a:t>
            </a:r>
            <a:r>
              <a:rPr lang="cs-CZ" b="0" dirty="0"/>
              <a:t>, </a:t>
            </a:r>
            <a:r>
              <a:rPr lang="cs-CZ" b="0" dirty="0" err="1"/>
              <a:t>Agilent</a:t>
            </a:r>
            <a:r>
              <a:rPr lang="cs-CZ" b="0" dirty="0"/>
              <a:t>, …</a:t>
            </a:r>
          </a:p>
          <a:p>
            <a:pPr marL="342900" indent="-342900">
              <a:buFontTx/>
              <a:buAutoNum type="arabicParenR"/>
            </a:pPr>
            <a:r>
              <a:rPr lang="cs-CZ" dirty="0" err="1"/>
              <a:t>nízkohustotní</a:t>
            </a:r>
            <a:r>
              <a:rPr lang="cs-CZ" dirty="0"/>
              <a:t> DNA čipy (stovky genů) – </a:t>
            </a:r>
            <a:r>
              <a:rPr lang="cs-CZ" b="0" dirty="0" err="1"/>
              <a:t>Eppendorf</a:t>
            </a:r>
            <a:r>
              <a:rPr lang="cs-CZ" b="0" dirty="0"/>
              <a:t>, </a:t>
            </a:r>
            <a:r>
              <a:rPr lang="cs-CZ" b="0" dirty="0" err="1"/>
              <a:t>Superarray</a:t>
            </a:r>
            <a:r>
              <a:rPr lang="cs-CZ" b="0" dirty="0"/>
              <a:t>, …</a:t>
            </a:r>
          </a:p>
          <a:p>
            <a:pPr marL="342900" indent="-342900">
              <a:buFontTx/>
              <a:buAutoNum type="arabicParenR"/>
            </a:pPr>
            <a:endParaRPr lang="cs-CZ" dirty="0"/>
          </a:p>
        </p:txBody>
      </p:sp>
      <p:pic>
        <p:nvPicPr>
          <p:cNvPr id="34" name="Picture 5"/>
          <p:cNvPicPr>
            <a:picLocks noChangeAspect="1" noChangeArrowheads="1"/>
          </p:cNvPicPr>
          <p:nvPr/>
        </p:nvPicPr>
        <p:blipFill>
          <a:blip r:embed="rId3"/>
          <a:srcRect/>
          <a:stretch>
            <a:fillRect/>
          </a:stretch>
        </p:blipFill>
        <p:spPr bwMode="auto">
          <a:xfrm>
            <a:off x="7572396" y="714356"/>
            <a:ext cx="1301750" cy="1406525"/>
          </a:xfrm>
          <a:prstGeom prst="rect">
            <a:avLst/>
          </a:prstGeom>
          <a:noFill/>
          <a:ln w="9525">
            <a:noFill/>
            <a:miter lim="800000"/>
            <a:headEnd/>
            <a:tailEnd/>
          </a:ln>
          <a:effectLst/>
        </p:spPr>
      </p:pic>
      <p:pic>
        <p:nvPicPr>
          <p:cNvPr id="35" name="Picture 6"/>
          <p:cNvPicPr>
            <a:picLocks noChangeAspect="1" noChangeArrowheads="1"/>
          </p:cNvPicPr>
          <p:nvPr/>
        </p:nvPicPr>
        <p:blipFill>
          <a:blip r:embed="rId4"/>
          <a:srcRect/>
          <a:stretch>
            <a:fillRect/>
          </a:stretch>
        </p:blipFill>
        <p:spPr bwMode="auto">
          <a:xfrm>
            <a:off x="7524750" y="2492375"/>
            <a:ext cx="3587750" cy="1470025"/>
          </a:xfrm>
          <a:prstGeom prst="rect">
            <a:avLst/>
          </a:prstGeom>
          <a:noFill/>
          <a:ln w="9525">
            <a:noFill/>
            <a:miter lim="800000"/>
            <a:headEnd/>
            <a:tailEnd/>
          </a:ln>
          <a:effectLst/>
        </p:spPr>
      </p:pic>
      <p:pic>
        <p:nvPicPr>
          <p:cNvPr id="36" name="Picture 7"/>
          <p:cNvPicPr preferRelativeResize="0">
            <a:picLocks noChangeArrowheads="1"/>
          </p:cNvPicPr>
          <p:nvPr/>
        </p:nvPicPr>
        <p:blipFill>
          <a:blip r:embed="rId5"/>
          <a:srcRect/>
          <a:stretch>
            <a:fillRect/>
          </a:stretch>
        </p:blipFill>
        <p:spPr bwMode="auto">
          <a:xfrm>
            <a:off x="5940425" y="2492375"/>
            <a:ext cx="1441450" cy="1439863"/>
          </a:xfrm>
          <a:prstGeom prst="rect">
            <a:avLst/>
          </a:prstGeom>
          <a:noFill/>
          <a:ln w="9525">
            <a:solidFill>
              <a:schemeClr val="tx1"/>
            </a:solidFill>
            <a:miter lim="800000"/>
            <a:headEnd/>
            <a:tailEnd/>
          </a:ln>
          <a:effectLst/>
        </p:spPr>
      </p:pic>
      <p:pic>
        <p:nvPicPr>
          <p:cNvPr id="37" name="Picture 9"/>
          <p:cNvPicPr>
            <a:picLocks noChangeAspect="1" noChangeArrowheads="1"/>
          </p:cNvPicPr>
          <p:nvPr/>
        </p:nvPicPr>
        <p:blipFill>
          <a:blip r:embed="rId6"/>
          <a:srcRect/>
          <a:stretch>
            <a:fillRect/>
          </a:stretch>
        </p:blipFill>
        <p:spPr bwMode="auto">
          <a:xfrm>
            <a:off x="7020272" y="4869160"/>
            <a:ext cx="1732828" cy="148416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35</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0" name="Text Box 5"/>
          <p:cNvSpPr txBox="1">
            <a:spLocks noChangeArrowheads="1"/>
          </p:cNvSpPr>
          <p:nvPr/>
        </p:nvSpPr>
        <p:spPr bwMode="auto">
          <a:xfrm>
            <a:off x="376238" y="350838"/>
            <a:ext cx="3342903" cy="461665"/>
          </a:xfrm>
          <a:prstGeom prst="rect">
            <a:avLst/>
          </a:prstGeom>
          <a:noFill/>
          <a:ln w="9525">
            <a:noFill/>
            <a:miter lim="800000"/>
            <a:headEnd/>
            <a:tailEnd/>
          </a:ln>
          <a:effectLst/>
        </p:spPr>
        <p:txBody>
          <a:bodyPr wrap="none">
            <a:spAutoFit/>
          </a:bodyPr>
          <a:lstStyle/>
          <a:p>
            <a:r>
              <a:rPr lang="cs-CZ" sz="2400" b="1">
                <a:solidFill>
                  <a:srgbClr val="C00000"/>
                </a:solidFill>
              </a:rPr>
              <a:t>Experiment s DNA čipem</a:t>
            </a:r>
          </a:p>
        </p:txBody>
      </p:sp>
      <p:pic>
        <p:nvPicPr>
          <p:cNvPr id="2" name="Picture 1"/>
          <p:cNvPicPr>
            <a:picLocks noChangeAspect="1"/>
          </p:cNvPicPr>
          <p:nvPr/>
        </p:nvPicPr>
        <p:blipFill>
          <a:blip r:embed="rId3"/>
          <a:stretch>
            <a:fillRect/>
          </a:stretch>
        </p:blipFill>
        <p:spPr>
          <a:xfrm>
            <a:off x="0" y="2204864"/>
            <a:ext cx="9144000" cy="185630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13</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30" name="Text Box 4"/>
          <p:cNvSpPr txBox="1">
            <a:spLocks noChangeArrowheads="1"/>
          </p:cNvSpPr>
          <p:nvPr/>
        </p:nvSpPr>
        <p:spPr bwMode="auto">
          <a:xfrm>
            <a:off x="714348" y="571480"/>
            <a:ext cx="7485063" cy="396875"/>
          </a:xfrm>
          <a:prstGeom prst="rect">
            <a:avLst/>
          </a:prstGeom>
          <a:noFill/>
          <a:ln w="9525">
            <a:noFill/>
            <a:miter lim="800000"/>
            <a:headEnd/>
            <a:tailEnd/>
          </a:ln>
          <a:effectLst/>
        </p:spPr>
        <p:txBody>
          <a:bodyPr wrap="none">
            <a:spAutoFit/>
          </a:bodyPr>
          <a:lstStyle/>
          <a:p>
            <a:r>
              <a:rPr lang="cs-CZ" sz="2000" b="1">
                <a:solidFill>
                  <a:srgbClr val="800000"/>
                </a:solidFill>
              </a:rPr>
              <a:t>Izolace RNA a vliv její integrity na analýzu expresních profilů</a:t>
            </a:r>
          </a:p>
        </p:txBody>
      </p:sp>
      <p:graphicFrame>
        <p:nvGraphicFramePr>
          <p:cNvPr id="31" name="Object 5"/>
          <p:cNvGraphicFramePr>
            <a:graphicFrameLocks noChangeAspect="1"/>
          </p:cNvGraphicFramePr>
          <p:nvPr/>
        </p:nvGraphicFramePr>
        <p:xfrm>
          <a:off x="1081061" y="1870055"/>
          <a:ext cx="1350962" cy="2630488"/>
        </p:xfrm>
        <a:graphic>
          <a:graphicData uri="http://schemas.openxmlformats.org/presentationml/2006/ole">
            <mc:AlternateContent xmlns:mc="http://schemas.openxmlformats.org/markup-compatibility/2006">
              <mc:Choice xmlns:v="urn:schemas-microsoft-com:vml" Requires="v">
                <p:oleObj spid="_x0000_s48256" name="Fotografie" r:id="rId4" imgW="3228571" imgH="6287378" progId="">
                  <p:embed/>
                </p:oleObj>
              </mc:Choice>
              <mc:Fallback>
                <p:oleObj name="Fotografie" r:id="rId4" imgW="3228571" imgH="6287378" progId="">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61" y="1870055"/>
                        <a:ext cx="1350962" cy="2630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 name="Object 6"/>
          <p:cNvGraphicFramePr>
            <a:graphicFrameLocks noChangeAspect="1"/>
          </p:cNvGraphicFramePr>
          <p:nvPr/>
        </p:nvGraphicFramePr>
        <p:xfrm>
          <a:off x="2833661" y="1870055"/>
          <a:ext cx="1333500" cy="2667000"/>
        </p:xfrm>
        <a:graphic>
          <a:graphicData uri="http://schemas.openxmlformats.org/presentationml/2006/ole">
            <mc:AlternateContent xmlns:mc="http://schemas.openxmlformats.org/markup-compatibility/2006">
              <mc:Choice xmlns:v="urn:schemas-microsoft-com:vml" Requires="v">
                <p:oleObj spid="_x0000_s48257" name="Fotografie" r:id="rId6" imgW="3115110" imgH="6230220" progId="">
                  <p:embed/>
                </p:oleObj>
              </mc:Choice>
              <mc:Fallback>
                <p:oleObj name="Fotografie" r:id="rId6" imgW="3115110" imgH="6230220" progId="">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3661" y="1870055"/>
                        <a:ext cx="13335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3" name="Object 7"/>
          <p:cNvGraphicFramePr>
            <a:graphicFrameLocks noChangeAspect="1"/>
          </p:cNvGraphicFramePr>
          <p:nvPr/>
        </p:nvGraphicFramePr>
        <p:xfrm>
          <a:off x="4891061" y="1412855"/>
          <a:ext cx="2722562" cy="2984500"/>
        </p:xfrm>
        <a:graphic>
          <a:graphicData uri="http://schemas.openxmlformats.org/presentationml/2006/ole">
            <mc:AlternateContent xmlns:mc="http://schemas.openxmlformats.org/markup-compatibility/2006">
              <mc:Choice xmlns:v="urn:schemas-microsoft-com:vml" Requires="v">
                <p:oleObj spid="_x0000_s48258" name="Image" r:id="rId8" imgW="4888889" imgH="5358730" progId="">
                  <p:embed/>
                </p:oleObj>
              </mc:Choice>
              <mc:Fallback>
                <p:oleObj name="Image" r:id="rId8" imgW="4888889" imgH="5358730" progId="">
                  <p:embed/>
                  <p:pic>
                    <p:nvPicPr>
                      <p:cNvPr id="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1061" y="1412855"/>
                        <a:ext cx="2722562" cy="298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 name="Object 8"/>
          <p:cNvGraphicFramePr>
            <a:graphicFrameLocks noChangeAspect="1"/>
          </p:cNvGraphicFramePr>
          <p:nvPr/>
        </p:nvGraphicFramePr>
        <p:xfrm>
          <a:off x="2757461" y="4841855"/>
          <a:ext cx="1524000" cy="676275"/>
        </p:xfrm>
        <a:graphic>
          <a:graphicData uri="http://schemas.openxmlformats.org/presentationml/2006/ole">
            <mc:AlternateContent xmlns:mc="http://schemas.openxmlformats.org/markup-compatibility/2006">
              <mc:Choice xmlns:v="urn:schemas-microsoft-com:vml" Requires="v">
                <p:oleObj spid="_x0000_s48259" name="Image" r:id="rId10" imgW="3352381" imgH="1485190" progId="">
                  <p:embed/>
                </p:oleObj>
              </mc:Choice>
              <mc:Fallback>
                <p:oleObj name="Image" r:id="rId10" imgW="3352381" imgH="1485190" progId="">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7461" y="4841855"/>
                        <a:ext cx="1524000"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 name="Object 9"/>
          <p:cNvGraphicFramePr>
            <a:graphicFrameLocks noChangeAspect="1"/>
          </p:cNvGraphicFramePr>
          <p:nvPr/>
        </p:nvGraphicFramePr>
        <p:xfrm>
          <a:off x="928661" y="4841855"/>
          <a:ext cx="1600200" cy="677863"/>
        </p:xfrm>
        <a:graphic>
          <a:graphicData uri="http://schemas.openxmlformats.org/presentationml/2006/ole">
            <mc:AlternateContent xmlns:mc="http://schemas.openxmlformats.org/markup-compatibility/2006">
              <mc:Choice xmlns:v="urn:schemas-microsoft-com:vml" Requires="v">
                <p:oleObj spid="_x0000_s48260" name="Image" r:id="rId12" imgW="3326984" imgH="1409524" progId="">
                  <p:embed/>
                </p:oleObj>
              </mc:Choice>
              <mc:Fallback>
                <p:oleObj name="Image" r:id="rId12" imgW="3326984" imgH="1409524" progId="">
                  <p:embed/>
                  <p:pic>
                    <p:nvPicPr>
                      <p:cNvPr id="0"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661" y="4841855"/>
                        <a:ext cx="1600200" cy="677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 name="Text Box 10"/>
          <p:cNvSpPr txBox="1">
            <a:spLocks noChangeArrowheads="1"/>
          </p:cNvSpPr>
          <p:nvPr/>
        </p:nvSpPr>
        <p:spPr bwMode="auto">
          <a:xfrm>
            <a:off x="2681261" y="1336655"/>
            <a:ext cx="1754187" cy="487363"/>
          </a:xfrm>
          <a:prstGeom prst="rect">
            <a:avLst/>
          </a:prstGeom>
          <a:noFill/>
          <a:ln w="9525">
            <a:noFill/>
            <a:miter lim="800000"/>
            <a:headEnd/>
            <a:tailEnd/>
          </a:ln>
          <a:effectLst/>
        </p:spPr>
        <p:txBody>
          <a:bodyPr wrap="none">
            <a:spAutoFit/>
          </a:bodyPr>
          <a:lstStyle/>
          <a:p>
            <a:pPr algn="ctr"/>
            <a:r>
              <a:rPr lang="cs-CZ" sz="1200" b="1"/>
              <a:t>Vzorek č. 395-2001-1a</a:t>
            </a:r>
          </a:p>
          <a:p>
            <a:pPr algn="ctr"/>
            <a:r>
              <a:rPr lang="cs-CZ" sz="1400" b="1"/>
              <a:t>RIN = 8,4</a:t>
            </a:r>
          </a:p>
        </p:txBody>
      </p:sp>
      <p:sp>
        <p:nvSpPr>
          <p:cNvPr id="37" name="Text Box 11"/>
          <p:cNvSpPr txBox="1">
            <a:spLocks noChangeArrowheads="1"/>
          </p:cNvSpPr>
          <p:nvPr/>
        </p:nvSpPr>
        <p:spPr bwMode="auto">
          <a:xfrm>
            <a:off x="1081061" y="1336655"/>
            <a:ext cx="1358900" cy="487363"/>
          </a:xfrm>
          <a:prstGeom prst="rect">
            <a:avLst/>
          </a:prstGeom>
          <a:noFill/>
          <a:ln w="9525">
            <a:noFill/>
            <a:miter lim="800000"/>
            <a:headEnd/>
            <a:tailEnd/>
          </a:ln>
          <a:effectLst/>
        </p:spPr>
        <p:txBody>
          <a:bodyPr wrap="none">
            <a:spAutoFit/>
          </a:bodyPr>
          <a:lstStyle/>
          <a:p>
            <a:pPr algn="ctr"/>
            <a:r>
              <a:rPr lang="cs-CZ" sz="1200" b="1"/>
              <a:t>Vzorek č. 03/271</a:t>
            </a:r>
          </a:p>
          <a:p>
            <a:pPr algn="ctr"/>
            <a:r>
              <a:rPr lang="cs-CZ" sz="1400" b="1"/>
              <a:t>RIN = 2,8</a:t>
            </a:r>
          </a:p>
        </p:txBody>
      </p:sp>
      <p:sp>
        <p:nvSpPr>
          <p:cNvPr id="38" name="Text Box 12"/>
          <p:cNvSpPr txBox="1">
            <a:spLocks noChangeArrowheads="1"/>
          </p:cNvSpPr>
          <p:nvPr/>
        </p:nvSpPr>
        <p:spPr bwMode="auto">
          <a:xfrm>
            <a:off x="881036" y="5580043"/>
            <a:ext cx="1627187" cy="730250"/>
          </a:xfrm>
          <a:prstGeom prst="rect">
            <a:avLst/>
          </a:prstGeom>
          <a:noFill/>
          <a:ln w="9525">
            <a:noFill/>
            <a:miter lim="800000"/>
            <a:headEnd/>
            <a:tailEnd/>
          </a:ln>
          <a:effectLst/>
        </p:spPr>
        <p:txBody>
          <a:bodyPr wrap="none">
            <a:spAutoFit/>
          </a:bodyPr>
          <a:lstStyle/>
          <a:p>
            <a:r>
              <a:rPr lang="cs-CZ" sz="1400" b="1"/>
              <a:t>c = 0,4412 ug/ul</a:t>
            </a:r>
          </a:p>
          <a:p>
            <a:r>
              <a:rPr lang="cs-CZ" sz="1400" b="1"/>
              <a:t>A260/A280 = 1,93</a:t>
            </a:r>
          </a:p>
          <a:p>
            <a:r>
              <a:rPr lang="cs-CZ" sz="1400" b="1"/>
              <a:t>A260/A230 = 1,79</a:t>
            </a:r>
          </a:p>
        </p:txBody>
      </p:sp>
      <p:sp>
        <p:nvSpPr>
          <p:cNvPr id="39" name="Line 13"/>
          <p:cNvSpPr>
            <a:spLocks noChangeShapeType="1"/>
          </p:cNvSpPr>
          <p:nvPr/>
        </p:nvSpPr>
        <p:spPr bwMode="auto">
          <a:xfrm flipH="1">
            <a:off x="2224061" y="2632055"/>
            <a:ext cx="3962400" cy="0"/>
          </a:xfrm>
          <a:prstGeom prst="line">
            <a:avLst/>
          </a:prstGeom>
          <a:noFill/>
          <a:ln w="9525">
            <a:solidFill>
              <a:srgbClr val="FF3300"/>
            </a:solidFill>
            <a:round/>
            <a:headEnd/>
            <a:tailEnd type="triangle" w="med" len="med"/>
          </a:ln>
          <a:effectLst/>
        </p:spPr>
        <p:txBody>
          <a:bodyPr/>
          <a:lstStyle/>
          <a:p>
            <a:endParaRPr lang="cs-CZ"/>
          </a:p>
        </p:txBody>
      </p:sp>
      <p:sp>
        <p:nvSpPr>
          <p:cNvPr id="40" name="Line 14"/>
          <p:cNvSpPr>
            <a:spLocks noChangeShapeType="1"/>
          </p:cNvSpPr>
          <p:nvPr/>
        </p:nvSpPr>
        <p:spPr bwMode="auto">
          <a:xfrm flipH="1">
            <a:off x="3748061" y="3241655"/>
            <a:ext cx="2971800" cy="0"/>
          </a:xfrm>
          <a:prstGeom prst="line">
            <a:avLst/>
          </a:prstGeom>
          <a:noFill/>
          <a:ln w="9525">
            <a:solidFill>
              <a:srgbClr val="FF3300"/>
            </a:solidFill>
            <a:round/>
            <a:headEnd/>
            <a:tailEnd type="triangle" w="med" len="med"/>
          </a:ln>
          <a:effectLst/>
        </p:spPr>
        <p:txBody>
          <a:bodyPr/>
          <a:lstStyle/>
          <a:p>
            <a:endParaRPr lang="cs-CZ"/>
          </a:p>
        </p:txBody>
      </p:sp>
      <p:sp>
        <p:nvSpPr>
          <p:cNvPr id="41" name="Rectangle 15"/>
          <p:cNvSpPr>
            <a:spLocks noChangeArrowheads="1"/>
          </p:cNvSpPr>
          <p:nvPr/>
        </p:nvSpPr>
        <p:spPr bwMode="auto">
          <a:xfrm>
            <a:off x="6110261" y="1336655"/>
            <a:ext cx="228600" cy="3276600"/>
          </a:xfrm>
          <a:prstGeom prst="rect">
            <a:avLst/>
          </a:prstGeom>
          <a:noFill/>
          <a:ln w="9525">
            <a:solidFill>
              <a:srgbClr val="FF3300"/>
            </a:solidFill>
            <a:miter lim="800000"/>
            <a:headEnd/>
            <a:tailEnd/>
          </a:ln>
          <a:effectLst/>
        </p:spPr>
        <p:txBody>
          <a:bodyPr wrap="none" anchor="ctr"/>
          <a:lstStyle/>
          <a:p>
            <a:endParaRPr lang="cs-CZ"/>
          </a:p>
        </p:txBody>
      </p:sp>
      <p:sp>
        <p:nvSpPr>
          <p:cNvPr id="42" name="Rectangle 16"/>
          <p:cNvSpPr>
            <a:spLocks noChangeArrowheads="1"/>
          </p:cNvSpPr>
          <p:nvPr/>
        </p:nvSpPr>
        <p:spPr bwMode="auto">
          <a:xfrm>
            <a:off x="6643661" y="1336655"/>
            <a:ext cx="228600" cy="3276600"/>
          </a:xfrm>
          <a:prstGeom prst="rect">
            <a:avLst/>
          </a:prstGeom>
          <a:noFill/>
          <a:ln w="9525">
            <a:solidFill>
              <a:srgbClr val="FF3300"/>
            </a:solidFill>
            <a:miter lim="800000"/>
            <a:headEnd/>
            <a:tailEnd/>
          </a:ln>
          <a:effectLst/>
        </p:spPr>
        <p:txBody>
          <a:bodyPr wrap="none" anchor="ctr"/>
          <a:lstStyle/>
          <a:p>
            <a:endParaRPr lang="cs-CZ"/>
          </a:p>
        </p:txBody>
      </p:sp>
      <p:sp>
        <p:nvSpPr>
          <p:cNvPr id="43" name="Text Box 17"/>
          <p:cNvSpPr txBox="1">
            <a:spLocks noChangeArrowheads="1"/>
          </p:cNvSpPr>
          <p:nvPr/>
        </p:nvSpPr>
        <p:spPr bwMode="auto">
          <a:xfrm>
            <a:off x="2633636" y="5580043"/>
            <a:ext cx="1627187" cy="730250"/>
          </a:xfrm>
          <a:prstGeom prst="rect">
            <a:avLst/>
          </a:prstGeom>
          <a:noFill/>
          <a:ln w="9525">
            <a:noFill/>
            <a:miter lim="800000"/>
            <a:headEnd/>
            <a:tailEnd/>
          </a:ln>
          <a:effectLst/>
        </p:spPr>
        <p:txBody>
          <a:bodyPr wrap="none">
            <a:spAutoFit/>
          </a:bodyPr>
          <a:lstStyle/>
          <a:p>
            <a:r>
              <a:rPr lang="cs-CZ" sz="1400" b="1"/>
              <a:t>c = 0,2412 ug/ul</a:t>
            </a:r>
          </a:p>
          <a:p>
            <a:r>
              <a:rPr lang="cs-CZ" sz="1400" b="1"/>
              <a:t>A260/A280 = 2,03</a:t>
            </a:r>
          </a:p>
          <a:p>
            <a:r>
              <a:rPr lang="cs-CZ" sz="1400" b="1"/>
              <a:t>A260/A230 = 1,82</a:t>
            </a:r>
          </a:p>
        </p:txBody>
      </p:sp>
      <p:sp>
        <p:nvSpPr>
          <p:cNvPr id="44" name="Text Box 18"/>
          <p:cNvSpPr txBox="1">
            <a:spLocks noChangeArrowheads="1"/>
          </p:cNvSpPr>
          <p:nvPr/>
        </p:nvSpPr>
        <p:spPr bwMode="auto">
          <a:xfrm>
            <a:off x="5154586" y="6083280"/>
            <a:ext cx="3086100" cy="304800"/>
          </a:xfrm>
          <a:prstGeom prst="rect">
            <a:avLst/>
          </a:prstGeom>
          <a:noFill/>
          <a:ln w="9525">
            <a:noFill/>
            <a:miter lim="800000"/>
            <a:headEnd/>
            <a:tailEnd/>
          </a:ln>
          <a:effectLst/>
        </p:spPr>
        <p:txBody>
          <a:bodyPr wrap="none">
            <a:spAutoFit/>
          </a:bodyPr>
          <a:lstStyle/>
          <a:p>
            <a:r>
              <a:rPr lang="cs-CZ" sz="1400" i="1"/>
              <a:t>RIN = RNA Integrity Number (0 – 10)</a:t>
            </a:r>
          </a:p>
        </p:txBody>
      </p:sp>
      <p:sp>
        <p:nvSpPr>
          <p:cNvPr id="45" name="Text Box 19"/>
          <p:cNvSpPr txBox="1">
            <a:spLocks noChangeArrowheads="1"/>
          </p:cNvSpPr>
          <p:nvPr/>
        </p:nvSpPr>
        <p:spPr bwMode="auto">
          <a:xfrm>
            <a:off x="5103786" y="5335568"/>
            <a:ext cx="3092450" cy="641350"/>
          </a:xfrm>
          <a:prstGeom prst="rect">
            <a:avLst/>
          </a:prstGeom>
          <a:noFill/>
          <a:ln w="9525">
            <a:noFill/>
            <a:miter lim="800000"/>
            <a:headEnd/>
            <a:tailEnd/>
          </a:ln>
          <a:effectLst/>
        </p:spPr>
        <p:txBody>
          <a:bodyPr wrap="none">
            <a:spAutoFit/>
          </a:bodyPr>
          <a:lstStyle/>
          <a:p>
            <a:r>
              <a:rPr lang="cs-CZ" b="1"/>
              <a:t>Jako minimální RIN vzorku</a:t>
            </a:r>
          </a:p>
          <a:p>
            <a:r>
              <a:rPr lang="cs-CZ" b="1"/>
              <a:t>byla stanovena hodnota 7.</a:t>
            </a:r>
          </a:p>
        </p:txBody>
      </p:sp>
      <p:pic>
        <p:nvPicPr>
          <p:cNvPr id="46" name="Picture 21"/>
          <p:cNvPicPr>
            <a:picLocks noChangeAspect="1" noChangeArrowheads="1"/>
          </p:cNvPicPr>
          <p:nvPr/>
        </p:nvPicPr>
        <p:blipFill>
          <a:blip r:embed="rId14"/>
          <a:srcRect/>
          <a:stretch>
            <a:fillRect/>
          </a:stretch>
        </p:blipFill>
        <p:spPr bwMode="auto">
          <a:xfrm>
            <a:off x="7024661" y="1946255"/>
            <a:ext cx="1238250" cy="95408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10" name="TextovéPole 9"/>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31</a:t>
            </a:r>
            <a:endParaRPr lang="cs-CZ" sz="1200">
              <a:solidFill>
                <a:schemeClr val="bg1"/>
              </a:solidFill>
            </a:endParaRPr>
          </a:p>
        </p:txBody>
      </p:sp>
      <p:sp>
        <p:nvSpPr>
          <p:cNvPr id="11" name="TextovéPole 10"/>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15" name="Picture 9"/>
          <p:cNvPicPr>
            <a:picLocks noChangeAspect="1" noChangeArrowheads="1"/>
          </p:cNvPicPr>
          <p:nvPr/>
        </p:nvPicPr>
        <p:blipFill>
          <a:blip r:embed="rId3"/>
          <a:srcRect/>
          <a:stretch>
            <a:fillRect/>
          </a:stretch>
        </p:blipFill>
        <p:spPr bwMode="auto">
          <a:xfrm>
            <a:off x="0" y="785794"/>
            <a:ext cx="4800600" cy="5105400"/>
          </a:xfrm>
          <a:prstGeom prst="rect">
            <a:avLst/>
          </a:prstGeom>
          <a:noFill/>
          <a:ln w="9525">
            <a:noFill/>
            <a:miter lim="800000"/>
            <a:headEnd/>
            <a:tailEnd/>
          </a:ln>
          <a:effectLst/>
        </p:spPr>
      </p:pic>
      <p:sp>
        <p:nvSpPr>
          <p:cNvPr id="16" name="Text Box 8"/>
          <p:cNvSpPr txBox="1">
            <a:spLocks noChangeArrowheads="1"/>
          </p:cNvSpPr>
          <p:nvPr/>
        </p:nvSpPr>
        <p:spPr bwMode="auto">
          <a:xfrm>
            <a:off x="5072066" y="857232"/>
            <a:ext cx="3172663" cy="3970318"/>
          </a:xfrm>
          <a:prstGeom prst="rect">
            <a:avLst/>
          </a:prstGeom>
          <a:noFill/>
          <a:ln w="9525">
            <a:noFill/>
            <a:miter lim="800000"/>
            <a:headEnd/>
            <a:tailEnd/>
          </a:ln>
          <a:effectLst/>
        </p:spPr>
        <p:txBody>
          <a:bodyPr wrap="none">
            <a:spAutoFit/>
          </a:bodyPr>
          <a:lstStyle/>
          <a:p>
            <a:pPr marL="457200" indent="-457200"/>
            <a:r>
              <a:rPr lang="cs-CZ" b="1">
                <a:solidFill>
                  <a:schemeClr val="tx1"/>
                </a:solidFill>
              </a:rPr>
              <a:t>U cDNA čipů hybridizujeme na </a:t>
            </a:r>
          </a:p>
          <a:p>
            <a:pPr marL="457200" indent="-457200"/>
            <a:r>
              <a:rPr lang="cs-CZ" b="1">
                <a:solidFill>
                  <a:schemeClr val="tx1"/>
                </a:solidFill>
              </a:rPr>
              <a:t>jednom čipu značenou ss-cDNA</a:t>
            </a:r>
          </a:p>
          <a:p>
            <a:pPr marL="457200" indent="-457200"/>
            <a:r>
              <a:rPr lang="cs-CZ" b="1">
                <a:solidFill>
                  <a:schemeClr val="tx1"/>
                </a:solidFill>
              </a:rPr>
              <a:t>získanou z testovaného a </a:t>
            </a:r>
          </a:p>
          <a:p>
            <a:pPr marL="457200" indent="-457200"/>
            <a:r>
              <a:rPr lang="cs-CZ" b="1">
                <a:solidFill>
                  <a:schemeClr val="tx1"/>
                </a:solidFill>
              </a:rPr>
              <a:t>referenčního vzorku. </a:t>
            </a:r>
          </a:p>
          <a:p>
            <a:pPr marL="457200" indent="-457200"/>
            <a:r>
              <a:rPr lang="cs-CZ" b="1">
                <a:solidFill>
                  <a:schemeClr val="tx1"/>
                </a:solidFill>
              </a:rPr>
              <a:t>Proto je nutno každou ss-cDNA</a:t>
            </a:r>
          </a:p>
          <a:p>
            <a:pPr marL="457200" indent="-457200"/>
            <a:r>
              <a:rPr lang="cs-CZ" b="1">
                <a:solidFill>
                  <a:schemeClr val="tx1"/>
                </a:solidFill>
              </a:rPr>
              <a:t>označit rozdílným fluorochro-</a:t>
            </a:r>
          </a:p>
          <a:p>
            <a:pPr marL="457200" indent="-457200"/>
            <a:r>
              <a:rPr lang="cs-CZ" b="1">
                <a:solidFill>
                  <a:schemeClr val="tx1"/>
                </a:solidFill>
              </a:rPr>
              <a:t>mem. Standardně: referenční</a:t>
            </a:r>
          </a:p>
          <a:p>
            <a:pPr marL="457200" indent="-457200"/>
            <a:r>
              <a:rPr lang="cs-CZ" b="1">
                <a:solidFill>
                  <a:schemeClr val="tx1"/>
                </a:solidFill>
              </a:rPr>
              <a:t>ss-cDNA je  Cy-3 – zeleně a </a:t>
            </a:r>
          </a:p>
          <a:p>
            <a:pPr marL="457200" indent="-457200"/>
            <a:r>
              <a:rPr lang="cs-CZ" b="1">
                <a:solidFill>
                  <a:schemeClr val="tx1"/>
                </a:solidFill>
              </a:rPr>
              <a:t>testovaná ss-cDNA Cy5 – </a:t>
            </a:r>
          </a:p>
          <a:p>
            <a:pPr marL="457200" indent="-457200"/>
            <a:r>
              <a:rPr lang="cs-CZ" b="1">
                <a:solidFill>
                  <a:schemeClr val="tx1"/>
                </a:solidFill>
              </a:rPr>
              <a:t>červeně</a:t>
            </a:r>
          </a:p>
          <a:p>
            <a:pPr marL="457200" indent="-457200"/>
            <a:r>
              <a:rPr lang="cs-CZ" b="1">
                <a:solidFill>
                  <a:schemeClr val="tx1"/>
                </a:solidFill>
              </a:rPr>
              <a:t>Po hybridizaci následuje vymití</a:t>
            </a:r>
          </a:p>
          <a:p>
            <a:pPr marL="457200" indent="-457200"/>
            <a:r>
              <a:rPr lang="cs-CZ" b="1">
                <a:solidFill>
                  <a:schemeClr val="tx1"/>
                </a:solidFill>
              </a:rPr>
              <a:t>přebytečného materiálu a </a:t>
            </a:r>
          </a:p>
          <a:p>
            <a:pPr marL="457200" indent="-457200"/>
            <a:r>
              <a:rPr lang="cs-CZ" b="1">
                <a:solidFill>
                  <a:schemeClr val="tx1"/>
                </a:solidFill>
              </a:rPr>
              <a:t>čtení (skenování) </a:t>
            </a:r>
            <a:r>
              <a:rPr lang="cs-CZ" b="1" smtClean="0">
                <a:solidFill>
                  <a:schemeClr val="tx1"/>
                </a:solidFill>
              </a:rPr>
              <a:t>čipu</a:t>
            </a:r>
            <a:r>
              <a:rPr lang="cs-CZ" b="1" smtClean="0"/>
              <a:t> pomocí  </a:t>
            </a:r>
          </a:p>
          <a:p>
            <a:pPr marL="457200" indent="-457200"/>
            <a:r>
              <a:rPr lang="cs-CZ" b="1" smtClean="0"/>
              <a:t>fluorescenčního skeneru</a:t>
            </a:r>
            <a:endParaRPr lang="cs-CZ">
              <a:solidFill>
                <a:schemeClr val="tx1"/>
              </a:solidFill>
            </a:endParaRPr>
          </a:p>
        </p:txBody>
      </p:sp>
      <p:pic>
        <p:nvPicPr>
          <p:cNvPr id="17" name="Picture 7"/>
          <p:cNvPicPr>
            <a:picLocks noChangeAspect="1" noChangeArrowheads="1"/>
          </p:cNvPicPr>
          <p:nvPr/>
        </p:nvPicPr>
        <p:blipFill>
          <a:blip r:embed="rId4"/>
          <a:srcRect/>
          <a:stretch>
            <a:fillRect/>
          </a:stretch>
        </p:blipFill>
        <p:spPr bwMode="auto">
          <a:xfrm>
            <a:off x="4514840" y="4929198"/>
            <a:ext cx="4629160" cy="1580873"/>
          </a:xfrm>
          <a:prstGeom prst="rect">
            <a:avLst/>
          </a:prstGeom>
          <a:noFill/>
          <a:ln w="9525">
            <a:noFill/>
            <a:miter lim="800000"/>
            <a:headEnd/>
            <a:tailEnd/>
          </a:ln>
          <a:effectLst/>
        </p:spPr>
      </p:pic>
      <p:sp>
        <p:nvSpPr>
          <p:cNvPr id="18" name="TextovéPole 17"/>
          <p:cNvSpPr txBox="1"/>
          <p:nvPr/>
        </p:nvSpPr>
        <p:spPr>
          <a:xfrm>
            <a:off x="4499992" y="476672"/>
            <a:ext cx="4771333" cy="369332"/>
          </a:xfrm>
          <a:prstGeom prst="rect">
            <a:avLst/>
          </a:prstGeom>
          <a:noFill/>
        </p:spPr>
        <p:txBody>
          <a:bodyPr wrap="none" rtlCol="0">
            <a:spAutoFit/>
          </a:bodyPr>
          <a:lstStyle/>
          <a:p>
            <a:r>
              <a:rPr lang="cs-CZ" b="1" dirty="0" smtClean="0">
                <a:solidFill>
                  <a:srgbClr val="C00000"/>
                </a:solidFill>
              </a:rPr>
              <a:t>Dvoubarevný čipový experiment (</a:t>
            </a:r>
            <a:r>
              <a:rPr lang="cs-CZ" b="1" dirty="0" err="1" smtClean="0">
                <a:solidFill>
                  <a:srgbClr val="C00000"/>
                </a:solidFill>
              </a:rPr>
              <a:t>cDNA,Agilent</a:t>
            </a:r>
            <a:r>
              <a:rPr lang="cs-CZ" b="1" dirty="0" smtClean="0">
                <a:solidFill>
                  <a:srgbClr val="C00000"/>
                </a:solidFill>
              </a:rPr>
              <a:t>)</a:t>
            </a:r>
            <a:endParaRPr lang="cs-CZ"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ovéPole 33"/>
          <p:cNvSpPr txBox="1">
            <a:spLocks noChangeArrowheads="1"/>
          </p:cNvSpPr>
          <p:nvPr/>
        </p:nvSpPr>
        <p:spPr bwMode="auto">
          <a:xfrm>
            <a:off x="571500" y="6500813"/>
            <a:ext cx="81121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sz="1200">
                <a:solidFill>
                  <a:schemeClr val="bg1"/>
                </a:solidFill>
                <a:latin typeface="Calibri" charset="0"/>
              </a:rPr>
              <a:t>Strana  27</a:t>
            </a:r>
          </a:p>
        </p:txBody>
      </p:sp>
      <p:sp>
        <p:nvSpPr>
          <p:cNvPr id="28675" name="TextovéPole 34"/>
          <p:cNvSpPr txBox="1">
            <a:spLocks noChangeArrowheads="1"/>
          </p:cNvSpPr>
          <p:nvPr/>
        </p:nvSpPr>
        <p:spPr bwMode="auto">
          <a:xfrm>
            <a:off x="7786688" y="6500813"/>
            <a:ext cx="1219200" cy="23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sz="1400" baseline="-25000">
                <a:solidFill>
                  <a:schemeClr val="bg1"/>
                </a:solidFill>
                <a:latin typeface="Calibri" charset="0"/>
              </a:rPr>
              <a:t>© Ondřej Slabý, 2009</a:t>
            </a:r>
          </a:p>
        </p:txBody>
      </p:sp>
      <p:sp>
        <p:nvSpPr>
          <p:cNvPr id="28676" name="TextovéPole 35"/>
          <p:cNvSpPr txBox="1">
            <a:spLocks noChangeArrowheads="1"/>
          </p:cNvSpPr>
          <p:nvPr/>
        </p:nvSpPr>
        <p:spPr bwMode="auto">
          <a:xfrm>
            <a:off x="1571625" y="71438"/>
            <a:ext cx="24177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sz="1200">
                <a:solidFill>
                  <a:schemeClr val="bg1"/>
                </a:solidFill>
                <a:latin typeface="Calibri" charset="0"/>
              </a:rPr>
              <a:t>Úvod do molekulární medicíny 2/12</a:t>
            </a:r>
          </a:p>
        </p:txBody>
      </p:sp>
      <p:sp>
        <p:nvSpPr>
          <p:cNvPr id="6" name="Text Box 8"/>
          <p:cNvSpPr txBox="1">
            <a:spLocks noChangeArrowheads="1"/>
          </p:cNvSpPr>
          <p:nvPr/>
        </p:nvSpPr>
        <p:spPr bwMode="auto">
          <a:xfrm>
            <a:off x="0" y="1265238"/>
            <a:ext cx="3733800" cy="176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sz="2200" b="1">
                <a:latin typeface="Calibri" charset="0"/>
              </a:rPr>
              <a:t>Čipovač </a:t>
            </a:r>
          </a:p>
          <a:p>
            <a:pPr eaLnBrk="1" hangingPunct="1"/>
            <a:r>
              <a:rPr lang="cs-CZ" sz="2200" b="1">
                <a:latin typeface="Calibri" charset="0"/>
              </a:rPr>
              <a:t>Microarrayer  </a:t>
            </a:r>
          </a:p>
          <a:p>
            <a:pPr eaLnBrk="1" hangingPunct="1"/>
            <a:r>
              <a:rPr lang="cs-CZ" sz="2200" b="1">
                <a:latin typeface="Calibri" charset="0"/>
              </a:rPr>
              <a:t>Spotter</a:t>
            </a:r>
          </a:p>
          <a:p>
            <a:pPr eaLnBrk="1" hangingPunct="1"/>
            <a:endParaRPr lang="en-US" sz="2200" b="1">
              <a:latin typeface="Calibri" charset="0"/>
            </a:endParaRPr>
          </a:p>
          <a:p>
            <a:pPr eaLnBrk="1" hangingPunct="1"/>
            <a:endParaRPr lang="cs-CZ" sz="2200">
              <a:latin typeface="Calibri" charset="0"/>
            </a:endParaRPr>
          </a:p>
        </p:txBody>
      </p:sp>
      <p:pic>
        <p:nvPicPr>
          <p:cNvPr id="7" name="Picture 9" descr="Svoboda-obr1-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41438"/>
            <a:ext cx="6934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2"/>
          <p:cNvSpPr>
            <a:spLocks noChangeArrowheads="1"/>
          </p:cNvSpPr>
          <p:nvPr/>
        </p:nvSpPr>
        <p:spPr bwMode="auto">
          <a:xfrm>
            <a:off x="228600" y="6035675"/>
            <a:ext cx="838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cs-CZ" sz="1200">
                <a:solidFill>
                  <a:srgbClr val="0033CD"/>
                </a:solidFill>
                <a:latin typeface="TimesNewRoman" charset="0"/>
                <a:cs typeface="Times New Roman" charset="0"/>
              </a:rPr>
              <a:t>http://cmgm.stanford.edu/pbrown/mguide/index.html </a:t>
            </a:r>
            <a:r>
              <a:rPr lang="en-US" sz="1200">
                <a:latin typeface="Times New Roman" charset="0"/>
                <a:cs typeface="Times New Roman" charset="0"/>
              </a:rPr>
              <a:t/>
            </a:r>
            <a:br>
              <a:rPr lang="en-US" sz="1200">
                <a:latin typeface="Times New Roman" charset="0"/>
                <a:cs typeface="Times New Roman" charset="0"/>
              </a:rPr>
            </a:br>
            <a:endParaRPr lang="cs-CZ" sz="1200">
              <a:latin typeface="Times New Roman" charset="0"/>
              <a:cs typeface="Times New Roman" charset="0"/>
            </a:endParaRPr>
          </a:p>
        </p:txBody>
      </p:sp>
      <p:sp>
        <p:nvSpPr>
          <p:cNvPr id="28680" name="Obdélník 8"/>
          <p:cNvSpPr>
            <a:spLocks noChangeArrowheads="1"/>
          </p:cNvSpPr>
          <p:nvPr/>
        </p:nvSpPr>
        <p:spPr bwMode="auto">
          <a:xfrm>
            <a:off x="642938" y="714375"/>
            <a:ext cx="2266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cs-CZ" b="1">
                <a:solidFill>
                  <a:srgbClr val="C00000"/>
                </a:solidFill>
                <a:latin typeface="Square721 BT" charset="0"/>
              </a:rPr>
              <a:t>Výroba cDNA ČIPŮ</a:t>
            </a:r>
          </a:p>
        </p:txBody>
      </p:sp>
      <p:pic>
        <p:nvPicPr>
          <p:cNvPr id="28681" name="Picture 8" descr="Stealth_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3571875"/>
            <a:ext cx="2725737" cy="178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38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ovéPole 5"/>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7" name="TextovéPole 6"/>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32</a:t>
            </a:r>
            <a:endParaRPr lang="cs-CZ" sz="1200">
              <a:solidFill>
                <a:schemeClr val="bg1"/>
              </a:solidFill>
            </a:endParaRPr>
          </a:p>
        </p:txBody>
      </p:sp>
      <p:sp>
        <p:nvSpPr>
          <p:cNvPr id="8" name="TextovéPole 7"/>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0" name="Obdélník 9"/>
          <p:cNvSpPr/>
          <p:nvPr/>
        </p:nvSpPr>
        <p:spPr>
          <a:xfrm>
            <a:off x="0" y="428604"/>
            <a:ext cx="7858164" cy="1557349"/>
          </a:xfrm>
          <a:prstGeom prst="rect">
            <a:avLst/>
          </a:prstGeom>
        </p:spPr>
        <p:txBody>
          <a:bodyPr wrap="square">
            <a:spAutoFit/>
          </a:bodyPr>
          <a:lstStyle/>
          <a:p>
            <a:pPr lvl="1">
              <a:spcBef>
                <a:spcPct val="20000"/>
              </a:spcBef>
            </a:pPr>
            <a:r>
              <a:rPr lang="cs-CZ" sz="2600" b="1" dirty="0" err="1" smtClean="0">
                <a:solidFill>
                  <a:srgbClr val="C00000"/>
                </a:solidFill>
              </a:rPr>
              <a:t>Oligonukleotidové</a:t>
            </a:r>
            <a:r>
              <a:rPr lang="cs-CZ" sz="2600" b="1" dirty="0" smtClean="0">
                <a:solidFill>
                  <a:srgbClr val="C00000"/>
                </a:solidFill>
              </a:rPr>
              <a:t> DNA čipy – </a:t>
            </a:r>
            <a:r>
              <a:rPr lang="cs-CZ" sz="2600" b="1" dirty="0" err="1" smtClean="0">
                <a:solidFill>
                  <a:srgbClr val="C00000"/>
                </a:solidFill>
              </a:rPr>
              <a:t>Affymetrix</a:t>
            </a:r>
            <a:r>
              <a:rPr lang="cs-CZ" sz="2600" b="1" dirty="0" smtClean="0">
                <a:solidFill>
                  <a:srgbClr val="C00000"/>
                </a:solidFill>
              </a:rPr>
              <a:t> – výroba syntézou in </a:t>
            </a:r>
            <a:r>
              <a:rPr lang="cs-CZ" sz="2600" b="1" dirty="0" err="1" smtClean="0">
                <a:solidFill>
                  <a:srgbClr val="C00000"/>
                </a:solidFill>
              </a:rPr>
              <a:t>situ</a:t>
            </a:r>
            <a:endParaRPr lang="cs-CZ" sz="2600" b="1" dirty="0" smtClean="0">
              <a:solidFill>
                <a:srgbClr val="C00000"/>
              </a:solidFill>
            </a:endParaRPr>
          </a:p>
          <a:p>
            <a:pPr lvl="1">
              <a:spcBef>
                <a:spcPct val="20000"/>
              </a:spcBef>
            </a:pPr>
            <a:r>
              <a:rPr lang="cs-CZ" b="1" dirty="0" smtClean="0"/>
              <a:t>-oligonukleotidové čipy, jednovláknové  fragmenty NK o délce ≈25 bazí</a:t>
            </a:r>
          </a:p>
          <a:p>
            <a:pPr lvl="1">
              <a:spcBef>
                <a:spcPct val="20000"/>
              </a:spcBef>
            </a:pPr>
            <a:r>
              <a:rPr lang="cs-CZ" b="1" dirty="0" smtClean="0"/>
              <a:t>FOTOLITOGRAFICKÁ SYNTÉZA</a:t>
            </a:r>
            <a:endParaRPr lang="cs-CZ" dirty="0"/>
          </a:p>
        </p:txBody>
      </p:sp>
      <p:pic>
        <p:nvPicPr>
          <p:cNvPr id="12" name="Picture 1035"/>
          <p:cNvPicPr>
            <a:picLocks noChangeAspect="1" noChangeArrowheads="1"/>
          </p:cNvPicPr>
          <p:nvPr/>
        </p:nvPicPr>
        <p:blipFill>
          <a:blip r:embed="rId3"/>
          <a:srcRect/>
          <a:stretch>
            <a:fillRect/>
          </a:stretch>
        </p:blipFill>
        <p:spPr bwMode="auto">
          <a:xfrm>
            <a:off x="571472" y="1643050"/>
            <a:ext cx="5266168" cy="4500570"/>
          </a:xfrm>
          <a:prstGeom prst="rect">
            <a:avLst/>
          </a:prstGeom>
          <a:noFill/>
          <a:ln w="9525">
            <a:noFill/>
            <a:miter lim="800000"/>
            <a:headEnd/>
            <a:tailEnd/>
          </a:ln>
          <a:effectLst/>
        </p:spPr>
      </p:pic>
      <p:sp>
        <p:nvSpPr>
          <p:cNvPr id="15" name="Obdélník 14"/>
          <p:cNvSpPr/>
          <p:nvPr/>
        </p:nvSpPr>
        <p:spPr>
          <a:xfrm>
            <a:off x="5357818" y="5286388"/>
            <a:ext cx="3786182" cy="674031"/>
          </a:xfrm>
          <a:prstGeom prst="rect">
            <a:avLst/>
          </a:prstGeom>
        </p:spPr>
        <p:txBody>
          <a:bodyPr wrap="square">
            <a:spAutoFit/>
          </a:bodyPr>
          <a:lstStyle/>
          <a:p>
            <a:pPr lvl="1">
              <a:lnSpc>
                <a:spcPct val="90000"/>
              </a:lnSpc>
            </a:pPr>
            <a:r>
              <a:rPr lang="en-US" sz="1400" dirty="0" smtClean="0">
                <a:sym typeface="Symbol" pitchFamily="18" charset="2"/>
              </a:rPr>
              <a:t>1.28 </a:t>
            </a:r>
            <a:r>
              <a:rPr lang="en-US" sz="1400" dirty="0" err="1" smtClean="0">
                <a:sym typeface="Symbol" pitchFamily="18" charset="2"/>
              </a:rPr>
              <a:t>x</a:t>
            </a:r>
            <a:r>
              <a:rPr lang="en-US" sz="1400" dirty="0" smtClean="0">
                <a:sym typeface="Symbol" pitchFamily="18" charset="2"/>
              </a:rPr>
              <a:t> 1.28+ cm </a:t>
            </a:r>
            <a:r>
              <a:rPr lang="cs-CZ" sz="1400" dirty="0" smtClean="0">
                <a:sym typeface="Symbol" pitchFamily="18" charset="2"/>
              </a:rPr>
              <a:t>plocha </a:t>
            </a:r>
            <a:r>
              <a:rPr lang="cs-CZ" sz="1400" dirty="0" err="1" smtClean="0">
                <a:sym typeface="Symbol" pitchFamily="18" charset="2"/>
              </a:rPr>
              <a:t>čipu</a:t>
            </a:r>
            <a:endParaRPr lang="cs-CZ" sz="1400" dirty="0" smtClean="0">
              <a:sym typeface="Symbol" pitchFamily="18" charset="2"/>
            </a:endParaRPr>
          </a:p>
          <a:p>
            <a:pPr lvl="1">
              <a:lnSpc>
                <a:spcPct val="90000"/>
              </a:lnSpc>
            </a:pPr>
            <a:r>
              <a:rPr lang="cs-CZ" sz="1400" dirty="0" smtClean="0">
                <a:sym typeface="Symbol" pitchFamily="18" charset="2"/>
              </a:rPr>
              <a:t>HJ</a:t>
            </a:r>
            <a:r>
              <a:rPr lang="en-US" sz="1400" dirty="0" smtClean="0">
                <a:sym typeface="Symbol" pitchFamily="18" charset="2"/>
              </a:rPr>
              <a:t> ~</a:t>
            </a:r>
            <a:r>
              <a:rPr lang="cs-CZ" sz="1400" dirty="0" smtClean="0">
                <a:sym typeface="Symbol" pitchFamily="18" charset="2"/>
              </a:rPr>
              <a:t>5</a:t>
            </a:r>
            <a:r>
              <a:rPr lang="en-US" sz="1400" dirty="0" smtClean="0">
                <a:sym typeface="Symbol" pitchFamily="18" charset="2"/>
              </a:rPr>
              <a:t> </a:t>
            </a:r>
            <a:r>
              <a:rPr lang="cs-CZ" sz="1400" dirty="0" smtClean="0">
                <a:sym typeface="Symbol" pitchFamily="18" charset="2"/>
              </a:rPr>
              <a:t> </a:t>
            </a:r>
            <a:r>
              <a:rPr lang="cs-CZ" sz="1400" dirty="0" err="1" smtClean="0">
                <a:sym typeface="Symbol" pitchFamily="18" charset="2"/>
              </a:rPr>
              <a:t>x</a:t>
            </a:r>
            <a:r>
              <a:rPr lang="cs-CZ" sz="1400" dirty="0" smtClean="0">
                <a:sym typeface="Symbol" pitchFamily="18" charset="2"/>
              </a:rPr>
              <a:t> 5 </a:t>
            </a:r>
            <a:r>
              <a:rPr lang="en-US" sz="1400" dirty="0" err="1" smtClean="0">
                <a:sym typeface="Symbol" pitchFamily="18" charset="2"/>
              </a:rPr>
              <a:t>m</a:t>
            </a:r>
            <a:r>
              <a:rPr lang="en-US" sz="1400" dirty="0" smtClean="0">
                <a:sym typeface="Symbol" pitchFamily="18" charset="2"/>
              </a:rPr>
              <a:t> </a:t>
            </a:r>
            <a:r>
              <a:rPr lang="cs-CZ" sz="1400" dirty="0" smtClean="0">
                <a:sym typeface="Symbol" pitchFamily="18" charset="2"/>
              </a:rPr>
              <a:t>průměr plocha</a:t>
            </a:r>
            <a:r>
              <a:rPr lang="en-US" sz="1400" dirty="0" smtClean="0">
                <a:sym typeface="Symbol" pitchFamily="18" charset="2"/>
              </a:rPr>
              <a:t> </a:t>
            </a:r>
            <a:endParaRPr lang="cs-CZ" sz="1400" dirty="0" smtClean="0">
              <a:sym typeface="Symbol" pitchFamily="18" charset="2"/>
            </a:endParaRPr>
          </a:p>
          <a:p>
            <a:pPr lvl="1">
              <a:lnSpc>
                <a:spcPct val="90000"/>
              </a:lnSpc>
            </a:pPr>
            <a:r>
              <a:rPr lang="en-US" sz="1400" dirty="0" smtClean="0">
                <a:sym typeface="Symbol" pitchFamily="18" charset="2"/>
              </a:rPr>
              <a:t>(</a:t>
            </a:r>
            <a:r>
              <a:rPr lang="en-US" sz="1400" dirty="0" err="1" smtClean="0">
                <a:sym typeface="Symbol" pitchFamily="18" charset="2"/>
              </a:rPr>
              <a:t></a:t>
            </a:r>
            <a:r>
              <a:rPr lang="en-US" sz="1400" dirty="0" smtClean="0">
                <a:sym typeface="Symbol" pitchFamily="18" charset="2"/>
              </a:rPr>
              <a:t> </a:t>
            </a:r>
            <a:r>
              <a:rPr lang="en-US" sz="1400" dirty="0" err="1" smtClean="0">
                <a:sym typeface="Symbol" pitchFamily="18" charset="2"/>
              </a:rPr>
              <a:t>miliony</a:t>
            </a:r>
            <a:r>
              <a:rPr lang="en-US" sz="1400" dirty="0" smtClean="0">
                <a:sym typeface="Symbol" pitchFamily="18" charset="2"/>
              </a:rPr>
              <a:t> </a:t>
            </a:r>
            <a:r>
              <a:rPr lang="en-US" sz="1400" dirty="0" err="1" smtClean="0">
                <a:sym typeface="Symbol" pitchFamily="18" charset="2"/>
              </a:rPr>
              <a:t>sond</a:t>
            </a:r>
            <a:r>
              <a:rPr lang="en-US" sz="1400" dirty="0" smtClean="0">
                <a:sym typeface="Symbol" pitchFamily="18" charset="2"/>
              </a:rPr>
              <a:t> </a:t>
            </a:r>
            <a:r>
              <a:rPr lang="en-US" sz="1400" dirty="0" err="1" smtClean="0">
                <a:sym typeface="Symbol" pitchFamily="18" charset="2"/>
              </a:rPr>
              <a:t>na</a:t>
            </a:r>
            <a:r>
              <a:rPr lang="en-US" sz="1400" dirty="0" smtClean="0">
                <a:sym typeface="Symbol" pitchFamily="18" charset="2"/>
              </a:rPr>
              <a:t> </a:t>
            </a:r>
            <a:r>
              <a:rPr lang="cs-CZ" sz="1400" dirty="0" smtClean="0">
                <a:sym typeface="Symbol" pitchFamily="18" charset="2"/>
              </a:rPr>
              <a:t>6,50</a:t>
            </a:r>
            <a:r>
              <a:rPr lang="en-US" sz="1400" dirty="0" smtClean="0">
                <a:sym typeface="Symbol" pitchFamily="18" charset="2"/>
              </a:rPr>
              <a:t>0,000 HJ) </a:t>
            </a:r>
            <a:endParaRPr lang="en-US" sz="1400" dirty="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3" name="TextovéPole 2"/>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33</a:t>
            </a:r>
            <a:endParaRPr lang="cs-CZ" sz="1200">
              <a:solidFill>
                <a:schemeClr val="bg1"/>
              </a:solidFill>
            </a:endParaRPr>
          </a:p>
        </p:txBody>
      </p:sp>
      <p:sp>
        <p:nvSpPr>
          <p:cNvPr id="4" name="TextovéPole 3"/>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9" name="Text Box 123"/>
          <p:cNvSpPr txBox="1">
            <a:spLocks noChangeArrowheads="1"/>
          </p:cNvSpPr>
          <p:nvPr/>
        </p:nvSpPr>
        <p:spPr bwMode="auto">
          <a:xfrm>
            <a:off x="381000" y="838200"/>
            <a:ext cx="8001000" cy="400110"/>
          </a:xfrm>
          <a:prstGeom prst="rect">
            <a:avLst/>
          </a:prstGeom>
          <a:noFill/>
          <a:ln w="9525">
            <a:noFill/>
            <a:miter lim="800000"/>
            <a:headEnd/>
            <a:tailEnd/>
          </a:ln>
          <a:effectLst/>
        </p:spPr>
        <p:txBody>
          <a:bodyPr>
            <a:spAutoFit/>
          </a:bodyPr>
          <a:lstStyle/>
          <a:p>
            <a:pPr marL="457200" indent="-457200" algn="l"/>
            <a:r>
              <a:rPr lang="cs-CZ" sz="2000" b="1" dirty="0">
                <a:solidFill>
                  <a:schemeClr val="tx1"/>
                </a:solidFill>
              </a:rPr>
              <a:t>PŘÍPRAVA OLIGONUKLEOTIDOVÝCH </a:t>
            </a:r>
            <a:r>
              <a:rPr lang="cs-CZ" sz="2000" b="1" dirty="0" smtClean="0">
                <a:solidFill>
                  <a:schemeClr val="tx1"/>
                </a:solidFill>
              </a:rPr>
              <a:t>SOND</a:t>
            </a:r>
            <a:endParaRPr lang="cs-CZ" sz="2000" b="1" dirty="0">
              <a:solidFill>
                <a:schemeClr val="tx1"/>
              </a:solidFill>
            </a:endParaRPr>
          </a:p>
        </p:txBody>
      </p:sp>
      <p:pic>
        <p:nvPicPr>
          <p:cNvPr id="10" name="Picture 127"/>
          <p:cNvPicPr>
            <a:picLocks noChangeAspect="1" noChangeArrowheads="1"/>
          </p:cNvPicPr>
          <p:nvPr/>
        </p:nvPicPr>
        <p:blipFill>
          <a:blip r:embed="rId3"/>
          <a:srcRect/>
          <a:stretch>
            <a:fillRect/>
          </a:stretch>
        </p:blipFill>
        <p:spPr bwMode="auto">
          <a:xfrm>
            <a:off x="228600" y="3657600"/>
            <a:ext cx="3500462" cy="2639932"/>
          </a:xfrm>
          <a:prstGeom prst="rect">
            <a:avLst/>
          </a:prstGeom>
          <a:noFill/>
          <a:ln w="9525">
            <a:noFill/>
            <a:miter lim="800000"/>
            <a:headEnd/>
            <a:tailEnd/>
          </a:ln>
          <a:effectLst/>
        </p:spPr>
      </p:pic>
      <p:sp>
        <p:nvSpPr>
          <p:cNvPr id="11" name="Text Box 128"/>
          <p:cNvSpPr txBox="1">
            <a:spLocks noChangeArrowheads="1"/>
          </p:cNvSpPr>
          <p:nvPr/>
        </p:nvSpPr>
        <p:spPr bwMode="auto">
          <a:xfrm>
            <a:off x="5857884" y="642918"/>
            <a:ext cx="2971800" cy="3477875"/>
          </a:xfrm>
          <a:prstGeom prst="rect">
            <a:avLst/>
          </a:prstGeom>
          <a:noFill/>
          <a:ln w="9525">
            <a:noFill/>
            <a:miter lim="800000"/>
            <a:headEnd/>
            <a:tailEnd/>
          </a:ln>
          <a:effectLst/>
        </p:spPr>
        <p:txBody>
          <a:bodyPr>
            <a:spAutoFit/>
          </a:bodyPr>
          <a:lstStyle/>
          <a:p>
            <a:r>
              <a:rPr lang="cs-CZ" sz="2000" b="1" dirty="0" err="1">
                <a:solidFill>
                  <a:schemeClr val="tx1"/>
                </a:solidFill>
              </a:rPr>
              <a:t>mRNA</a:t>
            </a:r>
            <a:r>
              <a:rPr lang="cs-CZ" sz="2000" b="1" dirty="0">
                <a:solidFill>
                  <a:schemeClr val="tx1"/>
                </a:solidFill>
              </a:rPr>
              <a:t> sekvence daného genu -</a:t>
            </a:r>
            <a:r>
              <a:rPr lang="en-US" sz="2000" b="1" dirty="0">
                <a:solidFill>
                  <a:schemeClr val="tx1"/>
                </a:solidFill>
              </a:rPr>
              <a:t>&gt; </a:t>
            </a:r>
            <a:r>
              <a:rPr lang="cs-CZ" sz="2000" b="1" dirty="0">
                <a:solidFill>
                  <a:schemeClr val="tx1"/>
                </a:solidFill>
              </a:rPr>
              <a:t>virtuálně</a:t>
            </a:r>
          </a:p>
          <a:p>
            <a:r>
              <a:rPr lang="cs-CZ" sz="2000" b="1" dirty="0" err="1">
                <a:solidFill>
                  <a:schemeClr val="tx1"/>
                </a:solidFill>
              </a:rPr>
              <a:t>vyselektováno</a:t>
            </a:r>
            <a:r>
              <a:rPr lang="cs-CZ" sz="2000" b="1" dirty="0">
                <a:solidFill>
                  <a:schemeClr val="tx1"/>
                </a:solidFill>
              </a:rPr>
              <a:t> 11-20 specifických</a:t>
            </a:r>
          </a:p>
          <a:p>
            <a:r>
              <a:rPr lang="cs-CZ" sz="2000" b="1" dirty="0" err="1">
                <a:solidFill>
                  <a:schemeClr val="tx1"/>
                </a:solidFill>
              </a:rPr>
              <a:t>oligonukleotidových</a:t>
            </a:r>
            <a:endParaRPr lang="cs-CZ" sz="2000" b="1" dirty="0">
              <a:solidFill>
                <a:schemeClr val="tx1"/>
              </a:solidFill>
            </a:endParaRPr>
          </a:p>
          <a:p>
            <a:r>
              <a:rPr lang="cs-CZ" sz="2000" b="1" dirty="0">
                <a:solidFill>
                  <a:schemeClr val="tx1"/>
                </a:solidFill>
              </a:rPr>
              <a:t>úseků reprezentujících daný gen-</a:t>
            </a:r>
            <a:r>
              <a:rPr lang="en-US" sz="2000" b="1" dirty="0">
                <a:solidFill>
                  <a:schemeClr val="tx1"/>
                </a:solidFill>
              </a:rPr>
              <a:t>&gt;</a:t>
            </a:r>
            <a:endParaRPr lang="cs-CZ" sz="2000" b="1" dirty="0">
              <a:solidFill>
                <a:schemeClr val="tx1"/>
              </a:solidFill>
            </a:endParaRPr>
          </a:p>
          <a:p>
            <a:r>
              <a:rPr lang="cs-CZ" sz="2000" b="1" dirty="0">
                <a:solidFill>
                  <a:schemeClr val="tx1"/>
                </a:solidFill>
              </a:rPr>
              <a:t>reverzní transkripce</a:t>
            </a:r>
            <a:r>
              <a:rPr lang="en-US" sz="2000" b="1" dirty="0">
                <a:solidFill>
                  <a:schemeClr val="tx1"/>
                </a:solidFill>
              </a:rPr>
              <a:t> </a:t>
            </a:r>
            <a:r>
              <a:rPr lang="cs-CZ" sz="2000" b="1" dirty="0">
                <a:solidFill>
                  <a:schemeClr val="tx1"/>
                </a:solidFill>
              </a:rPr>
              <a:t>do sekvence </a:t>
            </a:r>
            <a:r>
              <a:rPr lang="en-US" sz="2000" b="1" dirty="0" err="1">
                <a:solidFill>
                  <a:schemeClr val="tx1"/>
                </a:solidFill>
              </a:rPr>
              <a:t>cDNA</a:t>
            </a:r>
            <a:r>
              <a:rPr lang="en-US" sz="2000" b="1" dirty="0">
                <a:solidFill>
                  <a:schemeClr val="tx1"/>
                </a:solidFill>
              </a:rPr>
              <a:t> </a:t>
            </a:r>
            <a:endParaRPr lang="cs-CZ" sz="2000" b="1" dirty="0">
              <a:solidFill>
                <a:schemeClr val="tx1"/>
              </a:solidFill>
            </a:endParaRPr>
          </a:p>
          <a:p>
            <a:r>
              <a:rPr lang="en-US" sz="2000" b="1" dirty="0">
                <a:solidFill>
                  <a:schemeClr val="tx1"/>
                </a:solidFill>
              </a:rPr>
              <a:t>-&gt; </a:t>
            </a:r>
            <a:r>
              <a:rPr lang="cs-CZ" sz="2000" b="1" dirty="0">
                <a:solidFill>
                  <a:schemeClr val="tx1"/>
                </a:solidFill>
              </a:rPr>
              <a:t>fotolitografická syntéza přímo na povrchu </a:t>
            </a:r>
            <a:r>
              <a:rPr lang="cs-CZ" sz="2000" b="1" dirty="0" err="1">
                <a:solidFill>
                  <a:schemeClr val="tx1"/>
                </a:solidFill>
              </a:rPr>
              <a:t>čipu</a:t>
            </a:r>
            <a:endParaRPr lang="cs-CZ" sz="2000" dirty="0">
              <a:solidFill>
                <a:schemeClr val="tx1"/>
              </a:solidFill>
            </a:endParaRPr>
          </a:p>
        </p:txBody>
      </p:sp>
      <p:sp>
        <p:nvSpPr>
          <p:cNvPr id="12" name="Obdélník 11"/>
          <p:cNvSpPr/>
          <p:nvPr/>
        </p:nvSpPr>
        <p:spPr>
          <a:xfrm>
            <a:off x="1447800" y="457200"/>
            <a:ext cx="3069570" cy="492443"/>
          </a:xfrm>
          <a:prstGeom prst="rect">
            <a:avLst/>
          </a:prstGeom>
        </p:spPr>
        <p:txBody>
          <a:bodyPr wrap="none">
            <a:spAutoFit/>
          </a:bodyPr>
          <a:lstStyle/>
          <a:p>
            <a:pPr lvl="1">
              <a:spcBef>
                <a:spcPct val="20000"/>
              </a:spcBef>
            </a:pPr>
            <a:r>
              <a:rPr lang="cs-CZ" sz="2600" b="1" dirty="0" err="1" smtClean="0">
                <a:solidFill>
                  <a:srgbClr val="C00000"/>
                </a:solidFill>
              </a:rPr>
              <a:t>Affymetrix</a:t>
            </a:r>
            <a:r>
              <a:rPr lang="cs-CZ" sz="2600" b="1" dirty="0" smtClean="0">
                <a:solidFill>
                  <a:srgbClr val="C00000"/>
                </a:solidFill>
              </a:rPr>
              <a:t> </a:t>
            </a:r>
            <a:r>
              <a:rPr lang="cs-CZ" sz="2600" b="1" dirty="0" err="1" smtClean="0">
                <a:solidFill>
                  <a:srgbClr val="C00000"/>
                </a:solidFill>
              </a:rPr>
              <a:t>GeneChip</a:t>
            </a:r>
            <a:endParaRPr lang="cs-CZ" sz="2600" b="1" dirty="0" smtClean="0">
              <a:solidFill>
                <a:srgbClr val="C00000"/>
              </a:solidFill>
            </a:endParaRPr>
          </a:p>
        </p:txBody>
      </p:sp>
      <p:sp>
        <p:nvSpPr>
          <p:cNvPr id="14" name="Text Box 8"/>
          <p:cNvSpPr txBox="1">
            <a:spLocks noChangeArrowheads="1"/>
          </p:cNvSpPr>
          <p:nvPr/>
        </p:nvSpPr>
        <p:spPr bwMode="auto">
          <a:xfrm>
            <a:off x="7315200" y="4419600"/>
            <a:ext cx="1828800" cy="1938992"/>
          </a:xfrm>
          <a:prstGeom prst="rect">
            <a:avLst/>
          </a:prstGeom>
          <a:noFill/>
          <a:ln w="9525">
            <a:noFill/>
            <a:miter lim="800000"/>
            <a:headEnd/>
            <a:tailEnd/>
          </a:ln>
          <a:effectLst/>
        </p:spPr>
        <p:txBody>
          <a:bodyPr wrap="square">
            <a:spAutoFit/>
          </a:bodyPr>
          <a:lstStyle/>
          <a:p>
            <a:r>
              <a:rPr lang="cs-CZ" sz="1200" b="1" dirty="0">
                <a:solidFill>
                  <a:schemeClr val="tx1"/>
                </a:solidFill>
              </a:rPr>
              <a:t>Referenční a </a:t>
            </a:r>
            <a:r>
              <a:rPr lang="cs-CZ" sz="1200" b="1" dirty="0" smtClean="0">
                <a:solidFill>
                  <a:schemeClr val="tx1"/>
                </a:solidFill>
              </a:rPr>
              <a:t>partnerské </a:t>
            </a:r>
            <a:r>
              <a:rPr lang="cs-CZ" sz="1200" b="1" dirty="0">
                <a:solidFill>
                  <a:schemeClr val="tx1"/>
                </a:solidFill>
              </a:rPr>
              <a:t>sondy v </a:t>
            </a:r>
          </a:p>
          <a:p>
            <a:r>
              <a:rPr lang="cs-CZ" sz="1200" b="1" dirty="0">
                <a:solidFill>
                  <a:schemeClr val="tx1"/>
                </a:solidFill>
              </a:rPr>
              <a:t>referenčních a </a:t>
            </a:r>
            <a:r>
              <a:rPr lang="cs-CZ" sz="1200" b="1" dirty="0" smtClean="0">
                <a:solidFill>
                  <a:schemeClr val="tx1"/>
                </a:solidFill>
              </a:rPr>
              <a:t>partnerských </a:t>
            </a:r>
            <a:endParaRPr lang="cs-CZ" sz="1200" b="1" dirty="0">
              <a:solidFill>
                <a:schemeClr val="tx1"/>
              </a:solidFill>
            </a:endParaRPr>
          </a:p>
          <a:p>
            <a:r>
              <a:rPr lang="cs-CZ" sz="1200" b="1" dirty="0">
                <a:solidFill>
                  <a:schemeClr val="tx1"/>
                </a:solidFill>
              </a:rPr>
              <a:t>hybridizačních </a:t>
            </a:r>
            <a:r>
              <a:rPr lang="cs-CZ" sz="1200" b="1" dirty="0" smtClean="0">
                <a:solidFill>
                  <a:schemeClr val="tx1"/>
                </a:solidFill>
              </a:rPr>
              <a:t> jednotkách</a:t>
            </a:r>
            <a:r>
              <a:rPr lang="cs-CZ" sz="1200" b="1" dirty="0">
                <a:solidFill>
                  <a:schemeClr val="tx1"/>
                </a:solidFill>
              </a:rPr>
              <a:t>. </a:t>
            </a:r>
          </a:p>
          <a:p>
            <a:r>
              <a:rPr lang="cs-CZ" sz="1200" b="1" dirty="0">
                <a:solidFill>
                  <a:schemeClr val="tx1"/>
                </a:solidFill>
              </a:rPr>
              <a:t>Liší se cílenou </a:t>
            </a:r>
            <a:r>
              <a:rPr lang="cs-CZ" sz="1200" b="1" dirty="0" smtClean="0">
                <a:solidFill>
                  <a:schemeClr val="tx1"/>
                </a:solidFill>
              </a:rPr>
              <a:t>záměnou </a:t>
            </a:r>
            <a:r>
              <a:rPr lang="cs-CZ" sz="1200" b="1" dirty="0">
                <a:solidFill>
                  <a:schemeClr val="tx1"/>
                </a:solidFill>
              </a:rPr>
              <a:t>jednoho </a:t>
            </a:r>
            <a:r>
              <a:rPr lang="cs-CZ" sz="1200" b="1" dirty="0" smtClean="0">
                <a:solidFill>
                  <a:schemeClr val="tx1"/>
                </a:solidFill>
              </a:rPr>
              <a:t>nukleotidu v </a:t>
            </a:r>
            <a:r>
              <a:rPr lang="cs-CZ" sz="1200" b="1" dirty="0">
                <a:solidFill>
                  <a:schemeClr val="tx1"/>
                </a:solidFill>
              </a:rPr>
              <a:t>centrální </a:t>
            </a:r>
            <a:r>
              <a:rPr lang="cs-CZ" sz="1200" b="1" dirty="0" smtClean="0">
                <a:solidFill>
                  <a:schemeClr val="tx1"/>
                </a:solidFill>
              </a:rPr>
              <a:t>oblasti (negativní kontrola).</a:t>
            </a:r>
            <a:endParaRPr lang="cs-CZ" sz="1200" dirty="0">
              <a:solidFill>
                <a:schemeClr val="tx1"/>
              </a:solidFill>
            </a:endParaRPr>
          </a:p>
        </p:txBody>
      </p:sp>
      <p:pic>
        <p:nvPicPr>
          <p:cNvPr id="15" name="Picture 17"/>
          <p:cNvPicPr>
            <a:picLocks noChangeAspect="1" noChangeArrowheads="1"/>
          </p:cNvPicPr>
          <p:nvPr/>
        </p:nvPicPr>
        <p:blipFill>
          <a:blip r:embed="rId4"/>
          <a:srcRect/>
          <a:stretch>
            <a:fillRect/>
          </a:stretch>
        </p:blipFill>
        <p:spPr bwMode="auto">
          <a:xfrm>
            <a:off x="1447800" y="1295400"/>
            <a:ext cx="3462323" cy="2401577"/>
          </a:xfrm>
          <a:prstGeom prst="rect">
            <a:avLst/>
          </a:prstGeom>
          <a:noFill/>
          <a:ln w="9525">
            <a:noFill/>
            <a:miter lim="800000"/>
            <a:headEnd/>
            <a:tailEnd/>
          </a:ln>
          <a:effectLst/>
        </p:spPr>
      </p:pic>
      <p:pic>
        <p:nvPicPr>
          <p:cNvPr id="13" name="Picture 12"/>
          <p:cNvPicPr>
            <a:picLocks noChangeAspect="1"/>
          </p:cNvPicPr>
          <p:nvPr/>
        </p:nvPicPr>
        <p:blipFill>
          <a:blip r:embed="rId5"/>
          <a:stretch>
            <a:fillRect/>
          </a:stretch>
        </p:blipFill>
        <p:spPr>
          <a:xfrm>
            <a:off x="3810000" y="4038600"/>
            <a:ext cx="3276600" cy="2425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1" grpId="0" autoUpdateAnimBg="0"/>
      <p:bldP spid="1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ovéPole 23"/>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25" name="TextovéPole 24"/>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34</a:t>
            </a:r>
            <a:endParaRPr lang="cs-CZ" sz="1200">
              <a:solidFill>
                <a:schemeClr val="bg1"/>
              </a:solidFill>
            </a:endParaRPr>
          </a:p>
        </p:txBody>
      </p:sp>
      <p:sp>
        <p:nvSpPr>
          <p:cNvPr id="26" name="TextovéPole 25"/>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49154" name="Picture 2"/>
          <p:cNvPicPr>
            <a:picLocks noChangeAspect="1" noChangeArrowheads="1"/>
          </p:cNvPicPr>
          <p:nvPr/>
        </p:nvPicPr>
        <p:blipFill>
          <a:blip r:embed="rId3"/>
          <a:srcRect/>
          <a:stretch>
            <a:fillRect/>
          </a:stretch>
        </p:blipFill>
        <p:spPr bwMode="auto">
          <a:xfrm>
            <a:off x="0" y="857232"/>
            <a:ext cx="4214842" cy="2947694"/>
          </a:xfrm>
          <a:prstGeom prst="rect">
            <a:avLst/>
          </a:prstGeom>
          <a:noFill/>
          <a:ln w="9525">
            <a:noFill/>
            <a:miter lim="800000"/>
            <a:headEnd/>
            <a:tailEnd/>
          </a:ln>
          <a:effectLst/>
        </p:spPr>
      </p:pic>
      <p:pic>
        <p:nvPicPr>
          <p:cNvPr id="49155" name="Picture 3"/>
          <p:cNvPicPr>
            <a:picLocks noChangeAspect="1" noChangeArrowheads="1"/>
          </p:cNvPicPr>
          <p:nvPr/>
        </p:nvPicPr>
        <p:blipFill>
          <a:blip r:embed="rId4"/>
          <a:srcRect/>
          <a:stretch>
            <a:fillRect/>
          </a:stretch>
        </p:blipFill>
        <p:spPr bwMode="auto">
          <a:xfrm>
            <a:off x="6286512" y="714356"/>
            <a:ext cx="2653915" cy="5376844"/>
          </a:xfrm>
          <a:prstGeom prst="rect">
            <a:avLst/>
          </a:prstGeom>
          <a:noFill/>
          <a:ln w="9525">
            <a:noFill/>
            <a:miter lim="800000"/>
            <a:headEnd/>
            <a:tailEnd/>
          </a:ln>
          <a:effectLst/>
        </p:spPr>
      </p:pic>
      <p:sp>
        <p:nvSpPr>
          <p:cNvPr id="11" name="TextovéPole 10"/>
          <p:cNvSpPr txBox="1"/>
          <p:nvPr/>
        </p:nvSpPr>
        <p:spPr>
          <a:xfrm>
            <a:off x="571472" y="500042"/>
            <a:ext cx="5377882" cy="369332"/>
          </a:xfrm>
          <a:prstGeom prst="rect">
            <a:avLst/>
          </a:prstGeom>
          <a:noFill/>
        </p:spPr>
        <p:txBody>
          <a:bodyPr wrap="none" rtlCol="0">
            <a:spAutoFit/>
          </a:bodyPr>
          <a:lstStyle/>
          <a:p>
            <a:r>
              <a:rPr lang="cs-CZ" b="1" smtClean="0">
                <a:solidFill>
                  <a:srgbClr val="C00000"/>
                </a:solidFill>
              </a:rPr>
              <a:t>IVT, značení cRNA biotinem a posthybridizační detekce</a:t>
            </a:r>
            <a:endParaRPr lang="cs-CZ" b="1">
              <a:solidFill>
                <a:srgbClr val="C00000"/>
              </a:solidFill>
            </a:endParaRPr>
          </a:p>
        </p:txBody>
      </p:sp>
      <p:sp>
        <p:nvSpPr>
          <p:cNvPr id="16" name="Text Box 8"/>
          <p:cNvSpPr txBox="1">
            <a:spLocks noChangeArrowheads="1"/>
          </p:cNvSpPr>
          <p:nvPr/>
        </p:nvSpPr>
        <p:spPr bwMode="auto">
          <a:xfrm>
            <a:off x="4286248" y="928670"/>
            <a:ext cx="2438424" cy="3785652"/>
          </a:xfrm>
          <a:prstGeom prst="rect">
            <a:avLst/>
          </a:prstGeom>
          <a:noFill/>
          <a:ln w="9525">
            <a:noFill/>
            <a:miter lim="800000"/>
            <a:headEnd/>
            <a:tailEnd/>
          </a:ln>
          <a:effectLst/>
        </p:spPr>
        <p:txBody>
          <a:bodyPr wrap="square">
            <a:spAutoFit/>
          </a:bodyPr>
          <a:lstStyle/>
          <a:p>
            <a:r>
              <a:rPr lang="cs-CZ" sz="1400" b="1">
                <a:solidFill>
                  <a:schemeClr val="tx1"/>
                </a:solidFill>
              </a:rPr>
              <a:t>Izolace  RNA / mRNA</a:t>
            </a:r>
          </a:p>
          <a:p>
            <a:r>
              <a:rPr lang="cs-CZ" sz="1400" b="1">
                <a:solidFill>
                  <a:schemeClr val="tx1"/>
                </a:solidFill>
              </a:rPr>
              <a:t>-</a:t>
            </a:r>
            <a:r>
              <a:rPr lang="en-US" sz="1400" b="1">
                <a:solidFill>
                  <a:schemeClr val="tx1"/>
                </a:solidFill>
              </a:rPr>
              <a:t>&gt; </a:t>
            </a:r>
            <a:r>
              <a:rPr lang="cs-CZ" sz="1400" b="1">
                <a:solidFill>
                  <a:schemeClr val="tx1"/>
                </a:solidFill>
              </a:rPr>
              <a:t>reverzní </a:t>
            </a:r>
            <a:r>
              <a:rPr lang="en-US" sz="1400" b="1">
                <a:solidFill>
                  <a:schemeClr val="tx1"/>
                </a:solidFill>
              </a:rPr>
              <a:t> transkripce </a:t>
            </a:r>
            <a:endParaRPr lang="cs-CZ" sz="1400" b="1">
              <a:solidFill>
                <a:schemeClr val="tx1"/>
              </a:solidFill>
            </a:endParaRPr>
          </a:p>
          <a:p>
            <a:r>
              <a:rPr lang="en-US" sz="1400" b="1">
                <a:solidFill>
                  <a:schemeClr val="tx1"/>
                </a:solidFill>
              </a:rPr>
              <a:t>-&gt;</a:t>
            </a:r>
            <a:r>
              <a:rPr lang="cs-CZ" sz="1400" b="1">
                <a:solidFill>
                  <a:schemeClr val="tx1"/>
                </a:solidFill>
              </a:rPr>
              <a:t> ss-</a:t>
            </a:r>
            <a:r>
              <a:rPr lang="en-US" sz="1400" b="1">
                <a:solidFill>
                  <a:schemeClr val="tx1"/>
                </a:solidFill>
              </a:rPr>
              <a:t>cDNA </a:t>
            </a:r>
            <a:endParaRPr lang="cs-CZ" sz="1400" b="1">
              <a:solidFill>
                <a:schemeClr val="tx1"/>
              </a:solidFill>
            </a:endParaRPr>
          </a:p>
          <a:p>
            <a:r>
              <a:rPr lang="en-US" sz="1400" b="1">
                <a:solidFill>
                  <a:schemeClr val="tx1"/>
                </a:solidFill>
              </a:rPr>
              <a:t>-&gt;</a:t>
            </a:r>
            <a:r>
              <a:rPr lang="cs-CZ" sz="1400" b="1">
                <a:solidFill>
                  <a:schemeClr val="tx1"/>
                </a:solidFill>
              </a:rPr>
              <a:t> PCR syntéza ds-DNA</a:t>
            </a:r>
          </a:p>
          <a:p>
            <a:r>
              <a:rPr lang="cs-CZ" sz="1400" b="1">
                <a:solidFill>
                  <a:schemeClr val="tx1"/>
                </a:solidFill>
              </a:rPr>
              <a:t>s T7 promotory</a:t>
            </a:r>
          </a:p>
          <a:p>
            <a:r>
              <a:rPr lang="en-US" sz="1400" b="1">
                <a:solidFill>
                  <a:schemeClr val="tx1"/>
                </a:solidFill>
              </a:rPr>
              <a:t>-&gt;</a:t>
            </a:r>
            <a:r>
              <a:rPr lang="cs-CZ" sz="1400" b="1">
                <a:solidFill>
                  <a:schemeClr val="tx1"/>
                </a:solidFill>
              </a:rPr>
              <a:t> lineární amplifikace </a:t>
            </a:r>
          </a:p>
          <a:p>
            <a:r>
              <a:rPr lang="cs-CZ" sz="1400" b="1">
                <a:solidFill>
                  <a:schemeClr val="tx1"/>
                </a:solidFill>
              </a:rPr>
              <a:t>a zároveň in-vitro </a:t>
            </a:r>
          </a:p>
          <a:p>
            <a:r>
              <a:rPr lang="cs-CZ" sz="1400" b="1">
                <a:solidFill>
                  <a:schemeClr val="tx1"/>
                </a:solidFill>
              </a:rPr>
              <a:t>reverzní transkripce </a:t>
            </a:r>
          </a:p>
          <a:p>
            <a:r>
              <a:rPr lang="cs-CZ" sz="1400" b="1">
                <a:solidFill>
                  <a:schemeClr val="tx1"/>
                </a:solidFill>
              </a:rPr>
              <a:t>s inkorporací  </a:t>
            </a:r>
            <a:r>
              <a:rPr lang="cs-CZ" sz="1400" b="1" smtClean="0">
                <a:solidFill>
                  <a:schemeClr val="tx1"/>
                </a:solidFill>
              </a:rPr>
              <a:t>NTPs </a:t>
            </a:r>
            <a:r>
              <a:rPr lang="en-US" sz="1400" b="1" smtClean="0"/>
              <a:t>(pseudouridin </a:t>
            </a:r>
            <a:r>
              <a:rPr lang="cs-CZ" sz="1400" b="1" smtClean="0">
                <a:solidFill>
                  <a:schemeClr val="tx1"/>
                </a:solidFill>
              </a:rPr>
              <a:t>nesoucí </a:t>
            </a:r>
            <a:r>
              <a:rPr lang="cs-CZ" sz="1400" b="1">
                <a:solidFill>
                  <a:schemeClr val="tx1"/>
                </a:solidFill>
              </a:rPr>
              <a:t>biotin </a:t>
            </a:r>
            <a:r>
              <a:rPr lang="en-US" sz="1400" b="1" smtClean="0">
                <a:solidFill>
                  <a:schemeClr val="tx1"/>
                </a:solidFill>
              </a:rPr>
              <a:t>--</a:t>
            </a:r>
            <a:r>
              <a:rPr lang="cs-CZ" sz="1400" b="1" smtClean="0">
                <a:solidFill>
                  <a:schemeClr val="tx1"/>
                </a:solidFill>
              </a:rPr>
              <a:t>nepřímá </a:t>
            </a:r>
            <a:r>
              <a:rPr lang="cs-CZ" sz="1400" b="1">
                <a:solidFill>
                  <a:schemeClr val="tx1"/>
                </a:solidFill>
              </a:rPr>
              <a:t>metoda)</a:t>
            </a:r>
          </a:p>
          <a:p>
            <a:r>
              <a:rPr lang="en-US" sz="1400" b="1">
                <a:solidFill>
                  <a:schemeClr val="tx1"/>
                </a:solidFill>
              </a:rPr>
              <a:t>-&gt;</a:t>
            </a:r>
            <a:r>
              <a:rPr lang="cs-CZ" sz="1400" b="1">
                <a:solidFill>
                  <a:schemeClr val="tx1"/>
                </a:solidFill>
              </a:rPr>
              <a:t> biotinem značená</a:t>
            </a:r>
          </a:p>
          <a:p>
            <a:r>
              <a:rPr lang="cs-CZ" sz="1400" b="1">
                <a:solidFill>
                  <a:schemeClr val="tx1"/>
                </a:solidFill>
              </a:rPr>
              <a:t>cRNA </a:t>
            </a:r>
          </a:p>
          <a:p>
            <a:r>
              <a:rPr lang="en-US" sz="1400" b="1">
                <a:solidFill>
                  <a:schemeClr val="tx1"/>
                </a:solidFill>
              </a:rPr>
              <a:t>-&gt;</a:t>
            </a:r>
            <a:r>
              <a:rPr lang="cs-CZ" sz="1400" b="1">
                <a:solidFill>
                  <a:schemeClr val="tx1"/>
                </a:solidFill>
              </a:rPr>
              <a:t> hybridizace</a:t>
            </a:r>
            <a:endParaRPr lang="en-US" sz="1400" b="1">
              <a:solidFill>
                <a:schemeClr val="tx1"/>
              </a:solidFill>
            </a:endParaRPr>
          </a:p>
          <a:p>
            <a:endParaRPr lang="cs-CZ" sz="2200" b="1">
              <a:solidFill>
                <a:schemeClr val="tx1"/>
              </a:solidFill>
            </a:endParaRPr>
          </a:p>
          <a:p>
            <a:endParaRPr lang="cs-CZ" sz="2200">
              <a:solidFill>
                <a:schemeClr val="tx1"/>
              </a:solidFill>
            </a:endParaRPr>
          </a:p>
        </p:txBody>
      </p:sp>
      <p:pic>
        <p:nvPicPr>
          <p:cNvPr id="17" name="Picture 9"/>
          <p:cNvPicPr>
            <a:picLocks noChangeAspect="1" noChangeArrowheads="1"/>
          </p:cNvPicPr>
          <p:nvPr/>
        </p:nvPicPr>
        <p:blipFill>
          <a:blip r:embed="rId5"/>
          <a:srcRect/>
          <a:stretch>
            <a:fillRect/>
          </a:stretch>
        </p:blipFill>
        <p:spPr bwMode="auto">
          <a:xfrm>
            <a:off x="857224" y="3786189"/>
            <a:ext cx="2643206" cy="2573773"/>
          </a:xfrm>
          <a:prstGeom prst="rect">
            <a:avLst/>
          </a:prstGeom>
          <a:noFill/>
          <a:ln w="9525">
            <a:noFill/>
            <a:miter lim="800000"/>
            <a:headEnd/>
            <a:tailEnd/>
          </a:ln>
          <a:effectLst/>
        </p:spPr>
      </p:pic>
      <p:pic>
        <p:nvPicPr>
          <p:cNvPr id="18" name="Picture 4" descr="hybridization_of_tagged_probes"/>
          <p:cNvPicPr>
            <a:picLocks noChangeAspect="1" noChangeArrowheads="1"/>
          </p:cNvPicPr>
          <p:nvPr/>
        </p:nvPicPr>
        <p:blipFill>
          <a:blip r:embed="rId6"/>
          <a:srcRect/>
          <a:stretch>
            <a:fillRect/>
          </a:stretch>
        </p:blipFill>
        <p:spPr>
          <a:xfrm>
            <a:off x="3786182" y="4214818"/>
            <a:ext cx="2654084" cy="2000240"/>
          </a:xfrm>
          <a:prstGeom prst="rect">
            <a:avLst/>
          </a:prstGeom>
          <a:noFill/>
          <a:ln/>
        </p:spPr>
      </p:pic>
      <p:cxnSp>
        <p:nvCxnSpPr>
          <p:cNvPr id="21" name="Přímá spojovací šipka 20"/>
          <p:cNvCxnSpPr/>
          <p:nvPr/>
        </p:nvCxnSpPr>
        <p:spPr>
          <a:xfrm rot="16200000" flipV="1">
            <a:off x="6143636" y="5143512"/>
            <a:ext cx="785818" cy="50006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6500826" y="5143512"/>
            <a:ext cx="846707" cy="246221"/>
          </a:xfrm>
          <a:prstGeom prst="rect">
            <a:avLst/>
          </a:prstGeom>
          <a:noFill/>
        </p:spPr>
        <p:txBody>
          <a:bodyPr wrap="none" rtlCol="0">
            <a:spAutoFit/>
          </a:bodyPr>
          <a:lstStyle/>
          <a:p>
            <a:r>
              <a:rPr lang="cs-CZ" sz="1000" smtClean="0"/>
              <a:t>fragmentace</a:t>
            </a:r>
            <a:endParaRPr lang="cs-CZ"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3" name="TextovéPole 2"/>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35</a:t>
            </a:r>
            <a:endParaRPr lang="cs-CZ" sz="1200">
              <a:solidFill>
                <a:schemeClr val="bg1"/>
              </a:solidFill>
            </a:endParaRPr>
          </a:p>
        </p:txBody>
      </p:sp>
      <p:sp>
        <p:nvSpPr>
          <p:cNvPr id="4" name="TextovéPole 3"/>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25" name="Text Box 6"/>
          <p:cNvSpPr txBox="1">
            <a:spLocks noChangeArrowheads="1"/>
          </p:cNvSpPr>
          <p:nvPr/>
        </p:nvSpPr>
        <p:spPr bwMode="auto">
          <a:xfrm>
            <a:off x="500034" y="500042"/>
            <a:ext cx="6864764" cy="4893647"/>
          </a:xfrm>
          <a:prstGeom prst="rect">
            <a:avLst/>
          </a:prstGeom>
          <a:noFill/>
          <a:ln w="9525">
            <a:noFill/>
            <a:miter lim="800000"/>
            <a:headEnd/>
            <a:tailEnd/>
          </a:ln>
          <a:effectLst/>
        </p:spPr>
        <p:txBody>
          <a:bodyPr wrap="none">
            <a:spAutoFit/>
          </a:bodyPr>
          <a:lstStyle/>
          <a:p>
            <a:r>
              <a:rPr lang="cs-CZ" sz="2400" b="1">
                <a:solidFill>
                  <a:srgbClr val="C00000"/>
                </a:solidFill>
              </a:rPr>
              <a:t>Faktory ovlivňující čipové analýzy</a:t>
            </a:r>
          </a:p>
          <a:p>
            <a:r>
              <a:rPr lang="cs-CZ"/>
              <a:t>heterogenita souboru pacientů, kvalita vstupního materiálu, </a:t>
            </a:r>
          </a:p>
          <a:p>
            <a:r>
              <a:rPr lang="cs-CZ"/>
              <a:t>rozdílnost čipových platforem, validace výsledků</a:t>
            </a:r>
          </a:p>
          <a:p>
            <a:endParaRPr lang="cs-CZ" u="sng"/>
          </a:p>
          <a:p>
            <a:r>
              <a:rPr lang="cs-CZ" b="1" u="sng"/>
              <a:t>Biologická variabilita</a:t>
            </a:r>
            <a:r>
              <a:rPr lang="cs-CZ" b="1"/>
              <a:t> </a:t>
            </a:r>
            <a:r>
              <a:rPr lang="cs-CZ"/>
              <a:t>= charakteristika individua nebo systému </a:t>
            </a:r>
          </a:p>
          <a:p>
            <a:r>
              <a:rPr lang="cs-CZ"/>
              <a:t>(genetický základ a jeho variace, vývojové stádium, fyziologický stav,</a:t>
            </a:r>
          </a:p>
          <a:p>
            <a:r>
              <a:rPr lang="cs-CZ"/>
              <a:t>teplota, kultivační podmínky, sledované experimentální podmínky, atd.)</a:t>
            </a:r>
          </a:p>
          <a:p>
            <a:endParaRPr lang="cs-CZ"/>
          </a:p>
          <a:p>
            <a:r>
              <a:rPr lang="cs-CZ"/>
              <a:t>Biologickou variabilitu odlišit od </a:t>
            </a:r>
            <a:r>
              <a:rPr lang="cs-CZ" b="1" u="sng"/>
              <a:t>technologické variability</a:t>
            </a:r>
            <a:endParaRPr lang="cs-CZ" b="1"/>
          </a:p>
          <a:p>
            <a:r>
              <a:rPr lang="cs-CZ"/>
              <a:t>(zpracování a nanášení vzorku, čipy a jejich výroba, značení cDNA, </a:t>
            </a:r>
          </a:p>
          <a:p>
            <a:r>
              <a:rPr lang="cs-CZ"/>
              <a:t>hybridizace,  RNA a cDNA amplifikace, skenování a skener)</a:t>
            </a:r>
          </a:p>
          <a:p>
            <a:r>
              <a:rPr lang="cs-CZ"/>
              <a:t>odlišit -pozadí od biologicky důležitých genů včetně těch </a:t>
            </a:r>
          </a:p>
          <a:p>
            <a:r>
              <a:rPr lang="cs-CZ"/>
              <a:t>exprimovaných na nízké úrovni</a:t>
            </a:r>
          </a:p>
          <a:p>
            <a:r>
              <a:rPr lang="cs-CZ"/>
              <a:t>-odlišit nespecifické změny </a:t>
            </a:r>
            <a:endParaRPr lang="cs-CZ" smtClean="0"/>
          </a:p>
          <a:p>
            <a:r>
              <a:rPr lang="cs-CZ" smtClean="0"/>
              <a:t>(</a:t>
            </a:r>
            <a:r>
              <a:rPr lang="cs-CZ"/>
              <a:t>stresové reakce), atd.</a:t>
            </a:r>
          </a:p>
          <a:p>
            <a:r>
              <a:rPr lang="cs-CZ"/>
              <a:t>-kontaminace jinými buněčnými </a:t>
            </a:r>
            <a:endParaRPr lang="cs-CZ" smtClean="0"/>
          </a:p>
          <a:p>
            <a:r>
              <a:rPr lang="cs-CZ" smtClean="0"/>
              <a:t>populacemi</a:t>
            </a:r>
            <a:endParaRPr lang="cs-CZ" b="0"/>
          </a:p>
        </p:txBody>
      </p:sp>
      <p:pic>
        <p:nvPicPr>
          <p:cNvPr id="26" name="Picture 7"/>
          <p:cNvPicPr>
            <a:picLocks noChangeAspect="1" noChangeArrowheads="1"/>
          </p:cNvPicPr>
          <p:nvPr/>
        </p:nvPicPr>
        <p:blipFill>
          <a:blip r:embed="rId3"/>
          <a:srcRect/>
          <a:stretch>
            <a:fillRect/>
          </a:stretch>
        </p:blipFill>
        <p:spPr bwMode="auto">
          <a:xfrm>
            <a:off x="3929058" y="4000504"/>
            <a:ext cx="2205037" cy="2171700"/>
          </a:xfrm>
          <a:prstGeom prst="rect">
            <a:avLst/>
          </a:prstGeom>
          <a:noFill/>
        </p:spPr>
      </p:pic>
      <p:pic>
        <p:nvPicPr>
          <p:cNvPr id="27" name="Picture 8"/>
          <p:cNvPicPr>
            <a:picLocks noChangeAspect="1" noChangeArrowheads="1"/>
          </p:cNvPicPr>
          <p:nvPr/>
        </p:nvPicPr>
        <p:blipFill>
          <a:blip r:embed="rId4"/>
          <a:srcRect/>
          <a:stretch>
            <a:fillRect/>
          </a:stretch>
        </p:blipFill>
        <p:spPr bwMode="auto">
          <a:xfrm>
            <a:off x="6357950" y="4000504"/>
            <a:ext cx="2232025" cy="221297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4429132"/>
            <a:ext cx="8643998" cy="1754326"/>
          </a:xfrm>
          <a:prstGeom prst="rect">
            <a:avLst/>
          </a:prstGeom>
          <a:noFill/>
        </p:spPr>
        <p:txBody>
          <a:bodyPr wrap="square" rtlCol="0">
            <a:spAutoFit/>
          </a:bodyPr>
          <a:lstStyle/>
          <a:p>
            <a:r>
              <a:rPr lang="cs-CZ" smtClean="0"/>
              <a:t>Moderní metodické přístupy v molekulární medicíně II – faktory ovlivňující čipové analýzy,</a:t>
            </a:r>
          </a:p>
          <a:p>
            <a:pPr lvl="0"/>
            <a:r>
              <a:rPr lang="cs-CZ" smtClean="0"/>
              <a:t> základní statistické přístupy k analýze čipových dat, další čipové technologir SNP čipy, CGH čipy, mikroRNA čipy, ChiP–on-chip, využití genomiky pro molekulární klasifikaci nádorových onemocnění, jak navrhovat studie a jak číst publikace – výhody a limitace genomických metod</a:t>
            </a:r>
          </a:p>
          <a:p>
            <a:endParaRPr lang="cs-CZ"/>
          </a:p>
        </p:txBody>
      </p:sp>
      <p:sp>
        <p:nvSpPr>
          <p:cNvPr id="3" name="TextovéPole 2"/>
          <p:cNvSpPr txBox="1"/>
          <p:nvPr/>
        </p:nvSpPr>
        <p:spPr>
          <a:xfrm>
            <a:off x="285720" y="4000504"/>
            <a:ext cx="2335576" cy="369332"/>
          </a:xfrm>
          <a:prstGeom prst="rect">
            <a:avLst/>
          </a:prstGeom>
          <a:noFill/>
        </p:spPr>
        <p:txBody>
          <a:bodyPr wrap="none" rtlCol="0">
            <a:spAutoFit/>
          </a:bodyPr>
          <a:lstStyle/>
          <a:p>
            <a:r>
              <a:rPr lang="cs-CZ" b="1" smtClean="0">
                <a:solidFill>
                  <a:srgbClr val="C00000"/>
                </a:solidFill>
              </a:rPr>
              <a:t>Náplň příští přednášky</a:t>
            </a:r>
            <a:endParaRPr lang="cs-CZ" b="1">
              <a:solidFill>
                <a:srgbClr val="C00000"/>
              </a:solidFill>
            </a:endParaRPr>
          </a:p>
        </p:txBody>
      </p:sp>
      <p:sp>
        <p:nvSpPr>
          <p:cNvPr id="4" name="TextovéPole 3"/>
          <p:cNvSpPr txBox="1"/>
          <p:nvPr/>
        </p:nvSpPr>
        <p:spPr>
          <a:xfrm>
            <a:off x="428596" y="928670"/>
            <a:ext cx="5034648" cy="3785652"/>
          </a:xfrm>
          <a:prstGeom prst="rect">
            <a:avLst/>
          </a:prstGeom>
          <a:noFill/>
        </p:spPr>
        <p:txBody>
          <a:bodyPr wrap="none" rtlCol="0">
            <a:spAutoFit/>
          </a:bodyPr>
          <a:lstStyle/>
          <a:p>
            <a:r>
              <a:rPr lang="cs-CZ" b="1" smtClean="0"/>
              <a:t>Take home</a:t>
            </a:r>
          </a:p>
          <a:p>
            <a:r>
              <a:rPr lang="cs-CZ" sz="1200" b="1" smtClean="0"/>
              <a:t>Interdisciplinární charakter biomedicínského výzkumu</a:t>
            </a:r>
            <a:endParaRPr lang="cs-CZ" sz="1200" smtClean="0"/>
          </a:p>
          <a:p>
            <a:r>
              <a:rPr lang="cs-CZ" sz="1200" b="1" smtClean="0"/>
              <a:t>Biologický materiál užívaný pro účely molekulární medicíny </a:t>
            </a:r>
            <a:endParaRPr lang="cs-CZ" sz="1200" smtClean="0"/>
          </a:p>
          <a:p>
            <a:r>
              <a:rPr lang="cs-CZ" sz="1200" b="1" smtClean="0"/>
              <a:t>Odběr klinického materiálu (stabilita, archivace)</a:t>
            </a:r>
            <a:endParaRPr lang="cs-CZ" sz="1200" smtClean="0"/>
          </a:p>
          <a:p>
            <a:r>
              <a:rPr lang="cs-CZ" sz="1200" b="1" smtClean="0"/>
              <a:t>Laserová mikrodisekce</a:t>
            </a:r>
            <a:endParaRPr lang="cs-CZ" sz="1200" smtClean="0"/>
          </a:p>
          <a:p>
            <a:r>
              <a:rPr lang="en-US" sz="1200" b="1" smtClean="0"/>
              <a:t>Izolace nukleov</a:t>
            </a:r>
            <a:r>
              <a:rPr lang="cs-CZ" sz="1200" b="1" smtClean="0"/>
              <a:t>ých kyselin </a:t>
            </a:r>
            <a:endParaRPr lang="cs-CZ" sz="1200" smtClean="0"/>
          </a:p>
          <a:p>
            <a:r>
              <a:rPr lang="cs-CZ" sz="1200" b="1" smtClean="0"/>
              <a:t>Kvantifikace a stanovení kvality nukleových kyselin</a:t>
            </a:r>
            <a:endParaRPr lang="cs-CZ" sz="1200" smtClean="0"/>
          </a:p>
          <a:p>
            <a:r>
              <a:rPr lang="cs-CZ" sz="1200" b="1" smtClean="0"/>
              <a:t>Real-Time PCR (definice, způsoby detekce, absolutní a relativní kvantifikace)</a:t>
            </a:r>
            <a:endParaRPr lang="cs-CZ" sz="1200" smtClean="0"/>
          </a:p>
          <a:p>
            <a:r>
              <a:rPr lang="cs-CZ" sz="1200" b="1" smtClean="0"/>
              <a:t>Real-Time PCR arrays</a:t>
            </a:r>
            <a:endParaRPr lang="cs-CZ" sz="1200" smtClean="0"/>
          </a:p>
          <a:p>
            <a:r>
              <a:rPr lang="cs-CZ" sz="1200" b="1" smtClean="0"/>
              <a:t>DNA čipy (definice a základní členění)</a:t>
            </a:r>
            <a:endParaRPr lang="cs-CZ" sz="1200" smtClean="0"/>
          </a:p>
          <a:p>
            <a:r>
              <a:rPr lang="cs-CZ" sz="1200" b="1" smtClean="0"/>
              <a:t>cDNA čipy</a:t>
            </a:r>
            <a:endParaRPr lang="cs-CZ" sz="1200" smtClean="0"/>
          </a:p>
          <a:p>
            <a:r>
              <a:rPr lang="cs-CZ" sz="1200" b="1" smtClean="0"/>
              <a:t>oligonukleotidové čipy</a:t>
            </a:r>
          </a:p>
          <a:p>
            <a:r>
              <a:rPr lang="cs-CZ" sz="1200" b="1" smtClean="0"/>
              <a:t>Faktory ovlivňující čipové analýzy</a:t>
            </a:r>
          </a:p>
          <a:p>
            <a:endParaRPr lang="cs-CZ" sz="1200" smtClean="0"/>
          </a:p>
          <a:p>
            <a:endParaRPr lang="cs-CZ" sz="1200" smtClean="0"/>
          </a:p>
          <a:p>
            <a:pPr marL="342900" indent="-342900"/>
            <a:endParaRPr lang="cs-CZ" smtClean="0"/>
          </a:p>
          <a:p>
            <a:pPr marL="342900" indent="-342900">
              <a:buAutoNum type="arabicParenR"/>
            </a:pPr>
            <a:endParaRPr lang="cs-CZ" smtClean="0"/>
          </a:p>
          <a:p>
            <a:pPr marL="342900" indent="-342900">
              <a:buAutoNum type="arabicParenR"/>
            </a:pPr>
            <a:endParaRPr lang="cs-CZ"/>
          </a:p>
        </p:txBody>
      </p:sp>
      <p:pic>
        <p:nvPicPr>
          <p:cNvPr id="5" name="Picture 10"/>
          <p:cNvPicPr>
            <a:picLocks noChangeAspect="1" noChangeArrowheads="1"/>
          </p:cNvPicPr>
          <p:nvPr/>
        </p:nvPicPr>
        <p:blipFill>
          <a:blip r:embed="rId3"/>
          <a:srcRect/>
          <a:stretch>
            <a:fillRect/>
          </a:stretch>
        </p:blipFill>
        <p:spPr bwMode="auto">
          <a:xfrm>
            <a:off x="6286512" y="1357298"/>
            <a:ext cx="1643074" cy="1924321"/>
          </a:xfrm>
          <a:prstGeom prst="rect">
            <a:avLst/>
          </a:prstGeom>
          <a:noFill/>
          <a:ln w="9525">
            <a:noFill/>
            <a:miter lim="800000"/>
            <a:headEnd/>
            <a:tailEnd/>
          </a:ln>
          <a:effectLst/>
        </p:spPr>
      </p:pic>
      <p:sp>
        <p:nvSpPr>
          <p:cNvPr id="6" name="TextovéPole 5"/>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7" name="TextovéPole 6"/>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36</a:t>
            </a:r>
            <a:endParaRPr lang="cs-CZ" sz="1200">
              <a:solidFill>
                <a:schemeClr val="bg1"/>
              </a:solidFill>
            </a:endParaRPr>
          </a:p>
        </p:txBody>
      </p:sp>
      <p:sp>
        <p:nvSpPr>
          <p:cNvPr id="8" name="TextovéPole 7"/>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a:t>
            </a:r>
            <a:r>
              <a:rPr lang="en-US" sz="1200" smtClean="0">
                <a:solidFill>
                  <a:schemeClr val="bg1"/>
                </a:solidFill>
              </a:rPr>
              <a:t>3</a:t>
            </a:r>
            <a:r>
              <a:rPr lang="cs-CZ" sz="1200" smtClean="0">
                <a:solidFill>
                  <a:schemeClr val="bg1"/>
                </a:solidFill>
              </a:rPr>
              <a:t>/12</a:t>
            </a:r>
            <a:endParaRPr lang="cs-CZ" sz="1200">
              <a:solidFill>
                <a:schemeClr val="bg1"/>
              </a:solidFill>
            </a:endParaRPr>
          </a:p>
        </p:txBody>
      </p:sp>
      <p:sp>
        <p:nvSpPr>
          <p:cNvPr id="5" name="TextovéPole 4"/>
          <p:cNvSpPr txBox="1"/>
          <p:nvPr/>
        </p:nvSpPr>
        <p:spPr>
          <a:xfrm>
            <a:off x="571472" y="6500834"/>
            <a:ext cx="697692" cy="276999"/>
          </a:xfrm>
          <a:prstGeom prst="rect">
            <a:avLst/>
          </a:prstGeom>
          <a:noFill/>
        </p:spPr>
        <p:txBody>
          <a:bodyPr wrap="none" rtlCol="0">
            <a:spAutoFit/>
          </a:bodyPr>
          <a:lstStyle/>
          <a:p>
            <a:r>
              <a:rPr lang="cs-CZ" sz="1200" smtClean="0">
                <a:solidFill>
                  <a:schemeClr val="bg1"/>
                </a:solidFill>
              </a:rPr>
              <a:t>Strana </a:t>
            </a:r>
            <a:r>
              <a:rPr lang="en-US" sz="1200" smtClean="0">
                <a:solidFill>
                  <a:schemeClr val="bg1"/>
                </a:solidFill>
              </a:rPr>
              <a:t>4</a:t>
            </a:r>
            <a:endParaRPr lang="cs-CZ" sz="1200">
              <a:solidFill>
                <a:schemeClr val="bg1"/>
              </a:solidFill>
            </a:endParaRPr>
          </a:p>
        </p:txBody>
      </p:sp>
      <p:sp>
        <p:nvSpPr>
          <p:cNvPr id="6" name="TextovéPole 5"/>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55" name="Picture 1"/>
          <p:cNvPicPr>
            <a:picLocks noChangeAspect="1" noChangeArrowheads="1"/>
          </p:cNvPicPr>
          <p:nvPr/>
        </p:nvPicPr>
        <p:blipFill>
          <a:blip r:embed="rId3"/>
          <a:srcRect/>
          <a:stretch>
            <a:fillRect/>
          </a:stretch>
        </p:blipFill>
        <p:spPr bwMode="auto">
          <a:xfrm>
            <a:off x="642910" y="2071678"/>
            <a:ext cx="2681329" cy="1928827"/>
          </a:xfrm>
          <a:prstGeom prst="rect">
            <a:avLst/>
          </a:prstGeom>
          <a:noFill/>
          <a:ln w="9525">
            <a:noFill/>
            <a:miter lim="800000"/>
            <a:headEnd/>
            <a:tailEnd/>
          </a:ln>
          <a:effectLst/>
        </p:spPr>
      </p:pic>
      <p:pic>
        <p:nvPicPr>
          <p:cNvPr id="56" name="Picture 2"/>
          <p:cNvPicPr>
            <a:picLocks noChangeAspect="1" noChangeArrowheads="1"/>
          </p:cNvPicPr>
          <p:nvPr/>
        </p:nvPicPr>
        <p:blipFill>
          <a:blip r:embed="rId4"/>
          <a:srcRect/>
          <a:stretch>
            <a:fillRect/>
          </a:stretch>
        </p:blipFill>
        <p:spPr bwMode="auto">
          <a:xfrm>
            <a:off x="5715008" y="1928802"/>
            <a:ext cx="2901958" cy="2294328"/>
          </a:xfrm>
          <a:prstGeom prst="rect">
            <a:avLst/>
          </a:prstGeom>
          <a:noFill/>
          <a:ln w="9525">
            <a:noFill/>
            <a:miter lim="800000"/>
            <a:headEnd/>
            <a:tailEnd/>
          </a:ln>
          <a:effectLst/>
        </p:spPr>
      </p:pic>
      <p:sp>
        <p:nvSpPr>
          <p:cNvPr id="57" name="TextovéPole 56"/>
          <p:cNvSpPr txBox="1"/>
          <p:nvPr/>
        </p:nvSpPr>
        <p:spPr>
          <a:xfrm>
            <a:off x="571472" y="714356"/>
            <a:ext cx="3134512" cy="400110"/>
          </a:xfrm>
          <a:prstGeom prst="rect">
            <a:avLst/>
          </a:prstGeom>
          <a:noFill/>
        </p:spPr>
        <p:txBody>
          <a:bodyPr wrap="none" rtlCol="0">
            <a:spAutoFit/>
          </a:bodyPr>
          <a:lstStyle/>
          <a:p>
            <a:r>
              <a:rPr lang="cs-CZ" sz="2000" b="1" smtClean="0">
                <a:solidFill>
                  <a:srgbClr val="C00000"/>
                </a:solidFill>
              </a:rPr>
              <a:t>Odběr klinického materiálu </a:t>
            </a:r>
            <a:endParaRPr lang="cs-CZ" sz="2000" b="1">
              <a:solidFill>
                <a:srgbClr val="C00000"/>
              </a:solidFill>
            </a:endParaRPr>
          </a:p>
        </p:txBody>
      </p:sp>
      <p:sp>
        <p:nvSpPr>
          <p:cNvPr id="58" name="Šipka doprava 57"/>
          <p:cNvSpPr/>
          <p:nvPr/>
        </p:nvSpPr>
        <p:spPr>
          <a:xfrm>
            <a:off x="3714744" y="3071810"/>
            <a:ext cx="1357322" cy="2143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TextovéPole 58"/>
          <p:cNvSpPr txBox="1"/>
          <p:nvPr/>
        </p:nvSpPr>
        <p:spPr>
          <a:xfrm>
            <a:off x="571472" y="1285860"/>
            <a:ext cx="7711342" cy="677108"/>
          </a:xfrm>
          <a:prstGeom prst="rect">
            <a:avLst/>
          </a:prstGeom>
          <a:noFill/>
        </p:spPr>
        <p:txBody>
          <a:bodyPr wrap="none" rtlCol="0">
            <a:spAutoFit/>
          </a:bodyPr>
          <a:lstStyle/>
          <a:p>
            <a:r>
              <a:rPr lang="en-US" sz="2000" b="1" smtClean="0"/>
              <a:t>Kl</a:t>
            </a:r>
            <a:r>
              <a:rPr lang="cs-CZ" sz="2000" b="1" smtClean="0"/>
              <a:t>íčový moment rozhodující a kvalitě celého výzkumu</a:t>
            </a:r>
            <a:r>
              <a:rPr lang="en-US" sz="2000" b="1" smtClean="0"/>
              <a:t>!!!!!!</a:t>
            </a:r>
            <a:endParaRPr lang="cs-CZ" sz="2000" b="1" smtClean="0"/>
          </a:p>
          <a:p>
            <a:r>
              <a:rPr lang="cs-CZ" smtClean="0"/>
              <a:t>Všechny odběry musí probíhat stejně, a celý proces musí být přísně kontrolován</a:t>
            </a:r>
            <a:r>
              <a:rPr lang="en-US" smtClean="0"/>
              <a:t>!</a:t>
            </a:r>
            <a:endParaRPr lang="cs-CZ"/>
          </a:p>
        </p:txBody>
      </p:sp>
      <p:sp>
        <p:nvSpPr>
          <p:cNvPr id="60" name="TextovéPole 59"/>
          <p:cNvSpPr txBox="1"/>
          <p:nvPr/>
        </p:nvSpPr>
        <p:spPr>
          <a:xfrm>
            <a:off x="428596" y="4286256"/>
            <a:ext cx="5224956" cy="1477328"/>
          </a:xfrm>
          <a:prstGeom prst="rect">
            <a:avLst/>
          </a:prstGeom>
          <a:noFill/>
        </p:spPr>
        <p:txBody>
          <a:bodyPr wrap="none" rtlCol="0">
            <a:spAutoFit/>
          </a:bodyPr>
          <a:lstStyle/>
          <a:p>
            <a:r>
              <a:rPr lang="en-US" i="1" smtClean="0"/>
              <a:t>Zaznamen</a:t>
            </a:r>
            <a:r>
              <a:rPr lang="cs-CZ" i="1" smtClean="0"/>
              <a:t>ání času podvázání cév</a:t>
            </a:r>
          </a:p>
          <a:p>
            <a:r>
              <a:rPr lang="cs-CZ" i="1" smtClean="0"/>
              <a:t>Tzv. ischemické zdržení</a:t>
            </a:r>
          </a:p>
          <a:p>
            <a:endParaRPr lang="cs-CZ" smtClean="0"/>
          </a:p>
          <a:p>
            <a:r>
              <a:rPr lang="cs-CZ" smtClean="0"/>
              <a:t>Vysoké nároky na stabilizaci především při práci s RNA</a:t>
            </a:r>
          </a:p>
          <a:p>
            <a:r>
              <a:rPr lang="cs-CZ" smtClean="0"/>
              <a:t>Nejčastěji použiváne stabilizační činidlo RNAlater</a:t>
            </a:r>
            <a:endParaRPr lang="cs-CZ"/>
          </a:p>
        </p:txBody>
      </p:sp>
      <p:sp>
        <p:nvSpPr>
          <p:cNvPr id="61" name="TextovéPole 60"/>
          <p:cNvSpPr txBox="1"/>
          <p:nvPr/>
        </p:nvSpPr>
        <p:spPr>
          <a:xfrm>
            <a:off x="3071802" y="2143116"/>
            <a:ext cx="2886239" cy="646331"/>
          </a:xfrm>
          <a:prstGeom prst="rect">
            <a:avLst/>
          </a:prstGeom>
          <a:noFill/>
        </p:spPr>
        <p:txBody>
          <a:bodyPr wrap="none" rtlCol="0">
            <a:spAutoFit/>
          </a:bodyPr>
          <a:lstStyle/>
          <a:p>
            <a:pPr algn="ctr"/>
            <a:r>
              <a:rPr lang="cs-CZ" smtClean="0"/>
              <a:t>Doba transportu na patologii</a:t>
            </a:r>
          </a:p>
          <a:p>
            <a:pPr algn="ctr"/>
            <a:r>
              <a:rPr lang="cs-CZ" smtClean="0"/>
              <a:t>Fixace vzorku</a:t>
            </a:r>
            <a:endParaRPr lang="cs-CZ"/>
          </a:p>
        </p:txBody>
      </p:sp>
      <p:sp>
        <p:nvSpPr>
          <p:cNvPr id="62" name="TextovéPole 61"/>
          <p:cNvSpPr txBox="1"/>
          <p:nvPr/>
        </p:nvSpPr>
        <p:spPr>
          <a:xfrm>
            <a:off x="3500430" y="3500438"/>
            <a:ext cx="1734642" cy="1200329"/>
          </a:xfrm>
          <a:prstGeom prst="rect">
            <a:avLst/>
          </a:prstGeom>
          <a:noFill/>
        </p:spPr>
        <p:txBody>
          <a:bodyPr wrap="none" rtlCol="0">
            <a:spAutoFit/>
          </a:bodyPr>
          <a:lstStyle/>
          <a:p>
            <a:pPr algn="ctr"/>
            <a:r>
              <a:rPr lang="cs-CZ" smtClean="0"/>
              <a:t>Kontrolovaná</a:t>
            </a:r>
          </a:p>
          <a:p>
            <a:pPr algn="ctr"/>
            <a:r>
              <a:rPr lang="cs-CZ" smtClean="0"/>
              <a:t>archivace vzorku</a:t>
            </a:r>
          </a:p>
          <a:p>
            <a:pPr algn="ctr"/>
            <a:r>
              <a:rPr lang="cs-CZ" smtClean="0"/>
              <a:t>DNA 4</a:t>
            </a:r>
            <a:r>
              <a:rPr lang="cs-CZ" baseline="30000" smtClean="0"/>
              <a:t>o</a:t>
            </a:r>
            <a:r>
              <a:rPr lang="cs-CZ" smtClean="0"/>
              <a:t>C</a:t>
            </a:r>
          </a:p>
          <a:p>
            <a:pPr algn="ctr"/>
            <a:r>
              <a:rPr lang="cs-CZ" smtClean="0"/>
              <a:t>RNA -70</a:t>
            </a:r>
            <a:r>
              <a:rPr lang="cs-CZ" baseline="30000" smtClean="0"/>
              <a:t>o</a:t>
            </a:r>
            <a:r>
              <a:rPr lang="cs-CZ" smtClean="0"/>
              <a:t>C</a:t>
            </a:r>
            <a:endParaRPr lang="cs-CZ"/>
          </a:p>
        </p:txBody>
      </p:sp>
      <p:pic>
        <p:nvPicPr>
          <p:cNvPr id="3074" name="Picture 2"/>
          <p:cNvPicPr>
            <a:picLocks noChangeAspect="1" noChangeArrowheads="1"/>
          </p:cNvPicPr>
          <p:nvPr/>
        </p:nvPicPr>
        <p:blipFill>
          <a:blip r:embed="rId5" cstate="print"/>
          <a:srcRect/>
          <a:stretch>
            <a:fillRect/>
          </a:stretch>
        </p:blipFill>
        <p:spPr bwMode="auto">
          <a:xfrm>
            <a:off x="5883721" y="4429132"/>
            <a:ext cx="2897919" cy="1768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1238250" y="576263"/>
            <a:ext cx="6667500" cy="5705475"/>
          </a:xfrm>
          <a:prstGeom prst="rect">
            <a:avLst/>
          </a:prstGeom>
          <a:noFill/>
          <a:ln w="9525">
            <a:noFill/>
            <a:miter lim="800000"/>
            <a:headEnd/>
            <a:tailEnd/>
          </a:ln>
          <a:effectLst/>
        </p:spPr>
      </p:pic>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2/12</a:t>
            </a:r>
            <a:endParaRPr lang="cs-CZ" sz="1200">
              <a:solidFill>
                <a:schemeClr val="bg1"/>
              </a:solidFill>
            </a:endParaRPr>
          </a:p>
        </p:txBody>
      </p:sp>
      <p:sp>
        <p:nvSpPr>
          <p:cNvPr id="6" name="TextovéPole 5"/>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37</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8" name="TextovéPole 7"/>
          <p:cNvSpPr txBox="1"/>
          <p:nvPr/>
        </p:nvSpPr>
        <p:spPr>
          <a:xfrm>
            <a:off x="3643306" y="714356"/>
            <a:ext cx="1208536" cy="461665"/>
          </a:xfrm>
          <a:prstGeom prst="rect">
            <a:avLst/>
          </a:prstGeom>
          <a:noFill/>
        </p:spPr>
        <p:txBody>
          <a:bodyPr wrap="none" rtlCol="0">
            <a:spAutoFit/>
          </a:bodyPr>
          <a:lstStyle/>
          <a:p>
            <a:r>
              <a:rPr lang="cs-CZ" sz="2400" b="1" smtClean="0"/>
              <a:t>Dotazy?</a:t>
            </a:r>
            <a:endParaRPr lang="cs-CZ" sz="2400"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a:t>
            </a:r>
            <a:r>
              <a:rPr lang="en-US" sz="1200" smtClean="0">
                <a:solidFill>
                  <a:schemeClr val="bg1"/>
                </a:solidFill>
              </a:rPr>
              <a:t>3</a:t>
            </a:r>
            <a:r>
              <a:rPr lang="cs-CZ" sz="1200" smtClean="0">
                <a:solidFill>
                  <a:schemeClr val="bg1"/>
                </a:solidFill>
              </a:rPr>
              <a:t>/12</a:t>
            </a:r>
            <a:endParaRPr lang="cs-CZ" sz="1200">
              <a:solidFill>
                <a:schemeClr val="bg1"/>
              </a:solidFill>
            </a:endParaRPr>
          </a:p>
        </p:txBody>
      </p:sp>
      <p:sp>
        <p:nvSpPr>
          <p:cNvPr id="5" name="TextovéPole 4"/>
          <p:cNvSpPr txBox="1"/>
          <p:nvPr/>
        </p:nvSpPr>
        <p:spPr>
          <a:xfrm>
            <a:off x="571472" y="6500834"/>
            <a:ext cx="697692" cy="276999"/>
          </a:xfrm>
          <a:prstGeom prst="rect">
            <a:avLst/>
          </a:prstGeom>
          <a:noFill/>
        </p:spPr>
        <p:txBody>
          <a:bodyPr wrap="none" rtlCol="0">
            <a:spAutoFit/>
          </a:bodyPr>
          <a:lstStyle/>
          <a:p>
            <a:r>
              <a:rPr lang="cs-CZ" sz="1200" smtClean="0">
                <a:solidFill>
                  <a:schemeClr val="bg1"/>
                </a:solidFill>
              </a:rPr>
              <a:t>Strana 5</a:t>
            </a:r>
            <a:endParaRPr lang="cs-CZ" sz="1200">
              <a:solidFill>
                <a:schemeClr val="bg1"/>
              </a:solidFill>
            </a:endParaRPr>
          </a:p>
        </p:txBody>
      </p:sp>
      <p:sp>
        <p:nvSpPr>
          <p:cNvPr id="6" name="TextovéPole 5"/>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0" name="Zástupný symbol pro číslo snímku 5"/>
          <p:cNvSpPr>
            <a:spLocks noGrp="1"/>
          </p:cNvSpPr>
          <p:nvPr>
            <p:ph type="sldNum" sz="quarter" idx="12"/>
          </p:nvPr>
        </p:nvSpPr>
        <p:spPr>
          <a:xfrm>
            <a:off x="6929422" y="6248400"/>
            <a:ext cx="1905000" cy="457200"/>
          </a:xfrm>
        </p:spPr>
        <p:txBody>
          <a:bodyPr/>
          <a:lstStyle/>
          <a:p>
            <a:fld id="{228E5A5E-2954-413E-A851-983A833218E9}" type="slidenum">
              <a:rPr lang="cs-CZ"/>
              <a:pPr/>
              <a:t>5</a:t>
            </a:fld>
            <a:endParaRPr lang="cs-CZ"/>
          </a:p>
        </p:txBody>
      </p:sp>
      <p:pic>
        <p:nvPicPr>
          <p:cNvPr id="21" name="Picture 3" descr="LCM"/>
          <p:cNvPicPr>
            <a:picLocks noChangeAspect="1" noChangeArrowheads="1"/>
          </p:cNvPicPr>
          <p:nvPr/>
        </p:nvPicPr>
        <p:blipFill>
          <a:blip r:embed="rId3"/>
          <a:srcRect/>
          <a:stretch>
            <a:fillRect/>
          </a:stretch>
        </p:blipFill>
        <p:spPr>
          <a:xfrm>
            <a:off x="4214810" y="2285992"/>
            <a:ext cx="4586287" cy="2889250"/>
          </a:xfrm>
          <a:prstGeom prst="rect">
            <a:avLst/>
          </a:prstGeom>
          <a:noFill/>
          <a:ln/>
        </p:spPr>
      </p:pic>
      <p:pic>
        <p:nvPicPr>
          <p:cNvPr id="2050" name="Picture 2"/>
          <p:cNvPicPr>
            <a:picLocks noChangeAspect="1" noChangeArrowheads="1"/>
          </p:cNvPicPr>
          <p:nvPr/>
        </p:nvPicPr>
        <p:blipFill>
          <a:blip r:embed="rId4"/>
          <a:srcRect/>
          <a:stretch>
            <a:fillRect/>
          </a:stretch>
        </p:blipFill>
        <p:spPr bwMode="auto">
          <a:xfrm>
            <a:off x="785786" y="1000108"/>
            <a:ext cx="3209925" cy="23431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1357290" y="3286124"/>
            <a:ext cx="2251261" cy="2986094"/>
          </a:xfrm>
          <a:prstGeom prst="rect">
            <a:avLst/>
          </a:prstGeom>
          <a:noFill/>
          <a:ln w="9525">
            <a:noFill/>
            <a:miter lim="800000"/>
            <a:headEnd/>
            <a:tailEnd/>
          </a:ln>
          <a:effectLst/>
        </p:spPr>
      </p:pic>
      <p:sp>
        <p:nvSpPr>
          <p:cNvPr id="23" name="TextovéPole 22"/>
          <p:cNvSpPr txBox="1"/>
          <p:nvPr/>
        </p:nvSpPr>
        <p:spPr>
          <a:xfrm>
            <a:off x="357158" y="714356"/>
            <a:ext cx="7854714" cy="707886"/>
          </a:xfrm>
          <a:prstGeom prst="rect">
            <a:avLst/>
          </a:prstGeom>
          <a:noFill/>
        </p:spPr>
        <p:txBody>
          <a:bodyPr wrap="none" rtlCol="0">
            <a:spAutoFit/>
          </a:bodyPr>
          <a:lstStyle/>
          <a:p>
            <a:r>
              <a:rPr lang="cs-CZ" sz="2000" b="1" smtClean="0">
                <a:solidFill>
                  <a:srgbClr val="C00000"/>
                </a:solidFill>
              </a:rPr>
              <a:t>Laserová mikrodisekce – nástroj k získání vybraných buněčných populací</a:t>
            </a:r>
          </a:p>
          <a:p>
            <a:r>
              <a:rPr lang="cs-CZ" sz="2000" i="1" smtClean="0">
                <a:solidFill>
                  <a:srgbClr val="C00000"/>
                </a:solidFill>
              </a:rPr>
              <a:t>laser capture microdissection (LCM)</a:t>
            </a:r>
            <a:endParaRPr lang="cs-CZ" sz="2000" i="1">
              <a:solidFill>
                <a:srgbClr val="C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ovéPole 10"/>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12" name="TextovéPole 11"/>
          <p:cNvSpPr txBox="1"/>
          <p:nvPr/>
        </p:nvSpPr>
        <p:spPr>
          <a:xfrm>
            <a:off x="571472" y="6500834"/>
            <a:ext cx="697692" cy="276999"/>
          </a:xfrm>
          <a:prstGeom prst="rect">
            <a:avLst/>
          </a:prstGeom>
          <a:noFill/>
        </p:spPr>
        <p:txBody>
          <a:bodyPr wrap="none" rtlCol="0">
            <a:spAutoFit/>
          </a:bodyPr>
          <a:lstStyle/>
          <a:p>
            <a:r>
              <a:rPr lang="cs-CZ" sz="1200" smtClean="0">
                <a:solidFill>
                  <a:schemeClr val="bg1"/>
                </a:solidFill>
              </a:rPr>
              <a:t>Strana 6</a:t>
            </a:r>
            <a:endParaRPr lang="cs-CZ" sz="1200">
              <a:solidFill>
                <a:schemeClr val="bg1"/>
              </a:solidFill>
            </a:endParaRPr>
          </a:p>
        </p:txBody>
      </p:sp>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10" name="TextovéPole 9"/>
          <p:cNvSpPr txBox="1"/>
          <p:nvPr/>
        </p:nvSpPr>
        <p:spPr>
          <a:xfrm>
            <a:off x="571472" y="714356"/>
            <a:ext cx="2986587" cy="400110"/>
          </a:xfrm>
          <a:prstGeom prst="rect">
            <a:avLst/>
          </a:prstGeom>
          <a:noFill/>
        </p:spPr>
        <p:txBody>
          <a:bodyPr wrap="none" rtlCol="0">
            <a:spAutoFit/>
          </a:bodyPr>
          <a:lstStyle/>
          <a:p>
            <a:r>
              <a:rPr lang="en-US" sz="2000" b="1" smtClean="0">
                <a:solidFill>
                  <a:srgbClr val="C00000"/>
                </a:solidFill>
              </a:rPr>
              <a:t>Izolace nukleov</a:t>
            </a:r>
            <a:r>
              <a:rPr lang="cs-CZ" sz="2000" b="1" smtClean="0">
                <a:solidFill>
                  <a:srgbClr val="C00000"/>
                </a:solidFill>
              </a:rPr>
              <a:t>ých kyselin</a:t>
            </a:r>
            <a:endParaRPr lang="cs-CZ" sz="2000" b="1">
              <a:solidFill>
                <a:srgbClr val="C00000"/>
              </a:solidFill>
            </a:endParaRPr>
          </a:p>
        </p:txBody>
      </p:sp>
      <p:pic>
        <p:nvPicPr>
          <p:cNvPr id="13" name="Picture 10" descr="DNA pic 1"/>
          <p:cNvPicPr>
            <a:picLocks noChangeAspect="1" noChangeArrowheads="1"/>
          </p:cNvPicPr>
          <p:nvPr/>
        </p:nvPicPr>
        <p:blipFill>
          <a:blip r:embed="rId3"/>
          <a:srcRect/>
          <a:stretch>
            <a:fillRect/>
          </a:stretch>
        </p:blipFill>
        <p:spPr bwMode="auto">
          <a:xfrm>
            <a:off x="1142976" y="3429000"/>
            <a:ext cx="2357443" cy="2651700"/>
          </a:xfrm>
          <a:prstGeom prst="rect">
            <a:avLst/>
          </a:prstGeom>
          <a:noFill/>
        </p:spPr>
      </p:pic>
      <p:sp>
        <p:nvSpPr>
          <p:cNvPr id="14" name="TextovéPole 13"/>
          <p:cNvSpPr txBox="1"/>
          <p:nvPr/>
        </p:nvSpPr>
        <p:spPr>
          <a:xfrm>
            <a:off x="571472" y="1142984"/>
            <a:ext cx="6375207" cy="2031325"/>
          </a:xfrm>
          <a:prstGeom prst="rect">
            <a:avLst/>
          </a:prstGeom>
          <a:noFill/>
        </p:spPr>
        <p:txBody>
          <a:bodyPr wrap="none" rtlCol="0">
            <a:spAutoFit/>
          </a:bodyPr>
          <a:lstStyle/>
          <a:p>
            <a:r>
              <a:rPr lang="cs-CZ" b="1" dirty="0" smtClean="0"/>
              <a:t>Homogenizace tkáně </a:t>
            </a:r>
            <a:r>
              <a:rPr lang="cs-CZ" sz="1400" dirty="0" smtClean="0"/>
              <a:t>(ultrazvuk, </a:t>
            </a:r>
            <a:r>
              <a:rPr lang="cs-CZ" sz="1400" dirty="0" err="1" smtClean="0"/>
              <a:t>mechanicka</a:t>
            </a:r>
            <a:r>
              <a:rPr lang="cs-CZ" sz="1400" dirty="0" smtClean="0"/>
              <a:t>, rotor-stator)</a:t>
            </a:r>
          </a:p>
          <a:p>
            <a:r>
              <a:rPr lang="cs-CZ" b="1" dirty="0" smtClean="0"/>
              <a:t>Lyze buněk </a:t>
            </a:r>
            <a:r>
              <a:rPr lang="cs-CZ" sz="1400" dirty="0" smtClean="0"/>
              <a:t>(enzymaticky</a:t>
            </a:r>
            <a:r>
              <a:rPr lang="en-US" sz="1400" dirty="0" smtClean="0"/>
              <a:t>-protein</a:t>
            </a:r>
            <a:r>
              <a:rPr lang="cs-CZ" sz="1400" dirty="0" err="1" smtClean="0"/>
              <a:t>áza</a:t>
            </a:r>
            <a:r>
              <a:rPr lang="cs-CZ" sz="1400" dirty="0" smtClean="0"/>
              <a:t> K, chemicky-SDS, EDTA, fyzikálně-zahřívání…</a:t>
            </a:r>
            <a:r>
              <a:rPr lang="en-US" sz="1400" dirty="0" smtClean="0"/>
              <a:t>)</a:t>
            </a:r>
            <a:endParaRPr lang="cs-CZ" sz="1400" dirty="0" smtClean="0"/>
          </a:p>
          <a:p>
            <a:r>
              <a:rPr lang="cs-CZ" b="1" i="1" dirty="0" smtClean="0"/>
              <a:t>RNA méně stabilní než DNA</a:t>
            </a:r>
            <a:r>
              <a:rPr lang="en-US" b="1" i="1" dirty="0" smtClean="0"/>
              <a:t>! </a:t>
            </a:r>
            <a:r>
              <a:rPr lang="en-US" sz="1400" dirty="0" smtClean="0"/>
              <a:t>(</a:t>
            </a:r>
            <a:r>
              <a:rPr lang="en-US" sz="1400" dirty="0" err="1" smtClean="0"/>
              <a:t>homogenizace</a:t>
            </a:r>
            <a:r>
              <a:rPr lang="en-US" sz="1400" dirty="0" smtClean="0"/>
              <a:t> beta-ME, DTT)</a:t>
            </a:r>
            <a:endParaRPr lang="cs-CZ" sz="1400" dirty="0" smtClean="0"/>
          </a:p>
          <a:p>
            <a:r>
              <a:rPr lang="cs-CZ" b="1" dirty="0" smtClean="0"/>
              <a:t>Extrakce směsí fenol-chloroform</a:t>
            </a:r>
          </a:p>
          <a:p>
            <a:r>
              <a:rPr lang="cs-CZ" b="1" dirty="0" smtClean="0"/>
              <a:t>Srážení nukleových kyselin alkoholem</a:t>
            </a:r>
          </a:p>
          <a:p>
            <a:r>
              <a:rPr lang="cs-CZ" b="1" dirty="0" smtClean="0"/>
              <a:t>Přečištění enzymy</a:t>
            </a:r>
            <a:endParaRPr lang="en-US" b="1" dirty="0" smtClean="0"/>
          </a:p>
          <a:p>
            <a:r>
              <a:rPr lang="en-US" b="1" dirty="0" err="1" smtClean="0"/>
              <a:t>Purifikace</a:t>
            </a:r>
            <a:r>
              <a:rPr lang="en-US" b="1" dirty="0" smtClean="0"/>
              <a:t> </a:t>
            </a:r>
            <a:r>
              <a:rPr lang="en-US" b="1" dirty="0" err="1" smtClean="0"/>
              <a:t>nukleov</a:t>
            </a:r>
            <a:r>
              <a:rPr lang="cs-CZ" b="1" dirty="0" err="1" smtClean="0"/>
              <a:t>ých</a:t>
            </a:r>
            <a:r>
              <a:rPr lang="cs-CZ" b="1" dirty="0" smtClean="0"/>
              <a:t> kyselin chromatografií </a:t>
            </a:r>
            <a:r>
              <a:rPr lang="cs-CZ" sz="1400" dirty="0" smtClean="0"/>
              <a:t>(adsorpce na silikát)</a:t>
            </a:r>
            <a:endParaRPr lang="cs-CZ" sz="1400" dirty="0"/>
          </a:p>
        </p:txBody>
      </p:sp>
      <p:pic>
        <p:nvPicPr>
          <p:cNvPr id="15" name="Picture 1"/>
          <p:cNvPicPr>
            <a:picLocks noChangeAspect="1" noChangeArrowheads="1"/>
          </p:cNvPicPr>
          <p:nvPr/>
        </p:nvPicPr>
        <p:blipFill>
          <a:blip r:embed="rId4"/>
          <a:srcRect/>
          <a:stretch>
            <a:fillRect/>
          </a:stretch>
        </p:blipFill>
        <p:spPr bwMode="auto">
          <a:xfrm>
            <a:off x="7143768" y="1071546"/>
            <a:ext cx="1330890" cy="1943099"/>
          </a:xfrm>
          <a:prstGeom prst="rect">
            <a:avLst/>
          </a:prstGeom>
          <a:noFill/>
          <a:ln w="9525">
            <a:noFill/>
            <a:miter lim="800000"/>
            <a:headEnd/>
            <a:tailEnd/>
          </a:ln>
          <a:effectLst/>
        </p:spPr>
      </p:pic>
      <p:grpSp>
        <p:nvGrpSpPr>
          <p:cNvPr id="43" name="Group 31"/>
          <p:cNvGrpSpPr>
            <a:grpSpLocks/>
          </p:cNvGrpSpPr>
          <p:nvPr/>
        </p:nvGrpSpPr>
        <p:grpSpPr bwMode="auto">
          <a:xfrm>
            <a:off x="3929058" y="3429000"/>
            <a:ext cx="4800600" cy="2549525"/>
            <a:chOff x="720" y="2424"/>
            <a:chExt cx="3024" cy="1606"/>
          </a:xfrm>
        </p:grpSpPr>
        <p:pic>
          <p:nvPicPr>
            <p:cNvPr id="44" name="Picture 32" descr="page3-silica"/>
            <p:cNvPicPr>
              <a:picLocks noChangeAspect="1" noChangeArrowheads="1"/>
            </p:cNvPicPr>
            <p:nvPr/>
          </p:nvPicPr>
          <p:blipFill>
            <a:blip r:embed="rId5"/>
            <a:srcRect r="-17757"/>
            <a:stretch>
              <a:fillRect/>
            </a:stretch>
          </p:blipFill>
          <p:spPr bwMode="auto">
            <a:xfrm>
              <a:off x="720" y="2424"/>
              <a:ext cx="3024" cy="1606"/>
            </a:xfrm>
            <a:prstGeom prst="rect">
              <a:avLst/>
            </a:prstGeom>
            <a:solidFill>
              <a:schemeClr val="bg1"/>
            </a:solidFill>
            <a:ln w="9525">
              <a:noFill/>
              <a:miter lim="800000"/>
              <a:headEnd/>
              <a:tailEnd/>
            </a:ln>
          </p:spPr>
        </p:pic>
        <p:sp>
          <p:nvSpPr>
            <p:cNvPr id="45" name="Rectangle 33"/>
            <p:cNvSpPr>
              <a:spLocks noChangeAspect="1" noChangeArrowheads="1"/>
            </p:cNvSpPr>
            <p:nvPr/>
          </p:nvSpPr>
          <p:spPr bwMode="auto">
            <a:xfrm>
              <a:off x="1455" y="3554"/>
              <a:ext cx="606" cy="389"/>
            </a:xfrm>
            <a:prstGeom prst="rect">
              <a:avLst/>
            </a:prstGeom>
            <a:solidFill>
              <a:schemeClr val="bg1"/>
            </a:solidFill>
            <a:ln w="9525">
              <a:noFill/>
              <a:miter lim="800000"/>
              <a:headEnd/>
              <a:tailEnd/>
            </a:ln>
            <a:effectLst/>
          </p:spPr>
          <p:txBody>
            <a:bodyPr wrap="none" anchor="ct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8" name="TextovéPole 7"/>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9" name="TextovéPole 8"/>
          <p:cNvSpPr txBox="1"/>
          <p:nvPr/>
        </p:nvSpPr>
        <p:spPr>
          <a:xfrm>
            <a:off x="571472" y="6500834"/>
            <a:ext cx="697692" cy="276999"/>
          </a:xfrm>
          <a:prstGeom prst="rect">
            <a:avLst/>
          </a:prstGeom>
          <a:noFill/>
        </p:spPr>
        <p:txBody>
          <a:bodyPr wrap="none" rtlCol="0">
            <a:spAutoFit/>
          </a:bodyPr>
          <a:lstStyle/>
          <a:p>
            <a:r>
              <a:rPr lang="cs-CZ" sz="1200" smtClean="0">
                <a:solidFill>
                  <a:schemeClr val="bg1"/>
                </a:solidFill>
              </a:rPr>
              <a:t>Strana 7</a:t>
            </a:r>
            <a:endParaRPr lang="cs-CZ" sz="1200">
              <a:solidFill>
                <a:schemeClr val="bg1"/>
              </a:solidFill>
            </a:endParaRPr>
          </a:p>
        </p:txBody>
      </p:sp>
      <p:pic>
        <p:nvPicPr>
          <p:cNvPr id="65" name="Picture 33"/>
          <p:cNvPicPr>
            <a:picLocks noChangeAspect="1" noChangeArrowheads="1"/>
          </p:cNvPicPr>
          <p:nvPr/>
        </p:nvPicPr>
        <p:blipFill>
          <a:blip r:embed="rId3"/>
          <a:srcRect t="-8334" b="-11667"/>
          <a:stretch>
            <a:fillRect/>
          </a:stretch>
        </p:blipFill>
        <p:spPr bwMode="auto">
          <a:xfrm>
            <a:off x="6643702" y="5143512"/>
            <a:ext cx="676275" cy="1371600"/>
          </a:xfrm>
          <a:prstGeom prst="rect">
            <a:avLst/>
          </a:prstGeom>
          <a:noFill/>
          <a:ln w="9525">
            <a:noFill/>
            <a:miter lim="800000"/>
            <a:headEnd/>
            <a:tailEnd/>
          </a:ln>
          <a:effectLst/>
        </p:spPr>
      </p:pic>
      <p:pic>
        <p:nvPicPr>
          <p:cNvPr id="28673" name="Picture 1"/>
          <p:cNvPicPr>
            <a:picLocks noChangeAspect="1" noChangeArrowheads="1"/>
          </p:cNvPicPr>
          <p:nvPr/>
        </p:nvPicPr>
        <p:blipFill>
          <a:blip r:embed="rId4"/>
          <a:srcRect/>
          <a:stretch>
            <a:fillRect/>
          </a:stretch>
        </p:blipFill>
        <p:spPr bwMode="auto">
          <a:xfrm>
            <a:off x="279400" y="463550"/>
            <a:ext cx="8583613" cy="5930900"/>
          </a:xfrm>
          <a:prstGeom prst="rect">
            <a:avLst/>
          </a:prstGeom>
          <a:noFill/>
          <a:ln w="9525">
            <a:noFill/>
            <a:miter lim="800000"/>
            <a:headEnd/>
            <a:tailEnd/>
          </a:ln>
          <a:effectLst/>
        </p:spPr>
      </p:pic>
      <p:pic>
        <p:nvPicPr>
          <p:cNvPr id="28674" name="Picture 2"/>
          <p:cNvPicPr>
            <a:picLocks noChangeAspect="1" noChangeArrowheads="1"/>
          </p:cNvPicPr>
          <p:nvPr/>
        </p:nvPicPr>
        <p:blipFill>
          <a:blip r:embed="rId5"/>
          <a:srcRect/>
          <a:stretch>
            <a:fillRect/>
          </a:stretch>
        </p:blipFill>
        <p:spPr bwMode="auto">
          <a:xfrm>
            <a:off x="357158" y="3143248"/>
            <a:ext cx="2119314" cy="19709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ovéPole 10"/>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12" name="TextovéPole 11"/>
          <p:cNvSpPr txBox="1"/>
          <p:nvPr/>
        </p:nvSpPr>
        <p:spPr>
          <a:xfrm>
            <a:off x="571472" y="6500834"/>
            <a:ext cx="811504" cy="276999"/>
          </a:xfrm>
          <a:prstGeom prst="rect">
            <a:avLst/>
          </a:prstGeom>
          <a:noFill/>
        </p:spPr>
        <p:txBody>
          <a:bodyPr wrap="none" rtlCol="0">
            <a:spAutoFit/>
          </a:bodyPr>
          <a:lstStyle/>
          <a:p>
            <a:r>
              <a:rPr lang="cs-CZ" sz="1200" smtClean="0">
                <a:solidFill>
                  <a:schemeClr val="bg1"/>
                </a:solidFill>
              </a:rPr>
              <a:t>Strana  24</a:t>
            </a:r>
            <a:endParaRPr lang="cs-CZ" sz="1200">
              <a:solidFill>
                <a:schemeClr val="bg1"/>
              </a:solidFill>
            </a:endParaRPr>
          </a:p>
        </p:txBody>
      </p:sp>
      <p:sp>
        <p:nvSpPr>
          <p:cNvPr id="13" name="TextovéPole 12"/>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pic>
        <p:nvPicPr>
          <p:cNvPr id="39937" name="Picture 1"/>
          <p:cNvPicPr>
            <a:picLocks noChangeAspect="1" noChangeArrowheads="1"/>
          </p:cNvPicPr>
          <p:nvPr/>
        </p:nvPicPr>
        <p:blipFill>
          <a:blip r:embed="rId3"/>
          <a:srcRect/>
          <a:stretch>
            <a:fillRect/>
          </a:stretch>
        </p:blipFill>
        <p:spPr bwMode="auto">
          <a:xfrm>
            <a:off x="857224" y="500042"/>
            <a:ext cx="7639163" cy="5857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ovéPole 4"/>
          <p:cNvSpPr txBox="1"/>
          <p:nvPr/>
        </p:nvSpPr>
        <p:spPr>
          <a:xfrm>
            <a:off x="1571604" y="71414"/>
            <a:ext cx="2417841" cy="276999"/>
          </a:xfrm>
          <a:prstGeom prst="rect">
            <a:avLst/>
          </a:prstGeom>
          <a:noFill/>
        </p:spPr>
        <p:txBody>
          <a:bodyPr wrap="none" rtlCol="0">
            <a:spAutoFit/>
          </a:bodyPr>
          <a:lstStyle/>
          <a:p>
            <a:r>
              <a:rPr lang="cs-CZ" sz="1200" smtClean="0">
                <a:solidFill>
                  <a:schemeClr val="bg1"/>
                </a:solidFill>
              </a:rPr>
              <a:t>Úvod do molekulární medicíny 3/12</a:t>
            </a:r>
            <a:endParaRPr lang="cs-CZ" sz="1200">
              <a:solidFill>
                <a:schemeClr val="bg1"/>
              </a:solidFill>
            </a:endParaRPr>
          </a:p>
        </p:txBody>
      </p:sp>
      <p:sp>
        <p:nvSpPr>
          <p:cNvPr id="7" name="TextovéPole 6"/>
          <p:cNvSpPr txBox="1"/>
          <p:nvPr/>
        </p:nvSpPr>
        <p:spPr>
          <a:xfrm>
            <a:off x="7786710" y="6500834"/>
            <a:ext cx="1219116" cy="235962"/>
          </a:xfrm>
          <a:prstGeom prst="rect">
            <a:avLst/>
          </a:prstGeom>
          <a:noFill/>
        </p:spPr>
        <p:txBody>
          <a:bodyPr wrap="none" rtlCol="0">
            <a:spAutoFit/>
          </a:bodyPr>
          <a:lstStyle/>
          <a:p>
            <a:r>
              <a:rPr lang="cs-CZ" sz="1400" baseline="-25000" smtClean="0">
                <a:solidFill>
                  <a:schemeClr val="bg1"/>
                </a:solidFill>
              </a:rPr>
              <a:t>© Ondřej Slabý, 2009</a:t>
            </a:r>
            <a:endParaRPr lang="cs-CZ" sz="1400" baseline="-25000">
              <a:solidFill>
                <a:schemeClr val="bg1"/>
              </a:solidFill>
            </a:endParaRPr>
          </a:p>
        </p:txBody>
      </p:sp>
      <p:sp>
        <p:nvSpPr>
          <p:cNvPr id="8" name="TextovéPole 7"/>
          <p:cNvSpPr txBox="1"/>
          <p:nvPr/>
        </p:nvSpPr>
        <p:spPr>
          <a:xfrm>
            <a:off x="571472" y="6500834"/>
            <a:ext cx="697692" cy="276999"/>
          </a:xfrm>
          <a:prstGeom prst="rect">
            <a:avLst/>
          </a:prstGeom>
          <a:noFill/>
        </p:spPr>
        <p:txBody>
          <a:bodyPr wrap="none" rtlCol="0">
            <a:spAutoFit/>
          </a:bodyPr>
          <a:lstStyle/>
          <a:p>
            <a:r>
              <a:rPr lang="cs-CZ" sz="1200" smtClean="0">
                <a:solidFill>
                  <a:schemeClr val="bg1"/>
                </a:solidFill>
              </a:rPr>
              <a:t>Strana 8</a:t>
            </a:r>
            <a:endParaRPr lang="cs-CZ" sz="1200">
              <a:solidFill>
                <a:schemeClr val="bg1"/>
              </a:solidFill>
            </a:endParaRPr>
          </a:p>
        </p:txBody>
      </p:sp>
      <p:pic>
        <p:nvPicPr>
          <p:cNvPr id="27651" name="Picture 3"/>
          <p:cNvPicPr>
            <a:picLocks noChangeAspect="1" noChangeArrowheads="1"/>
          </p:cNvPicPr>
          <p:nvPr/>
        </p:nvPicPr>
        <p:blipFill>
          <a:blip r:embed="rId3"/>
          <a:srcRect/>
          <a:stretch>
            <a:fillRect/>
          </a:stretch>
        </p:blipFill>
        <p:spPr bwMode="auto">
          <a:xfrm>
            <a:off x="500034" y="2500306"/>
            <a:ext cx="1890714" cy="1847743"/>
          </a:xfrm>
          <a:prstGeom prst="rect">
            <a:avLst/>
          </a:prstGeom>
          <a:noFill/>
          <a:ln w="9525">
            <a:noFill/>
            <a:miter lim="800000"/>
            <a:headEnd/>
            <a:tailEnd/>
          </a:ln>
          <a:effectLst/>
        </p:spPr>
      </p:pic>
      <p:sp>
        <p:nvSpPr>
          <p:cNvPr id="21" name="TextovéPole 20"/>
          <p:cNvSpPr txBox="1"/>
          <p:nvPr/>
        </p:nvSpPr>
        <p:spPr>
          <a:xfrm>
            <a:off x="571472" y="714356"/>
            <a:ext cx="6696257" cy="400110"/>
          </a:xfrm>
          <a:prstGeom prst="rect">
            <a:avLst/>
          </a:prstGeom>
          <a:noFill/>
        </p:spPr>
        <p:txBody>
          <a:bodyPr wrap="none" rtlCol="0">
            <a:spAutoFit/>
          </a:bodyPr>
          <a:lstStyle/>
          <a:p>
            <a:r>
              <a:rPr lang="en-US" sz="2000" b="1" smtClean="0">
                <a:solidFill>
                  <a:srgbClr val="C00000"/>
                </a:solidFill>
              </a:rPr>
              <a:t>Spektrofotometrick</a:t>
            </a:r>
            <a:r>
              <a:rPr lang="cs-CZ" sz="2000" b="1" smtClean="0">
                <a:solidFill>
                  <a:srgbClr val="C00000"/>
                </a:solidFill>
              </a:rPr>
              <a:t>á kvantifikace a čistota nukleových kyselin</a:t>
            </a:r>
            <a:endParaRPr lang="cs-CZ" sz="2000" b="1">
              <a:solidFill>
                <a:srgbClr val="C00000"/>
              </a:solidFill>
            </a:endParaRPr>
          </a:p>
        </p:txBody>
      </p:sp>
      <p:sp>
        <p:nvSpPr>
          <p:cNvPr id="22" name="TextovéPole 21"/>
          <p:cNvSpPr txBox="1"/>
          <p:nvPr/>
        </p:nvSpPr>
        <p:spPr>
          <a:xfrm>
            <a:off x="571472" y="1142984"/>
            <a:ext cx="7446719" cy="923330"/>
          </a:xfrm>
          <a:prstGeom prst="rect">
            <a:avLst/>
          </a:prstGeom>
          <a:noFill/>
        </p:spPr>
        <p:txBody>
          <a:bodyPr wrap="none" rtlCol="0">
            <a:spAutoFit/>
          </a:bodyPr>
          <a:lstStyle/>
          <a:p>
            <a:r>
              <a:rPr lang="cs-CZ" smtClean="0"/>
              <a:t>Roztok dvouřetězcové DNA má při 260nm absorbanci 1 při koncetraci 50ug/ul</a:t>
            </a:r>
          </a:p>
          <a:p>
            <a:r>
              <a:rPr lang="cs-CZ" smtClean="0"/>
              <a:t>Roztok jednořetězcové DNA má při 260nm absorbanci 1 při koncetraci 30ug/ul</a:t>
            </a:r>
          </a:p>
          <a:p>
            <a:r>
              <a:rPr lang="cs-CZ" smtClean="0"/>
              <a:t>Roztok jednořetězcové RNA má při 260nm absorbanci 1 při koncetraci 40ug/ul</a:t>
            </a:r>
            <a:endParaRPr lang="cs-CZ"/>
          </a:p>
        </p:txBody>
      </p:sp>
      <p:sp>
        <p:nvSpPr>
          <p:cNvPr id="23" name="TextovéPole 22"/>
          <p:cNvSpPr txBox="1"/>
          <p:nvPr/>
        </p:nvSpPr>
        <p:spPr>
          <a:xfrm>
            <a:off x="571472" y="4857760"/>
            <a:ext cx="7832722" cy="1754326"/>
          </a:xfrm>
          <a:prstGeom prst="rect">
            <a:avLst/>
          </a:prstGeom>
          <a:noFill/>
        </p:spPr>
        <p:txBody>
          <a:bodyPr wrap="none" rtlCol="0">
            <a:spAutoFit/>
          </a:bodyPr>
          <a:lstStyle/>
          <a:p>
            <a:r>
              <a:rPr lang="cs-CZ" smtClean="0"/>
              <a:t>Proteiny mají díky aromatickým aminokyselinám absorpční maximum při 280 nm</a:t>
            </a:r>
          </a:p>
          <a:p>
            <a:r>
              <a:rPr lang="cs-CZ" smtClean="0"/>
              <a:t>Poměr A260/A280 se má u nekontaminované DNA pohybovat v rozmezí 1,8 až 2,0</a:t>
            </a:r>
          </a:p>
          <a:p>
            <a:r>
              <a:rPr lang="cs-CZ" smtClean="0"/>
              <a:t>Poměr A260/A230</a:t>
            </a:r>
            <a:r>
              <a:rPr lang="en-US" smtClean="0"/>
              <a:t>&lt;1,7 </a:t>
            </a:r>
            <a:r>
              <a:rPr lang="cs-CZ" smtClean="0"/>
              <a:t>indikuje kontaminaci chaotropními solemi a fenolem</a:t>
            </a:r>
            <a:endParaRPr lang="en-US" smtClean="0"/>
          </a:p>
          <a:p>
            <a:endParaRPr lang="en-US" smtClean="0"/>
          </a:p>
          <a:p>
            <a:r>
              <a:rPr lang="en-US" smtClean="0"/>
              <a:t>Nanodrop </a:t>
            </a:r>
            <a:r>
              <a:rPr lang="cs-CZ" smtClean="0"/>
              <a:t> ND1000 – umožňuje kvantifikaci pouze v 1ul vzorku</a:t>
            </a:r>
          </a:p>
          <a:p>
            <a:endParaRPr lang="cs-CZ"/>
          </a:p>
        </p:txBody>
      </p:sp>
      <p:pic>
        <p:nvPicPr>
          <p:cNvPr id="27652" name="Picture 4"/>
          <p:cNvPicPr>
            <a:picLocks noChangeAspect="1" noChangeArrowheads="1"/>
          </p:cNvPicPr>
          <p:nvPr/>
        </p:nvPicPr>
        <p:blipFill>
          <a:blip r:embed="rId4"/>
          <a:srcRect/>
          <a:stretch>
            <a:fillRect/>
          </a:stretch>
        </p:blipFill>
        <p:spPr bwMode="auto">
          <a:xfrm>
            <a:off x="5857884" y="2214554"/>
            <a:ext cx="3069399" cy="2290765"/>
          </a:xfrm>
          <a:prstGeom prst="rect">
            <a:avLst/>
          </a:prstGeom>
          <a:noFill/>
          <a:ln w="9525">
            <a:noFill/>
            <a:miter lim="800000"/>
            <a:headEnd/>
            <a:tailEnd/>
          </a:ln>
          <a:effectLst/>
        </p:spPr>
      </p:pic>
      <p:pic>
        <p:nvPicPr>
          <p:cNvPr id="27653" name="Picture 5"/>
          <p:cNvPicPr>
            <a:picLocks noChangeAspect="1" noChangeArrowheads="1"/>
          </p:cNvPicPr>
          <p:nvPr/>
        </p:nvPicPr>
        <p:blipFill>
          <a:blip r:embed="rId5"/>
          <a:srcRect/>
          <a:stretch>
            <a:fillRect/>
          </a:stretch>
        </p:blipFill>
        <p:spPr bwMode="auto">
          <a:xfrm>
            <a:off x="2143108" y="2357430"/>
            <a:ext cx="3692527" cy="23589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4038</TotalTime>
  <Words>2013</Words>
  <Application>Microsoft Macintosh PowerPoint</Application>
  <PresentationFormat>On-screen Show (4:3)</PresentationFormat>
  <Paragraphs>417</Paragraphs>
  <Slides>40</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1" baseType="lpstr">
      <vt:lpstr>Calibri</vt:lpstr>
      <vt:lpstr>Helvetica</vt:lpstr>
      <vt:lpstr>ＭＳ Ｐゴシック</vt:lpstr>
      <vt:lpstr>Square721 BT</vt:lpstr>
      <vt:lpstr>Symbol</vt:lpstr>
      <vt:lpstr>Times New Roman</vt:lpstr>
      <vt:lpstr>TimesNewRoman</vt:lpstr>
      <vt:lpstr>Arial</vt:lpstr>
      <vt:lpstr>Motiv sady Office</vt:lpstr>
      <vt:lpstr>Fotografie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ondrej</dc:creator>
  <cp:lastModifiedBy>Ondrej Slaby</cp:lastModifiedBy>
  <cp:revision>482</cp:revision>
  <dcterms:created xsi:type="dcterms:W3CDTF">2010-10-17T08:20:54Z</dcterms:created>
  <dcterms:modified xsi:type="dcterms:W3CDTF">2015-10-19T08:14:42Z</dcterms:modified>
</cp:coreProperties>
</file>