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301" r:id="rId4"/>
    <p:sldId id="346" r:id="rId5"/>
    <p:sldId id="261" r:id="rId6"/>
    <p:sldId id="259" r:id="rId7"/>
    <p:sldId id="258" r:id="rId8"/>
    <p:sldId id="262" r:id="rId9"/>
    <p:sldId id="260" r:id="rId10"/>
    <p:sldId id="265" r:id="rId11"/>
    <p:sldId id="281" r:id="rId12"/>
    <p:sldId id="274" r:id="rId13"/>
    <p:sldId id="275" r:id="rId14"/>
    <p:sldId id="266" r:id="rId15"/>
    <p:sldId id="360" r:id="rId16"/>
    <p:sldId id="271" r:id="rId17"/>
    <p:sldId id="358" r:id="rId18"/>
    <p:sldId id="359" r:id="rId19"/>
    <p:sldId id="283" r:id="rId20"/>
    <p:sldId id="278" r:id="rId21"/>
    <p:sldId id="293" r:id="rId22"/>
    <p:sldId id="264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3500" autoAdjust="0"/>
  </p:normalViewPr>
  <p:slideViewPr>
    <p:cSldViewPr>
      <p:cViewPr varScale="1">
        <p:scale>
          <a:sx n="100" d="100"/>
          <a:sy n="100" d="100"/>
        </p:scale>
        <p:origin x="-14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22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F9ACA-AA01-4404-9033-CA2A0EECE402}" type="datetimeFigureOut">
              <a:rPr lang="cs-CZ" smtClean="0"/>
              <a:pPr/>
              <a:t>03/11/14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A1895-D7F5-4EB3-A5D3-24B12E3FCE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78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A1895-D7F5-4EB3-A5D3-24B12E3FCEEB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A1895-D7F5-4EB3-A5D3-24B12E3FCEEB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BAF6-860A-47B2-8797-5A55773EB6B8}" type="datetimeFigureOut">
              <a:rPr lang="cs-CZ" smtClean="0"/>
              <a:pPr/>
              <a:t>03/11/14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9EC-178C-4AB5-83EA-D5BBE98B3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BAF6-860A-47B2-8797-5A55773EB6B8}" type="datetimeFigureOut">
              <a:rPr lang="cs-CZ" smtClean="0"/>
              <a:pPr/>
              <a:t>03/11/14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9EC-178C-4AB5-83EA-D5BBE98B3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BAF6-860A-47B2-8797-5A55773EB6B8}" type="datetimeFigureOut">
              <a:rPr lang="cs-CZ" smtClean="0"/>
              <a:pPr/>
              <a:t>03/11/14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9EC-178C-4AB5-83EA-D5BBE98B3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BAF6-860A-47B2-8797-5A55773EB6B8}" type="datetimeFigureOut">
              <a:rPr lang="cs-CZ" smtClean="0"/>
              <a:pPr/>
              <a:t>03/11/14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9EC-178C-4AB5-83EA-D5BBE98B3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BAF6-860A-47B2-8797-5A55773EB6B8}" type="datetimeFigureOut">
              <a:rPr lang="cs-CZ" smtClean="0"/>
              <a:pPr/>
              <a:t>03/11/14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9EC-178C-4AB5-83EA-D5BBE98B3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BAF6-860A-47B2-8797-5A55773EB6B8}" type="datetimeFigureOut">
              <a:rPr lang="cs-CZ" smtClean="0"/>
              <a:pPr/>
              <a:t>03/11/14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9EC-178C-4AB5-83EA-D5BBE98B3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BAF6-860A-47B2-8797-5A55773EB6B8}" type="datetimeFigureOut">
              <a:rPr lang="cs-CZ" smtClean="0"/>
              <a:pPr/>
              <a:t>03/11/14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9EC-178C-4AB5-83EA-D5BBE98B3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BAF6-860A-47B2-8797-5A55773EB6B8}" type="datetimeFigureOut">
              <a:rPr lang="cs-CZ" smtClean="0"/>
              <a:pPr/>
              <a:t>03/11/14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9EC-178C-4AB5-83EA-D5BBE98B3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BAF6-860A-47B2-8797-5A55773EB6B8}" type="datetimeFigureOut">
              <a:rPr lang="cs-CZ" smtClean="0"/>
              <a:pPr/>
              <a:t>03/11/14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9EC-178C-4AB5-83EA-D5BBE98B3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BAF6-860A-47B2-8797-5A55773EB6B8}" type="datetimeFigureOut">
              <a:rPr lang="cs-CZ" smtClean="0"/>
              <a:pPr/>
              <a:t>03/11/14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9EC-178C-4AB5-83EA-D5BBE98B3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BAF6-860A-47B2-8797-5A55773EB6B8}" type="datetimeFigureOut">
              <a:rPr lang="cs-CZ" smtClean="0"/>
              <a:pPr/>
              <a:t>03/11/14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D9EC-178C-4AB5-83EA-D5BBE98B3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3BAF6-860A-47B2-8797-5A55773EB6B8}" type="datetimeFigureOut">
              <a:rPr lang="cs-CZ" smtClean="0"/>
              <a:pPr/>
              <a:t>03/11/14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DD9EC-178C-4AB5-83EA-D5BBE98B396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00504"/>
            <a:ext cx="10085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ovéPole 12"/>
          <p:cNvSpPr txBox="1"/>
          <p:nvPr/>
        </p:nvSpPr>
        <p:spPr>
          <a:xfrm>
            <a:off x="1643042" y="1071546"/>
            <a:ext cx="5604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C7188 </a:t>
            </a:r>
            <a:r>
              <a:rPr lang="cs-CZ" sz="2400" b="1" smtClean="0">
                <a:solidFill>
                  <a:schemeClr val="bg1"/>
                </a:solidFill>
              </a:rPr>
              <a:t>Úvod do molekulární medicíny </a:t>
            </a:r>
            <a:r>
              <a:rPr lang="en-US" sz="2400" b="1" smtClean="0">
                <a:solidFill>
                  <a:schemeClr val="bg1"/>
                </a:solidFill>
              </a:rPr>
              <a:t>4</a:t>
            </a:r>
            <a:r>
              <a:rPr lang="cs-CZ" sz="2400" b="1" smtClean="0">
                <a:solidFill>
                  <a:schemeClr val="bg1"/>
                </a:solidFill>
              </a:rPr>
              <a:t>/12</a:t>
            </a:r>
            <a:endParaRPr lang="cs-CZ" sz="2400" b="1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643042" y="2143116"/>
            <a:ext cx="32694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cs-CZ" sz="2000" b="1" smtClean="0"/>
              <a:t>Moderní metodické přístupy </a:t>
            </a:r>
            <a:endParaRPr lang="en-US" sz="2000" b="1" smtClean="0"/>
          </a:p>
          <a:p>
            <a:pPr marL="342900" indent="-342900"/>
            <a:r>
              <a:rPr lang="cs-CZ" sz="2000" b="1" smtClean="0"/>
              <a:t>v molekulární medicíně I</a:t>
            </a:r>
            <a:r>
              <a:rPr lang="en-US" sz="2000" b="1" smtClean="0"/>
              <a:t>I</a:t>
            </a:r>
            <a:r>
              <a:rPr lang="cs-CZ" sz="2000" b="1" smtClean="0"/>
              <a:t> </a:t>
            </a:r>
            <a:endParaRPr lang="en-US" sz="2000" b="1" smtClean="0"/>
          </a:p>
          <a:p>
            <a:pPr marL="342900" indent="-342900"/>
            <a:endParaRPr lang="en-US" sz="2000" b="1" smtClean="0">
              <a:solidFill>
                <a:srgbClr val="FF0000"/>
              </a:solidFill>
            </a:endParaRPr>
          </a:p>
          <a:p>
            <a:pPr marL="342900" indent="-342900"/>
            <a:r>
              <a:rPr lang="en-US" sz="2000" b="1" smtClean="0">
                <a:solidFill>
                  <a:srgbClr val="FF0000"/>
                </a:solidFill>
              </a:rPr>
              <a:t>GENOMIKA II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643042" y="4000504"/>
            <a:ext cx="37298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/>
              <a:t>Ondřej Slabý, </a:t>
            </a:r>
            <a:r>
              <a:rPr lang="cs-CZ" b="1" err="1" smtClean="0"/>
              <a:t>Ph.D</a:t>
            </a:r>
            <a:r>
              <a:rPr lang="cs-CZ" b="1" smtClean="0"/>
              <a:t>.</a:t>
            </a:r>
          </a:p>
          <a:p>
            <a:r>
              <a:rPr lang="cs-CZ" sz="1600" i="1" smtClean="0"/>
              <a:t>Masarykův onkologický ústav</a:t>
            </a:r>
          </a:p>
          <a:p>
            <a:r>
              <a:rPr lang="cs-CZ" sz="1600" i="1" smtClean="0"/>
              <a:t>Univerzitní centrum buněčné imunoterapie</a:t>
            </a:r>
          </a:p>
          <a:p>
            <a:r>
              <a:rPr lang="cs-CZ" sz="1600" i="1" smtClean="0"/>
              <a:t>Lékařská fakulta Masarykovy univerzity</a:t>
            </a:r>
            <a:endParaRPr lang="cs-CZ" sz="1600" i="1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928934"/>
            <a:ext cx="1000100" cy="92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ovéPole 9"/>
          <p:cNvSpPr txBox="1"/>
          <p:nvPr/>
        </p:nvSpPr>
        <p:spPr>
          <a:xfrm>
            <a:off x="7643834" y="6429396"/>
            <a:ext cx="1230030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dirty="0" smtClean="0">
                <a:solidFill>
                  <a:schemeClr val="bg1"/>
                </a:solidFill>
              </a:rPr>
              <a:t>© Ondřej Slabý, 2011</a:t>
            </a:r>
            <a:endParaRPr lang="cs-CZ" sz="1400" baseline="-25000" dirty="0">
              <a:solidFill>
                <a:schemeClr val="bg1"/>
              </a:solidFill>
            </a:endParaRPr>
          </a:p>
        </p:txBody>
      </p:sp>
      <p:pic>
        <p:nvPicPr>
          <p:cNvPr id="11" name="Picture 13" descr="logo_MO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5357826"/>
            <a:ext cx="627591" cy="58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5357826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 descr="GS011558"/>
          <p:cNvPicPr>
            <a:picLocks noChangeAspect="1" noChangeArrowheads="1"/>
          </p:cNvPicPr>
          <p:nvPr/>
        </p:nvPicPr>
        <p:blipFill>
          <a:blip r:embed="rId7"/>
          <a:srcRect l="18361" r="5409" b="-226"/>
          <a:stretch>
            <a:fillRect/>
          </a:stretch>
        </p:blipFill>
        <p:spPr bwMode="auto">
          <a:xfrm>
            <a:off x="357158" y="1785926"/>
            <a:ext cx="1000132" cy="95319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3768" y="5373216"/>
            <a:ext cx="2072472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dirty="0" smtClean="0">
                <a:solidFill>
                  <a:schemeClr val="bg1"/>
                </a:solidFill>
              </a:rPr>
              <a:t>4</a:t>
            </a:r>
            <a:r>
              <a:rPr lang="cs-CZ" sz="1200" dirty="0" smtClean="0">
                <a:solidFill>
                  <a:schemeClr val="bg1"/>
                </a:solidFill>
              </a:rPr>
              <a:t>/12</a:t>
            </a:r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1472" y="6500834"/>
            <a:ext cx="697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</a:t>
            </a:r>
            <a:r>
              <a:rPr lang="en-US" sz="1200" smtClean="0">
                <a:solidFill>
                  <a:schemeClr val="bg1"/>
                </a:solidFill>
              </a:rPr>
              <a:t>8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14282" y="1428736"/>
            <a:ext cx="8358246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Shlukova</a:t>
            </a:r>
            <a:r>
              <a:rPr lang="cs-CZ" dirty="0" smtClean="0"/>
              <a:t> analýza je jednou z nejpoužívanějších </a:t>
            </a:r>
          </a:p>
          <a:p>
            <a:r>
              <a:rPr lang="cs-CZ" dirty="0" smtClean="0"/>
              <a:t>vícerozměrných </a:t>
            </a:r>
            <a:r>
              <a:rPr lang="pl-PL" dirty="0" err="1" smtClean="0"/>
              <a:t>statistických</a:t>
            </a:r>
            <a:r>
              <a:rPr lang="pl-PL" dirty="0" smtClean="0"/>
              <a:t> metod</a:t>
            </a:r>
          </a:p>
          <a:p>
            <a:endParaRPr lang="cs-CZ" dirty="0" smtClean="0"/>
          </a:p>
          <a:p>
            <a:r>
              <a:rPr lang="cs-CZ" dirty="0" smtClean="0"/>
              <a:t>Jedna se o </a:t>
            </a:r>
            <a:r>
              <a:rPr lang="cs-CZ" dirty="0" err="1" smtClean="0"/>
              <a:t>explorativni</a:t>
            </a:r>
            <a:r>
              <a:rPr lang="cs-CZ" dirty="0" smtClean="0"/>
              <a:t> techniku, </a:t>
            </a:r>
            <a:r>
              <a:rPr lang="cs-CZ" dirty="0" err="1" smtClean="0"/>
              <a:t>ktera</a:t>
            </a:r>
            <a:r>
              <a:rPr lang="cs-CZ" dirty="0" smtClean="0"/>
              <a:t> se </a:t>
            </a:r>
            <a:r>
              <a:rPr lang="cs-CZ" dirty="0" err="1" smtClean="0"/>
              <a:t>použivá</a:t>
            </a:r>
            <a:r>
              <a:rPr lang="cs-CZ" dirty="0" smtClean="0"/>
              <a:t> </a:t>
            </a:r>
            <a:r>
              <a:rPr lang="pt-BR" dirty="0" err="1" smtClean="0"/>
              <a:t>zejmena</a:t>
            </a:r>
            <a:r>
              <a:rPr lang="pt-BR" dirty="0" smtClean="0"/>
              <a:t> </a:t>
            </a:r>
            <a:endParaRPr lang="cs-CZ" dirty="0" smtClean="0"/>
          </a:p>
          <a:p>
            <a:r>
              <a:rPr lang="pt-BR" dirty="0" err="1" smtClean="0"/>
              <a:t>v</a:t>
            </a:r>
            <a:r>
              <a:rPr lang="pt-BR" dirty="0" smtClean="0"/>
              <a:t> </a:t>
            </a:r>
            <a:r>
              <a:rPr lang="pt-BR" dirty="0" err="1" smtClean="0"/>
              <a:t>p</a:t>
            </a:r>
            <a:r>
              <a:rPr lang="cs-CZ" dirty="0" smtClean="0"/>
              <a:t>ří</a:t>
            </a:r>
            <a:r>
              <a:rPr lang="pt-BR" dirty="0" err="1" smtClean="0"/>
              <a:t>padech</a:t>
            </a:r>
            <a:r>
              <a:rPr lang="pt-BR" dirty="0" smtClean="0"/>
              <a:t>, </a:t>
            </a:r>
            <a:r>
              <a:rPr lang="pt-BR" dirty="0" err="1" smtClean="0"/>
              <a:t>kdy</a:t>
            </a:r>
            <a:r>
              <a:rPr lang="pt-BR" dirty="0" smtClean="0"/>
              <a:t> </a:t>
            </a:r>
            <a:r>
              <a:rPr lang="pt-BR" dirty="0" err="1" smtClean="0"/>
              <a:t>nemame</a:t>
            </a:r>
            <a:r>
              <a:rPr lang="pt-BR" dirty="0" smtClean="0"/>
              <a:t> </a:t>
            </a:r>
            <a:r>
              <a:rPr lang="cs-CZ" dirty="0" err="1" smtClean="0"/>
              <a:t>ž</a:t>
            </a:r>
            <a:r>
              <a:rPr lang="pt-BR" dirty="0" err="1" smtClean="0"/>
              <a:t>adne</a:t>
            </a:r>
            <a:r>
              <a:rPr lang="pt-BR" dirty="0" smtClean="0"/>
              <a:t> </a:t>
            </a:r>
            <a:r>
              <a:rPr lang="pt-BR" i="1" dirty="0" smtClean="0"/>
              <a:t>a priori </a:t>
            </a:r>
            <a:r>
              <a:rPr lang="pt-BR" i="1" dirty="0" err="1" smtClean="0"/>
              <a:t>znalosti</a:t>
            </a:r>
            <a:r>
              <a:rPr lang="cs-CZ" i="1" dirty="0" smtClean="0"/>
              <a:t> </a:t>
            </a:r>
            <a:r>
              <a:rPr lang="cs-CZ" dirty="0" smtClean="0"/>
              <a:t>o struktuře </a:t>
            </a:r>
          </a:p>
          <a:p>
            <a:r>
              <a:rPr lang="cs-CZ" dirty="0" smtClean="0"/>
              <a:t>uvnitř dat. </a:t>
            </a:r>
          </a:p>
          <a:p>
            <a:pPr marL="457200" indent="-457200"/>
            <a:endParaRPr lang="cs-CZ" dirty="0" smtClean="0">
              <a:latin typeface="Square721 BT" pitchFamily="34" charset="0"/>
            </a:endParaRPr>
          </a:p>
          <a:p>
            <a:pPr marL="457200" indent="-457200"/>
            <a:r>
              <a:rPr lang="cs-CZ" dirty="0" smtClean="0">
                <a:latin typeface="Square721 BT" pitchFamily="34" charset="0"/>
              </a:rPr>
              <a:t>každý gen je reprezentován vektorem jehož souřadnice, jsou hodnoty exprese</a:t>
            </a:r>
          </a:p>
          <a:p>
            <a:pPr marL="457200" indent="-457200"/>
            <a:r>
              <a:rPr lang="cs-CZ" dirty="0" smtClean="0">
                <a:latin typeface="Square721 BT" pitchFamily="34" charset="0"/>
              </a:rPr>
              <a:t>genu v jednotlivých experimentech (v jednotlivých vzorcích), vzdálenost je</a:t>
            </a:r>
          </a:p>
          <a:p>
            <a:pPr marL="457200" indent="-457200"/>
            <a:r>
              <a:rPr lang="cs-CZ" dirty="0" smtClean="0">
                <a:latin typeface="Square721 BT" pitchFamily="34" charset="0"/>
              </a:rPr>
              <a:t>měřena mezi vektory.</a:t>
            </a:r>
          </a:p>
          <a:p>
            <a:endParaRPr lang="cs-CZ" dirty="0" smtClean="0"/>
          </a:p>
          <a:p>
            <a:r>
              <a:rPr lang="cs-CZ" dirty="0" err="1" smtClean="0"/>
              <a:t>Ukolem</a:t>
            </a:r>
            <a:r>
              <a:rPr lang="cs-CZ" dirty="0" smtClean="0"/>
              <a:t> </a:t>
            </a:r>
            <a:r>
              <a:rPr lang="cs-CZ" dirty="0" err="1" smtClean="0"/>
              <a:t>shlukovacích</a:t>
            </a:r>
            <a:r>
              <a:rPr lang="cs-CZ" dirty="0" smtClean="0"/>
              <a:t> metod je tedy najit </a:t>
            </a:r>
            <a:r>
              <a:rPr lang="pl-PL" dirty="0" smtClean="0"/>
              <a:t>v </a:t>
            </a:r>
            <a:r>
              <a:rPr lang="pl-PL" dirty="0" err="1" smtClean="0"/>
              <a:t>datech</a:t>
            </a:r>
            <a:r>
              <a:rPr lang="pl-PL" dirty="0" smtClean="0"/>
              <a:t> skupiny </a:t>
            </a:r>
            <a:r>
              <a:rPr lang="pl-PL" dirty="0" err="1" smtClean="0"/>
              <a:t>prvků</a:t>
            </a:r>
            <a:r>
              <a:rPr lang="pl-PL" dirty="0" smtClean="0"/>
              <a:t> (</a:t>
            </a:r>
            <a:r>
              <a:rPr lang="pl-PL" dirty="0" err="1" smtClean="0"/>
              <a:t>shluky</a:t>
            </a:r>
            <a:r>
              <a:rPr lang="pl-PL" dirty="0" smtClean="0"/>
              <a:t>) tak, </a:t>
            </a:r>
            <a:r>
              <a:rPr lang="pl-PL" dirty="0" err="1" smtClean="0"/>
              <a:t>že</a:t>
            </a:r>
            <a:r>
              <a:rPr lang="pl-PL" dirty="0" smtClean="0"/>
              <a:t> </a:t>
            </a:r>
            <a:r>
              <a:rPr lang="pl-PL" dirty="0" err="1" smtClean="0"/>
              <a:t>prvky</a:t>
            </a:r>
            <a:r>
              <a:rPr lang="pl-PL" dirty="0" smtClean="0"/>
              <a:t> </a:t>
            </a:r>
            <a:r>
              <a:rPr lang="pl-PL" dirty="0" err="1" smtClean="0"/>
              <a:t>jednotlivých</a:t>
            </a:r>
            <a:r>
              <a:rPr lang="pl-PL" dirty="0" smtClean="0"/>
              <a:t> </a:t>
            </a:r>
            <a:r>
              <a:rPr lang="cs-CZ" dirty="0" smtClean="0"/>
              <a:t>skupin budou v </a:t>
            </a:r>
            <a:r>
              <a:rPr lang="cs-CZ" dirty="0" err="1" smtClean="0"/>
              <a:t>jistem</a:t>
            </a:r>
            <a:r>
              <a:rPr lang="cs-CZ" dirty="0" smtClean="0"/>
              <a:t> smyslu více podobné než prvky z jiných </a:t>
            </a:r>
            <a:r>
              <a:rPr lang="pl-PL" dirty="0" smtClean="0"/>
              <a:t>skupin, tzn. </a:t>
            </a:r>
            <a:r>
              <a:rPr lang="pl-PL" dirty="0" err="1" smtClean="0"/>
              <a:t>nalezené</a:t>
            </a:r>
            <a:r>
              <a:rPr lang="pl-PL" dirty="0" smtClean="0"/>
              <a:t> skupiny </a:t>
            </a:r>
            <a:r>
              <a:rPr lang="pl-PL" dirty="0" err="1" smtClean="0"/>
              <a:t>prvků</a:t>
            </a:r>
            <a:r>
              <a:rPr lang="pl-PL" dirty="0" smtClean="0"/>
              <a:t> </a:t>
            </a:r>
            <a:r>
              <a:rPr lang="pl-PL" dirty="0" err="1" smtClean="0"/>
              <a:t>budou</a:t>
            </a:r>
            <a:r>
              <a:rPr lang="pl-PL" dirty="0" smtClean="0"/>
              <a:t> co </a:t>
            </a:r>
            <a:r>
              <a:rPr lang="pl-PL" dirty="0" err="1" smtClean="0"/>
              <a:t>nejvíce</a:t>
            </a:r>
            <a:r>
              <a:rPr lang="pl-PL" dirty="0" smtClean="0"/>
              <a:t> </a:t>
            </a:r>
            <a:r>
              <a:rPr lang="cs-CZ" dirty="0" smtClean="0"/>
              <a:t>homogenní</a:t>
            </a:r>
          </a:p>
          <a:p>
            <a:r>
              <a:rPr lang="cs-CZ" dirty="0" smtClean="0"/>
              <a:t>Snažíme se nalézt mezi zkoumanými geny (resp. biologickými vzorky) skupinky genů (resp. biologických vzorků), </a:t>
            </a:r>
            <a:r>
              <a:rPr lang="pl-PL" dirty="0" err="1" smtClean="0"/>
              <a:t>ktere</a:t>
            </a:r>
            <a:r>
              <a:rPr lang="pl-PL" dirty="0" smtClean="0"/>
              <a:t> </a:t>
            </a:r>
            <a:r>
              <a:rPr lang="pl-PL" dirty="0" err="1" smtClean="0"/>
              <a:t>vykazují</a:t>
            </a:r>
            <a:r>
              <a:rPr lang="pl-PL" dirty="0" smtClean="0"/>
              <a:t> </a:t>
            </a:r>
            <a:r>
              <a:rPr lang="pl-PL" dirty="0"/>
              <a:t>za </a:t>
            </a:r>
            <a:r>
              <a:rPr lang="pl-PL" dirty="0" err="1"/>
              <a:t>specifických</a:t>
            </a:r>
            <a:r>
              <a:rPr lang="pl-PL" dirty="0"/>
              <a:t> </a:t>
            </a:r>
            <a:r>
              <a:rPr lang="pl-PL" dirty="0" err="1"/>
              <a:t>podminek</a:t>
            </a:r>
            <a:r>
              <a:rPr lang="pl-PL" dirty="0" smtClean="0"/>
              <a:t> </a:t>
            </a:r>
            <a:r>
              <a:rPr lang="pl-PL" dirty="0" err="1" smtClean="0"/>
              <a:t>nebo</a:t>
            </a:r>
            <a:r>
              <a:rPr lang="pl-PL" dirty="0" smtClean="0"/>
              <a:t> u </a:t>
            </a:r>
            <a:r>
              <a:rPr lang="pl-PL" dirty="0" err="1" smtClean="0"/>
              <a:t>daného</a:t>
            </a:r>
            <a:r>
              <a:rPr lang="pl-PL" dirty="0" smtClean="0"/>
              <a:t> fenotypu, </a:t>
            </a:r>
            <a:r>
              <a:rPr lang="pl-PL" dirty="0" err="1" smtClean="0"/>
              <a:t>podobné</a:t>
            </a:r>
            <a:r>
              <a:rPr lang="pl-PL" dirty="0" smtClean="0"/>
              <a:t> </a:t>
            </a:r>
            <a:r>
              <a:rPr lang="pl-PL" dirty="0" err="1" smtClean="0"/>
              <a:t>chování</a:t>
            </a:r>
            <a:r>
              <a:rPr lang="pl-PL" dirty="0" smtClean="0"/>
              <a:t>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85720" y="500042"/>
            <a:ext cx="6035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2) Ukázky </a:t>
            </a:r>
            <a:r>
              <a:rPr lang="cs-CZ" b="1" dirty="0" err="1" smtClean="0">
                <a:solidFill>
                  <a:srgbClr val="C00000"/>
                </a:solidFill>
              </a:rPr>
              <a:t>multidemenzionálních</a:t>
            </a:r>
            <a:r>
              <a:rPr lang="cs-CZ" b="1" dirty="0" smtClean="0">
                <a:solidFill>
                  <a:srgbClr val="C00000"/>
                </a:solidFill>
              </a:rPr>
              <a:t> metod analýzy čipových dat</a:t>
            </a:r>
          </a:p>
          <a:p>
            <a:r>
              <a:rPr lang="cs-CZ" b="1" i="1" dirty="0" err="1" smtClean="0">
                <a:solidFill>
                  <a:srgbClr val="C00000"/>
                </a:solidFill>
              </a:rPr>
              <a:t>Shlukovací</a:t>
            </a:r>
            <a:r>
              <a:rPr lang="cs-CZ" b="1" i="1" dirty="0" smtClean="0">
                <a:solidFill>
                  <a:srgbClr val="C00000"/>
                </a:solidFill>
              </a:rPr>
              <a:t> analýzy</a:t>
            </a:r>
            <a:endParaRPr lang="cs-CZ" b="1" i="1" dirty="0">
              <a:solidFill>
                <a:srgbClr val="C00000"/>
              </a:solidFill>
            </a:endParaRPr>
          </a:p>
        </p:txBody>
      </p:sp>
      <p:pic>
        <p:nvPicPr>
          <p:cNvPr id="10" name="Picture 33"/>
          <p:cNvPicPr preferRelativeResize="0">
            <a:picLocks noChangeArrowheads="1"/>
          </p:cNvPicPr>
          <p:nvPr/>
        </p:nvPicPr>
        <p:blipFill>
          <a:blip r:embed="rId3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52736"/>
            <a:ext cx="3023816" cy="194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4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71472" y="6500834"/>
            <a:ext cx="7329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9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1884363" y="1490663"/>
            <a:ext cx="6477000" cy="3124200"/>
            <a:chOff x="1056" y="1248"/>
            <a:chExt cx="4080" cy="1968"/>
          </a:xfrm>
        </p:grpSpPr>
        <p:sp>
          <p:nvSpPr>
            <p:cNvPr id="7" name="Oval 58"/>
            <p:cNvSpPr>
              <a:spLocks noChangeArrowheads="1"/>
            </p:cNvSpPr>
            <p:nvPr/>
          </p:nvSpPr>
          <p:spPr bwMode="auto">
            <a:xfrm>
              <a:off x="2832" y="1248"/>
              <a:ext cx="2304" cy="196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" name="Line 59"/>
            <p:cNvSpPr>
              <a:spLocks noChangeShapeType="1"/>
            </p:cNvSpPr>
            <p:nvPr/>
          </p:nvSpPr>
          <p:spPr bwMode="auto">
            <a:xfrm flipV="1">
              <a:off x="1776" y="1776"/>
              <a:ext cx="0" cy="76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Line 60"/>
            <p:cNvSpPr>
              <a:spLocks noChangeShapeType="1"/>
            </p:cNvSpPr>
            <p:nvPr/>
          </p:nvSpPr>
          <p:spPr bwMode="auto">
            <a:xfrm flipV="1">
              <a:off x="1056" y="1776"/>
              <a:ext cx="0" cy="1296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" name="Line 61"/>
            <p:cNvSpPr>
              <a:spLocks noChangeShapeType="1"/>
            </p:cNvSpPr>
            <p:nvPr/>
          </p:nvSpPr>
          <p:spPr bwMode="auto">
            <a:xfrm>
              <a:off x="1056" y="1776"/>
              <a:ext cx="72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4" name="Group 62"/>
          <p:cNvGrpSpPr>
            <a:grpSpLocks/>
          </p:cNvGrpSpPr>
          <p:nvPr/>
        </p:nvGrpSpPr>
        <p:grpSpPr bwMode="auto">
          <a:xfrm>
            <a:off x="2798763" y="1871663"/>
            <a:ext cx="5105400" cy="3384550"/>
            <a:chOff x="1632" y="1488"/>
            <a:chExt cx="3216" cy="2132"/>
          </a:xfrm>
        </p:grpSpPr>
        <p:grpSp>
          <p:nvGrpSpPr>
            <p:cNvPr id="15" name="Group 63"/>
            <p:cNvGrpSpPr>
              <a:grpSpLocks/>
            </p:cNvGrpSpPr>
            <p:nvPr/>
          </p:nvGrpSpPr>
          <p:grpSpPr bwMode="auto">
            <a:xfrm>
              <a:off x="1632" y="1488"/>
              <a:ext cx="3216" cy="1856"/>
              <a:chOff x="1632" y="1488"/>
              <a:chExt cx="3216" cy="1856"/>
            </a:xfrm>
          </p:grpSpPr>
          <p:grpSp>
            <p:nvGrpSpPr>
              <p:cNvPr id="17" name="Group 64"/>
              <p:cNvGrpSpPr>
                <a:grpSpLocks/>
              </p:cNvGrpSpPr>
              <p:nvPr/>
            </p:nvGrpSpPr>
            <p:grpSpPr bwMode="auto">
              <a:xfrm>
                <a:off x="1632" y="1488"/>
                <a:ext cx="3216" cy="1728"/>
                <a:chOff x="1632" y="1488"/>
                <a:chExt cx="3216" cy="1728"/>
              </a:xfrm>
            </p:grpSpPr>
            <p:sp>
              <p:nvSpPr>
                <p:cNvPr id="19" name="Oval 65"/>
                <p:cNvSpPr>
                  <a:spLocks noChangeArrowheads="1"/>
                </p:cNvSpPr>
                <p:nvPr/>
              </p:nvSpPr>
              <p:spPr bwMode="auto">
                <a:xfrm>
                  <a:off x="3792" y="1488"/>
                  <a:ext cx="1056" cy="912"/>
                </a:xfrm>
                <a:prstGeom prst="ellipse">
                  <a:avLst/>
                </a:prstGeom>
                <a:solidFill>
                  <a:srgbClr val="FFCC99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0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1632" y="2544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1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2064" y="2544"/>
                  <a:ext cx="0" cy="672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2" name="Line 68"/>
                <p:cNvSpPr>
                  <a:spLocks noChangeShapeType="1"/>
                </p:cNvSpPr>
                <p:nvPr/>
              </p:nvSpPr>
              <p:spPr bwMode="auto">
                <a:xfrm>
                  <a:off x="1632" y="2544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18" name="Oval 69"/>
              <p:cNvSpPr>
                <a:spLocks noChangeArrowheads="1"/>
              </p:cNvSpPr>
              <p:nvPr/>
            </p:nvSpPr>
            <p:spPr bwMode="auto">
              <a:xfrm>
                <a:off x="2016" y="3256"/>
                <a:ext cx="96" cy="8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6" name="Text Box 70"/>
            <p:cNvSpPr txBox="1">
              <a:spLocks noChangeArrowheads="1"/>
            </p:cNvSpPr>
            <p:nvPr/>
          </p:nvSpPr>
          <p:spPr bwMode="auto">
            <a:xfrm>
              <a:off x="1969" y="3408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en-US" sz="1600" b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23" name="Group 71"/>
          <p:cNvGrpSpPr>
            <a:grpSpLocks/>
          </p:cNvGrpSpPr>
          <p:nvPr/>
        </p:nvGrpSpPr>
        <p:grpSpPr bwMode="auto">
          <a:xfrm>
            <a:off x="2417763" y="2024063"/>
            <a:ext cx="5029200" cy="3232150"/>
            <a:chOff x="1392" y="1584"/>
            <a:chExt cx="3168" cy="2036"/>
          </a:xfrm>
        </p:grpSpPr>
        <p:grpSp>
          <p:nvGrpSpPr>
            <p:cNvPr id="24" name="Group 72"/>
            <p:cNvGrpSpPr>
              <a:grpSpLocks/>
            </p:cNvGrpSpPr>
            <p:nvPr/>
          </p:nvGrpSpPr>
          <p:grpSpPr bwMode="auto">
            <a:xfrm>
              <a:off x="1439" y="1584"/>
              <a:ext cx="3121" cy="1760"/>
              <a:chOff x="1439" y="1584"/>
              <a:chExt cx="3121" cy="1760"/>
            </a:xfrm>
          </p:grpSpPr>
          <p:grpSp>
            <p:nvGrpSpPr>
              <p:cNvPr id="27" name="Group 73"/>
              <p:cNvGrpSpPr>
                <a:grpSpLocks/>
              </p:cNvGrpSpPr>
              <p:nvPr/>
            </p:nvGrpSpPr>
            <p:grpSpPr bwMode="auto">
              <a:xfrm>
                <a:off x="1488" y="1584"/>
                <a:ext cx="3072" cy="1632"/>
                <a:chOff x="1488" y="1584"/>
                <a:chExt cx="3072" cy="1632"/>
              </a:xfrm>
            </p:grpSpPr>
            <p:sp>
              <p:nvSpPr>
                <p:cNvPr id="30" name="Oval 74"/>
                <p:cNvSpPr>
                  <a:spLocks noChangeArrowheads="1"/>
                </p:cNvSpPr>
                <p:nvPr/>
              </p:nvSpPr>
              <p:spPr bwMode="auto">
                <a:xfrm rot="-1273719">
                  <a:off x="3888" y="1584"/>
                  <a:ext cx="672" cy="454"/>
                </a:xfrm>
                <a:prstGeom prst="ellipse">
                  <a:avLst/>
                </a:prstGeom>
                <a:solidFill>
                  <a:srgbClr val="CCFFCC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1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1488" y="2832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2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1776" y="2832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" name="Line 77"/>
                <p:cNvSpPr>
                  <a:spLocks noChangeShapeType="1"/>
                </p:cNvSpPr>
                <p:nvPr/>
              </p:nvSpPr>
              <p:spPr bwMode="auto">
                <a:xfrm>
                  <a:off x="1488" y="2832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28" name="Oval 78"/>
              <p:cNvSpPr>
                <a:spLocks noChangeArrowheads="1"/>
              </p:cNvSpPr>
              <p:nvPr/>
            </p:nvSpPr>
            <p:spPr bwMode="auto">
              <a:xfrm>
                <a:off x="1439" y="3256"/>
                <a:ext cx="96" cy="8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9" name="Oval 79"/>
              <p:cNvSpPr>
                <a:spLocks noChangeArrowheads="1"/>
              </p:cNvSpPr>
              <p:nvPr/>
            </p:nvSpPr>
            <p:spPr bwMode="auto">
              <a:xfrm>
                <a:off x="1728" y="3256"/>
                <a:ext cx="96" cy="8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5" name="Text Box 80"/>
            <p:cNvSpPr txBox="1">
              <a:spLocks noChangeArrowheads="1"/>
            </p:cNvSpPr>
            <p:nvPr/>
          </p:nvSpPr>
          <p:spPr bwMode="auto">
            <a:xfrm>
              <a:off x="1392" y="3408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en-US" sz="1600" b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6" name="Text Box 81"/>
            <p:cNvSpPr txBox="1">
              <a:spLocks noChangeArrowheads="1"/>
            </p:cNvSpPr>
            <p:nvPr/>
          </p:nvSpPr>
          <p:spPr bwMode="auto">
            <a:xfrm>
              <a:off x="1680" y="3408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en-US" sz="1600" b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34" name="Group 82"/>
          <p:cNvGrpSpPr>
            <a:grpSpLocks/>
          </p:cNvGrpSpPr>
          <p:nvPr/>
        </p:nvGrpSpPr>
        <p:grpSpPr bwMode="auto">
          <a:xfrm>
            <a:off x="1503363" y="3251200"/>
            <a:ext cx="4276725" cy="2005013"/>
            <a:chOff x="816" y="2357"/>
            <a:chExt cx="2694" cy="1263"/>
          </a:xfrm>
        </p:grpSpPr>
        <p:grpSp>
          <p:nvGrpSpPr>
            <p:cNvPr id="35" name="Group 83"/>
            <p:cNvGrpSpPr>
              <a:grpSpLocks/>
            </p:cNvGrpSpPr>
            <p:nvPr/>
          </p:nvGrpSpPr>
          <p:grpSpPr bwMode="auto">
            <a:xfrm>
              <a:off x="816" y="2357"/>
              <a:ext cx="2694" cy="1263"/>
              <a:chOff x="816" y="2357"/>
              <a:chExt cx="2694" cy="1263"/>
            </a:xfrm>
          </p:grpSpPr>
          <p:grpSp>
            <p:nvGrpSpPr>
              <p:cNvPr id="37" name="Group 84"/>
              <p:cNvGrpSpPr>
                <a:grpSpLocks/>
              </p:cNvGrpSpPr>
              <p:nvPr/>
            </p:nvGrpSpPr>
            <p:grpSpPr bwMode="auto">
              <a:xfrm>
                <a:off x="862" y="2357"/>
                <a:ext cx="2648" cy="987"/>
                <a:chOff x="862" y="2357"/>
                <a:chExt cx="2648" cy="987"/>
              </a:xfrm>
            </p:grpSpPr>
            <p:sp>
              <p:nvSpPr>
                <p:cNvPr id="39" name="Oval 85"/>
                <p:cNvSpPr>
                  <a:spLocks noChangeArrowheads="1"/>
                </p:cNvSpPr>
                <p:nvPr/>
              </p:nvSpPr>
              <p:spPr bwMode="auto">
                <a:xfrm>
                  <a:off x="862" y="3256"/>
                  <a:ext cx="96" cy="8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0" name="Oval 86"/>
                <p:cNvSpPr>
                  <a:spLocks noChangeArrowheads="1"/>
                </p:cNvSpPr>
                <p:nvPr/>
              </p:nvSpPr>
              <p:spPr bwMode="auto">
                <a:xfrm>
                  <a:off x="1151" y="3256"/>
                  <a:ext cx="96" cy="8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grpSp>
              <p:nvGrpSpPr>
                <p:cNvPr id="41" name="Group 87"/>
                <p:cNvGrpSpPr>
                  <a:grpSpLocks/>
                </p:cNvGrpSpPr>
                <p:nvPr/>
              </p:nvGrpSpPr>
              <p:grpSpPr bwMode="auto">
                <a:xfrm>
                  <a:off x="912" y="2357"/>
                  <a:ext cx="2598" cy="859"/>
                  <a:chOff x="912" y="2357"/>
                  <a:chExt cx="2598" cy="859"/>
                </a:xfrm>
              </p:grpSpPr>
              <p:sp>
                <p:nvSpPr>
                  <p:cNvPr id="42" name="Oval 88"/>
                  <p:cNvSpPr>
                    <a:spLocks noChangeArrowheads="1"/>
                  </p:cNvSpPr>
                  <p:nvPr/>
                </p:nvSpPr>
                <p:spPr bwMode="auto">
                  <a:xfrm rot="-2444636">
                    <a:off x="3161" y="2357"/>
                    <a:ext cx="349" cy="595"/>
                  </a:xfrm>
                  <a:prstGeom prst="ellipse">
                    <a:avLst/>
                  </a:prstGeom>
                  <a:solidFill>
                    <a:srgbClr val="99CCFF"/>
                  </a:solidFill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43" name="Line 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2" y="3072"/>
                    <a:ext cx="0" cy="144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44" name="Line 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00" y="3072"/>
                    <a:ext cx="0" cy="144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45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912" y="3072"/>
                    <a:ext cx="28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sp>
            <p:nvSpPr>
              <p:cNvPr id="38" name="Text Box 92"/>
              <p:cNvSpPr txBox="1">
                <a:spLocks noChangeArrowheads="1"/>
              </p:cNvSpPr>
              <p:nvPr/>
            </p:nvSpPr>
            <p:spPr bwMode="auto">
              <a:xfrm>
                <a:off x="816" y="3408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1600" b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36" name="Text Box 93"/>
            <p:cNvSpPr txBox="1">
              <a:spLocks noChangeArrowheads="1"/>
            </p:cNvSpPr>
            <p:nvPr/>
          </p:nvSpPr>
          <p:spPr bwMode="auto">
            <a:xfrm>
              <a:off x="1104" y="3408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en-US" sz="1600" b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46" name="Rectangle 94"/>
          <p:cNvSpPr>
            <a:spLocks noChangeArrowheads="1"/>
          </p:cNvSpPr>
          <p:nvPr/>
        </p:nvSpPr>
        <p:spPr bwMode="auto">
          <a:xfrm>
            <a:off x="285720" y="500042"/>
            <a:ext cx="378621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smtClean="0">
                <a:solidFill>
                  <a:srgbClr val="C00000"/>
                </a:solidFill>
                <a:latin typeface="Square721 BT" pitchFamily="34" charset="0"/>
              </a:rPr>
              <a:t>Hierarchick</a:t>
            </a:r>
            <a:r>
              <a:rPr lang="cs-CZ" sz="2400" b="1" smtClean="0">
                <a:solidFill>
                  <a:srgbClr val="C00000"/>
                </a:solidFill>
                <a:latin typeface="Square721 BT" pitchFamily="34" charset="0"/>
              </a:rPr>
              <a:t>é klastrování</a:t>
            </a:r>
            <a:endParaRPr lang="en-US" sz="2400" b="1">
              <a:solidFill>
                <a:srgbClr val="C00000"/>
              </a:solidFill>
              <a:latin typeface="Square721 BT" pitchFamily="34" charset="0"/>
            </a:endParaRPr>
          </a:p>
        </p:txBody>
      </p:sp>
      <p:grpSp>
        <p:nvGrpSpPr>
          <p:cNvPr id="47" name="Group 95"/>
          <p:cNvGrpSpPr>
            <a:grpSpLocks/>
          </p:cNvGrpSpPr>
          <p:nvPr/>
        </p:nvGrpSpPr>
        <p:grpSpPr bwMode="auto">
          <a:xfrm>
            <a:off x="5145088" y="1971675"/>
            <a:ext cx="2432050" cy="2165350"/>
            <a:chOff x="3110" y="1551"/>
            <a:chExt cx="1532" cy="1364"/>
          </a:xfrm>
        </p:grpSpPr>
        <p:sp>
          <p:nvSpPr>
            <p:cNvPr id="48" name="Oval 96"/>
            <p:cNvSpPr>
              <a:spLocks noChangeArrowheads="1"/>
            </p:cNvSpPr>
            <p:nvPr/>
          </p:nvSpPr>
          <p:spPr bwMode="auto">
            <a:xfrm>
              <a:off x="4304" y="1760"/>
              <a:ext cx="96" cy="8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9" name="Oval 97"/>
            <p:cNvSpPr>
              <a:spLocks noChangeArrowheads="1"/>
            </p:cNvSpPr>
            <p:nvPr/>
          </p:nvSpPr>
          <p:spPr bwMode="auto">
            <a:xfrm>
              <a:off x="4088" y="1824"/>
              <a:ext cx="96" cy="8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0" name="Oval 98"/>
            <p:cNvSpPr>
              <a:spLocks noChangeArrowheads="1"/>
            </p:cNvSpPr>
            <p:nvPr/>
          </p:nvSpPr>
          <p:spPr bwMode="auto">
            <a:xfrm>
              <a:off x="4360" y="2056"/>
              <a:ext cx="96" cy="8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" name="Oval 99"/>
            <p:cNvSpPr>
              <a:spLocks noChangeArrowheads="1"/>
            </p:cNvSpPr>
            <p:nvPr/>
          </p:nvSpPr>
          <p:spPr bwMode="auto">
            <a:xfrm>
              <a:off x="3344" y="2680"/>
              <a:ext cx="96" cy="8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2" name="Oval 100"/>
            <p:cNvSpPr>
              <a:spLocks noChangeArrowheads="1"/>
            </p:cNvSpPr>
            <p:nvPr/>
          </p:nvSpPr>
          <p:spPr bwMode="auto">
            <a:xfrm>
              <a:off x="3248" y="2544"/>
              <a:ext cx="96" cy="8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3" name="Text Box 101"/>
            <p:cNvSpPr txBox="1">
              <a:spLocks noChangeArrowheads="1"/>
            </p:cNvSpPr>
            <p:nvPr/>
          </p:nvSpPr>
          <p:spPr bwMode="auto">
            <a:xfrm>
              <a:off x="3110" y="2415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en-US" sz="1600" b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54" name="Text Box 102"/>
            <p:cNvSpPr txBox="1">
              <a:spLocks noChangeArrowheads="1"/>
            </p:cNvSpPr>
            <p:nvPr/>
          </p:nvSpPr>
          <p:spPr bwMode="auto">
            <a:xfrm>
              <a:off x="3390" y="2703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en-US" sz="1600" b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55" name="Text Box 103"/>
            <p:cNvSpPr txBox="1">
              <a:spLocks noChangeArrowheads="1"/>
            </p:cNvSpPr>
            <p:nvPr/>
          </p:nvSpPr>
          <p:spPr bwMode="auto">
            <a:xfrm>
              <a:off x="3950" y="1607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en-US" sz="1600" b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56" name="Text Box 104"/>
            <p:cNvSpPr txBox="1">
              <a:spLocks noChangeArrowheads="1"/>
            </p:cNvSpPr>
            <p:nvPr/>
          </p:nvSpPr>
          <p:spPr bwMode="auto">
            <a:xfrm>
              <a:off x="4278" y="1551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en-US" sz="1600" b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57" name="Text Box 105"/>
            <p:cNvSpPr txBox="1">
              <a:spLocks noChangeArrowheads="1"/>
            </p:cNvSpPr>
            <p:nvPr/>
          </p:nvSpPr>
          <p:spPr bwMode="auto">
            <a:xfrm>
              <a:off x="4462" y="2015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en-US" sz="1600" b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58" name="Line 106"/>
          <p:cNvSpPr>
            <a:spLocks noChangeShapeType="1"/>
          </p:cNvSpPr>
          <p:nvPr/>
        </p:nvSpPr>
        <p:spPr bwMode="auto">
          <a:xfrm>
            <a:off x="1274763" y="1795463"/>
            <a:ext cx="0" cy="30099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9" name="Text Box 107"/>
          <p:cNvSpPr txBox="1">
            <a:spLocks noChangeArrowheads="1"/>
          </p:cNvSpPr>
          <p:nvPr/>
        </p:nvSpPr>
        <p:spPr bwMode="auto">
          <a:xfrm>
            <a:off x="395288" y="1196975"/>
            <a:ext cx="39654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cs-CZ" altLang="he-IL" sz="2000" b="0">
                <a:solidFill>
                  <a:schemeClr val="bg1"/>
                </a:solidFill>
                <a:cs typeface="Times New Roman" pitchFamily="18" charset="0"/>
              </a:rPr>
              <a:t>Vzdálenost </a:t>
            </a:r>
            <a:r>
              <a:rPr lang="cs-CZ" altLang="he-IL" sz="2000" b="0">
                <a:solidFill>
                  <a:schemeClr val="bg1"/>
                </a:solidFill>
              </a:rPr>
              <a:t>mezi </a:t>
            </a:r>
            <a:r>
              <a:rPr lang="cs-CZ" altLang="he-IL" sz="2000" b="0" smtClean="0">
                <a:solidFill>
                  <a:schemeClr val="bg1"/>
                </a:solidFill>
              </a:rPr>
              <a:t>jednotlivými</a:t>
            </a:r>
            <a:r>
              <a:rPr lang="en-US" altLang="he-IL" sz="2000" b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cs-CZ" altLang="he-IL" sz="2000" b="0" smtClean="0">
                <a:solidFill>
                  <a:schemeClr val="bg1"/>
                </a:solidFill>
                <a:cs typeface="Times New Roman" pitchFamily="18" charset="0"/>
              </a:rPr>
              <a:t>klastr</a:t>
            </a:r>
            <a:r>
              <a:rPr lang="cs-CZ" altLang="he-IL" sz="2000" b="0" smtClean="0">
                <a:solidFill>
                  <a:schemeClr val="bg1"/>
                </a:solidFill>
              </a:rPr>
              <a:t>y</a:t>
            </a:r>
            <a:endParaRPr lang="en-US" altLang="he-IL" sz="2000" b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0" name="Text Box 108"/>
          <p:cNvSpPr txBox="1">
            <a:spLocks noChangeArrowheads="1"/>
          </p:cNvSpPr>
          <p:nvPr/>
        </p:nvSpPr>
        <p:spPr bwMode="auto">
          <a:xfrm>
            <a:off x="1884363" y="5221288"/>
            <a:ext cx="159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he-IL" sz="2000" b="0">
                <a:solidFill>
                  <a:srgbClr val="FFFFFF"/>
                </a:solidFill>
                <a:cs typeface="Times New Roman" pitchFamily="18" charset="0"/>
              </a:rPr>
              <a:t>Dendrogram</a:t>
            </a:r>
            <a:endParaRPr lang="en-US" altLang="he-IL" sz="1600" b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1" name="Comment 109"/>
          <p:cNvSpPr>
            <a:spLocks noChangeArrowheads="1"/>
          </p:cNvSpPr>
          <p:nvPr/>
        </p:nvSpPr>
        <p:spPr bwMode="auto">
          <a:xfrm>
            <a:off x="571472" y="5715016"/>
            <a:ext cx="4800600" cy="650875"/>
          </a:xfrm>
          <a:prstGeom prst="rect">
            <a:avLst/>
          </a:prstGeom>
          <a:solidFill>
            <a:srgbClr val="FCFDC6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dirty="0">
                <a:solidFill>
                  <a:srgbClr val="000000"/>
                </a:solidFill>
              </a:rPr>
              <a:t>Podobnost je vyjádřena hierarchickým stromem – </a:t>
            </a:r>
            <a:r>
              <a:rPr lang="cs-CZ" altLang="en-US" dirty="0" err="1" smtClean="0">
                <a:solidFill>
                  <a:srgbClr val="000000"/>
                </a:solidFill>
              </a:rPr>
              <a:t>dendrogram</a:t>
            </a:r>
            <a:r>
              <a:rPr lang="cs-CZ" altLang="en-US" dirty="0">
                <a:solidFill>
                  <a:srgbClr val="000000"/>
                </a:solidFill>
              </a:rPr>
              <a:t> </a:t>
            </a:r>
            <a:r>
              <a:rPr lang="cs-CZ" altLang="en-US" dirty="0" smtClean="0">
                <a:solidFill>
                  <a:srgbClr val="000000"/>
                </a:solidFill>
              </a:rPr>
              <a:t>s teplotní mapou „</a:t>
            </a:r>
            <a:r>
              <a:rPr lang="cs-CZ" altLang="en-US" dirty="0" err="1" smtClean="0">
                <a:solidFill>
                  <a:srgbClr val="000000"/>
                </a:solidFill>
              </a:rPr>
              <a:t>heat</a:t>
            </a:r>
            <a:r>
              <a:rPr lang="cs-CZ" altLang="en-US" dirty="0" smtClean="0">
                <a:solidFill>
                  <a:srgbClr val="000000"/>
                </a:solidFill>
              </a:rPr>
              <a:t>-map“</a:t>
            </a:r>
            <a:endParaRPr lang="cs-CZ" altLang="en-US" b="0" dirty="0">
              <a:solidFill>
                <a:srgbClr val="000000"/>
              </a:solidFill>
            </a:endParaRPr>
          </a:p>
        </p:txBody>
      </p:sp>
      <p:graphicFrame>
        <p:nvGraphicFramePr>
          <p:cNvPr id="62" name="Object 0"/>
          <p:cNvGraphicFramePr>
            <a:graphicFrameLocks noChangeAspect="1"/>
          </p:cNvGraphicFramePr>
          <p:nvPr/>
        </p:nvGraphicFramePr>
        <p:xfrm>
          <a:off x="5580063" y="4292600"/>
          <a:ext cx="3244850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0" name="Image" r:id="rId3" imgW="5879365" imgH="4088889" progId="">
                  <p:embed/>
                </p:oleObj>
              </mc:Choice>
              <mc:Fallback>
                <p:oleObj name="Image" r:id="rId3" imgW="5879365" imgH="4088889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4292600"/>
                        <a:ext cx="3244850" cy="225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ovéPole 62"/>
          <p:cNvSpPr txBox="1"/>
          <p:nvPr/>
        </p:nvSpPr>
        <p:spPr>
          <a:xfrm>
            <a:off x="7858148" y="3857628"/>
            <a:ext cx="11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</a:rPr>
              <a:t>Heat map</a:t>
            </a:r>
            <a:endParaRPr lang="cs-CZ" b="1">
              <a:solidFill>
                <a:srgbClr val="C00000"/>
              </a:solidFill>
            </a:endParaRPr>
          </a:p>
        </p:txBody>
      </p:sp>
      <p:sp>
        <p:nvSpPr>
          <p:cNvPr id="64" name="Obdélník 63"/>
          <p:cNvSpPr/>
          <p:nvPr/>
        </p:nvSpPr>
        <p:spPr>
          <a:xfrm>
            <a:off x="4429124" y="21429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smtClean="0">
                <a:solidFill>
                  <a:schemeClr val="bg1"/>
                </a:solidFill>
              </a:rPr>
              <a:t>-kalkulace vzdálenosti mezi všemi geny a nalezení nejmenší. </a:t>
            </a:r>
          </a:p>
          <a:p>
            <a:r>
              <a:rPr lang="cs-CZ" sz="1400" smtClean="0">
                <a:solidFill>
                  <a:schemeClr val="bg1"/>
                </a:solidFill>
              </a:rPr>
              <a:t>K ní se seskupí všechny jí podobné a vytvoří se </a:t>
            </a:r>
            <a:r>
              <a:rPr lang="en-US" sz="1400" smtClean="0">
                <a:solidFill>
                  <a:schemeClr val="bg1"/>
                </a:solidFill>
              </a:rPr>
              <a:t>k</a:t>
            </a:r>
            <a:r>
              <a:rPr lang="cs-CZ" sz="1400" smtClean="0">
                <a:solidFill>
                  <a:schemeClr val="bg1"/>
                </a:solidFill>
              </a:rPr>
              <a:t>l</a:t>
            </a:r>
            <a:r>
              <a:rPr lang="en-US" sz="1400" smtClean="0">
                <a:solidFill>
                  <a:schemeClr val="bg1"/>
                </a:solidFill>
              </a:rPr>
              <a:t>a</a:t>
            </a:r>
            <a:r>
              <a:rPr lang="cs-CZ" sz="1400" smtClean="0">
                <a:solidFill>
                  <a:schemeClr val="bg1"/>
                </a:solidFill>
              </a:rPr>
              <a:t>str.</a:t>
            </a:r>
          </a:p>
          <a:p>
            <a:r>
              <a:rPr lang="cs-CZ" sz="1400" smtClean="0">
                <a:solidFill>
                  <a:schemeClr val="bg1"/>
                </a:solidFill>
              </a:rPr>
              <a:t>-po vytvoření X počtu clusterů se hledají vzdálenosti mezi klastry (hierarchical clustering)</a:t>
            </a:r>
          </a:p>
          <a:p>
            <a:r>
              <a:rPr lang="cs-CZ" sz="1400" smtClean="0">
                <a:solidFill>
                  <a:schemeClr val="bg1"/>
                </a:solidFill>
              </a:rPr>
              <a:t>-počet klastrů není omezen</a:t>
            </a:r>
            <a:endParaRPr lang="cs-CZ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4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1</a:t>
            </a:r>
            <a:r>
              <a:rPr lang="en-US" sz="1200" smtClean="0">
                <a:solidFill>
                  <a:schemeClr val="bg1"/>
                </a:solidFill>
              </a:rPr>
              <a:t>7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642910" y="500042"/>
            <a:ext cx="395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Klastrová analýza u karcinomu prsu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786578" y="6143644"/>
            <a:ext cx="164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Sorlie et al, 2002, PNAS</a:t>
            </a:r>
            <a:endParaRPr lang="cs-CZ" sz="12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196752"/>
            <a:ext cx="70485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3/12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1</a:t>
            </a:r>
            <a:r>
              <a:rPr lang="en-US" sz="1200" smtClean="0">
                <a:solidFill>
                  <a:schemeClr val="bg1"/>
                </a:solidFill>
              </a:rPr>
              <a:t>7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pic>
        <p:nvPicPr>
          <p:cNvPr id="18" name="Picture 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" y="3479800"/>
            <a:ext cx="4267200" cy="2820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9" name="Picture 7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3471863"/>
            <a:ext cx="4038600" cy="2809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0" name="Picture 7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6391275"/>
            <a:ext cx="8534400" cy="2873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graphicFrame>
        <p:nvGraphicFramePr>
          <p:cNvPr id="21" name="Group 86"/>
          <p:cNvGraphicFramePr>
            <a:graphicFrameLocks noGrp="1"/>
          </p:cNvGraphicFramePr>
          <p:nvPr/>
        </p:nvGraphicFramePr>
        <p:xfrm>
          <a:off x="152400" y="757238"/>
          <a:ext cx="8610600" cy="2508249"/>
        </p:xfrm>
        <a:graphic>
          <a:graphicData uri="http://schemas.openxmlformats.org/drawingml/2006/table">
            <a:tbl>
              <a:tblPr/>
              <a:tblGrid>
                <a:gridCol w="998538"/>
                <a:gridCol w="1230312"/>
                <a:gridCol w="1000125"/>
                <a:gridCol w="1038225"/>
                <a:gridCol w="990600"/>
                <a:gridCol w="914400"/>
                <a:gridCol w="2438400"/>
              </a:tblGrid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-/+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-/+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-/+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+/++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+++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HER2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+++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- / 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- / 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- / 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p53mut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82%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71%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33%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80%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13%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CK 5/6, 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+++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+/-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+++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CK 8/18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+/++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+/++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+++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c-myb / ost.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+++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+++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-/+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+++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</a:tbl>
          </a:graphicData>
        </a:graphic>
      </p:graphicFrame>
      <p:pic>
        <p:nvPicPr>
          <p:cNvPr id="22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200025"/>
            <a:ext cx="7620000" cy="361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3" name="TextovéPole 22"/>
          <p:cNvSpPr txBox="1"/>
          <p:nvPr/>
        </p:nvSpPr>
        <p:spPr>
          <a:xfrm>
            <a:off x="3929058" y="6072206"/>
            <a:ext cx="164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Sorlie et al, 2002, PNAS</a:t>
            </a:r>
            <a:endParaRPr lang="cs-CZ" sz="12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4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1</a:t>
            </a:r>
            <a:r>
              <a:rPr lang="en-US" sz="1200" smtClean="0">
                <a:solidFill>
                  <a:schemeClr val="bg1"/>
                </a:solidFill>
              </a:rPr>
              <a:t>3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57158" y="428604"/>
            <a:ext cx="83582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3) Klasifikační metody</a:t>
            </a:r>
          </a:p>
          <a:p>
            <a:r>
              <a:rPr lang="cs-CZ" dirty="0" smtClean="0"/>
              <a:t>Jejich podstatou je znalost informace o charakteru vzorku tzn. </a:t>
            </a:r>
            <a:r>
              <a:rPr lang="cs-CZ" dirty="0" err="1" smtClean="0"/>
              <a:t>supervised</a:t>
            </a:r>
            <a:r>
              <a:rPr lang="cs-CZ" dirty="0" smtClean="0"/>
              <a:t> přístup. Principem klasifikačních metod v analýze dat z DNA čipů </a:t>
            </a:r>
            <a:r>
              <a:rPr lang="pl-PL" dirty="0" smtClean="0"/>
              <a:t>je </a:t>
            </a:r>
            <a:r>
              <a:rPr lang="pl-PL" dirty="0" err="1" smtClean="0"/>
              <a:t>vytvoření</a:t>
            </a:r>
            <a:r>
              <a:rPr lang="pl-PL" dirty="0" smtClean="0"/>
              <a:t> </a:t>
            </a:r>
            <a:r>
              <a:rPr lang="pl-PL" dirty="0" err="1" smtClean="0"/>
              <a:t>rozhodovacího</a:t>
            </a:r>
            <a:r>
              <a:rPr lang="pl-PL" dirty="0" smtClean="0"/>
              <a:t> </a:t>
            </a:r>
            <a:r>
              <a:rPr lang="pl-PL" dirty="0" err="1" smtClean="0"/>
              <a:t>pravidla</a:t>
            </a:r>
            <a:r>
              <a:rPr lang="pl-PL" dirty="0" smtClean="0"/>
              <a:t>, </a:t>
            </a:r>
            <a:r>
              <a:rPr lang="pl-PL" dirty="0" err="1" smtClean="0"/>
              <a:t>ktere</a:t>
            </a:r>
            <a:r>
              <a:rPr lang="pl-PL" dirty="0" smtClean="0"/>
              <a:t> by na </a:t>
            </a:r>
            <a:r>
              <a:rPr lang="pl-PL" dirty="0" err="1" smtClean="0"/>
              <a:t>zakladě</a:t>
            </a:r>
            <a:r>
              <a:rPr lang="pl-PL" dirty="0" smtClean="0"/>
              <a:t> </a:t>
            </a:r>
            <a:r>
              <a:rPr lang="cs-CZ" dirty="0" smtClean="0"/>
              <a:t>naměřených hodnot genové exprese umožňovalo přiřazení </a:t>
            </a:r>
          </a:p>
          <a:p>
            <a:r>
              <a:rPr lang="cs-CZ" dirty="0" smtClean="0"/>
              <a:t>pacienta do </a:t>
            </a:r>
            <a:r>
              <a:rPr lang="cs-CZ" dirty="0" err="1" smtClean="0"/>
              <a:t>jedne</a:t>
            </a:r>
            <a:r>
              <a:rPr lang="cs-CZ" dirty="0" smtClean="0"/>
              <a:t> z předem definovaných tříd (například zdravý</a:t>
            </a:r>
            <a:r>
              <a:rPr lang="pl-PL" dirty="0" smtClean="0"/>
              <a:t>, </a:t>
            </a:r>
            <a:r>
              <a:rPr lang="pl-PL" dirty="0" err="1" smtClean="0"/>
              <a:t>nemocný</a:t>
            </a:r>
            <a:r>
              <a:rPr lang="pl-PL" dirty="0" smtClean="0"/>
              <a:t>). Z </a:t>
            </a:r>
            <a:r>
              <a:rPr lang="pl-PL" dirty="0" err="1" smtClean="0"/>
              <a:t>toho</a:t>
            </a:r>
            <a:r>
              <a:rPr lang="pl-PL" dirty="0" smtClean="0"/>
              <a:t> je </a:t>
            </a:r>
            <a:r>
              <a:rPr lang="pl-PL" dirty="0" err="1" smtClean="0"/>
              <a:t>zřejmé</a:t>
            </a:r>
            <a:r>
              <a:rPr lang="pl-PL" dirty="0" smtClean="0"/>
              <a:t>, </a:t>
            </a:r>
            <a:r>
              <a:rPr lang="pl-PL" dirty="0" err="1" smtClean="0"/>
              <a:t>že</a:t>
            </a:r>
            <a:r>
              <a:rPr lang="pl-PL" dirty="0" smtClean="0"/>
              <a:t> by </a:t>
            </a:r>
            <a:r>
              <a:rPr lang="pl-PL" dirty="0" err="1" smtClean="0"/>
              <a:t>se</a:t>
            </a:r>
            <a:r>
              <a:rPr lang="pl-PL" dirty="0" smtClean="0"/>
              <a:t> „</a:t>
            </a:r>
            <a:r>
              <a:rPr lang="pl-PL" dirty="0" err="1" smtClean="0"/>
              <a:t>dobré</a:t>
            </a:r>
            <a:r>
              <a:rPr lang="pl-PL" dirty="0" smtClean="0"/>
              <a:t>“ </a:t>
            </a:r>
            <a:r>
              <a:rPr lang="pl-PL" dirty="0" err="1" smtClean="0"/>
              <a:t>rozhodovací</a:t>
            </a:r>
            <a:r>
              <a:rPr lang="pl-PL" dirty="0" smtClean="0"/>
              <a:t> </a:t>
            </a:r>
            <a:r>
              <a:rPr lang="pl-PL" dirty="0" err="1" smtClean="0"/>
              <a:t>pravidlo</a:t>
            </a:r>
            <a:r>
              <a:rPr lang="pl-PL" dirty="0" smtClean="0"/>
              <a:t> </a:t>
            </a:r>
            <a:r>
              <a:rPr lang="pl-PL" dirty="0" err="1" smtClean="0"/>
              <a:t>založené</a:t>
            </a:r>
            <a:r>
              <a:rPr lang="pl-PL" dirty="0" smtClean="0"/>
              <a:t> na </a:t>
            </a:r>
            <a:r>
              <a:rPr lang="pl-PL" dirty="0" err="1" smtClean="0"/>
              <a:t>expresních</a:t>
            </a:r>
            <a:r>
              <a:rPr lang="pl-PL" dirty="0" smtClean="0"/>
              <a:t> </a:t>
            </a:r>
            <a:r>
              <a:rPr lang="pl-PL" dirty="0" err="1" smtClean="0"/>
              <a:t>datech</a:t>
            </a:r>
            <a:r>
              <a:rPr lang="pl-PL" dirty="0" smtClean="0"/>
              <a:t> </a:t>
            </a:r>
            <a:r>
              <a:rPr lang="pl-PL" dirty="0" err="1" smtClean="0"/>
              <a:t>mohlo</a:t>
            </a:r>
            <a:r>
              <a:rPr lang="pl-PL" dirty="0" smtClean="0"/>
              <a:t> </a:t>
            </a:r>
            <a:r>
              <a:rPr lang="pl-PL" dirty="0" err="1" smtClean="0"/>
              <a:t>zařadit</a:t>
            </a:r>
            <a:r>
              <a:rPr lang="pl-PL" dirty="0" smtClean="0"/>
              <a:t> po </a:t>
            </a:r>
            <a:r>
              <a:rPr lang="cs-CZ" dirty="0" smtClean="0"/>
              <a:t>bok </a:t>
            </a:r>
            <a:r>
              <a:rPr lang="cs-CZ" dirty="0" err="1" smtClean="0"/>
              <a:t>stavajících</a:t>
            </a:r>
            <a:r>
              <a:rPr lang="cs-CZ" dirty="0" smtClean="0"/>
              <a:t> diagnostických metod a výrazně tak přispět ke zpřesnění diagnostiky závažných onemocnění (klasifikační stromy, Support </a:t>
            </a:r>
            <a:r>
              <a:rPr lang="cs-CZ" dirty="0" err="1" smtClean="0"/>
              <a:t>Vector</a:t>
            </a:r>
            <a:r>
              <a:rPr lang="cs-CZ" dirty="0" smtClean="0"/>
              <a:t> </a:t>
            </a:r>
            <a:r>
              <a:rPr lang="cs-CZ" dirty="0" err="1" smtClean="0"/>
              <a:t>Machines</a:t>
            </a:r>
            <a:r>
              <a:rPr lang="cs-CZ" dirty="0" smtClean="0"/>
              <a:t> (SVM), metoda k-nejbližších sousedů,..)</a:t>
            </a:r>
            <a:endParaRPr lang="cs-CZ" dirty="0"/>
          </a:p>
        </p:txBody>
      </p:sp>
      <p:pic>
        <p:nvPicPr>
          <p:cNvPr id="13" name="Obrázek 12" descr="ch52f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071810"/>
            <a:ext cx="2105028" cy="3213357"/>
          </a:xfrm>
          <a:prstGeom prst="rect">
            <a:avLst/>
          </a:prstGeom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23528" y="3003840"/>
            <a:ext cx="7920037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altLang="en-AU" dirty="0"/>
              <a:t>MOLEKULÁRNÍ KLASIFIKACE NÁDORŮ:</a:t>
            </a:r>
          </a:p>
          <a:p>
            <a:r>
              <a:rPr lang="cs-CZ" altLang="en-AU" b="0" dirty="0"/>
              <a:t>precizní klasifikace je základem </a:t>
            </a:r>
            <a:r>
              <a:rPr lang="cs-CZ" altLang="en-AU" b="0" dirty="0" smtClean="0"/>
              <a:t>léčebného </a:t>
            </a:r>
          </a:p>
          <a:p>
            <a:r>
              <a:rPr lang="cs-CZ" altLang="en-AU" b="0" dirty="0" smtClean="0"/>
              <a:t>úspěchu, </a:t>
            </a:r>
            <a:r>
              <a:rPr lang="cs-CZ" altLang="en-AU" b="0" dirty="0"/>
              <a:t>současné metody jsou založeny </a:t>
            </a:r>
            <a:endParaRPr lang="cs-CZ" altLang="en-AU" b="0" dirty="0" smtClean="0"/>
          </a:p>
          <a:p>
            <a:r>
              <a:rPr lang="cs-CZ" altLang="en-AU" b="0" dirty="0" smtClean="0"/>
              <a:t>na </a:t>
            </a:r>
            <a:r>
              <a:rPr lang="cs-CZ" altLang="en-AU" b="0" dirty="0"/>
              <a:t>morfologii, </a:t>
            </a:r>
            <a:r>
              <a:rPr lang="cs-CZ" altLang="en-AU" b="0" dirty="0" err="1"/>
              <a:t>imunohistochemii</a:t>
            </a:r>
            <a:r>
              <a:rPr lang="cs-CZ" altLang="en-AU" b="0" dirty="0"/>
              <a:t>, genetice </a:t>
            </a:r>
            <a:endParaRPr lang="cs-CZ" altLang="en-AU" b="0" dirty="0" smtClean="0"/>
          </a:p>
          <a:p>
            <a:r>
              <a:rPr lang="cs-CZ" altLang="en-AU" b="0" dirty="0" smtClean="0"/>
              <a:t>a </a:t>
            </a:r>
            <a:r>
              <a:rPr lang="cs-CZ" altLang="en-AU" b="0" dirty="0"/>
              <a:t>klinické odpovědi</a:t>
            </a:r>
          </a:p>
          <a:p>
            <a:r>
              <a:rPr lang="cs-CZ" altLang="en-AU" b="0" dirty="0"/>
              <a:t>řada diagnostických nejasností (heterogenita)</a:t>
            </a:r>
          </a:p>
          <a:p>
            <a:r>
              <a:rPr lang="cs-CZ" altLang="en-AU" b="0" dirty="0"/>
              <a:t>ČIPY:</a:t>
            </a:r>
          </a:p>
          <a:p>
            <a:r>
              <a:rPr lang="cs-CZ" altLang="en-AU" b="0" dirty="0"/>
              <a:t>-identifikace nových jednotek na podkladě </a:t>
            </a:r>
            <a:endParaRPr lang="cs-CZ" altLang="en-AU" b="0" dirty="0" smtClean="0"/>
          </a:p>
          <a:p>
            <a:r>
              <a:rPr lang="cs-CZ" altLang="en-AU" b="0" dirty="0" smtClean="0"/>
              <a:t>profilu </a:t>
            </a:r>
            <a:r>
              <a:rPr lang="cs-CZ" altLang="en-AU" b="0" dirty="0"/>
              <a:t>genové exprese</a:t>
            </a:r>
          </a:p>
          <a:p>
            <a:r>
              <a:rPr lang="cs-CZ" altLang="en-AU" b="0" dirty="0"/>
              <a:t>-</a:t>
            </a:r>
            <a:r>
              <a:rPr lang="cs-CZ" altLang="en-AU" b="0" dirty="0" err="1"/>
              <a:t>reklasifikace</a:t>
            </a:r>
            <a:r>
              <a:rPr lang="cs-CZ" altLang="en-AU" b="0" dirty="0"/>
              <a:t> stávajících jednotek</a:t>
            </a:r>
          </a:p>
          <a:p>
            <a:r>
              <a:rPr lang="cs-CZ" altLang="en-AU" b="0" dirty="0"/>
              <a:t>-identifikace skupin či jednotlivých genů </a:t>
            </a:r>
          </a:p>
          <a:p>
            <a:r>
              <a:rPr lang="cs-CZ" altLang="en-AU" b="0" dirty="0"/>
              <a:t>„</a:t>
            </a:r>
            <a:r>
              <a:rPr lang="cs-CZ" altLang="en-AU" b="0" dirty="0" err="1"/>
              <a:t>markerů</a:t>
            </a:r>
            <a:r>
              <a:rPr lang="cs-CZ" altLang="en-AU" b="0" dirty="0"/>
              <a:t>“</a:t>
            </a:r>
            <a:r>
              <a:rPr lang="en-AU" altLang="en-AU" b="0" dirty="0"/>
              <a:t> </a:t>
            </a:r>
            <a:r>
              <a:rPr lang="cs-CZ" altLang="en-AU" b="0" dirty="0"/>
              <a:t>specifických pro dané jednotky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cs-CZ" sz="2000" b="0" dirty="0">
              <a:latin typeface="TimesNew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32656"/>
            <a:ext cx="7010400" cy="6375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00" y="508000"/>
            <a:ext cx="68707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73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4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1</a:t>
            </a:r>
            <a:r>
              <a:rPr lang="en-US" sz="1200" smtClean="0">
                <a:solidFill>
                  <a:schemeClr val="bg1"/>
                </a:solidFill>
              </a:rPr>
              <a:t>9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pic>
        <p:nvPicPr>
          <p:cNvPr id="10" name="Picture 4" descr="Web%20page%20pictures%2070%20ge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357298"/>
            <a:ext cx="3735387" cy="45608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5720" y="500042"/>
            <a:ext cx="5322996" cy="98488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000" b="1">
                <a:solidFill>
                  <a:srgbClr val="C00000"/>
                </a:solidFill>
              </a:rPr>
              <a:t>Predikce metastatického potenciálu u pacientek </a:t>
            </a:r>
          </a:p>
          <a:p>
            <a:r>
              <a:rPr lang="cs-CZ" sz="2000" b="1">
                <a:solidFill>
                  <a:srgbClr val="C00000"/>
                </a:solidFill>
              </a:rPr>
              <a:t>s časnými stádii mamárního karcinomu</a:t>
            </a:r>
            <a:endParaRPr lang="en-US" sz="2000" b="1">
              <a:solidFill>
                <a:srgbClr val="C00000"/>
              </a:solidFill>
            </a:endParaRPr>
          </a:p>
          <a:p>
            <a:r>
              <a:rPr lang="cs-CZ"/>
              <a:t>Van</a:t>
            </a:r>
            <a:r>
              <a:rPr lang="en-US"/>
              <a:t>’t Veer et al. (Nature, 2002)</a:t>
            </a:r>
            <a:endParaRPr lang="cs-CZ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214942" y="928670"/>
            <a:ext cx="1056636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AGENDIA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23850" y="1557338"/>
            <a:ext cx="3846887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96 sporadick</a:t>
            </a:r>
            <a:r>
              <a:rPr lang="cs-CZ"/>
              <a:t>ých mamárních karcinomů</a:t>
            </a: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 flipH="1">
            <a:off x="611188" y="1989138"/>
            <a:ext cx="165735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2268538" y="1989138"/>
            <a:ext cx="10795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142844" y="3143248"/>
            <a:ext cx="2200026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/>
              <a:t>46 pacientek se špatnou</a:t>
            </a:r>
          </a:p>
          <a:p>
            <a:r>
              <a:rPr lang="cs-CZ" sz="1600"/>
              <a:t>prognózou </a:t>
            </a:r>
            <a:r>
              <a:rPr lang="cs-CZ" sz="1600" b="0"/>
              <a:t>(do 5 let</a:t>
            </a:r>
          </a:p>
          <a:p>
            <a:r>
              <a:rPr lang="cs-CZ" sz="1600" b="0"/>
              <a:t>se nevyvinuly vzdálené</a:t>
            </a:r>
          </a:p>
          <a:p>
            <a:r>
              <a:rPr lang="cs-CZ" sz="1600" b="0"/>
              <a:t>metastáze)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2643174" y="3143248"/>
            <a:ext cx="2083199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/>
              <a:t>50 pacientek s dobrou</a:t>
            </a:r>
          </a:p>
          <a:p>
            <a:r>
              <a:rPr lang="cs-CZ" sz="1600"/>
              <a:t>prognózou </a:t>
            </a:r>
            <a:r>
              <a:rPr lang="cs-CZ" sz="1600" b="0"/>
              <a:t>(do 5 let</a:t>
            </a:r>
          </a:p>
          <a:p>
            <a:r>
              <a:rPr lang="cs-CZ" sz="1600" b="0"/>
              <a:t>se nevyvinuly vzdálené</a:t>
            </a:r>
          </a:p>
          <a:p>
            <a:r>
              <a:rPr lang="cs-CZ" sz="1600" b="0"/>
              <a:t>metastáze)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6072198" y="6072206"/>
            <a:ext cx="2232662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Sada 70 genů - patent</a:t>
            </a:r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2500298" y="4214818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500034" y="4857760"/>
            <a:ext cx="3839641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5852 genů se signifikantním </a:t>
            </a:r>
          </a:p>
          <a:p>
            <a:r>
              <a:rPr lang="cs-CZ"/>
              <a:t>rozdílem v expresi mezi skupinami</a:t>
            </a:r>
          </a:p>
          <a:p>
            <a:endParaRPr lang="cs-CZ"/>
          </a:p>
          <a:p>
            <a:r>
              <a:rPr lang="cs-CZ"/>
              <a:t>70 genů nejvíce korelujících s klinickým</a:t>
            </a:r>
          </a:p>
          <a:p>
            <a:r>
              <a:rPr lang="cs-CZ"/>
              <a:t>stavem použila pro klasifikaci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68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70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37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ovéPole 338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4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340" name="TextovéPole 339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2</a:t>
            </a:r>
            <a:r>
              <a:rPr lang="en-US" sz="1200" smtClean="0">
                <a:solidFill>
                  <a:schemeClr val="bg1"/>
                </a:solidFill>
              </a:rPr>
              <a:t>0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341" name="TextovéPole 340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28662" y="428604"/>
            <a:ext cx="4630738" cy="450850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600" b="1">
                <a:solidFill>
                  <a:srgbClr val="C00000"/>
                </a:solidFill>
              </a:rPr>
              <a:t>PROTOKOL KLINICKÉ STUDIE „</a:t>
            </a:r>
            <a:r>
              <a:rPr lang="cs-CZ" sz="1600" b="1" u="sng">
                <a:solidFill>
                  <a:srgbClr val="C00000"/>
                </a:solidFill>
              </a:rPr>
              <a:t>MINDACT</a:t>
            </a:r>
            <a:r>
              <a:rPr lang="cs-CZ" sz="1600" b="1">
                <a:solidFill>
                  <a:srgbClr val="C00000"/>
                </a:solidFill>
              </a:rPr>
              <a:t>“</a:t>
            </a:r>
          </a:p>
          <a:p>
            <a:pPr algn="ctr"/>
            <a:r>
              <a:rPr lang="cs-CZ" sz="1100"/>
              <a:t>(</a:t>
            </a:r>
            <a:r>
              <a:rPr lang="cs-CZ" sz="1100" u="sng"/>
              <a:t>M</a:t>
            </a:r>
            <a:r>
              <a:rPr lang="cs-CZ" sz="1100"/>
              <a:t>icroarray </a:t>
            </a:r>
            <a:r>
              <a:rPr lang="cs-CZ" sz="1100" u="sng"/>
              <a:t>I</a:t>
            </a:r>
            <a:r>
              <a:rPr lang="cs-CZ" sz="1100"/>
              <a:t>n </a:t>
            </a:r>
            <a:r>
              <a:rPr lang="cs-CZ" sz="1100" u="sng"/>
              <a:t>N</a:t>
            </a:r>
            <a:r>
              <a:rPr lang="cs-CZ" sz="1100"/>
              <a:t>ode negative </a:t>
            </a:r>
            <a:r>
              <a:rPr lang="cs-CZ" sz="1100" u="sng"/>
              <a:t>D</a:t>
            </a:r>
            <a:r>
              <a:rPr lang="cs-CZ" sz="1100"/>
              <a:t>isease may </a:t>
            </a:r>
            <a:r>
              <a:rPr lang="cs-CZ" sz="1100" u="sng"/>
              <a:t>A</a:t>
            </a:r>
            <a:r>
              <a:rPr lang="cs-CZ" sz="1100"/>
              <a:t>void </a:t>
            </a:r>
            <a:r>
              <a:rPr lang="cs-CZ" sz="1100" u="sng"/>
              <a:t>C</a:t>
            </a:r>
            <a:r>
              <a:rPr lang="cs-CZ" sz="1100"/>
              <a:t>hemo</a:t>
            </a:r>
            <a:r>
              <a:rPr lang="cs-CZ" sz="1100" u="sng"/>
              <a:t>T</a:t>
            </a:r>
            <a:r>
              <a:rPr lang="cs-CZ" sz="1100"/>
              <a:t>herapy)</a:t>
            </a:r>
            <a:endParaRPr lang="cs-CZ" sz="1000"/>
          </a:p>
          <a:p>
            <a:pPr algn="ctr"/>
            <a:endParaRPr lang="cs-CZ" sz="4400" b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84300" y="933450"/>
            <a:ext cx="3800475" cy="5715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100" u="sng"/>
              <a:t>Pacientky s karcinomem prsu: T1-3N0M0</a:t>
            </a:r>
          </a:p>
          <a:p>
            <a:pPr algn="ctr"/>
            <a:r>
              <a:rPr lang="cs-CZ" sz="1000"/>
              <a:t>Registrace do studie, rebiopsie  tumoru a odesláním vzorku nativní tkáně do centra studie</a:t>
            </a:r>
            <a:endParaRPr lang="cs-CZ" sz="4400" b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28700" y="1744663"/>
            <a:ext cx="4511675" cy="71755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100" u="sng"/>
              <a:t>Stanovení prognózy pacientek (riziko relapsu choroby):</a:t>
            </a:r>
          </a:p>
          <a:p>
            <a:pPr algn="ctr"/>
            <a:r>
              <a:rPr lang="cs-CZ" sz="1000" i="1"/>
              <a:t>1. “randomizace“ pacienta</a:t>
            </a:r>
            <a:endParaRPr lang="cs-CZ" sz="1100" u="sng"/>
          </a:p>
          <a:p>
            <a:pPr algn="ctr"/>
            <a:r>
              <a:rPr lang="cs-CZ" sz="1000"/>
              <a:t>1. klinicko-patologický prognostický systém (Adjuvant OnLine)</a:t>
            </a:r>
          </a:p>
          <a:p>
            <a:pPr algn="ctr"/>
            <a:r>
              <a:rPr lang="cs-CZ" sz="1000"/>
              <a:t>2. 70-genový prognostický profil genové exprese tumoru</a:t>
            </a:r>
            <a:endParaRPr lang="cs-CZ" sz="4400" b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410075" y="3009900"/>
            <a:ext cx="1900238" cy="573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000"/>
              <a:t>Oba prognostické systémy vyhodnotily vysoké riziko časného relapsu choroby</a:t>
            </a:r>
            <a:endParaRPr lang="cs-CZ" sz="4400" b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54000" y="3019425"/>
            <a:ext cx="1900238" cy="573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000"/>
              <a:t>Oba prognostické systémy vyhodnotily nízké riziko časného relapsu choroby</a:t>
            </a:r>
            <a:endParaRPr lang="cs-CZ" sz="4400" b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333625" y="3019425"/>
            <a:ext cx="1900238" cy="5715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000"/>
              <a:t>Výsledky obou prognostických systémů jsou ve vzájemném rozporu</a:t>
            </a:r>
            <a:endParaRPr lang="cs-CZ" sz="4400" b="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640138" y="4848225"/>
            <a:ext cx="2374900" cy="7381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000" i="1"/>
              <a:t>3. randomizace pacienta</a:t>
            </a:r>
          </a:p>
          <a:p>
            <a:pPr algn="ctr"/>
            <a:r>
              <a:rPr lang="cs-CZ" sz="1000"/>
              <a:t>Chemoterapie:</a:t>
            </a:r>
          </a:p>
          <a:p>
            <a:pPr algn="ctr"/>
            <a:r>
              <a:rPr lang="cs-CZ" sz="1000"/>
              <a:t>A) s antracyklinem</a:t>
            </a:r>
          </a:p>
          <a:p>
            <a:pPr algn="ctr"/>
            <a:r>
              <a:rPr lang="cs-CZ" sz="1000"/>
              <a:t>B) s kapecitabinem/docetaxelem</a:t>
            </a:r>
            <a:endParaRPr lang="cs-CZ" sz="4400" b="0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333625" y="3829050"/>
            <a:ext cx="1900238" cy="5715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000" i="1"/>
              <a:t>2. randomizace pacienta</a:t>
            </a:r>
          </a:p>
          <a:p>
            <a:pPr algn="ctr"/>
            <a:r>
              <a:rPr lang="cs-CZ" sz="1100" u="sng"/>
              <a:t>Chemoterapie:</a:t>
            </a:r>
          </a:p>
          <a:p>
            <a:pPr algn="ctr"/>
            <a:r>
              <a:rPr lang="cs-CZ" sz="1000"/>
              <a:t>  NE                           AN0</a:t>
            </a:r>
            <a:endParaRPr lang="cs-CZ" sz="4400" b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862013" y="5848350"/>
            <a:ext cx="4868862" cy="4572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1100" u="sng"/>
              <a:t>Hormonoterapie</a:t>
            </a:r>
          </a:p>
          <a:p>
            <a:r>
              <a:rPr lang="cs-CZ" sz="1000"/>
              <a:t>    </a:t>
            </a:r>
            <a:r>
              <a:rPr lang="cs-CZ" sz="1100"/>
              <a:t>NE: ER-                                                                             ANO: ER+ </a:t>
            </a:r>
          </a:p>
          <a:p>
            <a:pPr algn="ctr"/>
            <a:endParaRPr lang="cs-CZ" sz="4400" b="0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3284538" y="1514475"/>
            <a:ext cx="0" cy="228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3292475" y="2486025"/>
            <a:ext cx="0" cy="504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3284538" y="2495550"/>
            <a:ext cx="1900237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H="1">
            <a:off x="1384300" y="2495550"/>
            <a:ext cx="1900238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3284538" y="3590925"/>
            <a:ext cx="0" cy="228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3897313" y="4410075"/>
            <a:ext cx="0" cy="4286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5380038" y="3590925"/>
            <a:ext cx="0" cy="12430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1241425" y="3600450"/>
            <a:ext cx="0" cy="22367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4827588" y="5610225"/>
            <a:ext cx="0" cy="228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2690813" y="4410075"/>
            <a:ext cx="0" cy="14192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3714744" y="6286520"/>
            <a:ext cx="52028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/>
              <a:t>EORTC Protocol 10041 – BIG 3-04 - http://www.eortc.be/services/unit/mindact) 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6084888" y="404813"/>
            <a:ext cx="245003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Rozpočet </a:t>
            </a:r>
            <a:r>
              <a:rPr lang="en-US"/>
              <a:t>~ 20 mil. EUR</a:t>
            </a:r>
          </a:p>
          <a:p>
            <a:endParaRPr lang="en-US"/>
          </a:p>
          <a:p>
            <a:r>
              <a:rPr lang="en-US"/>
              <a:t>Po</a:t>
            </a:r>
            <a:r>
              <a:rPr lang="cs-CZ"/>
              <a:t>řádá síť</a:t>
            </a:r>
          </a:p>
          <a:p>
            <a:r>
              <a:rPr lang="cs-CZ" b="1"/>
              <a:t>TRANSBIG</a:t>
            </a:r>
          </a:p>
          <a:p>
            <a:r>
              <a:rPr lang="cs-CZ"/>
              <a:t>40 institucí 21 zemí</a:t>
            </a:r>
          </a:p>
          <a:p>
            <a:endParaRPr lang="cs-CZ"/>
          </a:p>
          <a:p>
            <a:r>
              <a:rPr lang="cs-CZ"/>
              <a:t>Zařazení 5000 pacientek</a:t>
            </a:r>
          </a:p>
          <a:p>
            <a:r>
              <a:rPr lang="cs-CZ"/>
              <a:t>v prvních 3 letech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4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1472" y="6500834"/>
            <a:ext cx="708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pic>
        <p:nvPicPr>
          <p:cNvPr id="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000108"/>
            <a:ext cx="6653238" cy="487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4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</a:t>
            </a:r>
            <a:r>
              <a:rPr lang="en-US" sz="1200" smtClean="0">
                <a:solidFill>
                  <a:schemeClr val="bg1"/>
                </a:solidFill>
              </a:rPr>
              <a:t>21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836712"/>
            <a:ext cx="5421313" cy="349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080" y="548680"/>
            <a:ext cx="3266918" cy="25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3356541"/>
            <a:ext cx="3297290" cy="3024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4429132"/>
            <a:ext cx="8643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mtClean="0"/>
              <a:t>Moderní metodické přístupy v molekulární medicíně II – proteomika (dvojrozměrná elektroforéza, hmotnostní spektrometrie, proteinové čipy), využití proteomiky v diagnostice nádorových onemocnění</a:t>
            </a:r>
          </a:p>
          <a:p>
            <a:pPr lvl="0"/>
            <a:r>
              <a:rPr lang="cs-CZ" smtClean="0"/>
              <a:t>Molekulární epidemiologie – definice a vymezení oboru, identifikace molekulárních rizikových faktorů vzniku a rozvoje onemocnění, analýza vztahu molekulárních faktorů a vlivů prostředí na rozvoj nádorového onemocnění, význam molekulární epidemiologie u karcinomu plic a kolorektálního karcinomu</a:t>
            </a:r>
          </a:p>
          <a:p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285720" y="4000504"/>
            <a:ext cx="2335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>
                <a:solidFill>
                  <a:srgbClr val="C00000"/>
                </a:solidFill>
              </a:rPr>
              <a:t>Náplň příští přednášky</a:t>
            </a:r>
            <a:endParaRPr lang="cs-CZ" b="1">
              <a:solidFill>
                <a:srgbClr val="C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28596" y="928670"/>
            <a:ext cx="6480172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Take</a:t>
            </a:r>
            <a:r>
              <a:rPr lang="cs-CZ" b="1" dirty="0" smtClean="0"/>
              <a:t> </a:t>
            </a:r>
            <a:r>
              <a:rPr lang="cs-CZ" b="1" dirty="0" err="1" smtClean="0"/>
              <a:t>home</a:t>
            </a:r>
            <a:endParaRPr lang="cs-CZ" b="1" dirty="0" smtClean="0"/>
          </a:p>
          <a:p>
            <a:r>
              <a:rPr lang="en-US" sz="1200" dirty="0" smtClean="0"/>
              <a:t>Anal</a:t>
            </a:r>
            <a:r>
              <a:rPr lang="cs-CZ" sz="1200" dirty="0" err="1" smtClean="0"/>
              <a:t>ýza</a:t>
            </a:r>
            <a:r>
              <a:rPr lang="cs-CZ" sz="1200" dirty="0" smtClean="0"/>
              <a:t> </a:t>
            </a:r>
            <a:r>
              <a:rPr lang="cs-CZ" sz="1200" dirty="0" err="1" smtClean="0"/>
              <a:t>čipových</a:t>
            </a:r>
            <a:r>
              <a:rPr lang="cs-CZ" sz="1200" dirty="0" smtClean="0"/>
              <a:t> dat – pozadí, normalizace </a:t>
            </a:r>
            <a:br>
              <a:rPr lang="cs-CZ" sz="1200" dirty="0" smtClean="0"/>
            </a:br>
            <a:r>
              <a:rPr lang="cs-CZ" sz="1200" dirty="0" smtClean="0"/>
              <a:t>Analýza </a:t>
            </a:r>
            <a:r>
              <a:rPr lang="cs-CZ" sz="1200" dirty="0" err="1" smtClean="0"/>
              <a:t>čipových</a:t>
            </a:r>
            <a:r>
              <a:rPr lang="cs-CZ" sz="1200" dirty="0" smtClean="0"/>
              <a:t> dat - identifikace biologicky významných genů</a:t>
            </a:r>
            <a:br>
              <a:rPr lang="cs-CZ" sz="1200" dirty="0" smtClean="0"/>
            </a:br>
            <a:r>
              <a:rPr lang="cs-CZ" sz="1200" dirty="0" smtClean="0"/>
              <a:t>Analýza </a:t>
            </a:r>
            <a:r>
              <a:rPr lang="cs-CZ" sz="1200" dirty="0" err="1" smtClean="0"/>
              <a:t>čipových</a:t>
            </a:r>
            <a:r>
              <a:rPr lang="cs-CZ" sz="1200" dirty="0" smtClean="0"/>
              <a:t> dat -ukázky </a:t>
            </a:r>
            <a:r>
              <a:rPr lang="cs-CZ" sz="1200" dirty="0" err="1" smtClean="0"/>
              <a:t>multidemenzionálních</a:t>
            </a:r>
            <a:r>
              <a:rPr lang="cs-CZ" sz="1200" dirty="0" smtClean="0"/>
              <a:t> metod analýzy </a:t>
            </a:r>
            <a:r>
              <a:rPr lang="cs-CZ" sz="1200" dirty="0" err="1" smtClean="0"/>
              <a:t>čipových</a:t>
            </a:r>
            <a:r>
              <a:rPr lang="cs-CZ" sz="1200" dirty="0" smtClean="0"/>
              <a:t> dat - </a:t>
            </a:r>
            <a:r>
              <a:rPr lang="cs-CZ" sz="1200" i="1" dirty="0" err="1" smtClean="0"/>
              <a:t>Shlukovací</a:t>
            </a:r>
            <a:r>
              <a:rPr lang="cs-CZ" sz="1200" i="1" dirty="0" smtClean="0"/>
              <a:t> analýzy </a:t>
            </a:r>
            <a:endParaRPr lang="cs-CZ" sz="1200" dirty="0" smtClean="0"/>
          </a:p>
          <a:p>
            <a:r>
              <a:rPr lang="cs-CZ" sz="1200" dirty="0" smtClean="0"/>
              <a:t>Analýza </a:t>
            </a:r>
            <a:r>
              <a:rPr lang="cs-CZ" sz="1200" dirty="0" err="1" smtClean="0"/>
              <a:t>čipových</a:t>
            </a:r>
            <a:r>
              <a:rPr lang="cs-CZ" sz="1200" dirty="0" smtClean="0"/>
              <a:t> dat – klasifikační metody</a:t>
            </a:r>
          </a:p>
          <a:p>
            <a:r>
              <a:rPr lang="cs-CZ" sz="1200" dirty="0" smtClean="0"/>
              <a:t>Molekulární klasifikace nádorových onemocnění – ukázky</a:t>
            </a:r>
          </a:p>
          <a:p>
            <a:r>
              <a:rPr lang="cs-CZ" sz="1200" dirty="0" smtClean="0"/>
              <a:t>Aplikace </a:t>
            </a:r>
            <a:r>
              <a:rPr lang="cs-CZ" sz="1200" dirty="0" err="1" smtClean="0"/>
              <a:t>čipových</a:t>
            </a:r>
            <a:r>
              <a:rPr lang="cs-CZ" sz="1200" dirty="0" smtClean="0"/>
              <a:t> technologií do klinické praxe – studie MINDACT, </a:t>
            </a:r>
            <a:r>
              <a:rPr lang="cs-CZ" sz="1200" dirty="0" err="1" smtClean="0"/>
              <a:t>Agendia</a:t>
            </a:r>
            <a:r>
              <a:rPr lang="cs-CZ" sz="1200" dirty="0" smtClean="0"/>
              <a:t>, </a:t>
            </a:r>
            <a:r>
              <a:rPr lang="cs-CZ" sz="1200" dirty="0" err="1" smtClean="0"/>
              <a:t>Roche</a:t>
            </a:r>
            <a:r>
              <a:rPr lang="cs-CZ" sz="1200" dirty="0" smtClean="0"/>
              <a:t> </a:t>
            </a:r>
            <a:r>
              <a:rPr lang="cs-CZ" sz="1200" dirty="0" err="1" smtClean="0"/>
              <a:t>AmpliChip</a:t>
            </a:r>
            <a:r>
              <a:rPr lang="cs-CZ" sz="1200" dirty="0" smtClean="0"/>
              <a:t> CYP450</a:t>
            </a:r>
          </a:p>
          <a:p>
            <a:r>
              <a:rPr lang="cs-CZ" sz="1200" dirty="0" err="1" smtClean="0"/>
              <a:t>mikroRNA</a:t>
            </a:r>
            <a:r>
              <a:rPr lang="cs-CZ" sz="1200" dirty="0" smtClean="0"/>
              <a:t>: nová úroveň regulace genové exprese – biogeneze a biologická funkce</a:t>
            </a:r>
          </a:p>
          <a:p>
            <a:r>
              <a:rPr lang="cs-CZ" sz="1200" dirty="0" err="1" smtClean="0"/>
              <a:t>mikroRNA</a:t>
            </a:r>
            <a:r>
              <a:rPr lang="cs-CZ" sz="1200" dirty="0" smtClean="0"/>
              <a:t> v patogeneze nádorových onemocnění</a:t>
            </a:r>
          </a:p>
          <a:p>
            <a:r>
              <a:rPr lang="cs-CZ" sz="1200" dirty="0" err="1" smtClean="0"/>
              <a:t>mikroRNA</a:t>
            </a:r>
            <a:r>
              <a:rPr lang="cs-CZ" sz="1200" dirty="0" smtClean="0"/>
              <a:t> jako </a:t>
            </a:r>
            <a:r>
              <a:rPr lang="cs-CZ" sz="1200" dirty="0" err="1" smtClean="0"/>
              <a:t>biomarkery</a:t>
            </a:r>
            <a:r>
              <a:rPr lang="cs-CZ" sz="1200" dirty="0" smtClean="0"/>
              <a:t> (SNP, tkáňové, sérové)</a:t>
            </a:r>
          </a:p>
          <a:p>
            <a:r>
              <a:rPr lang="cs-CZ" sz="1200" dirty="0" err="1" smtClean="0"/>
              <a:t>mikroRNA</a:t>
            </a:r>
            <a:r>
              <a:rPr lang="cs-CZ" sz="1200" dirty="0" smtClean="0"/>
              <a:t> jako terapeutické cíle</a:t>
            </a:r>
          </a:p>
          <a:p>
            <a:r>
              <a:rPr lang="cs-CZ" sz="1200" dirty="0" err="1" smtClean="0"/>
              <a:t>mikroRNA</a:t>
            </a:r>
            <a:r>
              <a:rPr lang="cs-CZ" sz="1200" dirty="0" smtClean="0"/>
              <a:t> </a:t>
            </a:r>
            <a:r>
              <a:rPr lang="cs-CZ" sz="1200" dirty="0" err="1" smtClean="0"/>
              <a:t>čipy</a:t>
            </a:r>
            <a:r>
              <a:rPr lang="cs-CZ" sz="1200" dirty="0" smtClean="0"/>
              <a:t> </a:t>
            </a:r>
          </a:p>
          <a:p>
            <a:endParaRPr lang="cs-CZ" sz="1200" dirty="0" smtClean="0"/>
          </a:p>
          <a:p>
            <a:endParaRPr lang="cs-CZ" sz="1200" dirty="0" smtClean="0"/>
          </a:p>
          <a:p>
            <a:pPr marL="342900" indent="-342900"/>
            <a:endParaRPr lang="cs-CZ" dirty="0" smtClean="0"/>
          </a:p>
          <a:p>
            <a:pPr marL="342900" indent="-342900">
              <a:buAutoNum type="arabicParenR"/>
            </a:pPr>
            <a:endParaRPr lang="cs-CZ" dirty="0" smtClean="0"/>
          </a:p>
          <a:p>
            <a:pPr marL="342900" indent="-342900">
              <a:buAutoNum type="arabicParenR"/>
            </a:pPr>
            <a:endParaRPr lang="cs-CZ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142984"/>
            <a:ext cx="1643074" cy="192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3</a:t>
            </a:r>
            <a:r>
              <a:rPr lang="en-US" sz="1200" smtClean="0">
                <a:solidFill>
                  <a:schemeClr val="bg1"/>
                </a:solidFill>
              </a:rPr>
              <a:t>8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4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0" y="576263"/>
            <a:ext cx="66675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571472" y="6500834"/>
            <a:ext cx="81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 3</a:t>
            </a:r>
            <a:r>
              <a:rPr lang="en-US" sz="1200" smtClean="0">
                <a:solidFill>
                  <a:schemeClr val="bg1"/>
                </a:solidFill>
              </a:rPr>
              <a:t>9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643306" y="714356"/>
            <a:ext cx="1208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smtClean="0"/>
              <a:t>Dotazy?</a:t>
            </a:r>
            <a:endParaRPr lang="cs-CZ" sz="2400" b="1"/>
          </a:p>
        </p:txBody>
      </p:sp>
      <p:sp>
        <p:nvSpPr>
          <p:cNvPr id="9" name="TextovéPole 8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4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95400"/>
            <a:ext cx="6739998" cy="3631787"/>
          </a:xfrm>
          <a:prstGeom prst="rect">
            <a:avLst/>
          </a:prstGeom>
        </p:spPr>
      </p:pic>
      <p:sp>
        <p:nvSpPr>
          <p:cNvPr id="5" name="TextovéPole 3"/>
          <p:cNvSpPr txBox="1"/>
          <p:nvPr/>
        </p:nvSpPr>
        <p:spPr>
          <a:xfrm>
            <a:off x="1571604" y="76200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dirty="0" smtClean="0">
                <a:solidFill>
                  <a:schemeClr val="bg1"/>
                </a:solidFill>
              </a:rPr>
              <a:t>4</a:t>
            </a:r>
            <a:r>
              <a:rPr lang="cs-CZ" sz="1200" dirty="0" smtClean="0">
                <a:solidFill>
                  <a:schemeClr val="bg1"/>
                </a:solidFill>
              </a:rPr>
              <a:t>/12</a:t>
            </a:r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6" name="TextovéPole 4"/>
          <p:cNvSpPr txBox="1"/>
          <p:nvPr/>
        </p:nvSpPr>
        <p:spPr>
          <a:xfrm>
            <a:off x="571472" y="6500834"/>
            <a:ext cx="697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</a:t>
            </a:r>
            <a:r>
              <a:rPr lang="en-US" sz="1200" smtClean="0">
                <a:solidFill>
                  <a:schemeClr val="bg1"/>
                </a:solidFill>
              </a:rPr>
              <a:t>4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7" name="TextovéPole 5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1600" y="548680"/>
            <a:ext cx="5400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i="1" dirty="0" smtClean="0">
                <a:solidFill>
                  <a:srgbClr val="C00000"/>
                </a:solidFill>
              </a:rPr>
              <a:t>Analýza obrazu</a:t>
            </a:r>
          </a:p>
          <a:p>
            <a:endParaRPr lang="cs-CZ" b="1" i="1" dirty="0" smtClean="0">
              <a:solidFill>
                <a:srgbClr val="C00000"/>
              </a:solidFill>
            </a:endParaRPr>
          </a:p>
          <a:p>
            <a:r>
              <a:rPr lang="cs-CZ" b="1" i="1" dirty="0" smtClean="0">
                <a:solidFill>
                  <a:srgbClr val="C00000"/>
                </a:solidFill>
              </a:rPr>
              <a:t>Odečtení </a:t>
            </a:r>
            <a:r>
              <a:rPr lang="cs-CZ" b="1" i="1" dirty="0">
                <a:solidFill>
                  <a:srgbClr val="C00000"/>
                </a:solidFill>
              </a:rPr>
              <a:t>pozadí </a:t>
            </a:r>
            <a:r>
              <a:rPr lang="cs-CZ" b="1" i="1" dirty="0" smtClean="0">
                <a:solidFill>
                  <a:srgbClr val="C00000"/>
                </a:solidFill>
              </a:rPr>
              <a:t>od „</a:t>
            </a:r>
            <a:r>
              <a:rPr lang="cs-CZ" b="1" i="1" dirty="0" err="1" smtClean="0">
                <a:solidFill>
                  <a:srgbClr val="C00000"/>
                </a:solidFill>
              </a:rPr>
              <a:t>foreground</a:t>
            </a:r>
            <a:r>
              <a:rPr lang="cs-CZ" b="1" i="1" dirty="0" smtClean="0">
                <a:solidFill>
                  <a:srgbClr val="C00000"/>
                </a:solidFill>
              </a:rPr>
              <a:t>“</a:t>
            </a:r>
            <a:endParaRPr lang="cs-CZ" b="1" i="1" dirty="0">
              <a:solidFill>
                <a:srgbClr val="C00000"/>
              </a:solidFill>
            </a:endParaRPr>
          </a:p>
          <a:p>
            <a:r>
              <a:rPr lang="cs-CZ" b="1" i="1" dirty="0">
                <a:solidFill>
                  <a:srgbClr val="C00000"/>
                </a:solidFill>
              </a:rPr>
              <a:t>– </a:t>
            </a:r>
            <a:r>
              <a:rPr lang="cs-CZ" b="1" i="1" dirty="0" smtClean="0">
                <a:solidFill>
                  <a:srgbClr val="C00000"/>
                </a:solidFill>
              </a:rPr>
              <a:t>background </a:t>
            </a:r>
            <a:r>
              <a:rPr lang="cs-CZ" b="1" i="1" dirty="0" err="1">
                <a:solidFill>
                  <a:srgbClr val="C00000"/>
                </a:solidFill>
              </a:rPr>
              <a:t>substraction</a:t>
            </a:r>
            <a:r>
              <a:rPr lang="cs-CZ" b="1" i="1" dirty="0">
                <a:solidFill>
                  <a:srgbClr val="C00000"/>
                </a:solidFill>
              </a:rPr>
              <a:t> </a:t>
            </a:r>
            <a:endParaRPr lang="cs-CZ" b="1" i="1" dirty="0" smtClean="0">
              <a:solidFill>
                <a:srgbClr val="C00000"/>
              </a:solidFill>
            </a:endParaRPr>
          </a:p>
          <a:p>
            <a:r>
              <a:rPr lang="cs-CZ" b="1" i="1" dirty="0" smtClean="0">
                <a:solidFill>
                  <a:srgbClr val="C00000"/>
                </a:solidFill>
              </a:rPr>
              <a:t>(</a:t>
            </a:r>
            <a:r>
              <a:rPr lang="cs-CZ" b="1" i="1" dirty="0" err="1">
                <a:solidFill>
                  <a:srgbClr val="C00000"/>
                </a:solidFill>
              </a:rPr>
              <a:t>griding,</a:t>
            </a:r>
            <a:r>
              <a:rPr lang="cs-CZ" b="1" i="1" dirty="0" err="1" smtClean="0">
                <a:solidFill>
                  <a:srgbClr val="C00000"/>
                </a:solidFill>
              </a:rPr>
              <a:t>local</a:t>
            </a:r>
            <a:r>
              <a:rPr lang="cs-CZ" b="1" i="1" dirty="0" smtClean="0">
                <a:solidFill>
                  <a:srgbClr val="C00000"/>
                </a:solidFill>
              </a:rPr>
              <a:t> background, </a:t>
            </a:r>
            <a:r>
              <a:rPr lang="cs-CZ" b="1" i="1" dirty="0" err="1" smtClean="0">
                <a:solidFill>
                  <a:srgbClr val="C00000"/>
                </a:solidFill>
              </a:rPr>
              <a:t>median</a:t>
            </a:r>
            <a:r>
              <a:rPr lang="cs-CZ" b="1" i="1" dirty="0">
                <a:solidFill>
                  <a:srgbClr val="C00000"/>
                </a:solidFill>
              </a:rPr>
              <a:t>, </a:t>
            </a:r>
            <a:r>
              <a:rPr lang="cs-CZ" b="1" i="1" dirty="0" err="1">
                <a:solidFill>
                  <a:srgbClr val="C00000"/>
                </a:solidFill>
              </a:rPr>
              <a:t>empty</a:t>
            </a:r>
            <a:r>
              <a:rPr lang="cs-CZ" b="1" i="1" dirty="0">
                <a:solidFill>
                  <a:srgbClr val="C00000"/>
                </a:solidFill>
              </a:rPr>
              <a:t> spot,…</a:t>
            </a:r>
            <a:r>
              <a:rPr lang="cs-CZ" b="1" i="1" dirty="0" smtClean="0">
                <a:solidFill>
                  <a:srgbClr val="C00000"/>
                </a:solidFill>
              </a:rPr>
              <a:t>)</a:t>
            </a:r>
          </a:p>
          <a:p>
            <a:r>
              <a:rPr lang="cs-CZ" b="1" i="1" dirty="0">
                <a:solidFill>
                  <a:srgbClr val="FF0000"/>
                </a:solidFill>
              </a:rPr>
              <a:t>SNR – „</a:t>
            </a:r>
            <a:r>
              <a:rPr lang="cs-CZ" b="1" i="1" dirty="0" err="1">
                <a:solidFill>
                  <a:srgbClr val="FF0000"/>
                </a:solidFill>
              </a:rPr>
              <a:t>signal</a:t>
            </a:r>
            <a:r>
              <a:rPr lang="cs-CZ" b="1" i="1" dirty="0">
                <a:solidFill>
                  <a:srgbClr val="FF0000"/>
                </a:solidFill>
              </a:rPr>
              <a:t>-to-</a:t>
            </a:r>
            <a:r>
              <a:rPr lang="cs-CZ" b="1" i="1" dirty="0" err="1">
                <a:solidFill>
                  <a:srgbClr val="FF0000"/>
                </a:solidFill>
              </a:rPr>
              <a:t>noise</a:t>
            </a:r>
            <a:r>
              <a:rPr lang="cs-CZ" b="1" i="1" dirty="0">
                <a:solidFill>
                  <a:srgbClr val="FF0000"/>
                </a:solidFill>
              </a:rPr>
              <a:t> ratio“, odstup intenzity popředí od šumu pozadí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endParaRPr lang="cs-CZ" b="1" i="1" dirty="0" smtClean="0">
              <a:solidFill>
                <a:srgbClr val="FF0000"/>
              </a:solidFill>
            </a:endParaRPr>
          </a:p>
          <a:p>
            <a:r>
              <a:rPr lang="cs-CZ" b="1" i="1" dirty="0" smtClean="0">
                <a:solidFill>
                  <a:srgbClr val="C00000"/>
                </a:solidFill>
              </a:rPr>
              <a:t>-převod obrazové informace na numerická data</a:t>
            </a:r>
            <a:endParaRPr lang="cs-CZ" b="1" i="1" dirty="0">
              <a:solidFill>
                <a:srgbClr val="C00000"/>
              </a:solidFill>
            </a:endParaRPr>
          </a:p>
        </p:txBody>
      </p:sp>
      <p:sp>
        <p:nvSpPr>
          <p:cNvPr id="6" name="TextovéPole 7"/>
          <p:cNvSpPr txBox="1"/>
          <p:nvPr/>
        </p:nvSpPr>
        <p:spPr>
          <a:xfrm>
            <a:off x="1571604" y="4462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dirty="0" smtClean="0">
                <a:solidFill>
                  <a:schemeClr val="bg1"/>
                </a:solidFill>
              </a:rPr>
              <a:t>4</a:t>
            </a:r>
            <a:r>
              <a:rPr lang="cs-CZ" sz="1200" dirty="0" smtClean="0">
                <a:solidFill>
                  <a:schemeClr val="bg1"/>
                </a:solidFill>
              </a:rPr>
              <a:t>/12</a:t>
            </a:r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7" name="TextovéPole 17"/>
          <p:cNvSpPr txBox="1"/>
          <p:nvPr/>
        </p:nvSpPr>
        <p:spPr>
          <a:xfrm>
            <a:off x="571472" y="6474044"/>
            <a:ext cx="697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</a:t>
            </a:r>
            <a:r>
              <a:rPr lang="en-US" sz="1200" smtClean="0">
                <a:solidFill>
                  <a:schemeClr val="bg1"/>
                </a:solidFill>
              </a:rPr>
              <a:t>4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8" name="TextovéPole 18"/>
          <p:cNvSpPr txBox="1"/>
          <p:nvPr/>
        </p:nvSpPr>
        <p:spPr>
          <a:xfrm>
            <a:off x="7786710" y="647404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284984"/>
            <a:ext cx="5652120" cy="242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81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dirty="0" smtClean="0">
                <a:solidFill>
                  <a:schemeClr val="bg1"/>
                </a:solidFill>
              </a:rPr>
              <a:t>4</a:t>
            </a:r>
            <a:r>
              <a:rPr lang="cs-CZ" sz="1200" dirty="0" smtClean="0">
                <a:solidFill>
                  <a:schemeClr val="bg1"/>
                </a:solidFill>
              </a:rPr>
              <a:t>/12</a:t>
            </a:r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71472" y="6500834"/>
            <a:ext cx="697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3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71472" y="6500834"/>
            <a:ext cx="697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</a:t>
            </a:r>
            <a:r>
              <a:rPr lang="en-US" sz="1200" smtClean="0">
                <a:solidFill>
                  <a:schemeClr val="bg1"/>
                </a:solidFill>
              </a:rPr>
              <a:t>4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pic>
        <p:nvPicPr>
          <p:cNvPr id="20" name="Picture 1" descr="Scatter60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5508" y="1046145"/>
            <a:ext cx="4800600" cy="478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714348" y="500042"/>
            <a:ext cx="7772400" cy="4572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Gene Expression Arrays:  Scatter Plot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066908" y="5505432"/>
            <a:ext cx="5410200" cy="762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066908" y="1009632"/>
            <a:ext cx="533400" cy="4724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6943708" y="1009632"/>
            <a:ext cx="533400" cy="4724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2143108" y="857232"/>
            <a:ext cx="5410200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2820971" y="5581632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3514708" y="5581632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4268771" y="5581632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9</a:t>
            </a: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4886308" y="5581632"/>
            <a:ext cx="43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11</a:t>
            </a:r>
          </a:p>
        </p:txBody>
      </p:sp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5572108" y="5581632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13</a:t>
            </a:r>
          </a:p>
        </p:txBody>
      </p:sp>
      <p:sp>
        <p:nvSpPr>
          <p:cNvPr id="31" name="TextBox 12"/>
          <p:cNvSpPr txBox="1">
            <a:spLocks noChangeArrowheads="1"/>
          </p:cNvSpPr>
          <p:nvPr/>
        </p:nvSpPr>
        <p:spPr bwMode="auto">
          <a:xfrm>
            <a:off x="6257908" y="5581632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15</a:t>
            </a:r>
          </a:p>
        </p:txBody>
      </p:sp>
      <p:sp>
        <p:nvSpPr>
          <p:cNvPr id="32" name="TextBox 13"/>
          <p:cNvSpPr txBox="1">
            <a:spLocks noChangeArrowheads="1"/>
          </p:cNvSpPr>
          <p:nvPr/>
        </p:nvSpPr>
        <p:spPr bwMode="auto">
          <a:xfrm>
            <a:off x="3500430" y="5929330"/>
            <a:ext cx="2865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Untreated (log</a:t>
            </a:r>
            <a:r>
              <a:rPr lang="en-US" baseline="-25000"/>
              <a:t>2</a:t>
            </a:r>
            <a:r>
              <a:rPr lang="en-US"/>
              <a:t> ratio)</a:t>
            </a:r>
          </a:p>
        </p:txBody>
      </p:sp>
      <p:sp>
        <p:nvSpPr>
          <p:cNvPr id="33" name="TextBox 14"/>
          <p:cNvSpPr txBox="1">
            <a:spLocks noChangeArrowheads="1"/>
          </p:cNvSpPr>
          <p:nvPr/>
        </p:nvSpPr>
        <p:spPr bwMode="auto">
          <a:xfrm>
            <a:off x="528621" y="2381232"/>
            <a:ext cx="140017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/>
              <a:t>   Treated</a:t>
            </a:r>
          </a:p>
          <a:p>
            <a:r>
              <a:rPr lang="en-US"/>
              <a:t>(log</a:t>
            </a:r>
            <a:r>
              <a:rPr lang="en-US" baseline="-25000"/>
              <a:t>2</a:t>
            </a:r>
            <a:r>
              <a:rPr lang="en-US"/>
              <a:t> ratio)</a:t>
            </a:r>
          </a:p>
          <a:p>
            <a:endParaRPr lang="en-US"/>
          </a:p>
        </p:txBody>
      </p:sp>
      <p:sp>
        <p:nvSpPr>
          <p:cNvPr id="36" name="TextBox 15"/>
          <p:cNvSpPr txBox="1">
            <a:spLocks noChangeArrowheads="1"/>
          </p:cNvSpPr>
          <p:nvPr/>
        </p:nvSpPr>
        <p:spPr bwMode="auto">
          <a:xfrm>
            <a:off x="2195496" y="4972032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37" name="TextBox 16"/>
          <p:cNvSpPr txBox="1">
            <a:spLocks noChangeArrowheads="1"/>
          </p:cNvSpPr>
          <p:nvPr/>
        </p:nvSpPr>
        <p:spPr bwMode="auto">
          <a:xfrm>
            <a:off x="2195496" y="4210032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7</a:t>
            </a:r>
          </a:p>
        </p:txBody>
      </p:sp>
      <p:sp>
        <p:nvSpPr>
          <p:cNvPr id="38" name="TextBox 17"/>
          <p:cNvSpPr txBox="1">
            <a:spLocks noChangeArrowheads="1"/>
          </p:cNvSpPr>
          <p:nvPr/>
        </p:nvSpPr>
        <p:spPr bwMode="auto">
          <a:xfrm>
            <a:off x="2195496" y="3524232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9</a:t>
            </a:r>
          </a:p>
        </p:txBody>
      </p:sp>
      <p:sp>
        <p:nvSpPr>
          <p:cNvPr id="39" name="TextBox 18"/>
          <p:cNvSpPr txBox="1">
            <a:spLocks noChangeArrowheads="1"/>
          </p:cNvSpPr>
          <p:nvPr/>
        </p:nvSpPr>
        <p:spPr bwMode="auto">
          <a:xfrm>
            <a:off x="2076433" y="2819382"/>
            <a:ext cx="43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11</a:t>
            </a:r>
          </a:p>
        </p:txBody>
      </p: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2066908" y="2076432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13</a:t>
            </a: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2066908" y="1390632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15</a:t>
            </a:r>
          </a:p>
        </p:txBody>
      </p:sp>
      <p:sp>
        <p:nvSpPr>
          <p:cNvPr id="43" name="TextBox 21"/>
          <p:cNvSpPr txBox="1">
            <a:spLocks noChangeArrowheads="1"/>
          </p:cNvSpPr>
          <p:nvPr/>
        </p:nvSpPr>
        <p:spPr bwMode="auto">
          <a:xfrm>
            <a:off x="7362808" y="704832"/>
            <a:ext cx="1562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Two fold line</a:t>
            </a:r>
            <a:endParaRPr lang="en-US" sz="2000">
              <a:solidFill>
                <a:srgbClr val="FF0000"/>
              </a:solidFill>
            </a:endParaRPr>
          </a:p>
        </p:txBody>
      </p:sp>
      <p:cxnSp>
        <p:nvCxnSpPr>
          <p:cNvPr id="44" name="Straight Arrow Connector 23"/>
          <p:cNvCxnSpPr>
            <a:cxnSpLocks noChangeShapeType="1"/>
            <a:stCxn id="43" idx="1"/>
          </p:cNvCxnSpPr>
          <p:nvPr/>
        </p:nvCxnSpPr>
        <p:spPr bwMode="auto">
          <a:xfrm rot="10800000" flipV="1">
            <a:off x="6654783" y="904857"/>
            <a:ext cx="708025" cy="246063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5" name="Straight Arrow Connector 25"/>
          <p:cNvCxnSpPr>
            <a:cxnSpLocks noChangeShapeType="1"/>
            <a:stCxn id="43" idx="1"/>
          </p:cNvCxnSpPr>
          <p:nvPr/>
        </p:nvCxnSpPr>
        <p:spPr bwMode="auto">
          <a:xfrm rot="10800000" flipV="1">
            <a:off x="6959583" y="904857"/>
            <a:ext cx="403225" cy="627063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6" name="TextBox 27"/>
          <p:cNvSpPr txBox="1">
            <a:spLocks noChangeArrowheads="1"/>
          </p:cNvSpPr>
          <p:nvPr/>
        </p:nvSpPr>
        <p:spPr bwMode="auto">
          <a:xfrm>
            <a:off x="785786" y="5786454"/>
            <a:ext cx="11521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Linear Best </a:t>
            </a:r>
          </a:p>
          <a:p>
            <a:pPr algn="ctr"/>
            <a:r>
              <a:rPr lang="en-US" sz="1600">
                <a:solidFill>
                  <a:srgbClr val="FF0000"/>
                </a:solidFill>
              </a:rPr>
              <a:t>Fit Line</a:t>
            </a:r>
          </a:p>
        </p:txBody>
      </p:sp>
      <p:cxnSp>
        <p:nvCxnSpPr>
          <p:cNvPr id="47" name="Straight Arrow Connector 29"/>
          <p:cNvCxnSpPr>
            <a:cxnSpLocks noChangeShapeType="1"/>
          </p:cNvCxnSpPr>
          <p:nvPr/>
        </p:nvCxnSpPr>
        <p:spPr bwMode="auto">
          <a:xfrm flipV="1">
            <a:off x="1903396" y="5505432"/>
            <a:ext cx="696912" cy="501650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8" name="Oval 30"/>
          <p:cNvSpPr>
            <a:spLocks noChangeArrowheads="1"/>
          </p:cNvSpPr>
          <p:nvPr/>
        </p:nvSpPr>
        <p:spPr bwMode="auto">
          <a:xfrm>
            <a:off x="3057508" y="3371832"/>
            <a:ext cx="228600" cy="228600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cxnSp>
        <p:nvCxnSpPr>
          <p:cNvPr id="49" name="Straight Connector 37"/>
          <p:cNvCxnSpPr>
            <a:cxnSpLocks noChangeShapeType="1"/>
          </p:cNvCxnSpPr>
          <p:nvPr/>
        </p:nvCxnSpPr>
        <p:spPr bwMode="auto">
          <a:xfrm>
            <a:off x="1990708" y="3524232"/>
            <a:ext cx="1066800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0" name="Straight Connector 41"/>
          <p:cNvCxnSpPr>
            <a:cxnSpLocks noChangeShapeType="1"/>
          </p:cNvCxnSpPr>
          <p:nvPr/>
        </p:nvCxnSpPr>
        <p:spPr bwMode="auto">
          <a:xfrm rot="5400000">
            <a:off x="1890695" y="4843445"/>
            <a:ext cx="2486025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51" name="TextBox 52"/>
          <p:cNvSpPr txBox="1">
            <a:spLocks noChangeArrowheads="1"/>
          </p:cNvSpPr>
          <p:nvPr/>
        </p:nvSpPr>
        <p:spPr bwMode="auto">
          <a:xfrm>
            <a:off x="1304908" y="3295632"/>
            <a:ext cx="638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~9.5</a:t>
            </a:r>
          </a:p>
        </p:txBody>
      </p:sp>
      <p:sp>
        <p:nvSpPr>
          <p:cNvPr id="52" name="TextBox 49"/>
          <p:cNvSpPr txBox="1">
            <a:spLocks noChangeArrowheads="1"/>
          </p:cNvSpPr>
          <p:nvPr/>
        </p:nvSpPr>
        <p:spPr bwMode="auto">
          <a:xfrm>
            <a:off x="2786050" y="6143644"/>
            <a:ext cx="638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~5.5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48" grpId="0" animBg="1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dirty="0" smtClean="0">
                <a:solidFill>
                  <a:schemeClr val="bg1"/>
                </a:solidFill>
              </a:rPr>
              <a:t>4</a:t>
            </a:r>
            <a:r>
              <a:rPr lang="cs-CZ" sz="1200" dirty="0" smtClean="0">
                <a:solidFill>
                  <a:schemeClr val="bg1"/>
                </a:solidFill>
              </a:rPr>
              <a:t>/12</a:t>
            </a:r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1472" y="6500834"/>
            <a:ext cx="697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</a:t>
            </a:r>
            <a:r>
              <a:rPr lang="en-US" sz="1200" smtClean="0">
                <a:solidFill>
                  <a:schemeClr val="bg1"/>
                </a:solidFill>
              </a:rPr>
              <a:t>4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357158" y="500042"/>
            <a:ext cx="8424862" cy="526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Normalizace </a:t>
            </a:r>
            <a:r>
              <a:rPr lang="cs-CZ" sz="2400" b="1" dirty="0" smtClean="0">
                <a:solidFill>
                  <a:srgbClr val="C00000"/>
                </a:solidFill>
              </a:rPr>
              <a:t>dat</a:t>
            </a:r>
          </a:p>
          <a:p>
            <a:r>
              <a:rPr lang="cs-CZ" sz="2400" i="1" dirty="0" smtClean="0"/>
              <a:t>ukázky normalizačních metod</a:t>
            </a:r>
          </a:p>
          <a:p>
            <a:r>
              <a:rPr lang="cs-CZ" dirty="0"/>
              <a:t>Základem většiny normalizačních metod je předpoklad, </a:t>
            </a:r>
            <a:endParaRPr lang="cs-CZ" dirty="0" smtClean="0"/>
          </a:p>
          <a:p>
            <a:r>
              <a:rPr lang="cs-CZ" dirty="0" smtClean="0"/>
              <a:t>že </a:t>
            </a:r>
            <a:r>
              <a:rPr lang="cs-CZ" dirty="0"/>
              <a:t>počet genů se změněnou mírou exprese je výrazně </a:t>
            </a:r>
            <a:endParaRPr lang="cs-CZ" dirty="0" smtClean="0"/>
          </a:p>
          <a:p>
            <a:r>
              <a:rPr lang="cs-CZ" dirty="0" smtClean="0"/>
              <a:t>nižší </a:t>
            </a:r>
            <a:r>
              <a:rPr lang="cs-CZ" dirty="0"/>
              <a:t>než těch, jejichž exprese se nemění.</a:t>
            </a:r>
            <a:r>
              <a:rPr lang="en-US" dirty="0"/>
              <a:t> </a:t>
            </a:r>
            <a:endParaRPr lang="cs-CZ" i="1" dirty="0"/>
          </a:p>
          <a:p>
            <a:r>
              <a:rPr lang="cs-CZ" dirty="0" smtClean="0"/>
              <a:t>-minimalizace vlivu „nebiologických“ zdrojů variability</a:t>
            </a:r>
          </a:p>
          <a:p>
            <a:r>
              <a:rPr lang="cs-CZ" dirty="0" smtClean="0"/>
              <a:t>-</a:t>
            </a:r>
            <a:r>
              <a:rPr lang="cs-CZ" dirty="0"/>
              <a:t>kompenzace nelinearity dat mezi jednotlivými čipy </a:t>
            </a:r>
            <a:endParaRPr lang="cs-CZ" dirty="0" smtClean="0"/>
          </a:p>
          <a:p>
            <a:r>
              <a:rPr lang="cs-CZ" dirty="0" smtClean="0"/>
              <a:t>a </a:t>
            </a:r>
            <a:r>
              <a:rPr lang="cs-CZ" dirty="0"/>
              <a:t>uvnitř daného čipu</a:t>
            </a:r>
          </a:p>
          <a:p>
            <a:r>
              <a:rPr lang="cs-CZ" u="sng" dirty="0" smtClean="0"/>
              <a:t>Pozitivní </a:t>
            </a:r>
            <a:r>
              <a:rPr lang="cs-CZ" u="sng" dirty="0"/>
              <a:t>kontroly:</a:t>
            </a:r>
            <a:endParaRPr lang="en-US" u="sng" dirty="0"/>
          </a:p>
          <a:p>
            <a:pPr lvl="1"/>
            <a:r>
              <a:rPr lang="en-US" dirty="0" err="1" smtClean="0"/>
              <a:t>Referenční</a:t>
            </a:r>
            <a:r>
              <a:rPr lang="en-US" dirty="0" smtClean="0"/>
              <a:t> </a:t>
            </a:r>
            <a:r>
              <a:rPr lang="en-US" dirty="0"/>
              <a:t>gen</a:t>
            </a:r>
            <a:r>
              <a:rPr lang="cs-CZ" dirty="0" err="1"/>
              <a:t>y</a:t>
            </a:r>
            <a:r>
              <a:rPr lang="cs-CZ" dirty="0"/>
              <a:t> s „konstantní“ expresí ve tkáních </a:t>
            </a:r>
            <a:endParaRPr lang="en-US" dirty="0"/>
          </a:p>
          <a:p>
            <a:pPr lvl="1"/>
            <a:r>
              <a:rPr lang="cs-CZ" dirty="0"/>
              <a:t>kontrolní genetický materiál (referenční vzorek)</a:t>
            </a:r>
          </a:p>
          <a:p>
            <a:pPr lvl="1"/>
            <a:r>
              <a:rPr lang="cs-CZ" dirty="0"/>
              <a:t>kontroly účinnosti hybridizace – </a:t>
            </a:r>
            <a:r>
              <a:rPr lang="cs-CZ" dirty="0" err="1"/>
              <a:t>artreficiální</a:t>
            </a:r>
            <a:r>
              <a:rPr lang="cs-CZ" dirty="0"/>
              <a:t> sekvence</a:t>
            </a:r>
          </a:p>
          <a:p>
            <a:endParaRPr lang="cs-CZ" dirty="0"/>
          </a:p>
          <a:p>
            <a:r>
              <a:rPr lang="en-US" u="sng" dirty="0" err="1"/>
              <a:t>Negativ</a:t>
            </a:r>
            <a:r>
              <a:rPr lang="cs-CZ" u="sng" dirty="0"/>
              <a:t>ní kontrola:</a:t>
            </a:r>
            <a:endParaRPr lang="en-US" u="sng" dirty="0"/>
          </a:p>
          <a:p>
            <a:r>
              <a:rPr lang="cs-CZ" dirty="0" smtClean="0"/>
              <a:t>-pozadí </a:t>
            </a:r>
            <a:r>
              <a:rPr lang="en-US" dirty="0" err="1" smtClean="0"/>
              <a:t>hybridiza</a:t>
            </a:r>
            <a:r>
              <a:rPr lang="cs-CZ" dirty="0" err="1"/>
              <a:t>ce</a:t>
            </a:r>
            <a:endParaRPr lang="cs-CZ" dirty="0"/>
          </a:p>
          <a:p>
            <a:r>
              <a:rPr lang="cs-CZ" dirty="0"/>
              <a:t>-Affymetrix - mutace v jednom </a:t>
            </a:r>
          </a:p>
          <a:p>
            <a:r>
              <a:rPr lang="cs-CZ" dirty="0"/>
              <a:t>nukleotidu </a:t>
            </a:r>
            <a:r>
              <a:rPr lang="cs-CZ" dirty="0" smtClean="0"/>
              <a:t>sondy</a:t>
            </a:r>
          </a:p>
          <a:p>
            <a:endParaRPr lang="cs-CZ" dirty="0" smtClean="0"/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176" y="1052736"/>
            <a:ext cx="2562010" cy="230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3933056"/>
            <a:ext cx="3672408" cy="2482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4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1472" y="6500834"/>
            <a:ext cx="697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5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29422" y="6248400"/>
            <a:ext cx="1905000" cy="457200"/>
          </a:xfrm>
        </p:spPr>
        <p:txBody>
          <a:bodyPr/>
          <a:lstStyle/>
          <a:p>
            <a:fld id="{228E5A5E-2954-413E-A851-983A833218E9}" type="slidenum">
              <a:rPr lang="cs-CZ"/>
              <a:pPr/>
              <a:t>7</a:t>
            </a:fld>
            <a:endParaRPr lang="cs-CZ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14282" y="571480"/>
            <a:ext cx="414340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cs-CZ" altLang="en-AU" sz="240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cs-CZ" altLang="en-AU" sz="2400" smtClean="0">
                <a:solidFill>
                  <a:srgbClr val="C00000"/>
                </a:solidFill>
                <a:latin typeface="+mj-lt"/>
              </a:rPr>
              <a:t>Normalizace dat Cy3 a Cy5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cs-CZ" altLang="en-AU" sz="200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cs-CZ" altLang="en-AU" sz="2000" smtClean="0">
                <a:solidFill>
                  <a:schemeClr val="tx1"/>
                </a:solidFill>
                <a:latin typeface="+mj-lt"/>
              </a:rPr>
              <a:t>vybalancování </a:t>
            </a:r>
            <a:r>
              <a:rPr lang="cs-CZ" altLang="en-AU" sz="2000">
                <a:solidFill>
                  <a:schemeClr val="tx1"/>
                </a:solidFill>
                <a:latin typeface="+mj-lt"/>
              </a:rPr>
              <a:t>rozdílného signálu ze </a:t>
            </a:r>
            <a:r>
              <a:rPr lang="cs-CZ" altLang="en-AU" sz="2000" smtClean="0">
                <a:solidFill>
                  <a:schemeClr val="tx1"/>
                </a:solidFill>
                <a:latin typeface="+mj-lt"/>
              </a:rPr>
              <a:t>značení </a:t>
            </a:r>
            <a:r>
              <a:rPr lang="cs-CZ" altLang="en-AU" sz="2000">
                <a:solidFill>
                  <a:schemeClr val="tx1"/>
                </a:solidFill>
                <a:latin typeface="+mj-lt"/>
              </a:rPr>
              <a:t>Cy3 a Cy5 </a:t>
            </a:r>
            <a:endParaRPr lang="cs-CZ" altLang="en-AU" sz="200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cs-CZ" altLang="en-AU" sz="2000" smtClean="0">
                <a:solidFill>
                  <a:schemeClr val="tx1"/>
                </a:solidFill>
                <a:latin typeface="+mj-lt"/>
              </a:rPr>
              <a:t>Jeho </a:t>
            </a:r>
            <a:r>
              <a:rPr lang="cs-CZ" altLang="en-AU" sz="2000">
                <a:solidFill>
                  <a:schemeClr val="tx1"/>
                </a:solidFill>
                <a:latin typeface="+mj-lt"/>
              </a:rPr>
              <a:t>nerovnoměrnost může být způsobena: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cs-CZ" altLang="en-AU" sz="2000">
                <a:solidFill>
                  <a:schemeClr val="tx1"/>
                </a:solidFill>
                <a:latin typeface="+mj-lt"/>
              </a:rPr>
              <a:t>-rozdílnou inkorporací barviva do NK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cs-CZ" altLang="en-AU" sz="2000">
                <a:solidFill>
                  <a:schemeClr val="tx1"/>
                </a:solidFill>
                <a:latin typeface="+mj-lt"/>
              </a:rPr>
              <a:t>-rozdílným množstvím </a:t>
            </a:r>
            <a:r>
              <a:rPr lang="cs-CZ" altLang="en-AU" sz="2000" smtClean="0">
                <a:solidFill>
                  <a:schemeClr val="tx1"/>
                </a:solidFill>
                <a:latin typeface="+mj-lt"/>
              </a:rPr>
              <a:t>mRNA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cs-CZ" altLang="en-AU" sz="2000" smtClean="0">
                <a:solidFill>
                  <a:schemeClr val="tx1"/>
                </a:solidFill>
                <a:latin typeface="+mj-lt"/>
              </a:rPr>
              <a:t>-odlišnými </a:t>
            </a:r>
            <a:r>
              <a:rPr lang="cs-CZ" altLang="en-AU" sz="2000">
                <a:solidFill>
                  <a:schemeClr val="tx1"/>
                </a:solidFill>
                <a:latin typeface="+mj-lt"/>
              </a:rPr>
              <a:t>parametry při skenování</a:t>
            </a:r>
          </a:p>
          <a:p>
            <a:endParaRPr lang="cs-CZ" sz="2400" b="1">
              <a:solidFill>
                <a:schemeClr val="tx1"/>
              </a:solidFill>
              <a:latin typeface="Square721 BT" pitchFamily="34" charset="0"/>
            </a:endParaRPr>
          </a:p>
          <a:p>
            <a:endParaRPr lang="cs-CZ" sz="2400" b="1">
              <a:solidFill>
                <a:schemeClr val="tx1"/>
              </a:solidFill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286380" y="642918"/>
            <a:ext cx="345122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286380" y="642918"/>
            <a:ext cx="3451225" cy="2017713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748343" y="2655868"/>
            <a:ext cx="25400" cy="4763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835655" y="2625706"/>
            <a:ext cx="26988" cy="34925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5924555" y="2603481"/>
            <a:ext cx="25400" cy="57150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6013455" y="2524106"/>
            <a:ext cx="25400" cy="136525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6102355" y="2436793"/>
            <a:ext cx="25400" cy="223838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6189668" y="2332018"/>
            <a:ext cx="25400" cy="328613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278568" y="2170093"/>
            <a:ext cx="25400" cy="490538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6367468" y="1971656"/>
            <a:ext cx="25400" cy="688975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6454780" y="1717656"/>
            <a:ext cx="25400" cy="942975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6543680" y="1516043"/>
            <a:ext cx="25400" cy="1144588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6632580" y="1165206"/>
            <a:ext cx="25400" cy="1495425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6721480" y="1066781"/>
            <a:ext cx="25400" cy="1593850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6808793" y="993756"/>
            <a:ext cx="25400" cy="1666875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6897693" y="1089006"/>
            <a:ext cx="25400" cy="1571625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6986593" y="1128693"/>
            <a:ext cx="25400" cy="1531938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7075493" y="1301731"/>
            <a:ext cx="25400" cy="1358900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7162805" y="1601768"/>
            <a:ext cx="26988" cy="1058863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6" name="Rectangle 21"/>
          <p:cNvSpPr>
            <a:spLocks noChangeArrowheads="1"/>
          </p:cNvSpPr>
          <p:nvPr/>
        </p:nvSpPr>
        <p:spPr bwMode="auto">
          <a:xfrm>
            <a:off x="7251705" y="1697018"/>
            <a:ext cx="25400" cy="963613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7" name="Rectangle 22"/>
          <p:cNvSpPr>
            <a:spLocks noChangeArrowheads="1"/>
          </p:cNvSpPr>
          <p:nvPr/>
        </p:nvSpPr>
        <p:spPr bwMode="auto">
          <a:xfrm>
            <a:off x="7340605" y="1852593"/>
            <a:ext cx="25400" cy="808038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" name="Rectangle 23"/>
          <p:cNvSpPr>
            <a:spLocks noChangeArrowheads="1"/>
          </p:cNvSpPr>
          <p:nvPr/>
        </p:nvSpPr>
        <p:spPr bwMode="auto">
          <a:xfrm>
            <a:off x="7429505" y="2031981"/>
            <a:ext cx="25400" cy="628650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7516818" y="2116118"/>
            <a:ext cx="26987" cy="544513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0" name="Rectangle 25"/>
          <p:cNvSpPr>
            <a:spLocks noChangeArrowheads="1"/>
          </p:cNvSpPr>
          <p:nvPr/>
        </p:nvSpPr>
        <p:spPr bwMode="auto">
          <a:xfrm>
            <a:off x="7605718" y="2187556"/>
            <a:ext cx="25400" cy="473075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" name="Rectangle 26"/>
          <p:cNvSpPr>
            <a:spLocks noChangeArrowheads="1"/>
          </p:cNvSpPr>
          <p:nvPr/>
        </p:nvSpPr>
        <p:spPr bwMode="auto">
          <a:xfrm>
            <a:off x="7694618" y="2205018"/>
            <a:ext cx="25400" cy="455613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7783518" y="2366943"/>
            <a:ext cx="25400" cy="293688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3" name="Rectangle 28"/>
          <p:cNvSpPr>
            <a:spLocks noChangeArrowheads="1"/>
          </p:cNvSpPr>
          <p:nvPr/>
        </p:nvSpPr>
        <p:spPr bwMode="auto">
          <a:xfrm>
            <a:off x="7870830" y="2433618"/>
            <a:ext cx="26988" cy="227013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4" name="Rectangle 29"/>
          <p:cNvSpPr>
            <a:spLocks noChangeArrowheads="1"/>
          </p:cNvSpPr>
          <p:nvPr/>
        </p:nvSpPr>
        <p:spPr bwMode="auto">
          <a:xfrm>
            <a:off x="7959730" y="2465368"/>
            <a:ext cx="25400" cy="195263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" name="Rectangle 30"/>
          <p:cNvSpPr>
            <a:spLocks noChangeArrowheads="1"/>
          </p:cNvSpPr>
          <p:nvPr/>
        </p:nvSpPr>
        <p:spPr bwMode="auto">
          <a:xfrm>
            <a:off x="8047043" y="2539981"/>
            <a:ext cx="26987" cy="120650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6" name="Rectangle 31"/>
          <p:cNvSpPr>
            <a:spLocks noChangeArrowheads="1"/>
          </p:cNvSpPr>
          <p:nvPr/>
        </p:nvSpPr>
        <p:spPr bwMode="auto">
          <a:xfrm>
            <a:off x="8135943" y="2571731"/>
            <a:ext cx="25400" cy="88900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" name="Rectangle 32"/>
          <p:cNvSpPr>
            <a:spLocks noChangeArrowheads="1"/>
          </p:cNvSpPr>
          <p:nvPr/>
        </p:nvSpPr>
        <p:spPr bwMode="auto">
          <a:xfrm>
            <a:off x="8224843" y="2595543"/>
            <a:ext cx="25400" cy="65088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" name="Rectangle 33"/>
          <p:cNvSpPr>
            <a:spLocks noChangeArrowheads="1"/>
          </p:cNvSpPr>
          <p:nvPr/>
        </p:nvSpPr>
        <p:spPr bwMode="auto">
          <a:xfrm>
            <a:off x="8313743" y="2597131"/>
            <a:ext cx="25400" cy="63500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" name="Rectangle 34"/>
          <p:cNvSpPr>
            <a:spLocks noChangeArrowheads="1"/>
          </p:cNvSpPr>
          <p:nvPr/>
        </p:nvSpPr>
        <p:spPr bwMode="auto">
          <a:xfrm>
            <a:off x="8402643" y="2597131"/>
            <a:ext cx="25400" cy="63500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0" name="Rectangle 35"/>
          <p:cNvSpPr>
            <a:spLocks noChangeArrowheads="1"/>
          </p:cNvSpPr>
          <p:nvPr/>
        </p:nvSpPr>
        <p:spPr bwMode="auto">
          <a:xfrm>
            <a:off x="8489955" y="2603481"/>
            <a:ext cx="25400" cy="57150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" name="Rectangle 36"/>
          <p:cNvSpPr>
            <a:spLocks noChangeArrowheads="1"/>
          </p:cNvSpPr>
          <p:nvPr/>
        </p:nvSpPr>
        <p:spPr bwMode="auto">
          <a:xfrm>
            <a:off x="8578855" y="2659043"/>
            <a:ext cx="25400" cy="1588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2" name="Rectangle 37"/>
          <p:cNvSpPr>
            <a:spLocks noChangeArrowheads="1"/>
          </p:cNvSpPr>
          <p:nvPr/>
        </p:nvSpPr>
        <p:spPr bwMode="auto">
          <a:xfrm>
            <a:off x="5862643" y="2655868"/>
            <a:ext cx="25400" cy="4763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3" name="Rectangle 38"/>
          <p:cNvSpPr>
            <a:spLocks noChangeArrowheads="1"/>
          </p:cNvSpPr>
          <p:nvPr/>
        </p:nvSpPr>
        <p:spPr bwMode="auto">
          <a:xfrm>
            <a:off x="5949955" y="2651106"/>
            <a:ext cx="26988" cy="9525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6038855" y="2625706"/>
            <a:ext cx="25400" cy="34925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5" name="Rectangle 40"/>
          <p:cNvSpPr>
            <a:spLocks noChangeArrowheads="1"/>
          </p:cNvSpPr>
          <p:nvPr/>
        </p:nvSpPr>
        <p:spPr bwMode="auto">
          <a:xfrm>
            <a:off x="6127755" y="2562206"/>
            <a:ext cx="25400" cy="98425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6" name="Rectangle 41"/>
          <p:cNvSpPr>
            <a:spLocks noChangeArrowheads="1"/>
          </p:cNvSpPr>
          <p:nvPr/>
        </p:nvSpPr>
        <p:spPr bwMode="auto">
          <a:xfrm>
            <a:off x="6215068" y="2522518"/>
            <a:ext cx="25400" cy="138113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7" name="Rectangle 42"/>
          <p:cNvSpPr>
            <a:spLocks noChangeArrowheads="1"/>
          </p:cNvSpPr>
          <p:nvPr/>
        </p:nvSpPr>
        <p:spPr bwMode="auto">
          <a:xfrm>
            <a:off x="6303968" y="2544743"/>
            <a:ext cx="25400" cy="115888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8" name="Rectangle 43"/>
          <p:cNvSpPr>
            <a:spLocks noChangeArrowheads="1"/>
          </p:cNvSpPr>
          <p:nvPr/>
        </p:nvSpPr>
        <p:spPr bwMode="auto">
          <a:xfrm>
            <a:off x="6392868" y="2490768"/>
            <a:ext cx="25400" cy="169863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9" name="Rectangle 44"/>
          <p:cNvSpPr>
            <a:spLocks noChangeArrowheads="1"/>
          </p:cNvSpPr>
          <p:nvPr/>
        </p:nvSpPr>
        <p:spPr bwMode="auto">
          <a:xfrm>
            <a:off x="6480180" y="2416156"/>
            <a:ext cx="26988" cy="244475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0" name="Rectangle 45"/>
          <p:cNvSpPr>
            <a:spLocks noChangeArrowheads="1"/>
          </p:cNvSpPr>
          <p:nvPr/>
        </p:nvSpPr>
        <p:spPr bwMode="auto">
          <a:xfrm>
            <a:off x="6569080" y="2270106"/>
            <a:ext cx="25400" cy="390525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" name="Rectangle 46"/>
          <p:cNvSpPr>
            <a:spLocks noChangeArrowheads="1"/>
          </p:cNvSpPr>
          <p:nvPr/>
        </p:nvSpPr>
        <p:spPr bwMode="auto">
          <a:xfrm>
            <a:off x="6657980" y="2095481"/>
            <a:ext cx="25400" cy="565150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2" name="Rectangle 47"/>
          <p:cNvSpPr>
            <a:spLocks noChangeArrowheads="1"/>
          </p:cNvSpPr>
          <p:nvPr/>
        </p:nvSpPr>
        <p:spPr bwMode="auto">
          <a:xfrm>
            <a:off x="6746880" y="1904981"/>
            <a:ext cx="25400" cy="755650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3" name="Rectangle 48"/>
          <p:cNvSpPr>
            <a:spLocks noChangeArrowheads="1"/>
          </p:cNvSpPr>
          <p:nvPr/>
        </p:nvSpPr>
        <p:spPr bwMode="auto">
          <a:xfrm>
            <a:off x="6834193" y="1701781"/>
            <a:ext cx="26987" cy="958850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4" name="Rectangle 49"/>
          <p:cNvSpPr>
            <a:spLocks noChangeArrowheads="1"/>
          </p:cNvSpPr>
          <p:nvPr/>
        </p:nvSpPr>
        <p:spPr bwMode="auto">
          <a:xfrm>
            <a:off x="6923093" y="1444606"/>
            <a:ext cx="25400" cy="1216025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5" name="Rectangle 50"/>
          <p:cNvSpPr>
            <a:spLocks noChangeArrowheads="1"/>
          </p:cNvSpPr>
          <p:nvPr/>
        </p:nvSpPr>
        <p:spPr bwMode="auto">
          <a:xfrm>
            <a:off x="7011993" y="1236643"/>
            <a:ext cx="25400" cy="1423988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6" name="Rectangle 51"/>
          <p:cNvSpPr>
            <a:spLocks noChangeArrowheads="1"/>
          </p:cNvSpPr>
          <p:nvPr/>
        </p:nvSpPr>
        <p:spPr bwMode="auto">
          <a:xfrm>
            <a:off x="7100893" y="1073131"/>
            <a:ext cx="25400" cy="1587500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7" name="Rectangle 52"/>
          <p:cNvSpPr>
            <a:spLocks noChangeArrowheads="1"/>
          </p:cNvSpPr>
          <p:nvPr/>
        </p:nvSpPr>
        <p:spPr bwMode="auto">
          <a:xfrm>
            <a:off x="7189793" y="1185843"/>
            <a:ext cx="25400" cy="1474788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8" name="Rectangle 53"/>
          <p:cNvSpPr>
            <a:spLocks noChangeArrowheads="1"/>
          </p:cNvSpPr>
          <p:nvPr/>
        </p:nvSpPr>
        <p:spPr bwMode="auto">
          <a:xfrm>
            <a:off x="7277105" y="1201718"/>
            <a:ext cx="25400" cy="1458913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9" name="Rectangle 54"/>
          <p:cNvSpPr>
            <a:spLocks noChangeArrowheads="1"/>
          </p:cNvSpPr>
          <p:nvPr/>
        </p:nvSpPr>
        <p:spPr bwMode="auto">
          <a:xfrm>
            <a:off x="7366005" y="1273156"/>
            <a:ext cx="25400" cy="1387475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0" name="Rectangle 55"/>
          <p:cNvSpPr>
            <a:spLocks noChangeArrowheads="1"/>
          </p:cNvSpPr>
          <p:nvPr/>
        </p:nvSpPr>
        <p:spPr bwMode="auto">
          <a:xfrm>
            <a:off x="7454905" y="1422381"/>
            <a:ext cx="25400" cy="1238250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" name="Rectangle 56"/>
          <p:cNvSpPr>
            <a:spLocks noChangeArrowheads="1"/>
          </p:cNvSpPr>
          <p:nvPr/>
        </p:nvSpPr>
        <p:spPr bwMode="auto">
          <a:xfrm>
            <a:off x="7543805" y="1568431"/>
            <a:ext cx="25400" cy="1092200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2" name="Rectangle 57"/>
          <p:cNvSpPr>
            <a:spLocks noChangeArrowheads="1"/>
          </p:cNvSpPr>
          <p:nvPr/>
        </p:nvSpPr>
        <p:spPr bwMode="auto">
          <a:xfrm>
            <a:off x="7631118" y="1776393"/>
            <a:ext cx="25400" cy="884238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3" name="Rectangle 58"/>
          <p:cNvSpPr>
            <a:spLocks noChangeArrowheads="1"/>
          </p:cNvSpPr>
          <p:nvPr/>
        </p:nvSpPr>
        <p:spPr bwMode="auto">
          <a:xfrm>
            <a:off x="7720018" y="1882756"/>
            <a:ext cx="25400" cy="777875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4" name="Rectangle 59"/>
          <p:cNvSpPr>
            <a:spLocks noChangeArrowheads="1"/>
          </p:cNvSpPr>
          <p:nvPr/>
        </p:nvSpPr>
        <p:spPr bwMode="auto">
          <a:xfrm>
            <a:off x="7808918" y="2039918"/>
            <a:ext cx="25400" cy="620713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5" name="Rectangle 60"/>
          <p:cNvSpPr>
            <a:spLocks noChangeArrowheads="1"/>
          </p:cNvSpPr>
          <p:nvPr/>
        </p:nvSpPr>
        <p:spPr bwMode="auto">
          <a:xfrm>
            <a:off x="7897818" y="2135168"/>
            <a:ext cx="23812" cy="525463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6" name="Rectangle 61"/>
          <p:cNvSpPr>
            <a:spLocks noChangeArrowheads="1"/>
          </p:cNvSpPr>
          <p:nvPr/>
        </p:nvSpPr>
        <p:spPr bwMode="auto">
          <a:xfrm>
            <a:off x="7985130" y="2227243"/>
            <a:ext cx="25400" cy="433388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7" name="Rectangle 62"/>
          <p:cNvSpPr>
            <a:spLocks noChangeArrowheads="1"/>
          </p:cNvSpPr>
          <p:nvPr/>
        </p:nvSpPr>
        <p:spPr bwMode="auto">
          <a:xfrm>
            <a:off x="8074030" y="2200256"/>
            <a:ext cx="25400" cy="460375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8" name="Rectangle 63"/>
          <p:cNvSpPr>
            <a:spLocks noChangeArrowheads="1"/>
          </p:cNvSpPr>
          <p:nvPr/>
        </p:nvSpPr>
        <p:spPr bwMode="auto">
          <a:xfrm>
            <a:off x="8161343" y="2314556"/>
            <a:ext cx="26987" cy="346075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9" name="Rectangle 64"/>
          <p:cNvSpPr>
            <a:spLocks noChangeArrowheads="1"/>
          </p:cNvSpPr>
          <p:nvPr/>
        </p:nvSpPr>
        <p:spPr bwMode="auto">
          <a:xfrm>
            <a:off x="8250243" y="2411393"/>
            <a:ext cx="25400" cy="249238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0" name="Rectangle 65"/>
          <p:cNvSpPr>
            <a:spLocks noChangeArrowheads="1"/>
          </p:cNvSpPr>
          <p:nvPr/>
        </p:nvSpPr>
        <p:spPr bwMode="auto">
          <a:xfrm>
            <a:off x="8339143" y="2459018"/>
            <a:ext cx="25400" cy="201613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1" name="Rectangle 66"/>
          <p:cNvSpPr>
            <a:spLocks noChangeArrowheads="1"/>
          </p:cNvSpPr>
          <p:nvPr/>
        </p:nvSpPr>
        <p:spPr bwMode="auto">
          <a:xfrm>
            <a:off x="8428043" y="2414568"/>
            <a:ext cx="25400" cy="246063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" name="Rectangle 67"/>
          <p:cNvSpPr>
            <a:spLocks noChangeArrowheads="1"/>
          </p:cNvSpPr>
          <p:nvPr/>
        </p:nvSpPr>
        <p:spPr bwMode="auto">
          <a:xfrm>
            <a:off x="8515355" y="2397106"/>
            <a:ext cx="26988" cy="263525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3" name="Rectangle 68"/>
          <p:cNvSpPr>
            <a:spLocks noChangeArrowheads="1"/>
          </p:cNvSpPr>
          <p:nvPr/>
        </p:nvSpPr>
        <p:spPr bwMode="auto">
          <a:xfrm>
            <a:off x="8604255" y="2649518"/>
            <a:ext cx="25400" cy="11113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4" name="Line 69"/>
          <p:cNvSpPr>
            <a:spLocks noChangeShapeType="1"/>
          </p:cNvSpPr>
          <p:nvPr/>
        </p:nvSpPr>
        <p:spPr bwMode="auto">
          <a:xfrm>
            <a:off x="5286380" y="642918"/>
            <a:ext cx="1588" cy="20177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5" name="Line 70"/>
          <p:cNvSpPr>
            <a:spLocks noChangeShapeType="1"/>
          </p:cNvSpPr>
          <p:nvPr/>
        </p:nvSpPr>
        <p:spPr bwMode="auto">
          <a:xfrm>
            <a:off x="5251455" y="2660631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6" name="Line 71"/>
          <p:cNvSpPr>
            <a:spLocks noChangeShapeType="1"/>
          </p:cNvSpPr>
          <p:nvPr/>
        </p:nvSpPr>
        <p:spPr bwMode="auto">
          <a:xfrm>
            <a:off x="5251455" y="2324081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7" name="Line 72"/>
          <p:cNvSpPr>
            <a:spLocks noChangeShapeType="1"/>
          </p:cNvSpPr>
          <p:nvPr/>
        </p:nvSpPr>
        <p:spPr bwMode="auto">
          <a:xfrm>
            <a:off x="5251455" y="1987531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8" name="Line 73"/>
          <p:cNvSpPr>
            <a:spLocks noChangeShapeType="1"/>
          </p:cNvSpPr>
          <p:nvPr/>
        </p:nvSpPr>
        <p:spPr bwMode="auto">
          <a:xfrm>
            <a:off x="5251455" y="1652568"/>
            <a:ext cx="34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9" name="Line 74"/>
          <p:cNvSpPr>
            <a:spLocks noChangeShapeType="1"/>
          </p:cNvSpPr>
          <p:nvPr/>
        </p:nvSpPr>
        <p:spPr bwMode="auto">
          <a:xfrm>
            <a:off x="5251455" y="1314431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0" name="Line 75"/>
          <p:cNvSpPr>
            <a:spLocks noChangeShapeType="1"/>
          </p:cNvSpPr>
          <p:nvPr/>
        </p:nvSpPr>
        <p:spPr bwMode="auto">
          <a:xfrm>
            <a:off x="5251455" y="979468"/>
            <a:ext cx="34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1" name="Line 76"/>
          <p:cNvSpPr>
            <a:spLocks noChangeShapeType="1"/>
          </p:cNvSpPr>
          <p:nvPr/>
        </p:nvSpPr>
        <p:spPr bwMode="auto">
          <a:xfrm>
            <a:off x="5251455" y="642918"/>
            <a:ext cx="34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2" name="Line 77"/>
          <p:cNvSpPr>
            <a:spLocks noChangeShapeType="1"/>
          </p:cNvSpPr>
          <p:nvPr/>
        </p:nvSpPr>
        <p:spPr bwMode="auto">
          <a:xfrm>
            <a:off x="5286380" y="2660631"/>
            <a:ext cx="34512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3" name="Line 78"/>
          <p:cNvSpPr>
            <a:spLocks noChangeShapeType="1"/>
          </p:cNvSpPr>
          <p:nvPr/>
        </p:nvSpPr>
        <p:spPr bwMode="auto">
          <a:xfrm flipV="1">
            <a:off x="5286380" y="2660631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4" name="Line 79"/>
          <p:cNvSpPr>
            <a:spLocks noChangeShapeType="1"/>
          </p:cNvSpPr>
          <p:nvPr/>
        </p:nvSpPr>
        <p:spPr bwMode="auto">
          <a:xfrm flipV="1">
            <a:off x="5375280" y="2660631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5" name="Line 80"/>
          <p:cNvSpPr>
            <a:spLocks noChangeShapeType="1"/>
          </p:cNvSpPr>
          <p:nvPr/>
        </p:nvSpPr>
        <p:spPr bwMode="auto">
          <a:xfrm flipV="1">
            <a:off x="5464180" y="2660631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6" name="Line 81"/>
          <p:cNvSpPr>
            <a:spLocks noChangeShapeType="1"/>
          </p:cNvSpPr>
          <p:nvPr/>
        </p:nvSpPr>
        <p:spPr bwMode="auto">
          <a:xfrm flipV="1">
            <a:off x="5551493" y="2660631"/>
            <a:ext cx="1587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7" name="Line 82"/>
          <p:cNvSpPr>
            <a:spLocks noChangeShapeType="1"/>
          </p:cNvSpPr>
          <p:nvPr/>
        </p:nvSpPr>
        <p:spPr bwMode="auto">
          <a:xfrm flipV="1">
            <a:off x="5640393" y="2660631"/>
            <a:ext cx="1587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8" name="Line 83"/>
          <p:cNvSpPr>
            <a:spLocks noChangeShapeType="1"/>
          </p:cNvSpPr>
          <p:nvPr/>
        </p:nvSpPr>
        <p:spPr bwMode="auto">
          <a:xfrm flipV="1">
            <a:off x="5729293" y="2660631"/>
            <a:ext cx="1587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9" name="Line 84"/>
          <p:cNvSpPr>
            <a:spLocks noChangeShapeType="1"/>
          </p:cNvSpPr>
          <p:nvPr/>
        </p:nvSpPr>
        <p:spPr bwMode="auto">
          <a:xfrm flipV="1">
            <a:off x="5818193" y="2660631"/>
            <a:ext cx="1587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0" name="Line 85"/>
          <p:cNvSpPr>
            <a:spLocks noChangeShapeType="1"/>
          </p:cNvSpPr>
          <p:nvPr/>
        </p:nvSpPr>
        <p:spPr bwMode="auto">
          <a:xfrm flipV="1">
            <a:off x="5907093" y="2660631"/>
            <a:ext cx="1587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1" name="Line 86"/>
          <p:cNvSpPr>
            <a:spLocks noChangeShapeType="1"/>
          </p:cNvSpPr>
          <p:nvPr/>
        </p:nvSpPr>
        <p:spPr bwMode="auto">
          <a:xfrm flipV="1">
            <a:off x="5994405" y="2660631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" name="Line 87"/>
          <p:cNvSpPr>
            <a:spLocks noChangeShapeType="1"/>
          </p:cNvSpPr>
          <p:nvPr/>
        </p:nvSpPr>
        <p:spPr bwMode="auto">
          <a:xfrm flipV="1">
            <a:off x="6083305" y="2660631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3" name="Line 88"/>
          <p:cNvSpPr>
            <a:spLocks noChangeShapeType="1"/>
          </p:cNvSpPr>
          <p:nvPr/>
        </p:nvSpPr>
        <p:spPr bwMode="auto">
          <a:xfrm flipV="1">
            <a:off x="6170618" y="2660631"/>
            <a:ext cx="1587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4" name="Line 89"/>
          <p:cNvSpPr>
            <a:spLocks noChangeShapeType="1"/>
          </p:cNvSpPr>
          <p:nvPr/>
        </p:nvSpPr>
        <p:spPr bwMode="auto">
          <a:xfrm flipV="1">
            <a:off x="6259518" y="2660631"/>
            <a:ext cx="1587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5" name="Line 90"/>
          <p:cNvSpPr>
            <a:spLocks noChangeShapeType="1"/>
          </p:cNvSpPr>
          <p:nvPr/>
        </p:nvSpPr>
        <p:spPr bwMode="auto">
          <a:xfrm flipV="1">
            <a:off x="6348418" y="2660631"/>
            <a:ext cx="1587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6" name="Line 91"/>
          <p:cNvSpPr>
            <a:spLocks noChangeShapeType="1"/>
          </p:cNvSpPr>
          <p:nvPr/>
        </p:nvSpPr>
        <p:spPr bwMode="auto">
          <a:xfrm flipV="1">
            <a:off x="6437318" y="2660631"/>
            <a:ext cx="1587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7" name="Line 92"/>
          <p:cNvSpPr>
            <a:spLocks noChangeShapeType="1"/>
          </p:cNvSpPr>
          <p:nvPr/>
        </p:nvSpPr>
        <p:spPr bwMode="auto">
          <a:xfrm flipV="1">
            <a:off x="6524630" y="2660631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8" name="Line 93"/>
          <p:cNvSpPr>
            <a:spLocks noChangeShapeType="1"/>
          </p:cNvSpPr>
          <p:nvPr/>
        </p:nvSpPr>
        <p:spPr bwMode="auto">
          <a:xfrm flipV="1">
            <a:off x="6613530" y="2660631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9" name="Line 94"/>
          <p:cNvSpPr>
            <a:spLocks noChangeShapeType="1"/>
          </p:cNvSpPr>
          <p:nvPr/>
        </p:nvSpPr>
        <p:spPr bwMode="auto">
          <a:xfrm flipV="1">
            <a:off x="6702430" y="2660631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0" name="Line 95"/>
          <p:cNvSpPr>
            <a:spLocks noChangeShapeType="1"/>
          </p:cNvSpPr>
          <p:nvPr/>
        </p:nvSpPr>
        <p:spPr bwMode="auto">
          <a:xfrm flipV="1">
            <a:off x="6791330" y="2660631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1" name="Line 96"/>
          <p:cNvSpPr>
            <a:spLocks noChangeShapeType="1"/>
          </p:cNvSpPr>
          <p:nvPr/>
        </p:nvSpPr>
        <p:spPr bwMode="auto">
          <a:xfrm flipV="1">
            <a:off x="6878643" y="2660631"/>
            <a:ext cx="1587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2" name="Line 97"/>
          <p:cNvSpPr>
            <a:spLocks noChangeShapeType="1"/>
          </p:cNvSpPr>
          <p:nvPr/>
        </p:nvSpPr>
        <p:spPr bwMode="auto">
          <a:xfrm flipV="1">
            <a:off x="6967543" y="2660631"/>
            <a:ext cx="1587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3" name="Line 98"/>
          <p:cNvSpPr>
            <a:spLocks noChangeShapeType="1"/>
          </p:cNvSpPr>
          <p:nvPr/>
        </p:nvSpPr>
        <p:spPr bwMode="auto">
          <a:xfrm flipV="1">
            <a:off x="7056443" y="2660631"/>
            <a:ext cx="1587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4" name="Line 99"/>
          <p:cNvSpPr>
            <a:spLocks noChangeShapeType="1"/>
          </p:cNvSpPr>
          <p:nvPr/>
        </p:nvSpPr>
        <p:spPr bwMode="auto">
          <a:xfrm flipV="1">
            <a:off x="7145343" y="2660631"/>
            <a:ext cx="1587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5" name="Line 100"/>
          <p:cNvSpPr>
            <a:spLocks noChangeShapeType="1"/>
          </p:cNvSpPr>
          <p:nvPr/>
        </p:nvSpPr>
        <p:spPr bwMode="auto">
          <a:xfrm flipV="1">
            <a:off x="7232655" y="2660631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6" name="Line 101"/>
          <p:cNvSpPr>
            <a:spLocks noChangeShapeType="1"/>
          </p:cNvSpPr>
          <p:nvPr/>
        </p:nvSpPr>
        <p:spPr bwMode="auto">
          <a:xfrm flipV="1">
            <a:off x="7321555" y="2660631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7" name="Line 102"/>
          <p:cNvSpPr>
            <a:spLocks noChangeShapeType="1"/>
          </p:cNvSpPr>
          <p:nvPr/>
        </p:nvSpPr>
        <p:spPr bwMode="auto">
          <a:xfrm flipV="1">
            <a:off x="7410455" y="2660631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8" name="Line 103"/>
          <p:cNvSpPr>
            <a:spLocks noChangeShapeType="1"/>
          </p:cNvSpPr>
          <p:nvPr/>
        </p:nvSpPr>
        <p:spPr bwMode="auto">
          <a:xfrm flipV="1">
            <a:off x="7499355" y="2660631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9" name="Line 104"/>
          <p:cNvSpPr>
            <a:spLocks noChangeShapeType="1"/>
          </p:cNvSpPr>
          <p:nvPr/>
        </p:nvSpPr>
        <p:spPr bwMode="auto">
          <a:xfrm flipV="1">
            <a:off x="7586668" y="2660631"/>
            <a:ext cx="1587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0" name="Line 105"/>
          <p:cNvSpPr>
            <a:spLocks noChangeShapeType="1"/>
          </p:cNvSpPr>
          <p:nvPr/>
        </p:nvSpPr>
        <p:spPr bwMode="auto">
          <a:xfrm flipV="1">
            <a:off x="7675568" y="2660631"/>
            <a:ext cx="1587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1" name="Line 106"/>
          <p:cNvSpPr>
            <a:spLocks noChangeShapeType="1"/>
          </p:cNvSpPr>
          <p:nvPr/>
        </p:nvSpPr>
        <p:spPr bwMode="auto">
          <a:xfrm flipV="1">
            <a:off x="7764468" y="2660631"/>
            <a:ext cx="1587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2" name="Line 107"/>
          <p:cNvSpPr>
            <a:spLocks noChangeShapeType="1"/>
          </p:cNvSpPr>
          <p:nvPr/>
        </p:nvSpPr>
        <p:spPr bwMode="auto">
          <a:xfrm flipV="1">
            <a:off x="7853368" y="2660631"/>
            <a:ext cx="1587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3" name="Line 108"/>
          <p:cNvSpPr>
            <a:spLocks noChangeShapeType="1"/>
          </p:cNvSpPr>
          <p:nvPr/>
        </p:nvSpPr>
        <p:spPr bwMode="auto">
          <a:xfrm flipV="1">
            <a:off x="7940680" y="2660631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4" name="Line 109"/>
          <p:cNvSpPr>
            <a:spLocks noChangeShapeType="1"/>
          </p:cNvSpPr>
          <p:nvPr/>
        </p:nvSpPr>
        <p:spPr bwMode="auto">
          <a:xfrm flipV="1">
            <a:off x="8029580" y="2660631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5" name="Line 110"/>
          <p:cNvSpPr>
            <a:spLocks noChangeShapeType="1"/>
          </p:cNvSpPr>
          <p:nvPr/>
        </p:nvSpPr>
        <p:spPr bwMode="auto">
          <a:xfrm flipV="1">
            <a:off x="8116893" y="2660631"/>
            <a:ext cx="1587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6" name="Line 111"/>
          <p:cNvSpPr>
            <a:spLocks noChangeShapeType="1"/>
          </p:cNvSpPr>
          <p:nvPr/>
        </p:nvSpPr>
        <p:spPr bwMode="auto">
          <a:xfrm flipV="1">
            <a:off x="8205793" y="2660631"/>
            <a:ext cx="1587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7" name="Line 112"/>
          <p:cNvSpPr>
            <a:spLocks noChangeShapeType="1"/>
          </p:cNvSpPr>
          <p:nvPr/>
        </p:nvSpPr>
        <p:spPr bwMode="auto">
          <a:xfrm flipV="1">
            <a:off x="8294693" y="2660631"/>
            <a:ext cx="1587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8" name="Line 113"/>
          <p:cNvSpPr>
            <a:spLocks noChangeShapeType="1"/>
          </p:cNvSpPr>
          <p:nvPr/>
        </p:nvSpPr>
        <p:spPr bwMode="auto">
          <a:xfrm flipV="1">
            <a:off x="8383593" y="2660631"/>
            <a:ext cx="1587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9" name="Line 114"/>
          <p:cNvSpPr>
            <a:spLocks noChangeShapeType="1"/>
          </p:cNvSpPr>
          <p:nvPr/>
        </p:nvSpPr>
        <p:spPr bwMode="auto">
          <a:xfrm flipV="1">
            <a:off x="8472493" y="2660631"/>
            <a:ext cx="1587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0" name="Line 115"/>
          <p:cNvSpPr>
            <a:spLocks noChangeShapeType="1"/>
          </p:cNvSpPr>
          <p:nvPr/>
        </p:nvSpPr>
        <p:spPr bwMode="auto">
          <a:xfrm flipV="1">
            <a:off x="8559805" y="2660631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1" name="Line 116"/>
          <p:cNvSpPr>
            <a:spLocks noChangeShapeType="1"/>
          </p:cNvSpPr>
          <p:nvPr/>
        </p:nvSpPr>
        <p:spPr bwMode="auto">
          <a:xfrm flipV="1">
            <a:off x="8648705" y="2660631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2" name="Line 117"/>
          <p:cNvSpPr>
            <a:spLocks noChangeShapeType="1"/>
          </p:cNvSpPr>
          <p:nvPr/>
        </p:nvSpPr>
        <p:spPr bwMode="auto">
          <a:xfrm flipV="1">
            <a:off x="8737605" y="2660631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3" name="Rectangle 118"/>
          <p:cNvSpPr>
            <a:spLocks noChangeArrowheads="1"/>
          </p:cNvSpPr>
          <p:nvPr/>
        </p:nvSpPr>
        <p:spPr bwMode="auto">
          <a:xfrm>
            <a:off x="5133980" y="2593956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chemeClr val="tx1"/>
                </a:solidFill>
              </a:rPr>
              <a:t>0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4" name="Rectangle 119"/>
          <p:cNvSpPr>
            <a:spLocks noChangeArrowheads="1"/>
          </p:cNvSpPr>
          <p:nvPr/>
        </p:nvSpPr>
        <p:spPr bwMode="auto">
          <a:xfrm>
            <a:off x="5005393" y="2257406"/>
            <a:ext cx="190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chemeClr val="tx1"/>
                </a:solidFill>
              </a:rPr>
              <a:t>200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5" name="Rectangle 120"/>
          <p:cNvSpPr>
            <a:spLocks noChangeArrowheads="1"/>
          </p:cNvSpPr>
          <p:nvPr/>
        </p:nvSpPr>
        <p:spPr bwMode="auto">
          <a:xfrm>
            <a:off x="5005393" y="1922443"/>
            <a:ext cx="190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chemeClr val="tx1"/>
                </a:solidFill>
              </a:rPr>
              <a:t>400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6" name="Rectangle 121"/>
          <p:cNvSpPr>
            <a:spLocks noChangeArrowheads="1"/>
          </p:cNvSpPr>
          <p:nvPr/>
        </p:nvSpPr>
        <p:spPr bwMode="auto">
          <a:xfrm>
            <a:off x="5005393" y="1585893"/>
            <a:ext cx="190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chemeClr val="tx1"/>
                </a:solidFill>
              </a:rPr>
              <a:t>600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7" name="Rectangle 122"/>
          <p:cNvSpPr>
            <a:spLocks noChangeArrowheads="1"/>
          </p:cNvSpPr>
          <p:nvPr/>
        </p:nvSpPr>
        <p:spPr bwMode="auto">
          <a:xfrm>
            <a:off x="5005393" y="1249343"/>
            <a:ext cx="190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chemeClr val="tx1"/>
                </a:solidFill>
              </a:rPr>
              <a:t>800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8" name="Rectangle 123"/>
          <p:cNvSpPr>
            <a:spLocks noChangeArrowheads="1"/>
          </p:cNvSpPr>
          <p:nvPr/>
        </p:nvSpPr>
        <p:spPr bwMode="auto">
          <a:xfrm>
            <a:off x="4941893" y="912793"/>
            <a:ext cx="254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chemeClr val="tx1"/>
                </a:solidFill>
              </a:rPr>
              <a:t>1000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9" name="Rectangle 124"/>
          <p:cNvSpPr>
            <a:spLocks noChangeArrowheads="1"/>
          </p:cNvSpPr>
          <p:nvPr/>
        </p:nvSpPr>
        <p:spPr bwMode="auto">
          <a:xfrm>
            <a:off x="4941893" y="576243"/>
            <a:ext cx="254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chemeClr val="tx1"/>
                </a:solidFill>
              </a:rPr>
              <a:t>1200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0" name="Rectangle 125"/>
          <p:cNvSpPr>
            <a:spLocks noChangeArrowheads="1"/>
          </p:cNvSpPr>
          <p:nvPr/>
        </p:nvSpPr>
        <p:spPr bwMode="auto">
          <a:xfrm rot="18900000">
            <a:off x="5207005" y="2766993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chemeClr val="tx1"/>
                </a:solidFill>
              </a:rPr>
              <a:t>2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1" name="Rectangle 126"/>
          <p:cNvSpPr>
            <a:spLocks noChangeArrowheads="1"/>
          </p:cNvSpPr>
          <p:nvPr/>
        </p:nvSpPr>
        <p:spPr bwMode="auto">
          <a:xfrm rot="18900000">
            <a:off x="5335593" y="2824143"/>
            <a:ext cx="222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chemeClr val="tx1"/>
                </a:solidFill>
              </a:rPr>
              <a:t>2.75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2" name="Rectangle 127"/>
          <p:cNvSpPr>
            <a:spLocks noChangeArrowheads="1"/>
          </p:cNvSpPr>
          <p:nvPr/>
        </p:nvSpPr>
        <p:spPr bwMode="auto">
          <a:xfrm rot="18900000">
            <a:off x="5656268" y="2800331"/>
            <a:ext cx="158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chemeClr val="tx1"/>
                </a:solidFill>
              </a:rPr>
              <a:t>3.5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3" name="Rectangle 128"/>
          <p:cNvSpPr>
            <a:spLocks noChangeArrowheads="1"/>
          </p:cNvSpPr>
          <p:nvPr/>
        </p:nvSpPr>
        <p:spPr bwMode="auto">
          <a:xfrm rot="18900000">
            <a:off x="5865818" y="2824143"/>
            <a:ext cx="222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chemeClr val="tx1"/>
                </a:solidFill>
              </a:rPr>
              <a:t>4.25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4" name="Rectangle 129"/>
          <p:cNvSpPr>
            <a:spLocks noChangeArrowheads="1"/>
          </p:cNvSpPr>
          <p:nvPr/>
        </p:nvSpPr>
        <p:spPr bwMode="auto">
          <a:xfrm rot="18900000">
            <a:off x="6269043" y="2766993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chemeClr val="tx1"/>
                </a:solidFill>
              </a:rPr>
              <a:t>5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5" name="Rectangle 130"/>
          <p:cNvSpPr>
            <a:spLocks noChangeArrowheads="1"/>
          </p:cNvSpPr>
          <p:nvPr/>
        </p:nvSpPr>
        <p:spPr bwMode="auto">
          <a:xfrm rot="18900000">
            <a:off x="6396043" y="2824143"/>
            <a:ext cx="222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chemeClr val="tx1"/>
                </a:solidFill>
              </a:rPr>
              <a:t>5.75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6" name="Rectangle 131"/>
          <p:cNvSpPr>
            <a:spLocks noChangeArrowheads="1"/>
          </p:cNvSpPr>
          <p:nvPr/>
        </p:nvSpPr>
        <p:spPr bwMode="auto">
          <a:xfrm rot="18900000">
            <a:off x="6716718" y="2800331"/>
            <a:ext cx="158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chemeClr val="tx1"/>
                </a:solidFill>
              </a:rPr>
              <a:t>6.5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7" name="Rectangle 132"/>
          <p:cNvSpPr>
            <a:spLocks noChangeArrowheads="1"/>
          </p:cNvSpPr>
          <p:nvPr/>
        </p:nvSpPr>
        <p:spPr bwMode="auto">
          <a:xfrm rot="18900000">
            <a:off x="6927855" y="2824143"/>
            <a:ext cx="222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chemeClr val="tx1"/>
                </a:solidFill>
              </a:rPr>
              <a:t>7.25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8" name="Rectangle 133"/>
          <p:cNvSpPr>
            <a:spLocks noChangeArrowheads="1"/>
          </p:cNvSpPr>
          <p:nvPr/>
        </p:nvSpPr>
        <p:spPr bwMode="auto">
          <a:xfrm rot="18900000">
            <a:off x="7331080" y="2766993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chemeClr val="tx1"/>
                </a:solidFill>
              </a:rPr>
              <a:t>8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9" name="Rectangle 134"/>
          <p:cNvSpPr>
            <a:spLocks noChangeArrowheads="1"/>
          </p:cNvSpPr>
          <p:nvPr/>
        </p:nvSpPr>
        <p:spPr bwMode="auto">
          <a:xfrm rot="18900000">
            <a:off x="7458080" y="2824143"/>
            <a:ext cx="222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chemeClr val="tx1"/>
                </a:solidFill>
              </a:rPr>
              <a:t>8.75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0" name="Rectangle 135"/>
          <p:cNvSpPr>
            <a:spLocks noChangeArrowheads="1"/>
          </p:cNvSpPr>
          <p:nvPr/>
        </p:nvSpPr>
        <p:spPr bwMode="auto">
          <a:xfrm rot="18900000">
            <a:off x="7778755" y="2800331"/>
            <a:ext cx="158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chemeClr val="tx1"/>
                </a:solidFill>
              </a:rPr>
              <a:t>9.5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1" name="Rectangle 136"/>
          <p:cNvSpPr>
            <a:spLocks noChangeArrowheads="1"/>
          </p:cNvSpPr>
          <p:nvPr/>
        </p:nvSpPr>
        <p:spPr bwMode="auto">
          <a:xfrm rot="18900000">
            <a:off x="7988305" y="2824143"/>
            <a:ext cx="222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chemeClr val="tx1"/>
                </a:solidFill>
              </a:rPr>
              <a:t>10.3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2" name="Rectangle 137"/>
          <p:cNvSpPr>
            <a:spLocks noChangeArrowheads="1"/>
          </p:cNvSpPr>
          <p:nvPr/>
        </p:nvSpPr>
        <p:spPr bwMode="auto">
          <a:xfrm rot="18900000">
            <a:off x="8337555" y="2789218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chemeClr val="tx1"/>
                </a:solidFill>
              </a:rPr>
              <a:t>11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3" name="Rectangle 138"/>
          <p:cNvSpPr>
            <a:spLocks noChangeArrowheads="1"/>
          </p:cNvSpPr>
          <p:nvPr/>
        </p:nvSpPr>
        <p:spPr bwMode="auto">
          <a:xfrm>
            <a:off x="8050218" y="960418"/>
            <a:ext cx="344487" cy="3175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4" name="Rectangle 139"/>
          <p:cNvSpPr>
            <a:spLocks noChangeArrowheads="1"/>
          </p:cNvSpPr>
          <p:nvPr/>
        </p:nvSpPr>
        <p:spPr bwMode="auto">
          <a:xfrm>
            <a:off x="8085143" y="1011218"/>
            <a:ext cx="71437" cy="71438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5" name="Rectangle 140"/>
          <p:cNvSpPr>
            <a:spLocks noChangeArrowheads="1"/>
          </p:cNvSpPr>
          <p:nvPr/>
        </p:nvSpPr>
        <p:spPr bwMode="auto">
          <a:xfrm>
            <a:off x="8185155" y="981056"/>
            <a:ext cx="254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</a:rPr>
              <a:t>cy3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6" name="Rectangle 141"/>
          <p:cNvSpPr>
            <a:spLocks noChangeArrowheads="1"/>
          </p:cNvSpPr>
          <p:nvPr/>
        </p:nvSpPr>
        <p:spPr bwMode="auto">
          <a:xfrm>
            <a:off x="8085143" y="1168381"/>
            <a:ext cx="71437" cy="73025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7" name="Rectangle 142"/>
          <p:cNvSpPr>
            <a:spLocks noChangeArrowheads="1"/>
          </p:cNvSpPr>
          <p:nvPr/>
        </p:nvSpPr>
        <p:spPr bwMode="auto">
          <a:xfrm>
            <a:off x="8185155" y="1138218"/>
            <a:ext cx="254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</a:rPr>
              <a:t>cy5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8" name="Text Box 143"/>
          <p:cNvSpPr txBox="1">
            <a:spLocks noChangeArrowheads="1"/>
          </p:cNvSpPr>
          <p:nvPr/>
        </p:nvSpPr>
        <p:spPr bwMode="auto">
          <a:xfrm>
            <a:off x="6154737" y="5856287"/>
            <a:ext cx="16369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tx1"/>
                </a:solidFill>
                <a:latin typeface="+mj-lt"/>
              </a:rPr>
              <a:t>Log of Intensities</a:t>
            </a:r>
          </a:p>
        </p:txBody>
      </p:sp>
      <p:sp>
        <p:nvSpPr>
          <p:cNvPr id="159" name="Text Box 145"/>
          <p:cNvSpPr txBox="1">
            <a:spLocks noChangeArrowheads="1"/>
          </p:cNvSpPr>
          <p:nvPr/>
        </p:nvSpPr>
        <p:spPr bwMode="auto">
          <a:xfrm rot="16200000">
            <a:off x="3288511" y="3104436"/>
            <a:ext cx="23669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</a:rPr>
              <a:t>Number of clones</a:t>
            </a:r>
          </a:p>
        </p:txBody>
      </p:sp>
      <p:sp>
        <p:nvSpPr>
          <p:cNvPr id="160" name="Rectangle 146"/>
          <p:cNvSpPr>
            <a:spLocks noChangeArrowheads="1"/>
          </p:cNvSpPr>
          <p:nvPr/>
        </p:nvSpPr>
        <p:spPr bwMode="auto">
          <a:xfrm>
            <a:off x="5235580" y="3284518"/>
            <a:ext cx="3449638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1" name="Rectangle 147"/>
          <p:cNvSpPr>
            <a:spLocks noChangeArrowheads="1"/>
          </p:cNvSpPr>
          <p:nvPr/>
        </p:nvSpPr>
        <p:spPr bwMode="auto">
          <a:xfrm>
            <a:off x="5235580" y="3284518"/>
            <a:ext cx="3449638" cy="2324100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2" name="Rectangle 148"/>
          <p:cNvSpPr>
            <a:spLocks noChangeArrowheads="1"/>
          </p:cNvSpPr>
          <p:nvPr/>
        </p:nvSpPr>
        <p:spPr bwMode="auto">
          <a:xfrm>
            <a:off x="5540380" y="5597506"/>
            <a:ext cx="39688" cy="11112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3" name="Rectangle 149"/>
          <p:cNvSpPr>
            <a:spLocks noChangeArrowheads="1"/>
          </p:cNvSpPr>
          <p:nvPr/>
        </p:nvSpPr>
        <p:spPr bwMode="auto">
          <a:xfrm>
            <a:off x="5678493" y="5564168"/>
            <a:ext cx="39687" cy="44450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4" name="Rectangle 150"/>
          <p:cNvSpPr>
            <a:spLocks noChangeArrowheads="1"/>
          </p:cNvSpPr>
          <p:nvPr/>
        </p:nvSpPr>
        <p:spPr bwMode="auto">
          <a:xfrm>
            <a:off x="5816605" y="5480031"/>
            <a:ext cx="39688" cy="128587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5" name="Rectangle 151"/>
          <p:cNvSpPr>
            <a:spLocks noChangeArrowheads="1"/>
          </p:cNvSpPr>
          <p:nvPr/>
        </p:nvSpPr>
        <p:spPr bwMode="auto">
          <a:xfrm>
            <a:off x="5954718" y="5356206"/>
            <a:ext cx="39687" cy="252412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6" name="Rectangle 152"/>
          <p:cNvSpPr>
            <a:spLocks noChangeArrowheads="1"/>
          </p:cNvSpPr>
          <p:nvPr/>
        </p:nvSpPr>
        <p:spPr bwMode="auto">
          <a:xfrm>
            <a:off x="6092830" y="5154593"/>
            <a:ext cx="39688" cy="454025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7" name="Rectangle 153"/>
          <p:cNvSpPr>
            <a:spLocks noChangeArrowheads="1"/>
          </p:cNvSpPr>
          <p:nvPr/>
        </p:nvSpPr>
        <p:spPr bwMode="auto">
          <a:xfrm>
            <a:off x="6230943" y="4918056"/>
            <a:ext cx="39687" cy="690562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8" name="Rectangle 154"/>
          <p:cNvSpPr>
            <a:spLocks noChangeArrowheads="1"/>
          </p:cNvSpPr>
          <p:nvPr/>
        </p:nvSpPr>
        <p:spPr bwMode="auto">
          <a:xfrm>
            <a:off x="6369055" y="4446568"/>
            <a:ext cx="39688" cy="1162050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9" name="Rectangle 155"/>
          <p:cNvSpPr>
            <a:spLocks noChangeArrowheads="1"/>
          </p:cNvSpPr>
          <p:nvPr/>
        </p:nvSpPr>
        <p:spPr bwMode="auto">
          <a:xfrm>
            <a:off x="6507168" y="4116368"/>
            <a:ext cx="39687" cy="1492250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0" name="Rectangle 156"/>
          <p:cNvSpPr>
            <a:spLocks noChangeArrowheads="1"/>
          </p:cNvSpPr>
          <p:nvPr/>
        </p:nvSpPr>
        <p:spPr bwMode="auto">
          <a:xfrm>
            <a:off x="6643693" y="3633768"/>
            <a:ext cx="39687" cy="1974850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1" name="Rectangle 157"/>
          <p:cNvSpPr>
            <a:spLocks noChangeArrowheads="1"/>
          </p:cNvSpPr>
          <p:nvPr/>
        </p:nvSpPr>
        <p:spPr bwMode="auto">
          <a:xfrm>
            <a:off x="6781805" y="3516293"/>
            <a:ext cx="39688" cy="2092325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2" name="Rectangle 158"/>
          <p:cNvSpPr>
            <a:spLocks noChangeArrowheads="1"/>
          </p:cNvSpPr>
          <p:nvPr/>
        </p:nvSpPr>
        <p:spPr bwMode="auto">
          <a:xfrm>
            <a:off x="6919918" y="3565506"/>
            <a:ext cx="39687" cy="2043112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3" name="Rectangle 159"/>
          <p:cNvSpPr>
            <a:spLocks noChangeArrowheads="1"/>
          </p:cNvSpPr>
          <p:nvPr/>
        </p:nvSpPr>
        <p:spPr bwMode="auto">
          <a:xfrm>
            <a:off x="7058030" y="3690918"/>
            <a:ext cx="39688" cy="1917700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" name="Rectangle 160"/>
          <p:cNvSpPr>
            <a:spLocks noChangeArrowheads="1"/>
          </p:cNvSpPr>
          <p:nvPr/>
        </p:nvSpPr>
        <p:spPr bwMode="auto">
          <a:xfrm>
            <a:off x="7196143" y="4065568"/>
            <a:ext cx="39687" cy="1543050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5" name="Rectangle 161"/>
          <p:cNvSpPr>
            <a:spLocks noChangeArrowheads="1"/>
          </p:cNvSpPr>
          <p:nvPr/>
        </p:nvSpPr>
        <p:spPr bwMode="auto">
          <a:xfrm>
            <a:off x="7334255" y="4348143"/>
            <a:ext cx="39688" cy="1260475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6" name="Rectangle 162"/>
          <p:cNvSpPr>
            <a:spLocks noChangeArrowheads="1"/>
          </p:cNvSpPr>
          <p:nvPr/>
        </p:nvSpPr>
        <p:spPr bwMode="auto">
          <a:xfrm>
            <a:off x="7472368" y="4640243"/>
            <a:ext cx="39687" cy="968375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7" name="Rectangle 163"/>
          <p:cNvSpPr>
            <a:spLocks noChangeArrowheads="1"/>
          </p:cNvSpPr>
          <p:nvPr/>
        </p:nvSpPr>
        <p:spPr bwMode="auto">
          <a:xfrm>
            <a:off x="7610480" y="4824393"/>
            <a:ext cx="39688" cy="784225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8" name="Rectangle 164"/>
          <p:cNvSpPr>
            <a:spLocks noChangeArrowheads="1"/>
          </p:cNvSpPr>
          <p:nvPr/>
        </p:nvSpPr>
        <p:spPr bwMode="auto">
          <a:xfrm>
            <a:off x="7748593" y="4962506"/>
            <a:ext cx="39687" cy="646112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9" name="Rectangle 165"/>
          <p:cNvSpPr>
            <a:spLocks noChangeArrowheads="1"/>
          </p:cNvSpPr>
          <p:nvPr/>
        </p:nvSpPr>
        <p:spPr bwMode="auto">
          <a:xfrm>
            <a:off x="7886705" y="5041881"/>
            <a:ext cx="39688" cy="566737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80" name="Rectangle 166"/>
          <p:cNvSpPr>
            <a:spLocks noChangeArrowheads="1"/>
          </p:cNvSpPr>
          <p:nvPr/>
        </p:nvSpPr>
        <p:spPr bwMode="auto">
          <a:xfrm>
            <a:off x="8024818" y="5267306"/>
            <a:ext cx="39687" cy="341312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81" name="Rectangle 167"/>
          <p:cNvSpPr>
            <a:spLocks noChangeArrowheads="1"/>
          </p:cNvSpPr>
          <p:nvPr/>
        </p:nvSpPr>
        <p:spPr bwMode="auto">
          <a:xfrm>
            <a:off x="8162930" y="5341918"/>
            <a:ext cx="39688" cy="266700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82" name="Rectangle 168"/>
          <p:cNvSpPr>
            <a:spLocks noChangeArrowheads="1"/>
          </p:cNvSpPr>
          <p:nvPr/>
        </p:nvSpPr>
        <p:spPr bwMode="auto">
          <a:xfrm>
            <a:off x="8299455" y="5446693"/>
            <a:ext cx="39688" cy="161925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83" name="Rectangle 169"/>
          <p:cNvSpPr>
            <a:spLocks noChangeArrowheads="1"/>
          </p:cNvSpPr>
          <p:nvPr/>
        </p:nvSpPr>
        <p:spPr bwMode="auto">
          <a:xfrm>
            <a:off x="8437568" y="5497493"/>
            <a:ext cx="39687" cy="111125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84" name="Rectangle 170"/>
          <p:cNvSpPr>
            <a:spLocks noChangeArrowheads="1"/>
          </p:cNvSpPr>
          <p:nvPr/>
        </p:nvSpPr>
        <p:spPr bwMode="auto">
          <a:xfrm>
            <a:off x="8575680" y="5530831"/>
            <a:ext cx="39688" cy="77787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85" name="Rectangle 171"/>
          <p:cNvSpPr>
            <a:spLocks noChangeArrowheads="1"/>
          </p:cNvSpPr>
          <p:nvPr/>
        </p:nvSpPr>
        <p:spPr bwMode="auto">
          <a:xfrm>
            <a:off x="5303843" y="5607031"/>
            <a:ext cx="39687" cy="1587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86" name="Rectangle 172"/>
          <p:cNvSpPr>
            <a:spLocks noChangeArrowheads="1"/>
          </p:cNvSpPr>
          <p:nvPr/>
        </p:nvSpPr>
        <p:spPr bwMode="auto">
          <a:xfrm>
            <a:off x="5441955" y="5597506"/>
            <a:ext cx="39688" cy="11112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87" name="Rectangle 173"/>
          <p:cNvSpPr>
            <a:spLocks noChangeArrowheads="1"/>
          </p:cNvSpPr>
          <p:nvPr/>
        </p:nvSpPr>
        <p:spPr bwMode="auto">
          <a:xfrm>
            <a:off x="5580068" y="5572106"/>
            <a:ext cx="39687" cy="36512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88" name="Rectangle 174"/>
          <p:cNvSpPr>
            <a:spLocks noChangeArrowheads="1"/>
          </p:cNvSpPr>
          <p:nvPr/>
        </p:nvSpPr>
        <p:spPr bwMode="auto">
          <a:xfrm>
            <a:off x="5718180" y="5480031"/>
            <a:ext cx="39688" cy="128587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89" name="Rectangle 175"/>
          <p:cNvSpPr>
            <a:spLocks noChangeArrowheads="1"/>
          </p:cNvSpPr>
          <p:nvPr/>
        </p:nvSpPr>
        <p:spPr bwMode="auto">
          <a:xfrm>
            <a:off x="5856293" y="5416531"/>
            <a:ext cx="39687" cy="192087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0" name="Rectangle 176"/>
          <p:cNvSpPr>
            <a:spLocks noChangeArrowheads="1"/>
          </p:cNvSpPr>
          <p:nvPr/>
        </p:nvSpPr>
        <p:spPr bwMode="auto">
          <a:xfrm>
            <a:off x="5994405" y="5380018"/>
            <a:ext cx="39688" cy="228600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1" name="Rectangle 177"/>
          <p:cNvSpPr>
            <a:spLocks noChangeArrowheads="1"/>
          </p:cNvSpPr>
          <p:nvPr/>
        </p:nvSpPr>
        <p:spPr bwMode="auto">
          <a:xfrm>
            <a:off x="6132518" y="5202218"/>
            <a:ext cx="39687" cy="406400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2" name="Rectangle 178"/>
          <p:cNvSpPr>
            <a:spLocks noChangeArrowheads="1"/>
          </p:cNvSpPr>
          <p:nvPr/>
        </p:nvSpPr>
        <p:spPr bwMode="auto">
          <a:xfrm>
            <a:off x="6270630" y="4943456"/>
            <a:ext cx="39688" cy="665162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3" name="Rectangle 179"/>
          <p:cNvSpPr>
            <a:spLocks noChangeArrowheads="1"/>
          </p:cNvSpPr>
          <p:nvPr/>
        </p:nvSpPr>
        <p:spPr bwMode="auto">
          <a:xfrm>
            <a:off x="6408743" y="4543406"/>
            <a:ext cx="39687" cy="1065212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" name="Rectangle 180"/>
          <p:cNvSpPr>
            <a:spLocks noChangeArrowheads="1"/>
          </p:cNvSpPr>
          <p:nvPr/>
        </p:nvSpPr>
        <p:spPr bwMode="auto">
          <a:xfrm>
            <a:off x="6546855" y="4114781"/>
            <a:ext cx="38100" cy="1493837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5" name="Rectangle 181"/>
          <p:cNvSpPr>
            <a:spLocks noChangeArrowheads="1"/>
          </p:cNvSpPr>
          <p:nvPr/>
        </p:nvSpPr>
        <p:spPr bwMode="auto">
          <a:xfrm>
            <a:off x="6683380" y="3714731"/>
            <a:ext cx="39688" cy="1893887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6" name="Rectangle 182"/>
          <p:cNvSpPr>
            <a:spLocks noChangeArrowheads="1"/>
          </p:cNvSpPr>
          <p:nvPr/>
        </p:nvSpPr>
        <p:spPr bwMode="auto">
          <a:xfrm>
            <a:off x="6821493" y="3492481"/>
            <a:ext cx="39687" cy="2116137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7" name="Rectangle 183"/>
          <p:cNvSpPr>
            <a:spLocks noChangeArrowheads="1"/>
          </p:cNvSpPr>
          <p:nvPr/>
        </p:nvSpPr>
        <p:spPr bwMode="auto">
          <a:xfrm>
            <a:off x="6959605" y="3646468"/>
            <a:ext cx="39688" cy="1962150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8" name="Rectangle 184"/>
          <p:cNvSpPr>
            <a:spLocks noChangeArrowheads="1"/>
          </p:cNvSpPr>
          <p:nvPr/>
        </p:nvSpPr>
        <p:spPr bwMode="auto">
          <a:xfrm>
            <a:off x="7097718" y="3700443"/>
            <a:ext cx="39687" cy="1908175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9" name="Rectangle 185"/>
          <p:cNvSpPr>
            <a:spLocks noChangeArrowheads="1"/>
          </p:cNvSpPr>
          <p:nvPr/>
        </p:nvSpPr>
        <p:spPr bwMode="auto">
          <a:xfrm>
            <a:off x="7235830" y="3983018"/>
            <a:ext cx="39688" cy="1625600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0" name="Rectangle 186"/>
          <p:cNvSpPr>
            <a:spLocks noChangeArrowheads="1"/>
          </p:cNvSpPr>
          <p:nvPr/>
        </p:nvSpPr>
        <p:spPr bwMode="auto">
          <a:xfrm>
            <a:off x="7373943" y="4333856"/>
            <a:ext cx="39687" cy="1274762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1" name="Rectangle 187"/>
          <p:cNvSpPr>
            <a:spLocks noChangeArrowheads="1"/>
          </p:cNvSpPr>
          <p:nvPr/>
        </p:nvSpPr>
        <p:spPr bwMode="auto">
          <a:xfrm>
            <a:off x="7512055" y="4579918"/>
            <a:ext cx="39688" cy="1028700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2" name="Rectangle 188"/>
          <p:cNvSpPr>
            <a:spLocks noChangeArrowheads="1"/>
          </p:cNvSpPr>
          <p:nvPr/>
        </p:nvSpPr>
        <p:spPr bwMode="auto">
          <a:xfrm>
            <a:off x="7650168" y="4867256"/>
            <a:ext cx="39687" cy="741362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3" name="Rectangle 189"/>
          <p:cNvSpPr>
            <a:spLocks noChangeArrowheads="1"/>
          </p:cNvSpPr>
          <p:nvPr/>
        </p:nvSpPr>
        <p:spPr bwMode="auto">
          <a:xfrm>
            <a:off x="7788280" y="4983143"/>
            <a:ext cx="39688" cy="625475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" name="Rectangle 190"/>
          <p:cNvSpPr>
            <a:spLocks noChangeArrowheads="1"/>
          </p:cNvSpPr>
          <p:nvPr/>
        </p:nvSpPr>
        <p:spPr bwMode="auto">
          <a:xfrm>
            <a:off x="7926393" y="5035531"/>
            <a:ext cx="39687" cy="573087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5" name="Rectangle 191"/>
          <p:cNvSpPr>
            <a:spLocks noChangeArrowheads="1"/>
          </p:cNvSpPr>
          <p:nvPr/>
        </p:nvSpPr>
        <p:spPr bwMode="auto">
          <a:xfrm>
            <a:off x="8064505" y="5205393"/>
            <a:ext cx="39688" cy="403225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6" name="Rectangle 192"/>
          <p:cNvSpPr>
            <a:spLocks noChangeArrowheads="1"/>
          </p:cNvSpPr>
          <p:nvPr/>
        </p:nvSpPr>
        <p:spPr bwMode="auto">
          <a:xfrm>
            <a:off x="8202618" y="5311756"/>
            <a:ext cx="38100" cy="296862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" name="Rectangle 193"/>
          <p:cNvSpPr>
            <a:spLocks noChangeArrowheads="1"/>
          </p:cNvSpPr>
          <p:nvPr/>
        </p:nvSpPr>
        <p:spPr bwMode="auto">
          <a:xfrm>
            <a:off x="8339143" y="5251431"/>
            <a:ext cx="39687" cy="357187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8" name="Rectangle 194"/>
          <p:cNvSpPr>
            <a:spLocks noChangeArrowheads="1"/>
          </p:cNvSpPr>
          <p:nvPr/>
        </p:nvSpPr>
        <p:spPr bwMode="auto">
          <a:xfrm>
            <a:off x="8477255" y="5514956"/>
            <a:ext cx="39688" cy="93662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9" name="Line 195"/>
          <p:cNvSpPr>
            <a:spLocks noChangeShapeType="1"/>
          </p:cNvSpPr>
          <p:nvPr/>
        </p:nvSpPr>
        <p:spPr bwMode="auto">
          <a:xfrm>
            <a:off x="5235580" y="3284518"/>
            <a:ext cx="1588" cy="2324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0" name="Line 196"/>
          <p:cNvSpPr>
            <a:spLocks noChangeShapeType="1"/>
          </p:cNvSpPr>
          <p:nvPr/>
        </p:nvSpPr>
        <p:spPr bwMode="auto">
          <a:xfrm>
            <a:off x="5203830" y="5608618"/>
            <a:ext cx="317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1" name="Line 197"/>
          <p:cNvSpPr>
            <a:spLocks noChangeShapeType="1"/>
          </p:cNvSpPr>
          <p:nvPr/>
        </p:nvSpPr>
        <p:spPr bwMode="auto">
          <a:xfrm>
            <a:off x="5203830" y="5276831"/>
            <a:ext cx="31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2" name="Line 198"/>
          <p:cNvSpPr>
            <a:spLocks noChangeShapeType="1"/>
          </p:cNvSpPr>
          <p:nvPr/>
        </p:nvSpPr>
        <p:spPr bwMode="auto">
          <a:xfrm>
            <a:off x="5203830" y="4943456"/>
            <a:ext cx="31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3" name="Line 199"/>
          <p:cNvSpPr>
            <a:spLocks noChangeShapeType="1"/>
          </p:cNvSpPr>
          <p:nvPr/>
        </p:nvSpPr>
        <p:spPr bwMode="auto">
          <a:xfrm>
            <a:off x="5203830" y="4611668"/>
            <a:ext cx="317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4" name="Line 200"/>
          <p:cNvSpPr>
            <a:spLocks noChangeShapeType="1"/>
          </p:cNvSpPr>
          <p:nvPr/>
        </p:nvSpPr>
        <p:spPr bwMode="auto">
          <a:xfrm>
            <a:off x="5203830" y="4281468"/>
            <a:ext cx="317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5" name="Line 201"/>
          <p:cNvSpPr>
            <a:spLocks noChangeShapeType="1"/>
          </p:cNvSpPr>
          <p:nvPr/>
        </p:nvSpPr>
        <p:spPr bwMode="auto">
          <a:xfrm>
            <a:off x="5203830" y="3949681"/>
            <a:ext cx="31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6" name="Line 202"/>
          <p:cNvSpPr>
            <a:spLocks noChangeShapeType="1"/>
          </p:cNvSpPr>
          <p:nvPr/>
        </p:nvSpPr>
        <p:spPr bwMode="auto">
          <a:xfrm>
            <a:off x="5203830" y="3616306"/>
            <a:ext cx="317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7" name="Line 203"/>
          <p:cNvSpPr>
            <a:spLocks noChangeShapeType="1"/>
          </p:cNvSpPr>
          <p:nvPr/>
        </p:nvSpPr>
        <p:spPr bwMode="auto">
          <a:xfrm>
            <a:off x="5203830" y="3284518"/>
            <a:ext cx="317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8" name="Line 204"/>
          <p:cNvSpPr>
            <a:spLocks noChangeShapeType="1"/>
          </p:cNvSpPr>
          <p:nvPr/>
        </p:nvSpPr>
        <p:spPr bwMode="auto">
          <a:xfrm>
            <a:off x="5235580" y="5608618"/>
            <a:ext cx="34496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9" name="Line 205"/>
          <p:cNvSpPr>
            <a:spLocks noChangeShapeType="1"/>
          </p:cNvSpPr>
          <p:nvPr/>
        </p:nvSpPr>
        <p:spPr bwMode="auto">
          <a:xfrm flipV="1">
            <a:off x="5235580" y="5608618"/>
            <a:ext cx="1588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0" name="Line 206"/>
          <p:cNvSpPr>
            <a:spLocks noChangeShapeType="1"/>
          </p:cNvSpPr>
          <p:nvPr/>
        </p:nvSpPr>
        <p:spPr bwMode="auto">
          <a:xfrm flipV="1">
            <a:off x="5373693" y="5608618"/>
            <a:ext cx="1587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1" name="Line 207"/>
          <p:cNvSpPr>
            <a:spLocks noChangeShapeType="1"/>
          </p:cNvSpPr>
          <p:nvPr/>
        </p:nvSpPr>
        <p:spPr bwMode="auto">
          <a:xfrm flipV="1">
            <a:off x="5511805" y="5608618"/>
            <a:ext cx="1588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2" name="Line 208"/>
          <p:cNvSpPr>
            <a:spLocks noChangeShapeType="1"/>
          </p:cNvSpPr>
          <p:nvPr/>
        </p:nvSpPr>
        <p:spPr bwMode="auto">
          <a:xfrm flipV="1">
            <a:off x="5649918" y="5608618"/>
            <a:ext cx="1587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3" name="Line 209"/>
          <p:cNvSpPr>
            <a:spLocks noChangeShapeType="1"/>
          </p:cNvSpPr>
          <p:nvPr/>
        </p:nvSpPr>
        <p:spPr bwMode="auto">
          <a:xfrm flipV="1">
            <a:off x="5786443" y="5608618"/>
            <a:ext cx="1587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4" name="Line 210"/>
          <p:cNvSpPr>
            <a:spLocks noChangeShapeType="1"/>
          </p:cNvSpPr>
          <p:nvPr/>
        </p:nvSpPr>
        <p:spPr bwMode="auto">
          <a:xfrm flipV="1">
            <a:off x="5924555" y="5608618"/>
            <a:ext cx="1588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" name="Line 211"/>
          <p:cNvSpPr>
            <a:spLocks noChangeShapeType="1"/>
          </p:cNvSpPr>
          <p:nvPr/>
        </p:nvSpPr>
        <p:spPr bwMode="auto">
          <a:xfrm flipV="1">
            <a:off x="6062668" y="5608618"/>
            <a:ext cx="1587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6" name="Line 212"/>
          <p:cNvSpPr>
            <a:spLocks noChangeShapeType="1"/>
          </p:cNvSpPr>
          <p:nvPr/>
        </p:nvSpPr>
        <p:spPr bwMode="auto">
          <a:xfrm flipV="1">
            <a:off x="6200780" y="5608618"/>
            <a:ext cx="1588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7" name="Line 213"/>
          <p:cNvSpPr>
            <a:spLocks noChangeShapeType="1"/>
          </p:cNvSpPr>
          <p:nvPr/>
        </p:nvSpPr>
        <p:spPr bwMode="auto">
          <a:xfrm flipV="1">
            <a:off x="6338893" y="5608618"/>
            <a:ext cx="1587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8" name="Line 214"/>
          <p:cNvSpPr>
            <a:spLocks noChangeShapeType="1"/>
          </p:cNvSpPr>
          <p:nvPr/>
        </p:nvSpPr>
        <p:spPr bwMode="auto">
          <a:xfrm flipV="1">
            <a:off x="6477005" y="5608618"/>
            <a:ext cx="1588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9" name="Line 215"/>
          <p:cNvSpPr>
            <a:spLocks noChangeShapeType="1"/>
          </p:cNvSpPr>
          <p:nvPr/>
        </p:nvSpPr>
        <p:spPr bwMode="auto">
          <a:xfrm flipV="1">
            <a:off x="6615118" y="5608618"/>
            <a:ext cx="1587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30" name="Line 216"/>
          <p:cNvSpPr>
            <a:spLocks noChangeShapeType="1"/>
          </p:cNvSpPr>
          <p:nvPr/>
        </p:nvSpPr>
        <p:spPr bwMode="auto">
          <a:xfrm flipV="1">
            <a:off x="6753230" y="5608618"/>
            <a:ext cx="1588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31" name="Line 217"/>
          <p:cNvSpPr>
            <a:spLocks noChangeShapeType="1"/>
          </p:cNvSpPr>
          <p:nvPr/>
        </p:nvSpPr>
        <p:spPr bwMode="auto">
          <a:xfrm flipV="1">
            <a:off x="6891343" y="5608618"/>
            <a:ext cx="1587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32" name="Line 218"/>
          <p:cNvSpPr>
            <a:spLocks noChangeShapeType="1"/>
          </p:cNvSpPr>
          <p:nvPr/>
        </p:nvSpPr>
        <p:spPr bwMode="auto">
          <a:xfrm flipV="1">
            <a:off x="7029455" y="5608618"/>
            <a:ext cx="1588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33" name="Line 219"/>
          <p:cNvSpPr>
            <a:spLocks noChangeShapeType="1"/>
          </p:cNvSpPr>
          <p:nvPr/>
        </p:nvSpPr>
        <p:spPr bwMode="auto">
          <a:xfrm flipV="1">
            <a:off x="7167568" y="5608618"/>
            <a:ext cx="1587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34" name="Line 220"/>
          <p:cNvSpPr>
            <a:spLocks noChangeShapeType="1"/>
          </p:cNvSpPr>
          <p:nvPr/>
        </p:nvSpPr>
        <p:spPr bwMode="auto">
          <a:xfrm flipV="1">
            <a:off x="7305680" y="5608618"/>
            <a:ext cx="1588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35" name="Line 221"/>
          <p:cNvSpPr>
            <a:spLocks noChangeShapeType="1"/>
          </p:cNvSpPr>
          <p:nvPr/>
        </p:nvSpPr>
        <p:spPr bwMode="auto">
          <a:xfrm flipV="1">
            <a:off x="7442205" y="5608618"/>
            <a:ext cx="1588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36" name="Line 222"/>
          <p:cNvSpPr>
            <a:spLocks noChangeShapeType="1"/>
          </p:cNvSpPr>
          <p:nvPr/>
        </p:nvSpPr>
        <p:spPr bwMode="auto">
          <a:xfrm flipV="1">
            <a:off x="7580318" y="5608618"/>
            <a:ext cx="1587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37" name="Line 223"/>
          <p:cNvSpPr>
            <a:spLocks noChangeShapeType="1"/>
          </p:cNvSpPr>
          <p:nvPr/>
        </p:nvSpPr>
        <p:spPr bwMode="auto">
          <a:xfrm flipV="1">
            <a:off x="7718430" y="5608618"/>
            <a:ext cx="1588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38" name="Line 224"/>
          <p:cNvSpPr>
            <a:spLocks noChangeShapeType="1"/>
          </p:cNvSpPr>
          <p:nvPr/>
        </p:nvSpPr>
        <p:spPr bwMode="auto">
          <a:xfrm flipV="1">
            <a:off x="7856543" y="5608618"/>
            <a:ext cx="1587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39" name="Line 225"/>
          <p:cNvSpPr>
            <a:spLocks noChangeShapeType="1"/>
          </p:cNvSpPr>
          <p:nvPr/>
        </p:nvSpPr>
        <p:spPr bwMode="auto">
          <a:xfrm flipV="1">
            <a:off x="7994655" y="5608618"/>
            <a:ext cx="1588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0" name="Line 226"/>
          <p:cNvSpPr>
            <a:spLocks noChangeShapeType="1"/>
          </p:cNvSpPr>
          <p:nvPr/>
        </p:nvSpPr>
        <p:spPr bwMode="auto">
          <a:xfrm flipV="1">
            <a:off x="8132768" y="5608618"/>
            <a:ext cx="1587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1" name="Line 227"/>
          <p:cNvSpPr>
            <a:spLocks noChangeShapeType="1"/>
          </p:cNvSpPr>
          <p:nvPr/>
        </p:nvSpPr>
        <p:spPr bwMode="auto">
          <a:xfrm flipV="1">
            <a:off x="8270880" y="5608618"/>
            <a:ext cx="1588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2" name="Line 228"/>
          <p:cNvSpPr>
            <a:spLocks noChangeShapeType="1"/>
          </p:cNvSpPr>
          <p:nvPr/>
        </p:nvSpPr>
        <p:spPr bwMode="auto">
          <a:xfrm flipV="1">
            <a:off x="8408993" y="5608618"/>
            <a:ext cx="1587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3" name="Line 229"/>
          <p:cNvSpPr>
            <a:spLocks noChangeShapeType="1"/>
          </p:cNvSpPr>
          <p:nvPr/>
        </p:nvSpPr>
        <p:spPr bwMode="auto">
          <a:xfrm flipV="1">
            <a:off x="8547105" y="5608618"/>
            <a:ext cx="1588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4" name="Line 230"/>
          <p:cNvSpPr>
            <a:spLocks noChangeShapeType="1"/>
          </p:cNvSpPr>
          <p:nvPr/>
        </p:nvSpPr>
        <p:spPr bwMode="auto">
          <a:xfrm flipV="1">
            <a:off x="8685218" y="5608618"/>
            <a:ext cx="1587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5" name="Rectangle 231"/>
          <p:cNvSpPr>
            <a:spLocks noChangeArrowheads="1"/>
          </p:cNvSpPr>
          <p:nvPr/>
        </p:nvSpPr>
        <p:spPr bwMode="auto">
          <a:xfrm>
            <a:off x="5102230" y="5549881"/>
            <a:ext cx="571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chemeClr val="tx1"/>
                </a:solidFill>
              </a:rPr>
              <a:t>0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6" name="Rectangle 232"/>
          <p:cNvSpPr>
            <a:spLocks noChangeArrowheads="1"/>
          </p:cNvSpPr>
          <p:nvPr/>
        </p:nvSpPr>
        <p:spPr bwMode="auto">
          <a:xfrm>
            <a:off x="4987930" y="5218093"/>
            <a:ext cx="1714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chemeClr val="tx1"/>
                </a:solidFill>
              </a:rPr>
              <a:t>200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7" name="Rectangle 233"/>
          <p:cNvSpPr>
            <a:spLocks noChangeArrowheads="1"/>
          </p:cNvSpPr>
          <p:nvPr/>
        </p:nvSpPr>
        <p:spPr bwMode="auto">
          <a:xfrm>
            <a:off x="4987930" y="4886306"/>
            <a:ext cx="1714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chemeClr val="tx1"/>
                </a:solidFill>
              </a:rPr>
              <a:t>400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8" name="Rectangle 234"/>
          <p:cNvSpPr>
            <a:spLocks noChangeArrowheads="1"/>
          </p:cNvSpPr>
          <p:nvPr/>
        </p:nvSpPr>
        <p:spPr bwMode="auto">
          <a:xfrm>
            <a:off x="4987930" y="4554518"/>
            <a:ext cx="1714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chemeClr val="tx1"/>
                </a:solidFill>
              </a:rPr>
              <a:t>600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9" name="Rectangle 235"/>
          <p:cNvSpPr>
            <a:spLocks noChangeArrowheads="1"/>
          </p:cNvSpPr>
          <p:nvPr/>
        </p:nvSpPr>
        <p:spPr bwMode="auto">
          <a:xfrm>
            <a:off x="4987930" y="4222731"/>
            <a:ext cx="1714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chemeClr val="tx1"/>
                </a:solidFill>
              </a:rPr>
              <a:t>800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0" name="Rectangle 236"/>
          <p:cNvSpPr>
            <a:spLocks noChangeArrowheads="1"/>
          </p:cNvSpPr>
          <p:nvPr/>
        </p:nvSpPr>
        <p:spPr bwMode="auto">
          <a:xfrm>
            <a:off x="4932368" y="3890943"/>
            <a:ext cx="2286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chemeClr val="tx1"/>
                </a:solidFill>
              </a:rPr>
              <a:t>1000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1" name="Rectangle 237"/>
          <p:cNvSpPr>
            <a:spLocks noChangeArrowheads="1"/>
          </p:cNvSpPr>
          <p:nvPr/>
        </p:nvSpPr>
        <p:spPr bwMode="auto">
          <a:xfrm>
            <a:off x="4932368" y="3559156"/>
            <a:ext cx="2286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chemeClr val="tx1"/>
                </a:solidFill>
              </a:rPr>
              <a:t>1200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2" name="Rectangle 238"/>
          <p:cNvSpPr>
            <a:spLocks noChangeArrowheads="1"/>
          </p:cNvSpPr>
          <p:nvPr/>
        </p:nvSpPr>
        <p:spPr bwMode="auto">
          <a:xfrm>
            <a:off x="4932368" y="3227368"/>
            <a:ext cx="2286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chemeClr val="tx1"/>
                </a:solidFill>
              </a:rPr>
              <a:t>1400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3" name="Rectangle 239"/>
          <p:cNvSpPr>
            <a:spLocks noChangeArrowheads="1"/>
          </p:cNvSpPr>
          <p:nvPr/>
        </p:nvSpPr>
        <p:spPr bwMode="auto">
          <a:xfrm rot="18900000">
            <a:off x="5165730" y="5711806"/>
            <a:ext cx="904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chemeClr val="tx1"/>
                </a:solidFill>
              </a:rPr>
              <a:t>-3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4" name="Rectangle 240"/>
          <p:cNvSpPr>
            <a:spLocks noChangeArrowheads="1"/>
          </p:cNvSpPr>
          <p:nvPr/>
        </p:nvSpPr>
        <p:spPr bwMode="auto">
          <a:xfrm rot="18900000">
            <a:off x="5370518" y="5743556"/>
            <a:ext cx="1762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chemeClr val="tx1"/>
                </a:solidFill>
              </a:rPr>
              <a:t>-2.5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5" name="Rectangle 241"/>
          <p:cNvSpPr>
            <a:spLocks noChangeArrowheads="1"/>
          </p:cNvSpPr>
          <p:nvPr/>
        </p:nvSpPr>
        <p:spPr bwMode="auto">
          <a:xfrm rot="18900000">
            <a:off x="5718180" y="5711806"/>
            <a:ext cx="904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chemeClr val="tx1"/>
                </a:solidFill>
              </a:rPr>
              <a:t>-2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" name="Rectangle 242"/>
          <p:cNvSpPr>
            <a:spLocks noChangeArrowheads="1"/>
          </p:cNvSpPr>
          <p:nvPr/>
        </p:nvSpPr>
        <p:spPr bwMode="auto">
          <a:xfrm rot="18900000">
            <a:off x="5922968" y="5743556"/>
            <a:ext cx="1762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chemeClr val="tx1"/>
                </a:solidFill>
              </a:rPr>
              <a:t>-1.5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7" name="Rectangle 243"/>
          <p:cNvSpPr>
            <a:spLocks noChangeArrowheads="1"/>
          </p:cNvSpPr>
          <p:nvPr/>
        </p:nvSpPr>
        <p:spPr bwMode="auto">
          <a:xfrm rot="18900000">
            <a:off x="6270630" y="5711806"/>
            <a:ext cx="904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chemeClr val="tx1"/>
                </a:solidFill>
              </a:rPr>
              <a:t>-1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8" name="Rectangle 244"/>
          <p:cNvSpPr>
            <a:spLocks noChangeArrowheads="1"/>
          </p:cNvSpPr>
          <p:nvPr/>
        </p:nvSpPr>
        <p:spPr bwMode="auto">
          <a:xfrm rot="18900000">
            <a:off x="6475418" y="5743556"/>
            <a:ext cx="1762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chemeClr val="tx1"/>
                </a:solidFill>
              </a:rPr>
              <a:t>-0.5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9" name="Rectangle 245"/>
          <p:cNvSpPr>
            <a:spLocks noChangeArrowheads="1"/>
          </p:cNvSpPr>
          <p:nvPr/>
        </p:nvSpPr>
        <p:spPr bwMode="auto">
          <a:xfrm rot="18900000">
            <a:off x="6853243" y="5700693"/>
            <a:ext cx="57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chemeClr val="tx1"/>
                </a:solidFill>
              </a:rPr>
              <a:t>0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0" name="Rectangle 246"/>
          <p:cNvSpPr>
            <a:spLocks noChangeArrowheads="1"/>
          </p:cNvSpPr>
          <p:nvPr/>
        </p:nvSpPr>
        <p:spPr bwMode="auto">
          <a:xfrm rot="18900000">
            <a:off x="7054855" y="5729268"/>
            <a:ext cx="1428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chemeClr val="tx1"/>
                </a:solidFill>
              </a:rPr>
              <a:t>0.5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1" name="Rectangle 247"/>
          <p:cNvSpPr>
            <a:spLocks noChangeArrowheads="1"/>
          </p:cNvSpPr>
          <p:nvPr/>
        </p:nvSpPr>
        <p:spPr bwMode="auto">
          <a:xfrm rot="18900000">
            <a:off x="7404105" y="5700693"/>
            <a:ext cx="57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chemeClr val="tx1"/>
                </a:solidFill>
              </a:rPr>
              <a:t>1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2" name="Rectangle 248"/>
          <p:cNvSpPr>
            <a:spLocks noChangeArrowheads="1"/>
          </p:cNvSpPr>
          <p:nvPr/>
        </p:nvSpPr>
        <p:spPr bwMode="auto">
          <a:xfrm rot="18900000">
            <a:off x="7607305" y="5729268"/>
            <a:ext cx="1428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chemeClr val="tx1"/>
                </a:solidFill>
              </a:rPr>
              <a:t>1.5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3" name="Rectangle 249"/>
          <p:cNvSpPr>
            <a:spLocks noChangeArrowheads="1"/>
          </p:cNvSpPr>
          <p:nvPr/>
        </p:nvSpPr>
        <p:spPr bwMode="auto">
          <a:xfrm rot="18900000">
            <a:off x="7956555" y="5700693"/>
            <a:ext cx="57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chemeClr val="tx1"/>
                </a:solidFill>
              </a:rPr>
              <a:t>2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4" name="Rectangle 250"/>
          <p:cNvSpPr>
            <a:spLocks noChangeArrowheads="1"/>
          </p:cNvSpPr>
          <p:nvPr/>
        </p:nvSpPr>
        <p:spPr bwMode="auto">
          <a:xfrm rot="18900000">
            <a:off x="8159755" y="5729268"/>
            <a:ext cx="1428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chemeClr val="tx1"/>
                </a:solidFill>
              </a:rPr>
              <a:t>2.5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5" name="Rectangle 251"/>
          <p:cNvSpPr>
            <a:spLocks noChangeArrowheads="1"/>
          </p:cNvSpPr>
          <p:nvPr/>
        </p:nvSpPr>
        <p:spPr bwMode="auto">
          <a:xfrm rot="18900000">
            <a:off x="8509005" y="5700693"/>
            <a:ext cx="57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chemeClr val="tx1"/>
                </a:solidFill>
              </a:rPr>
              <a:t>3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6" name="Rectangle 252"/>
          <p:cNvSpPr>
            <a:spLocks noChangeArrowheads="1"/>
          </p:cNvSpPr>
          <p:nvPr/>
        </p:nvSpPr>
        <p:spPr bwMode="auto">
          <a:xfrm>
            <a:off x="8283580" y="3311506"/>
            <a:ext cx="336550" cy="312737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67" name="Rectangle 253"/>
          <p:cNvSpPr>
            <a:spLocks noChangeArrowheads="1"/>
          </p:cNvSpPr>
          <p:nvPr/>
        </p:nvSpPr>
        <p:spPr bwMode="auto">
          <a:xfrm>
            <a:off x="8316918" y="3360718"/>
            <a:ext cx="71437" cy="71438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68" name="Rectangle 254"/>
          <p:cNvSpPr>
            <a:spLocks noChangeArrowheads="1"/>
          </p:cNvSpPr>
          <p:nvPr/>
        </p:nvSpPr>
        <p:spPr bwMode="auto">
          <a:xfrm>
            <a:off x="8415343" y="3330556"/>
            <a:ext cx="227012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</a:rPr>
              <a:t>cy3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9" name="Rectangle 255"/>
          <p:cNvSpPr>
            <a:spLocks noChangeArrowheads="1"/>
          </p:cNvSpPr>
          <p:nvPr/>
        </p:nvSpPr>
        <p:spPr bwMode="auto">
          <a:xfrm>
            <a:off x="8316918" y="3516293"/>
            <a:ext cx="71437" cy="71438"/>
          </a:xfrm>
          <a:prstGeom prst="rect">
            <a:avLst/>
          </a:prstGeom>
          <a:solidFill>
            <a:srgbClr val="FF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0" name="Rectangle 256"/>
          <p:cNvSpPr>
            <a:spLocks noChangeArrowheads="1"/>
          </p:cNvSpPr>
          <p:nvPr/>
        </p:nvSpPr>
        <p:spPr bwMode="auto">
          <a:xfrm>
            <a:off x="8415343" y="3486131"/>
            <a:ext cx="227012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</a:rPr>
              <a:t>cy5</a:t>
            </a: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71472" y="6500834"/>
            <a:ext cx="697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6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4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274" name="Obdélník 273"/>
          <p:cNvSpPr/>
          <p:nvPr/>
        </p:nvSpPr>
        <p:spPr>
          <a:xfrm>
            <a:off x="428596" y="571480"/>
            <a:ext cx="3797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smtClean="0">
                <a:solidFill>
                  <a:srgbClr val="C00000"/>
                </a:solidFill>
              </a:rPr>
              <a:t>Normalizace Lowess: princip</a:t>
            </a:r>
            <a:endParaRPr lang="cs-CZ" sz="2400" b="1">
              <a:solidFill>
                <a:srgbClr val="C00000"/>
              </a:solidFill>
            </a:endParaRPr>
          </a:p>
        </p:txBody>
      </p:sp>
      <p:sp>
        <p:nvSpPr>
          <p:cNvPr id="275" name="Obdélník 274"/>
          <p:cNvSpPr/>
          <p:nvPr/>
        </p:nvSpPr>
        <p:spPr>
          <a:xfrm>
            <a:off x="428596" y="1071546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Loess (or lowess) : Locally WEighted Scatterplot Smoothing</a:t>
            </a:r>
            <a:r>
              <a:rPr lang="cs-CZ" smtClean="0"/>
              <a:t> (vyhlazování)</a:t>
            </a:r>
            <a:endParaRPr lang="en-US" smtClean="0"/>
          </a:p>
          <a:p>
            <a:r>
              <a:rPr lang="cs-CZ" smtClean="0"/>
              <a:t>Normalizace závislá na intezitě signálu</a:t>
            </a:r>
          </a:p>
          <a:p>
            <a:r>
              <a:rPr lang="cs-CZ" smtClean="0"/>
              <a:t>Místní lineární regrese</a:t>
            </a:r>
            <a:endParaRPr lang="en-US"/>
          </a:p>
        </p:txBody>
      </p:sp>
      <p:pic>
        <p:nvPicPr>
          <p:cNvPr id="27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85992"/>
            <a:ext cx="4071966" cy="16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928802"/>
            <a:ext cx="423398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3857628"/>
            <a:ext cx="4679711" cy="235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571604" y="71414"/>
            <a:ext cx="2417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Úvod do molekulární medicíny </a:t>
            </a:r>
            <a:r>
              <a:rPr lang="en-US" sz="1200" smtClean="0">
                <a:solidFill>
                  <a:schemeClr val="bg1"/>
                </a:solidFill>
              </a:rPr>
              <a:t>4</a:t>
            </a:r>
            <a:r>
              <a:rPr lang="cs-CZ" sz="1200" smtClean="0">
                <a:solidFill>
                  <a:schemeClr val="bg1"/>
                </a:solidFill>
              </a:rPr>
              <a:t>/12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786710" y="6500834"/>
            <a:ext cx="1219116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aseline="-25000" smtClean="0">
                <a:solidFill>
                  <a:schemeClr val="bg1"/>
                </a:solidFill>
              </a:rPr>
              <a:t>© Ondřej Slabý, 2009</a:t>
            </a:r>
            <a:endParaRPr lang="cs-CZ" sz="1400" baseline="-2500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71472" y="6500834"/>
            <a:ext cx="697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solidFill>
                  <a:schemeClr val="bg1"/>
                </a:solidFill>
              </a:rPr>
              <a:t>Strana 7</a:t>
            </a:r>
            <a:endParaRPr lang="cs-CZ" sz="1200">
              <a:solidFill>
                <a:schemeClr val="bg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57158" y="620688"/>
            <a:ext cx="8175282" cy="5724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Statistická analýza dat</a:t>
            </a:r>
            <a:endParaRPr lang="cs-CZ" dirty="0" smtClean="0">
              <a:solidFill>
                <a:srgbClr val="000000"/>
              </a:solidFill>
            </a:endParaRPr>
          </a:p>
          <a:p>
            <a:r>
              <a:rPr lang="cs-CZ" dirty="0" smtClean="0">
                <a:solidFill>
                  <a:srgbClr val="000000"/>
                </a:solidFill>
              </a:rPr>
              <a:t>Základní dělení metod je na „</a:t>
            </a:r>
            <a:r>
              <a:rPr lang="cs-CZ" dirty="0" err="1" smtClean="0">
                <a:solidFill>
                  <a:srgbClr val="000000"/>
                </a:solidFill>
              </a:rPr>
              <a:t>unsupervised</a:t>
            </a:r>
            <a:r>
              <a:rPr lang="cs-CZ" dirty="0" smtClean="0">
                <a:solidFill>
                  <a:srgbClr val="000000"/>
                </a:solidFill>
              </a:rPr>
              <a:t>“ (</a:t>
            </a:r>
            <a:r>
              <a:rPr lang="cs-CZ" dirty="0"/>
              <a:t>využívají jako vstup pouze naměřené hodnoty bez informací o vzorcích</a:t>
            </a:r>
            <a:r>
              <a:rPr lang="en-US" dirty="0" smtClean="0"/>
              <a:t>, </a:t>
            </a:r>
            <a:r>
              <a:rPr lang="cs-CZ" dirty="0" err="1" smtClean="0">
                <a:solidFill>
                  <a:srgbClr val="000000"/>
                </a:solidFill>
              </a:rPr>
              <a:t>klastrovací</a:t>
            </a:r>
            <a:r>
              <a:rPr lang="cs-CZ" dirty="0" smtClean="0">
                <a:solidFill>
                  <a:srgbClr val="000000"/>
                </a:solidFill>
              </a:rPr>
              <a:t> metody) a „</a:t>
            </a:r>
            <a:r>
              <a:rPr lang="cs-CZ" dirty="0" err="1" smtClean="0">
                <a:solidFill>
                  <a:srgbClr val="000000"/>
                </a:solidFill>
              </a:rPr>
              <a:t>supervised</a:t>
            </a:r>
            <a:r>
              <a:rPr lang="cs-CZ" dirty="0" smtClean="0">
                <a:solidFill>
                  <a:srgbClr val="000000"/>
                </a:solidFill>
              </a:rPr>
              <a:t>“ (</a:t>
            </a:r>
            <a:r>
              <a:rPr lang="cs-CZ" dirty="0"/>
              <a:t>využívají i další známé informace o </a:t>
            </a:r>
            <a:r>
              <a:rPr lang="cs-CZ" dirty="0" smtClean="0"/>
              <a:t>vzorcích</a:t>
            </a:r>
            <a:r>
              <a:rPr lang="en-US" dirty="0" smtClean="0"/>
              <a:t>, </a:t>
            </a:r>
            <a:r>
              <a:rPr lang="cs-CZ" dirty="0" smtClean="0">
                <a:solidFill>
                  <a:srgbClr val="000000"/>
                </a:solidFill>
              </a:rPr>
              <a:t>identifikace biologicky význ</a:t>
            </a:r>
            <a:r>
              <a:rPr lang="cs-CZ" dirty="0">
                <a:solidFill>
                  <a:srgbClr val="000000"/>
                </a:solidFill>
              </a:rPr>
              <a:t>a</a:t>
            </a:r>
            <a:r>
              <a:rPr lang="cs-CZ" dirty="0" smtClean="0">
                <a:solidFill>
                  <a:srgbClr val="000000"/>
                </a:solidFill>
              </a:rPr>
              <a:t>mných genů, klasifikační metody)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Další skupina metod propojuje informaci o genové expresi s dostupnými informacemi</a:t>
            </a:r>
          </a:p>
          <a:p>
            <a:r>
              <a:rPr lang="cs-CZ" dirty="0">
                <a:solidFill>
                  <a:srgbClr val="000000"/>
                </a:solidFill>
              </a:rPr>
              <a:t>o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b</a:t>
            </a:r>
            <a:r>
              <a:rPr lang="cs-CZ" dirty="0" smtClean="0">
                <a:solidFill>
                  <a:srgbClr val="000000"/>
                </a:solidFill>
              </a:rPr>
              <a:t>iologické funkci genů (analýzy signálních drah, informace z databáze GO „gene ontology“, a další)</a:t>
            </a:r>
            <a:endParaRPr lang="cs-CZ" b="1" dirty="0" smtClean="0">
              <a:solidFill>
                <a:srgbClr val="C00000"/>
              </a:solidFill>
            </a:endParaRPr>
          </a:p>
          <a:p>
            <a:r>
              <a:rPr lang="cs-CZ" b="1" dirty="0" smtClean="0">
                <a:solidFill>
                  <a:srgbClr val="C00000"/>
                </a:solidFill>
              </a:rPr>
              <a:t>1) Identifikace biologicky významných genů</a:t>
            </a:r>
          </a:p>
          <a:p>
            <a:r>
              <a:rPr lang="cs-CZ" dirty="0" smtClean="0"/>
              <a:t>-geny s reprodukovatelnou signifikantně rozdílnou expresí </a:t>
            </a:r>
          </a:p>
          <a:p>
            <a:r>
              <a:rPr lang="cs-CZ" dirty="0" smtClean="0"/>
              <a:t>mezi jednotlivými podmínkami experimentu</a:t>
            </a:r>
          </a:p>
          <a:p>
            <a:r>
              <a:rPr lang="cs-CZ" dirty="0" smtClean="0"/>
              <a:t>-poměr exprese v jednotlivých experimentech (</a:t>
            </a:r>
            <a:r>
              <a:rPr lang="cs-CZ" dirty="0" err="1" smtClean="0"/>
              <a:t>fold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)</a:t>
            </a:r>
          </a:p>
          <a:p>
            <a:r>
              <a:rPr lang="en-US" dirty="0" smtClean="0"/>
              <a:t>-</a:t>
            </a:r>
            <a:r>
              <a:rPr lang="cs-CZ" dirty="0" smtClean="0"/>
              <a:t>t-test (test rozdílnosti průměrů exprese v jednotlivých </a:t>
            </a:r>
          </a:p>
          <a:p>
            <a:r>
              <a:rPr lang="cs-CZ" dirty="0" smtClean="0"/>
              <a:t>skupinách)</a:t>
            </a:r>
          </a:p>
          <a:p>
            <a:r>
              <a:rPr lang="cs-CZ" dirty="0" smtClean="0"/>
              <a:t>-</a:t>
            </a:r>
            <a:r>
              <a:rPr lang="cs-CZ" dirty="0" err="1" smtClean="0"/>
              <a:t>neparametrické</a:t>
            </a:r>
            <a:r>
              <a:rPr lang="cs-CZ" dirty="0" smtClean="0"/>
              <a:t> testy (Mann-</a:t>
            </a:r>
            <a:r>
              <a:rPr lang="cs-CZ" dirty="0" err="1" smtClean="0"/>
              <a:t>Whitney</a:t>
            </a:r>
            <a:r>
              <a:rPr lang="cs-CZ" dirty="0" smtClean="0"/>
              <a:t>, </a:t>
            </a:r>
            <a:r>
              <a:rPr lang="cs-CZ" dirty="0" err="1" smtClean="0"/>
              <a:t>Wilcoxon</a:t>
            </a:r>
            <a:r>
              <a:rPr lang="cs-CZ" dirty="0"/>
              <a:t> </a:t>
            </a:r>
            <a:r>
              <a:rPr lang="cs-CZ" dirty="0" smtClean="0"/>
              <a:t>test)</a:t>
            </a:r>
          </a:p>
          <a:p>
            <a:r>
              <a:rPr lang="cs-CZ" dirty="0" smtClean="0"/>
              <a:t>-</a:t>
            </a:r>
            <a:r>
              <a:rPr lang="cs-CZ" dirty="0" err="1" smtClean="0"/>
              <a:t>Significance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Microarrays</a:t>
            </a:r>
            <a:r>
              <a:rPr lang="cs-CZ" dirty="0" smtClean="0"/>
              <a:t> (SAM)</a:t>
            </a:r>
          </a:p>
          <a:p>
            <a:r>
              <a:rPr lang="cs-CZ" dirty="0" smtClean="0"/>
              <a:t>-Multifaktoriální ANOVA (nejsignifikantnější geny </a:t>
            </a:r>
          </a:p>
          <a:p>
            <a:r>
              <a:rPr lang="cs-CZ" dirty="0" smtClean="0"/>
              <a:t>pro dané skupiny)</a:t>
            </a:r>
          </a:p>
          <a:p>
            <a:r>
              <a:rPr lang="cs-CZ" dirty="0" smtClean="0"/>
              <a:t>Hranice významnosti (1% = 1 ze 100, u čipu je to 200 falešně pozitivních z 20000, </a:t>
            </a:r>
            <a:r>
              <a:rPr lang="cs-CZ" dirty="0" err="1" smtClean="0"/>
              <a:t>Bonferoniho</a:t>
            </a:r>
            <a:r>
              <a:rPr lang="cs-CZ" dirty="0" smtClean="0"/>
              <a:t> korekce)</a:t>
            </a:r>
            <a:endParaRPr lang="cs-CZ" dirty="0"/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3271" y="3068960"/>
            <a:ext cx="30480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5236</TotalTime>
  <Words>1367</Words>
  <Application>Microsoft Macintosh PowerPoint</Application>
  <PresentationFormat>On-screen Show (4:3)</PresentationFormat>
  <Paragraphs>347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Motiv sady Office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ondrej</dc:creator>
  <cp:lastModifiedBy>Ondrej Slaby</cp:lastModifiedBy>
  <cp:revision>548</cp:revision>
  <dcterms:created xsi:type="dcterms:W3CDTF">2010-11-28T15:59:48Z</dcterms:created>
  <dcterms:modified xsi:type="dcterms:W3CDTF">2014-11-03T07:30:10Z</dcterms:modified>
</cp:coreProperties>
</file>