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1" r:id="rId3"/>
    <p:sldId id="257" r:id="rId4"/>
    <p:sldId id="261" r:id="rId5"/>
    <p:sldId id="259" r:id="rId6"/>
    <p:sldId id="258" r:id="rId7"/>
    <p:sldId id="262" r:id="rId8"/>
    <p:sldId id="260" r:id="rId9"/>
    <p:sldId id="304" r:id="rId10"/>
    <p:sldId id="301" r:id="rId11"/>
    <p:sldId id="302" r:id="rId12"/>
    <p:sldId id="303" r:id="rId13"/>
    <p:sldId id="265" r:id="rId14"/>
    <p:sldId id="263" r:id="rId15"/>
    <p:sldId id="276" r:id="rId16"/>
    <p:sldId id="270" r:id="rId17"/>
    <p:sldId id="266" r:id="rId18"/>
    <p:sldId id="267" r:id="rId19"/>
    <p:sldId id="277" r:id="rId20"/>
    <p:sldId id="305" r:id="rId21"/>
    <p:sldId id="273" r:id="rId22"/>
    <p:sldId id="275" r:id="rId23"/>
    <p:sldId id="274" r:id="rId24"/>
    <p:sldId id="306" r:id="rId25"/>
    <p:sldId id="271" r:id="rId26"/>
    <p:sldId id="283" r:id="rId27"/>
    <p:sldId id="278" r:id="rId28"/>
    <p:sldId id="280" r:id="rId29"/>
    <p:sldId id="285" r:id="rId30"/>
    <p:sldId id="282" r:id="rId31"/>
    <p:sldId id="284" r:id="rId32"/>
    <p:sldId id="286" r:id="rId33"/>
    <p:sldId id="287" r:id="rId34"/>
    <p:sldId id="292" r:id="rId35"/>
    <p:sldId id="291" r:id="rId36"/>
    <p:sldId id="288" r:id="rId37"/>
    <p:sldId id="279" r:id="rId38"/>
    <p:sldId id="294" r:id="rId39"/>
    <p:sldId id="295" r:id="rId40"/>
    <p:sldId id="296" r:id="rId41"/>
    <p:sldId id="297" r:id="rId42"/>
    <p:sldId id="308" r:id="rId43"/>
    <p:sldId id="309" r:id="rId44"/>
    <p:sldId id="299" r:id="rId45"/>
    <p:sldId id="300" r:id="rId46"/>
    <p:sldId id="293" r:id="rId47"/>
    <p:sldId id="264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3333" autoAdjust="0"/>
  </p:normalViewPr>
  <p:slideViewPr>
    <p:cSldViewPr>
      <p:cViewPr>
        <p:scale>
          <a:sx n="100" d="100"/>
          <a:sy n="100" d="100"/>
        </p:scale>
        <p:origin x="-2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9ACA-AA01-4404-9033-CA2A0EECE402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A1895-D7F5-4EB3-A5D3-24B12E3FCE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7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BAF6-860A-47B2-8797-5A55773EB6B8}" type="datetimeFigureOut">
              <a:rPr lang="cs-CZ" smtClean="0"/>
              <a:pPr/>
              <a:t>11/6/12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mics.org/index.php/Neologism" TargetMode="External"/><Relationship Id="rId4" Type="http://schemas.openxmlformats.org/officeDocument/2006/relationships/hyperlink" Target="http://omics.org/index.php/Biology" TargetMode="External"/><Relationship Id="rId5" Type="http://schemas.openxmlformats.org/officeDocument/2006/relationships/hyperlink" Target="http://omics.org/index.php/Genomics" TargetMode="External"/><Relationship Id="rId6" Type="http://schemas.openxmlformats.org/officeDocument/2006/relationships/hyperlink" Target="http://omics.org/index.php/Proteomics" TargetMode="External"/><Relationship Id="rId7" Type="http://schemas.openxmlformats.org/officeDocument/2006/relationships/hyperlink" Target="http://omics.org/index.php/Interactomics" TargetMode="External"/><Relationship Id="rId8" Type="http://schemas.openxmlformats.org/officeDocument/2006/relationships/hyperlink" Target="http://omics.org/index.php/Genome" TargetMode="External"/><Relationship Id="rId9" Type="http://schemas.openxmlformats.org/officeDocument/2006/relationships/hyperlink" Target="http://omics.org/index.php/Proteome" TargetMode="External"/><Relationship Id="rId10" Type="http://schemas.openxmlformats.org/officeDocument/2006/relationships/hyperlink" Target="http://omics.org/index.php?title=Greek_language&amp;action=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10085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1643042" y="1071546"/>
            <a:ext cx="56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C7188 </a:t>
            </a:r>
            <a:r>
              <a:rPr lang="cs-CZ" sz="2400" b="1" smtClean="0">
                <a:solidFill>
                  <a:schemeClr val="bg1"/>
                </a:solidFill>
              </a:rPr>
              <a:t>Úvod do molekulární medicíny </a:t>
            </a:r>
            <a:r>
              <a:rPr lang="en-US" sz="2400" b="1" smtClean="0">
                <a:solidFill>
                  <a:schemeClr val="bg1"/>
                </a:solidFill>
              </a:rPr>
              <a:t>5</a:t>
            </a:r>
            <a:r>
              <a:rPr lang="cs-CZ" sz="2400" b="1" smtClean="0">
                <a:solidFill>
                  <a:schemeClr val="bg1"/>
                </a:solidFill>
              </a:rPr>
              <a:t>/12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3042" y="2143116"/>
            <a:ext cx="3366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cs-CZ" sz="2000" b="1" smtClean="0"/>
              <a:t>Moderní metodické přístupy </a:t>
            </a:r>
            <a:endParaRPr lang="en-US" sz="2000" b="1" smtClean="0"/>
          </a:p>
          <a:p>
            <a:pPr marL="342900" indent="-342900"/>
            <a:r>
              <a:rPr lang="cs-CZ" sz="2000" b="1" smtClean="0"/>
              <a:t>v molekulární medicíně I</a:t>
            </a:r>
            <a:r>
              <a:rPr lang="en-US" sz="2000" b="1" smtClean="0"/>
              <a:t>II</a:t>
            </a:r>
            <a:r>
              <a:rPr lang="cs-CZ" sz="2000" b="1" smtClean="0"/>
              <a:t> </a:t>
            </a:r>
            <a:endParaRPr lang="en-US" sz="2000" b="1" smtClean="0"/>
          </a:p>
          <a:p>
            <a:pPr marL="342900" indent="-342900"/>
            <a:endParaRPr lang="en-US" sz="2000" b="1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2000" b="1" smtClean="0">
                <a:solidFill>
                  <a:srgbClr val="FF0000"/>
                </a:solidFill>
              </a:rPr>
              <a:t>GENOMIKA III, PROTEOMIKA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43042" y="4000504"/>
            <a:ext cx="3509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Ondřej Slabý, Ph.D.</a:t>
            </a:r>
          </a:p>
          <a:p>
            <a:r>
              <a:rPr lang="cs-CZ" sz="1600" i="1" dirty="0" smtClean="0"/>
              <a:t>Masarykův onkologický ústav</a:t>
            </a:r>
          </a:p>
          <a:p>
            <a:r>
              <a:rPr lang="cs-CZ" sz="1600" i="1" dirty="0" smtClean="0"/>
              <a:t>CEITEC</a:t>
            </a:r>
          </a:p>
          <a:p>
            <a:r>
              <a:rPr lang="cs-CZ" sz="1600" i="1" dirty="0" smtClean="0"/>
              <a:t>Lékařská fakulta Masarykovy univerzity</a:t>
            </a:r>
            <a:endParaRPr lang="cs-CZ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1000100" cy="9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7643834" y="6429396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1" name="Picture 13" descr="logo_M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357826"/>
            <a:ext cx="627591" cy="5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35782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GS011558"/>
          <p:cNvPicPr>
            <a:picLocks noChangeAspect="1" noChangeArrowheads="1"/>
          </p:cNvPicPr>
          <p:nvPr/>
        </p:nvPicPr>
        <p:blipFill>
          <a:blip r:embed="rId7"/>
          <a:srcRect l="18361" r="5409" b="-226"/>
          <a:stretch>
            <a:fillRect/>
          </a:stretch>
        </p:blipFill>
        <p:spPr bwMode="auto">
          <a:xfrm>
            <a:off x="357158" y="1785926"/>
            <a:ext cx="1000132" cy="95319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5373216"/>
            <a:ext cx="2072472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158" y="1071546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smtClean="0"/>
              <a:t> Za geneticky polymorfní je považován znak s nejméně dvěma geneticky podmíněnými variantami v jedné populaci, které se nachází v takových frekvencích, že i zřídkavá má frekvenci alespoň 1%.</a:t>
            </a:r>
          </a:p>
          <a:p>
            <a:endParaRPr lang="cs-CZ" sz="2000" smtClean="0"/>
          </a:p>
          <a:p>
            <a:r>
              <a:rPr lang="cs-CZ" sz="2000" smtClean="0"/>
              <a:t>SNP = single nucleotide polymorphism, jsou jednonukleotidové polymorfní znaky</a:t>
            </a:r>
          </a:p>
          <a:p>
            <a:r>
              <a:rPr lang="cs-CZ" sz="2000" smtClean="0"/>
              <a:t>Celogenomové mapy SNPs jsou dostupné ve webových databázích (~6 milionů)</a:t>
            </a:r>
          </a:p>
          <a:p>
            <a:endParaRPr lang="cs-CZ" sz="2000" smtClean="0"/>
          </a:p>
          <a:p>
            <a:r>
              <a:rPr lang="cs-CZ" sz="2000" smtClean="0"/>
              <a:t>Mezi lidmi je přibližně 99,9</a:t>
            </a:r>
            <a:r>
              <a:rPr lang="en-US" sz="2000" smtClean="0"/>
              <a:t>% shoda v sekvenci DNA</a:t>
            </a:r>
          </a:p>
          <a:p>
            <a:r>
              <a:rPr lang="en-US" sz="2000" smtClean="0"/>
              <a:t>Zb</a:t>
            </a:r>
            <a:r>
              <a:rPr lang="cs-CZ" sz="2000" smtClean="0"/>
              <a:t>ývajících 0,1</a:t>
            </a:r>
            <a:r>
              <a:rPr lang="en-US" sz="2000" smtClean="0"/>
              <a:t>% n</a:t>
            </a:r>
            <a:r>
              <a:rPr lang="cs-CZ" sz="2000" smtClean="0"/>
              <a:t>ás činí jedinečnými (jak vypadáme, nemoci, kterými budeme trpět, …)</a:t>
            </a:r>
          </a:p>
          <a:p>
            <a:endParaRPr lang="cs-CZ" sz="2000" smtClean="0"/>
          </a:p>
          <a:p>
            <a:r>
              <a:rPr lang="cs-CZ" sz="2000" smtClean="0"/>
              <a:t>Přibližně</a:t>
            </a:r>
            <a:r>
              <a:rPr lang="it-IT" sz="2000" smtClean="0"/>
              <a:t> 1 SNP per 1.000 bp</a:t>
            </a:r>
            <a:endParaRPr lang="cs-CZ" sz="2000" smtClean="0"/>
          </a:p>
          <a:p>
            <a:endParaRPr lang="cs-CZ" sz="2000" smtClean="0"/>
          </a:p>
          <a:p>
            <a:r>
              <a:rPr lang="en-US" sz="2000" smtClean="0"/>
              <a:t>90% </a:t>
            </a:r>
            <a:r>
              <a:rPr lang="cs-CZ" sz="2000" smtClean="0"/>
              <a:t>genů obsahuje alespoň 1 SNP</a:t>
            </a:r>
          </a:p>
          <a:p>
            <a:endParaRPr lang="cs-CZ" sz="200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357158" y="571480"/>
            <a:ext cx="127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SNP čipy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14884"/>
            <a:ext cx="2702896" cy="1138234"/>
          </a:xfrm>
          <a:prstGeom prst="rect">
            <a:avLst/>
          </a:prstGeom>
          <a:noFill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256"/>
            <a:ext cx="1513371" cy="193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571480"/>
            <a:ext cx="27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Affymterix SNP čipy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596" y="92867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dirty="0" smtClean="0"/>
              <a:t>Mapping 10K  array =&gt; Mapping 100K array =&gt; Genome-wide Human SNP array 5.0 (500K) =&gt; Genome-wide Human SNP array 6.0 (1.8 </a:t>
            </a:r>
            <a:r>
              <a:rPr lang="en-ZW" dirty="0" smtClean="0"/>
              <a:t>million, SNP, CNV)</a:t>
            </a:r>
            <a:endParaRPr lang="en-ZW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94017"/>
            <a:ext cx="6492889" cy="463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14282" y="4572008"/>
            <a:ext cx="3345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Umožňuje:</a:t>
            </a:r>
          </a:p>
          <a:p>
            <a:r>
              <a:rPr lang="cs-CZ" i="1" smtClean="0"/>
              <a:t>Detekci SNP</a:t>
            </a:r>
          </a:p>
          <a:p>
            <a:r>
              <a:rPr lang="cs-CZ" i="1" smtClean="0"/>
              <a:t>Počet kopií daného genu </a:t>
            </a:r>
          </a:p>
          <a:p>
            <a:r>
              <a:rPr lang="cs-CZ" smtClean="0"/>
              <a:t>(amplifikace, delece, aneupoildie)</a:t>
            </a:r>
          </a:p>
          <a:p>
            <a:r>
              <a:rPr lang="cs-CZ" i="1" smtClean="0"/>
              <a:t>Ztráta heterozygotnosti</a:t>
            </a:r>
            <a:endParaRPr lang="cs-CZ" i="1"/>
          </a:p>
        </p:txBody>
      </p:sp>
      <p:sp>
        <p:nvSpPr>
          <p:cNvPr id="7" name="TextovéPole 6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11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3929090" cy="547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928670"/>
            <a:ext cx="1505877" cy="10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000240"/>
            <a:ext cx="1497788" cy="11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143248"/>
            <a:ext cx="1591605" cy="9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57158" y="500042"/>
            <a:ext cx="27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Affymterix SNP čipy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571855"/>
            <a:ext cx="1984630" cy="25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6858016" y="1214422"/>
            <a:ext cx="2500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>• HJ dané alely:</a:t>
            </a:r>
          </a:p>
          <a:p>
            <a:r>
              <a:rPr lang="cs-CZ" smtClean="0"/>
              <a:t> AA, AB, BB</a:t>
            </a:r>
          </a:p>
          <a:p>
            <a:r>
              <a:rPr lang="cs-CZ" smtClean="0"/>
              <a:t>• Intenzita signálu: počet kopií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00562" y="4357694"/>
            <a:ext cx="20628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/>
              <a:t>Pro ka</a:t>
            </a:r>
            <a:r>
              <a:rPr lang="cs-CZ" sz="1400" i="1" smtClean="0"/>
              <a:t>ždou alelu</a:t>
            </a:r>
          </a:p>
          <a:p>
            <a:r>
              <a:rPr lang="cs-CZ" sz="1400" i="1" smtClean="0"/>
              <a:t>5 sond </a:t>
            </a:r>
          </a:p>
          <a:p>
            <a:r>
              <a:rPr lang="en-US" sz="1400" i="1" smtClean="0"/>
              <a:t>+ </a:t>
            </a:r>
            <a:endParaRPr lang="cs-CZ" sz="1400" i="1" smtClean="0"/>
          </a:p>
          <a:p>
            <a:r>
              <a:rPr lang="en-US" sz="1400" i="1" smtClean="0"/>
              <a:t>5 p</a:t>
            </a:r>
            <a:r>
              <a:rPr lang="cs-CZ" sz="1400" i="1" smtClean="0"/>
              <a:t>árových sond</a:t>
            </a:r>
          </a:p>
          <a:p>
            <a:r>
              <a:rPr lang="cs-CZ" sz="1400" i="1" smtClean="0"/>
              <a:t>s nukleotidovou záměnou</a:t>
            </a:r>
            <a:br>
              <a:rPr lang="cs-CZ" sz="1400" i="1" smtClean="0"/>
            </a:br>
            <a:r>
              <a:rPr lang="cs-CZ" sz="1400" i="1" smtClean="0"/>
              <a:t>(např. v pozici -4</a:t>
            </a:r>
            <a:r>
              <a:rPr lang="cs-CZ" sz="1400" smtClean="0"/>
              <a:t>)</a:t>
            </a:r>
            <a:endParaRPr lang="cs-CZ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77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13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362979" cy="58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3071802" y="1785926"/>
            <a:ext cx="1785950" cy="2286016"/>
          </a:xfrm>
          <a:prstGeom prst="ellipse">
            <a:avLst/>
          </a:prstGeom>
          <a:solidFill>
            <a:schemeClr val="lt1">
              <a:alpha val="19000"/>
            </a:schemeClr>
          </a:solidFill>
          <a:ln w="1047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77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14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357298"/>
            <a:ext cx="7167586" cy="45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1500166" y="500042"/>
            <a:ext cx="6406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smtClean="0">
                <a:solidFill>
                  <a:srgbClr val="C00000"/>
                </a:solidFill>
              </a:rPr>
              <a:t>ChIP-on-chip technologie</a:t>
            </a:r>
          </a:p>
          <a:p>
            <a:pPr algn="ctr"/>
            <a:r>
              <a:rPr lang="cs-CZ" b="1" smtClean="0"/>
              <a:t>kombinace chromatinové imunoprecipitace a čipové technologie</a:t>
            </a:r>
            <a:endParaRPr lang="cs-CZ" b="1"/>
          </a:p>
        </p:txBody>
      </p:sp>
      <p:sp>
        <p:nvSpPr>
          <p:cNvPr id="10" name="Obdélník 9"/>
          <p:cNvSpPr/>
          <p:nvPr/>
        </p:nvSpPr>
        <p:spPr>
          <a:xfrm>
            <a:off x="357158" y="5929330"/>
            <a:ext cx="362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smtClean="0">
                <a:solidFill>
                  <a:srgbClr val="C00000"/>
                </a:solidFill>
                <a:latin typeface="+mj-lt"/>
              </a:rPr>
              <a:t>Discover protein/DNA interactions!!</a:t>
            </a:r>
            <a:endParaRPr lang="en-US" altLang="zh-TW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57884" y="5929330"/>
            <a:ext cx="283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smtClean="0"/>
              <a:t>Např. Agilent Technologies…</a:t>
            </a:r>
            <a:endParaRPr lang="cs-CZ" i="1"/>
          </a:p>
        </p:txBody>
      </p:sp>
      <p:sp>
        <p:nvSpPr>
          <p:cNvPr id="12" name="Obdélník 11"/>
          <p:cNvSpPr/>
          <p:nvPr/>
        </p:nvSpPr>
        <p:spPr>
          <a:xfrm>
            <a:off x="357158" y="4357694"/>
            <a:ext cx="2000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>To answer:</a:t>
            </a:r>
          </a:p>
          <a:p>
            <a:r>
              <a:rPr lang="cs-CZ" b="1" i="1" smtClean="0">
                <a:solidFill>
                  <a:srgbClr val="C00000"/>
                </a:solidFill>
              </a:rPr>
              <a:t>which genes are</a:t>
            </a:r>
          </a:p>
          <a:p>
            <a:r>
              <a:rPr lang="cs-CZ" b="1" i="1" smtClean="0">
                <a:solidFill>
                  <a:srgbClr val="C00000"/>
                </a:solidFill>
              </a:rPr>
              <a:t>regulated by a</a:t>
            </a:r>
          </a:p>
          <a:p>
            <a:r>
              <a:rPr lang="cs-CZ" b="1" i="1" smtClean="0">
                <a:solidFill>
                  <a:srgbClr val="C00000"/>
                </a:solidFill>
              </a:rPr>
              <a:t>known TF/DNA</a:t>
            </a:r>
          </a:p>
          <a:p>
            <a:r>
              <a:rPr lang="cs-CZ" b="1" i="1" smtClean="0">
                <a:solidFill>
                  <a:srgbClr val="C00000"/>
                </a:solidFill>
              </a:rPr>
              <a:t>binding protein</a:t>
            </a:r>
            <a:endParaRPr lang="cs-CZ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966057" cy="48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1428728" y="571480"/>
            <a:ext cx="643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smtClean="0">
                <a:solidFill>
                  <a:srgbClr val="C00000"/>
                </a:solidFill>
              </a:rPr>
              <a:t>Technologie čipů k detekci methylace CpG oblastí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857884" y="5929330"/>
            <a:ext cx="283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smtClean="0"/>
              <a:t>Např. Agilent Technologies…</a:t>
            </a:r>
            <a:endParaRPr lang="cs-CZ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362979" cy="58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ipsa 9"/>
          <p:cNvSpPr/>
          <p:nvPr/>
        </p:nvSpPr>
        <p:spPr>
          <a:xfrm>
            <a:off x="5429256" y="1714488"/>
            <a:ext cx="1785950" cy="2286016"/>
          </a:xfrm>
          <a:prstGeom prst="ellipse">
            <a:avLst/>
          </a:prstGeom>
          <a:solidFill>
            <a:schemeClr val="lt1">
              <a:alpha val="19000"/>
            </a:schemeClr>
          </a:solidFill>
          <a:ln w="1047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17514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2714612" y="714356"/>
            <a:ext cx="374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smtClean="0">
                <a:solidFill>
                  <a:srgbClr val="C00000"/>
                </a:solidFill>
              </a:rPr>
              <a:t>Technologie exonových čipů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1538" y="5286388"/>
            <a:ext cx="694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smtClean="0"/>
              <a:t>Umožňuje detekci, i nových, sestřihových variant známých genů</a:t>
            </a:r>
            <a:endParaRPr lang="cs-CZ" sz="2000" b="1" i="1"/>
          </a:p>
        </p:txBody>
      </p:sp>
      <p:sp>
        <p:nvSpPr>
          <p:cNvPr id="13" name="TextovéPole 12"/>
          <p:cNvSpPr txBox="1"/>
          <p:nvPr/>
        </p:nvSpPr>
        <p:spPr>
          <a:xfrm>
            <a:off x="2214546" y="5643578"/>
            <a:ext cx="471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smtClean="0"/>
              <a:t>Affymetrix </a:t>
            </a:r>
            <a:r>
              <a:rPr lang="en-US" i="1" smtClean="0"/>
              <a:t>GeneChip</a:t>
            </a:r>
            <a:r>
              <a:rPr lang="en-US" i="1" baseline="30000" smtClean="0"/>
              <a:t>®</a:t>
            </a:r>
            <a:r>
              <a:rPr lang="en-US" i="1" smtClean="0"/>
              <a:t> Human Exon 1.0 ST Array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8596" y="1357298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smtClean="0">
                <a:latin typeface="+mj-lt"/>
              </a:rPr>
              <a:t>biome, cellomics, chronomics, clinomics, complexome, crystallomics, cytomics, cytoskeleton, degradomics, diagnomics</a:t>
            </a:r>
            <a:r>
              <a:rPr lang="en-US" sz="1600" baseline="30000" smtClean="0">
                <a:latin typeface="+mj-lt"/>
              </a:rPr>
              <a:t>TM</a:t>
            </a:r>
            <a:r>
              <a:rPr lang="en-US" sz="1600" smtClean="0">
                <a:latin typeface="+mj-lt"/>
              </a:rPr>
              <a:t>, enzymome,  epigenome, expressome, fluxome, foldome, secretome, functome, functomics, </a:t>
            </a:r>
            <a:r>
              <a:rPr lang="en-US" sz="1600" smtClean="0">
                <a:solidFill>
                  <a:schemeClr val="accent1"/>
                </a:solidFill>
                <a:latin typeface="+mj-lt"/>
              </a:rPr>
              <a:t>genomics</a:t>
            </a:r>
            <a:r>
              <a:rPr lang="en-US" sz="1600" smtClean="0">
                <a:latin typeface="+mj-lt"/>
              </a:rPr>
              <a:t>, glycomics, immunome, transcriptomics, integromics, interactome, kinome, ligandomics, lipoproteomics, localizome, phenomics, metabolome, pharmacometabonomics, methylome, microbiome, morphome, neurogenomics, nucleome, secretome, oncogenomics, operome, </a:t>
            </a:r>
            <a:r>
              <a:rPr lang="en-US" sz="1600" smtClean="0">
                <a:solidFill>
                  <a:schemeClr val="accent1"/>
                </a:solidFill>
                <a:latin typeface="+mj-lt"/>
              </a:rPr>
              <a:t>transcriptomics</a:t>
            </a:r>
            <a:r>
              <a:rPr lang="en-US" sz="1600" smtClean="0">
                <a:latin typeface="+mj-lt"/>
              </a:rPr>
              <a:t>,  ORFeome, parasitome, pathome, peptidome, pharmacogenome, pharmacomethylomics, phenomics, phylome, physiogenomics, postgenomics, predictome, promoterome, </a:t>
            </a:r>
            <a:r>
              <a:rPr lang="en-US" sz="1600" smtClean="0">
                <a:solidFill>
                  <a:schemeClr val="accent1"/>
                </a:solidFill>
                <a:latin typeface="+mj-lt"/>
              </a:rPr>
              <a:t>proteomics</a:t>
            </a:r>
            <a:r>
              <a:rPr lang="en-US" sz="1600" smtClean="0">
                <a:latin typeface="+mj-lt"/>
              </a:rPr>
              <a:t>, pseudogenome, secretome, regulome, resistome, RNome, ribonome, ribonomics, riboproteomics, saccharomics, secretome, somatonome, systeome, toxicomics, transcriptome, translatome, secretome, unknome, vaccinome, variomics...</a:t>
            </a:r>
            <a:endParaRPr lang="en-US" sz="160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57488" y="642918"/>
            <a:ext cx="2626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-</a:t>
            </a:r>
            <a:r>
              <a:rPr lang="en-US" sz="3200" b="1" i="1" smtClean="0">
                <a:solidFill>
                  <a:srgbClr val="C00000"/>
                </a:solidFill>
              </a:rPr>
              <a:t>omics </a:t>
            </a:r>
            <a:r>
              <a:rPr lang="en-US" sz="3200" b="1" smtClean="0">
                <a:solidFill>
                  <a:srgbClr val="C00000"/>
                </a:solidFill>
              </a:rPr>
              <a:t>Mania </a:t>
            </a:r>
            <a:endParaRPr lang="cs-CZ" sz="3200" b="1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1472" y="4286256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mtClean="0">
                <a:solidFill>
                  <a:srgbClr val="C00000"/>
                </a:solidFill>
              </a:rPr>
              <a:t>An </a:t>
            </a:r>
            <a:r>
              <a:rPr lang="en-US" b="1" i="1" smtClean="0">
                <a:solidFill>
                  <a:srgbClr val="C00000"/>
                </a:solidFill>
              </a:rPr>
              <a:t>omics</a:t>
            </a:r>
            <a:r>
              <a:rPr lang="en-US" i="1" smtClean="0">
                <a:solidFill>
                  <a:srgbClr val="C00000"/>
                </a:solidFill>
              </a:rPr>
              <a:t> is a </a:t>
            </a:r>
            <a:r>
              <a:rPr lang="en-US" i="1" smtClean="0">
                <a:solidFill>
                  <a:srgbClr val="C00000"/>
                </a:solidFill>
                <a:hlinkClick r:id="rId3" tooltip="Neologism"/>
              </a:rPr>
              <a:t>neologism</a:t>
            </a:r>
            <a:r>
              <a:rPr lang="en-US" i="1" smtClean="0">
                <a:solidFill>
                  <a:srgbClr val="C00000"/>
                </a:solidFill>
              </a:rPr>
              <a:t> referring to a broad field of study in </a:t>
            </a:r>
            <a:r>
              <a:rPr lang="en-US" i="1" smtClean="0">
                <a:solidFill>
                  <a:srgbClr val="C00000"/>
                </a:solidFill>
                <a:hlinkClick r:id="rId4" tooltip="Biology"/>
              </a:rPr>
              <a:t>biology</a:t>
            </a:r>
            <a:r>
              <a:rPr lang="en-US" i="1" smtClean="0">
                <a:solidFill>
                  <a:srgbClr val="C00000"/>
                </a:solidFill>
              </a:rPr>
              <a:t>, ending in the suffix ''-omics'' such as </a:t>
            </a:r>
            <a:r>
              <a:rPr lang="en-US" i="1" smtClean="0">
                <a:solidFill>
                  <a:srgbClr val="C00000"/>
                </a:solidFill>
                <a:hlinkClick r:id="rId5" tooltip="Genomics"/>
              </a:rPr>
              <a:t>genomics</a:t>
            </a:r>
            <a:r>
              <a:rPr lang="en-US" i="1" smtClean="0">
                <a:solidFill>
                  <a:srgbClr val="C00000"/>
                </a:solidFill>
              </a:rPr>
              <a:t>, </a:t>
            </a:r>
            <a:r>
              <a:rPr lang="en-US" i="1" smtClean="0">
                <a:solidFill>
                  <a:srgbClr val="C00000"/>
                </a:solidFill>
                <a:hlinkClick r:id="rId6" tooltip="Proteomics"/>
              </a:rPr>
              <a:t>proteomics</a:t>
            </a:r>
            <a:r>
              <a:rPr lang="en-US" i="1" smtClean="0">
                <a:solidFill>
                  <a:srgbClr val="C00000"/>
                </a:solidFill>
              </a:rPr>
              <a:t> or </a:t>
            </a:r>
            <a:r>
              <a:rPr lang="en-US" i="1" smtClean="0">
                <a:solidFill>
                  <a:srgbClr val="C00000"/>
                </a:solidFill>
                <a:hlinkClick r:id="rId7" tooltip="Interactomics"/>
              </a:rPr>
              <a:t>Interactomics</a:t>
            </a:r>
            <a:r>
              <a:rPr lang="en-US" i="1" smtClean="0">
                <a:solidFill>
                  <a:srgbClr val="C00000"/>
                </a:solidFill>
              </a:rPr>
              <a:t>. The related neologism '''omes''' are the objects of study of the field such the </a:t>
            </a:r>
            <a:r>
              <a:rPr lang="en-US" i="1" smtClean="0">
                <a:solidFill>
                  <a:srgbClr val="C00000"/>
                </a:solidFill>
                <a:hlinkClick r:id="rId8" tooltip="Genome"/>
              </a:rPr>
              <a:t>genome</a:t>
            </a:r>
            <a:r>
              <a:rPr lang="en-US" i="1" smtClean="0">
                <a:solidFill>
                  <a:srgbClr val="C00000"/>
                </a:solidFill>
              </a:rPr>
              <a:t> or </a:t>
            </a:r>
            <a:r>
              <a:rPr lang="en-US" i="1" smtClean="0">
                <a:solidFill>
                  <a:srgbClr val="C00000"/>
                </a:solidFill>
                <a:hlinkClick r:id="rId9" tooltip="Proteome"/>
              </a:rPr>
              <a:t>proteome</a:t>
            </a:r>
            <a:r>
              <a:rPr lang="en-US" i="1" smtClean="0">
                <a:solidFill>
                  <a:srgbClr val="C00000"/>
                </a:solidFill>
              </a:rPr>
              <a:t>, respectively (''omes'' stems from the </a:t>
            </a:r>
            <a:r>
              <a:rPr lang="en-US" i="1" smtClean="0">
                <a:solidFill>
                  <a:srgbClr val="C00000"/>
                </a:solidFill>
                <a:hlinkClick r:id="rId10" tooltip="Greek language"/>
              </a:rPr>
              <a:t>Greek</a:t>
            </a:r>
            <a:r>
              <a:rPr lang="en-US" i="1" smtClean="0">
                <a:solidFill>
                  <a:srgbClr val="C00000"/>
                </a:solidFill>
              </a:rPr>
              <a:t> for 'all', 'every', 'whole' or 'complete'). </a:t>
            </a:r>
            <a:endParaRPr lang="cs-CZ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14350"/>
            <a:ext cx="80962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732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362979" cy="58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285720" y="1785926"/>
            <a:ext cx="1785950" cy="2286016"/>
          </a:xfrm>
          <a:prstGeom prst="ellipse">
            <a:avLst/>
          </a:prstGeom>
          <a:solidFill>
            <a:schemeClr val="lt1">
              <a:alpha val="19000"/>
            </a:schemeClr>
          </a:solidFill>
          <a:ln w="1047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668259" cy="47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571472" y="71435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Different -omics sciences describe many levels of biomolecular organization</a:t>
            </a:r>
          </a:p>
          <a:p>
            <a:r>
              <a:rPr lang="en-US" b="1" smtClean="0"/>
              <a:t>– but if used in isolation may give misleading inferences about the system!!!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2865434" cy="44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0"/>
            <a:ext cx="29172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1928794" y="571480"/>
            <a:ext cx="5684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JEDEN GENOM, DVA PROTEOMY</a:t>
            </a:r>
            <a:endParaRPr lang="cs-CZ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20" y="1000108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From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accent1"/>
                </a:solidFill>
              </a:rPr>
              <a:t>220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publications in the previous millennium (‘94-’99)</a:t>
            </a:r>
          </a:p>
          <a:p>
            <a:r>
              <a:rPr lang="en-US">
                <a:solidFill>
                  <a:schemeClr val="tx1"/>
                </a:solidFill>
              </a:rPr>
              <a:t>To </a:t>
            </a:r>
            <a:r>
              <a:rPr lang="en-US" b="1">
                <a:solidFill>
                  <a:schemeClr val="accent1"/>
                </a:solidFill>
              </a:rPr>
              <a:t>21,350</a:t>
            </a:r>
            <a:r>
              <a:rPr lang="en-US">
                <a:solidFill>
                  <a:schemeClr val="tx1"/>
                </a:solidFill>
              </a:rPr>
              <a:t>  (!!!) publications</a:t>
            </a:r>
            <a:r>
              <a:rPr lang="en-US"/>
              <a:t> in this millennium (‘00-’05)</a:t>
            </a:r>
            <a:endParaRPr lang="en-US" b="1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80645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 descr="stevecoast_1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642918"/>
            <a:ext cx="2577400" cy="1928802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29058" y="1928802"/>
            <a:ext cx="328611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b="1" smtClean="0"/>
              <a:t>proteomics</a:t>
            </a:r>
            <a:r>
              <a:rPr lang="en-US" sz="1600" b="1" smtClean="0"/>
              <a:t>     </a:t>
            </a:r>
            <a:r>
              <a:rPr lang="en-US" sz="1600" b="1"/>
              <a:t>886,000   </a:t>
            </a:r>
            <a:r>
              <a:rPr lang="en-US" sz="1600"/>
              <a:t>hits</a:t>
            </a:r>
            <a:r>
              <a:rPr lang="en-US" sz="1600" b="1"/>
              <a:t> (2004)</a:t>
            </a:r>
          </a:p>
          <a:p>
            <a:r>
              <a:rPr lang="en-US" sz="1600" b="1"/>
              <a:t>                             4,700,000</a:t>
            </a:r>
            <a:r>
              <a:rPr lang="en-US" sz="1600"/>
              <a:t> hits (</a:t>
            </a:r>
            <a:r>
              <a:rPr lang="en-US" sz="1600" b="1"/>
              <a:t>2005</a:t>
            </a:r>
            <a:r>
              <a:rPr lang="en-US" sz="1600"/>
              <a:t>)</a:t>
            </a:r>
            <a:endParaRPr lang="en-US" sz="1600" b="1"/>
          </a:p>
          <a:p>
            <a:endParaRPr lang="en-US" sz="1600" b="1"/>
          </a:p>
          <a:p>
            <a:r>
              <a:rPr lang="cs-CZ" sz="1600" b="1" smtClean="0">
                <a:solidFill>
                  <a:schemeClr val="bg1">
                    <a:lumMod val="75000"/>
                  </a:schemeClr>
                </a:solidFill>
              </a:rPr>
              <a:t>genomics</a:t>
            </a:r>
            <a:r>
              <a:rPr lang="en-US" sz="1600" b="1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sz="1600" b="1">
                <a:solidFill>
                  <a:schemeClr val="bg1">
                    <a:lumMod val="75000"/>
                  </a:schemeClr>
                </a:solidFill>
              </a:rPr>
              <a:t>2,070,000   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hits (</a:t>
            </a:r>
            <a:r>
              <a:rPr lang="en-US" sz="1600" b="1">
                <a:solidFill>
                  <a:schemeClr val="bg1">
                    <a:lumMod val="75000"/>
                  </a:schemeClr>
                </a:solidFill>
              </a:rPr>
              <a:t>2004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1600" b="1">
                <a:solidFill>
                  <a:schemeClr val="bg1">
                    <a:lumMod val="75000"/>
                  </a:schemeClr>
                </a:solidFill>
              </a:rPr>
              <a:t>                     16,000,000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 hits (</a:t>
            </a:r>
            <a:r>
              <a:rPr lang="en-US" sz="1600" b="1">
                <a:solidFill>
                  <a:schemeClr val="bg1">
                    <a:lumMod val="75000"/>
                  </a:schemeClr>
                </a:solidFill>
              </a:rPr>
              <a:t>2005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7158" y="571480"/>
            <a:ext cx="193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PROTEOMIKA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628800"/>
            <a:ext cx="2108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GENOMICS 81975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PROTEOMICS 36494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571480"/>
            <a:ext cx="8229600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 je to proteomika?</a:t>
            </a: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>
              <a:buFontTx/>
              <a:buNone/>
            </a:pPr>
            <a:r>
              <a:rPr lang="cs-CZ" sz="2000" b="1" smtClean="0"/>
              <a:t>Proteomika je obor, který se zabývá systematickou analýzou proteinů </a:t>
            </a:r>
          </a:p>
          <a:p>
            <a:pPr algn="ctr">
              <a:buFontTx/>
              <a:buNone/>
            </a:pPr>
            <a:r>
              <a:rPr lang="cs-CZ" sz="2000" b="1" smtClean="0"/>
              <a:t>z hlediska jejich identity, množství a funkcí</a:t>
            </a:r>
            <a:endParaRPr lang="pt-BR" sz="2000" b="1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76375" y="294796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Times New Roman" pitchFamily="18" charset="0"/>
              </a:rPr>
              <a:t>Proteom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84888" y="287653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Times New Roman" pitchFamily="18" charset="0"/>
              </a:rPr>
              <a:t>Genom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1331913" y="2803505"/>
            <a:ext cx="1655762" cy="720725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940425" y="2803505"/>
            <a:ext cx="1582738" cy="72072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9388" y="5035530"/>
            <a:ext cx="46069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1600" b="1">
                <a:latin typeface="Calibri" pitchFamily="34" charset="0"/>
              </a:rPr>
              <a:t>Souhrn všech proteinů v daném organismu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1600">
                <a:latin typeface="Calibri" pitchFamily="34" charset="0"/>
              </a:rPr>
              <a:t>Lidské tělo obsahuje miliony proteinů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1600">
                <a:latin typeface="Calibri" pitchFamily="34" charset="0"/>
              </a:rPr>
              <a:t>Exprese proteinů v rámci jednoho organismu se liší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038725" y="5035530"/>
            <a:ext cx="4105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1600" b="1">
                <a:latin typeface="+mj-lt"/>
              </a:rPr>
              <a:t>Souhrn všech genů v daném organismu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1600">
                <a:latin typeface="+mj-lt"/>
              </a:rPr>
              <a:t>Lidský genom obsahuje 20-25.000 genů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1600">
                <a:latin typeface="+mj-lt"/>
              </a:rPr>
              <a:t>Genom je konstantní celek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995738" y="258760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Times New Roman" pitchFamily="18" charset="0"/>
              </a:rPr>
              <a:t>Exprese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492500" y="3379768"/>
            <a:ext cx="27352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+posttranslační modifikace</a:t>
            </a:r>
          </a:p>
          <a:p>
            <a:pPr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+alternativní sestřih</a:t>
            </a:r>
          </a:p>
          <a:p>
            <a:pPr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+alternativní zavinutí</a:t>
            </a: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3419475" y="3019405"/>
            <a:ext cx="2087563" cy="288925"/>
          </a:xfrm>
          <a:prstGeom prst="leftArrow">
            <a:avLst>
              <a:gd name="adj1" fmla="val 50000"/>
              <a:gd name="adj2" fmla="val 18063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124075" y="3668693"/>
            <a:ext cx="0" cy="115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32588" y="3668693"/>
            <a:ext cx="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971550" y="1724005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  <a:latin typeface="Times New Roman" pitchFamily="18" charset="0"/>
              </a:rPr>
              <a:t>Proteomika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011863" y="172400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  <a:latin typeface="Times New Roman" pitchFamily="18" charset="0"/>
              </a:rPr>
              <a:t>Genomika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4284663" y="1795443"/>
            <a:ext cx="3587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>
            <a:off x="4284663" y="1795443"/>
            <a:ext cx="287337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1500166" y="1857364"/>
            <a:ext cx="1428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mtClean="0"/>
          </a:p>
          <a:p>
            <a:r>
              <a:rPr lang="cs-CZ" sz="1200" b="1" smtClean="0"/>
              <a:t>MarcWilkins</a:t>
            </a:r>
            <a:r>
              <a:rPr lang="en-US" sz="1200" b="1" smtClean="0"/>
              <a:t>, 1994</a:t>
            </a:r>
            <a:endParaRPr lang="cs-CZ" sz="1200" b="1" smtClean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28596" y="2428868"/>
            <a:ext cx="3490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u="sng" smtClean="0">
                <a:latin typeface="Calibri" pitchFamily="34" charset="0"/>
              </a:rPr>
              <a:t>PROTE</a:t>
            </a:r>
            <a:r>
              <a:rPr lang="cs-CZ" sz="1600" smtClean="0">
                <a:latin typeface="Calibri" pitchFamily="34" charset="0"/>
              </a:rPr>
              <a:t>in</a:t>
            </a:r>
            <a:r>
              <a:rPr lang="en-US" sz="1600" smtClean="0">
                <a:latin typeface="Calibri" pitchFamily="34" charset="0"/>
              </a:rPr>
              <a:t>y</a:t>
            </a:r>
            <a:r>
              <a:rPr lang="en-US" sz="1600">
                <a:latin typeface="Calibri" pitchFamily="34" charset="0"/>
              </a:rPr>
              <a:t> </a:t>
            </a:r>
            <a:r>
              <a:rPr lang="en-US" sz="1600" smtClean="0">
                <a:latin typeface="Calibri" pitchFamily="34" charset="0"/>
              </a:rPr>
              <a:t>exprimovan</a:t>
            </a:r>
            <a:r>
              <a:rPr lang="cs-CZ" sz="1600" smtClean="0">
                <a:latin typeface="Calibri" pitchFamily="34" charset="0"/>
              </a:rPr>
              <a:t>é gen</a:t>
            </a:r>
            <a:r>
              <a:rPr lang="cs-CZ" sz="1600" b="1" u="sng" smtClean="0">
                <a:latin typeface="Calibri" pitchFamily="34" charset="0"/>
              </a:rPr>
              <a:t>OM</a:t>
            </a:r>
            <a:r>
              <a:rPr lang="en-US" sz="1600" smtClean="0">
                <a:latin typeface="Calibri" pitchFamily="34" charset="0"/>
              </a:rPr>
              <a:t>em</a:t>
            </a:r>
            <a:endParaRPr lang="cs-CZ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14282" y="571480"/>
            <a:ext cx="4857784" cy="579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Nárůst diverzity proteinů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Posttranslační modifikace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1200" smtClean="0">
                <a:latin typeface="+mj-lt"/>
              </a:rPr>
              <a:t>Připojení funkčních skupin (acetát, fosfát, lipidy, cukry)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1200" smtClean="0">
                <a:latin typeface="+mj-lt"/>
              </a:rPr>
              <a:t>Modifikace amino skupin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1200" smtClean="0">
                <a:latin typeface="+mj-lt"/>
              </a:rPr>
              <a:t>Strukturní změny (tvorba disulfidických vazeb, proteolytické štěpení)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Alternativní sestřih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Alternativní zavinutí</a:t>
            </a:r>
          </a:p>
        </p:txBody>
      </p:sp>
      <p:pic>
        <p:nvPicPr>
          <p:cNvPr id="26" name="Picture 4" descr="gene express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35588" y="523833"/>
            <a:ext cx="3071802" cy="4866222"/>
          </a:xfrm>
          <a:prstGeom prst="rect">
            <a:avLst/>
          </a:prstGeom>
          <a:noFill/>
          <a:ln/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643306" y="4357694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sz="1600" b="1">
                <a:solidFill>
                  <a:srgbClr val="800000"/>
                </a:solidFill>
                <a:latin typeface="+mj-lt"/>
              </a:rPr>
              <a:t>Posttranslační modifikace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000496" y="528638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800000"/>
                </a:solidFill>
                <a:latin typeface="+mj-lt"/>
              </a:rPr>
              <a:t>Alternativní zavinutí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786182" y="3643314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sz="1600" b="1">
                <a:solidFill>
                  <a:srgbClr val="800000"/>
                </a:solidFill>
                <a:latin typeface="+mj-lt"/>
              </a:rPr>
              <a:t>Alternativní sestřih</a:t>
            </a: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 flipV="1">
            <a:off x="5035522" y="4738675"/>
            <a:ext cx="15128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4857751" y="5167301"/>
            <a:ext cx="1692243" cy="1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>
            <a:off x="4678332" y="2738411"/>
            <a:ext cx="2143140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j-lt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267030" cy="255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ovéPole 3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5/12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8596" y="642918"/>
            <a:ext cx="792961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Přístupy 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proteomickému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studiu</a:t>
            </a:r>
          </a:p>
          <a:p>
            <a:endParaRPr lang="cs-CZ" dirty="0" smtClean="0"/>
          </a:p>
          <a:p>
            <a:r>
              <a:rPr lang="cs-CZ" sz="2400" b="1" dirty="0" smtClean="0"/>
              <a:t>Podle cíle:</a:t>
            </a:r>
          </a:p>
          <a:p>
            <a:r>
              <a:rPr lang="cs-CZ" sz="2400" b="1" i="1" dirty="0" err="1" smtClean="0"/>
              <a:t>proteomika</a:t>
            </a:r>
            <a:r>
              <a:rPr lang="cs-CZ" sz="2400" b="1" i="1" dirty="0" smtClean="0"/>
              <a:t> analytická, strukturní, funkční, …</a:t>
            </a:r>
          </a:p>
          <a:p>
            <a:r>
              <a:rPr lang="cs-CZ" sz="2400" b="1" dirty="0" smtClean="0"/>
              <a:t>Podle způsobu provedení:</a:t>
            </a:r>
          </a:p>
          <a:p>
            <a:r>
              <a:rPr lang="cs-CZ" sz="2400" b="1" i="1" dirty="0" err="1" smtClean="0"/>
              <a:t>proteomika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diferencíální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high-throughput</a:t>
            </a:r>
            <a:r>
              <a:rPr lang="cs-CZ" sz="2400" b="1" i="1" dirty="0" smtClean="0"/>
              <a:t>… </a:t>
            </a:r>
            <a:endParaRPr lang="en-US" sz="2400" b="1" i="1" dirty="0" smtClean="0"/>
          </a:p>
          <a:p>
            <a:endParaRPr lang="en-US" b="1" i="1" dirty="0" smtClean="0"/>
          </a:p>
          <a:p>
            <a:endParaRPr lang="cs-CZ" sz="1100" dirty="0" smtClean="0"/>
          </a:p>
          <a:p>
            <a:r>
              <a:rPr lang="cs-CZ" sz="2000" b="1" i="1" dirty="0" err="1" smtClean="0"/>
              <a:t>High-throughput</a:t>
            </a:r>
            <a:r>
              <a:rPr lang="en-US" sz="2000" b="1" i="1" dirty="0" smtClean="0"/>
              <a:t> </a:t>
            </a:r>
            <a:r>
              <a:rPr lang="cs-CZ" sz="2000" b="1" i="1" dirty="0" err="1" smtClean="0"/>
              <a:t>proteomika</a:t>
            </a:r>
            <a:r>
              <a:rPr lang="en-US" sz="2000" b="1" i="1" dirty="0" smtClean="0"/>
              <a:t> </a:t>
            </a:r>
            <a:r>
              <a:rPr lang="cs-CZ" sz="2000" dirty="0" smtClean="0"/>
              <a:t>je zaměřena na rychlé získávání údajů o přítomnosti bílkovin, což je důležité zejména pro screeningové</a:t>
            </a:r>
            <a:r>
              <a:rPr lang="en-US" sz="2000" dirty="0" smtClean="0"/>
              <a:t> </a:t>
            </a:r>
            <a:r>
              <a:rPr lang="cs-CZ" sz="2000" dirty="0" smtClean="0"/>
              <a:t>účely ve zdravotnictví, zemědělství, kontrole potravin atd.</a:t>
            </a:r>
          </a:p>
          <a:p>
            <a:endParaRPr lang="cs-CZ" sz="2000" dirty="0" smtClean="0"/>
          </a:p>
          <a:p>
            <a:r>
              <a:rPr lang="cs-CZ" sz="2000" b="1" i="1" dirty="0" err="1" smtClean="0"/>
              <a:t>High-coverage</a:t>
            </a:r>
            <a:r>
              <a:rPr lang="en-US" sz="2000" b="1" i="1" dirty="0" smtClean="0"/>
              <a:t> </a:t>
            </a:r>
            <a:r>
              <a:rPr lang="cs-CZ" sz="2000" b="1" i="1" dirty="0" err="1" smtClean="0"/>
              <a:t>proteomika</a:t>
            </a:r>
            <a:r>
              <a:rPr lang="en-US" sz="2000" b="1" i="1" dirty="0" smtClean="0"/>
              <a:t> </a:t>
            </a:r>
            <a:r>
              <a:rPr lang="cs-CZ" sz="2000" dirty="0" smtClean="0"/>
              <a:t>se zabývá získáváním údajů o sekvenci aminokyselin včetně post-translačních modifikací bílkovin </a:t>
            </a:r>
            <a:r>
              <a:rPr lang="cs-CZ" sz="2000" dirty="0" err="1" smtClean="0"/>
              <a:t>scílem</a:t>
            </a:r>
            <a:r>
              <a:rPr lang="cs-CZ" sz="2000" dirty="0" smtClean="0"/>
              <a:t> co nejvyššího pokrytí primární struktury (tj. stanovením pořadí co nejvyššího počtu aminokyselinových zbytků </a:t>
            </a:r>
            <a:r>
              <a:rPr lang="cs-CZ" sz="2000" dirty="0" err="1" smtClean="0"/>
              <a:t>vbílkovině</a:t>
            </a:r>
            <a:r>
              <a:rPr lang="cs-CZ" sz="2000" dirty="0" smtClean="0"/>
              <a:t>), což je důležité při studiu role bílkovin v životních procesech.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ovéPole 33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40" name="TextovéPole 339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2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41" name="TextovéPole 34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7158" y="121442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smtClean="0"/>
              <a:t>Funkční proteomika</a:t>
            </a:r>
          </a:p>
          <a:p>
            <a:r>
              <a:rPr lang="cs-CZ" smtClean="0"/>
              <a:t>se zabývá nejen funkcí bílkovin, ale zejména studiem komplexních</a:t>
            </a:r>
            <a:r>
              <a:rPr lang="en-US" smtClean="0"/>
              <a:t> </a:t>
            </a:r>
            <a:r>
              <a:rPr lang="cs-CZ" smtClean="0"/>
              <a:t>biologických procesů, jejichž pochopení má zásadní význam pro</a:t>
            </a:r>
            <a:r>
              <a:rPr lang="en-US" smtClean="0"/>
              <a:t> </a:t>
            </a:r>
            <a:r>
              <a:rPr lang="cs-CZ" smtClean="0"/>
              <a:t>studium vývoje organismu či mechanismu a léčby nemocí.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7158" y="642918"/>
            <a:ext cx="4409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Přístupy k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cs-CZ" sz="2400" b="1" smtClean="0">
                <a:solidFill>
                  <a:srgbClr val="C00000"/>
                </a:solidFill>
              </a:rPr>
              <a:t>proteomickému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cs-CZ" sz="2400" b="1" smtClean="0">
                <a:solidFill>
                  <a:srgbClr val="C00000"/>
                </a:solidFill>
              </a:rPr>
              <a:t>studiu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00306"/>
            <a:ext cx="4946655" cy="213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357158" y="471488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smtClean="0"/>
              <a:t>Shotgun</a:t>
            </a:r>
            <a:r>
              <a:rPr lang="en-US" b="1" smtClean="0"/>
              <a:t> </a:t>
            </a:r>
            <a:r>
              <a:rPr lang="cs-CZ" b="1" smtClean="0"/>
              <a:t>proteomika</a:t>
            </a:r>
            <a:r>
              <a:rPr lang="en-US" b="1" smtClean="0"/>
              <a:t> </a:t>
            </a:r>
            <a:r>
              <a:rPr lang="cs-CZ" smtClean="0"/>
              <a:t>je obecný postup pro identifikacebílkovin, kdy je neseparovaná směs bílkovin nejprve enzymově rozštěpena na směs peptidů, které jsou následně separovány vhodnou metodou (nejčastěji HPLC) a potom sekvenoványtandemovou MS (často jsou využívány i nespecifické enzymy např. Proteinasa</a:t>
            </a:r>
            <a:r>
              <a:rPr lang="en-US" smtClean="0"/>
              <a:t> </a:t>
            </a:r>
            <a:r>
              <a:rPr lang="cs-CZ" smtClean="0"/>
              <a:t>K).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r>
              <a:rPr lang="cs-CZ" sz="1200" smtClean="0">
                <a:solidFill>
                  <a:schemeClr val="bg1"/>
                </a:solidFill>
              </a:rPr>
              <a:t>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158" y="642918"/>
            <a:ext cx="7295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Obecné schéma klasického proteomického experimentu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034" y="1285860"/>
            <a:ext cx="244701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Separace směsi bílkovin</a:t>
            </a:r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928926" y="1785926"/>
            <a:ext cx="428628" cy="21431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428860" y="2143116"/>
            <a:ext cx="1743041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Výběr proteinů</a:t>
            </a:r>
          </a:p>
          <a:p>
            <a:r>
              <a:rPr lang="cs-CZ" smtClean="0">
                <a:solidFill>
                  <a:schemeClr val="bg1"/>
                </a:solidFill>
              </a:rPr>
              <a:t>pro indentifikaci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857620" y="3071810"/>
            <a:ext cx="274010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Štěpení vybraných roteinů </a:t>
            </a:r>
          </a:p>
          <a:p>
            <a:r>
              <a:rPr lang="cs-CZ" smtClean="0">
                <a:solidFill>
                  <a:schemeClr val="bg1"/>
                </a:solidFill>
              </a:rPr>
              <a:t>a čištění peptidů</a:t>
            </a:r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4286248" y="2714620"/>
            <a:ext cx="428628" cy="21431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5143504" y="3786190"/>
            <a:ext cx="428628" cy="21431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000628" y="4143380"/>
            <a:ext cx="299338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Získání hmotnostních spekter</a:t>
            </a:r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6215074" y="4643446"/>
            <a:ext cx="428628" cy="21431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000760" y="5072074"/>
            <a:ext cx="217944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Identifikace proteinů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643306" y="1571612"/>
            <a:ext cx="4044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2D-elfo, chromatografie LC, a jejich kombinace</a:t>
            </a:r>
            <a:endParaRPr lang="cs-CZ" sz="1600"/>
          </a:p>
        </p:txBody>
      </p:sp>
      <p:sp>
        <p:nvSpPr>
          <p:cNvPr id="21" name="TextovéPole 20"/>
          <p:cNvSpPr txBox="1"/>
          <p:nvPr/>
        </p:nvSpPr>
        <p:spPr>
          <a:xfrm>
            <a:off x="6568936" y="2928934"/>
            <a:ext cx="2575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Enzymatické či chemické</a:t>
            </a:r>
          </a:p>
          <a:p>
            <a:r>
              <a:rPr lang="cs-CZ" sz="1600" smtClean="0"/>
              <a:t>štěpení spotů nebo LC frakcí,</a:t>
            </a:r>
          </a:p>
          <a:p>
            <a:r>
              <a:rPr lang="cs-CZ" sz="1600" smtClean="0"/>
              <a:t>čištění</a:t>
            </a:r>
            <a:endParaRPr lang="cs-CZ" sz="1600"/>
          </a:p>
        </p:txBody>
      </p:sp>
      <p:sp>
        <p:nvSpPr>
          <p:cNvPr id="22" name="TextovéPole 21"/>
          <p:cNvSpPr txBox="1"/>
          <p:nvPr/>
        </p:nvSpPr>
        <p:spPr>
          <a:xfrm>
            <a:off x="1259632" y="4005064"/>
            <a:ext cx="3660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Měření přesné </a:t>
            </a:r>
            <a:r>
              <a:rPr lang="cs-CZ" sz="1600" dirty="0" smtClean="0"/>
              <a:t>hmotnosti/náboje </a:t>
            </a:r>
            <a:r>
              <a:rPr lang="cs-CZ" sz="1600" dirty="0" smtClean="0"/>
              <a:t>peptidů </a:t>
            </a:r>
          </a:p>
          <a:p>
            <a:r>
              <a:rPr lang="cs-CZ" sz="1600" dirty="0" smtClean="0"/>
              <a:t>případně jejich fragmentů</a:t>
            </a:r>
            <a:endParaRPr lang="cs-CZ" sz="16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571604" y="5715016"/>
            <a:ext cx="5848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Porovnání hmotnostní sady peptidů s údaji dostupnými v databázích.</a:t>
            </a:r>
            <a:endParaRPr lang="cs-CZ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1196752"/>
            <a:ext cx="7915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285720" y="1285860"/>
            <a:ext cx="4286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smtClean="0"/>
              <a:t>Močovina, thiomočovina </a:t>
            </a:r>
            <a:r>
              <a:rPr lang="cs-CZ" smtClean="0"/>
              <a:t>–</a:t>
            </a:r>
            <a:endParaRPr lang="en-US" smtClean="0"/>
          </a:p>
          <a:p>
            <a:r>
              <a:rPr lang="cs-CZ" smtClean="0"/>
              <a:t>chaotropní</a:t>
            </a:r>
            <a:r>
              <a:rPr lang="en-US" smtClean="0"/>
              <a:t> </a:t>
            </a:r>
            <a:r>
              <a:rPr lang="cs-CZ" smtClean="0"/>
              <a:t>činidlo, zvýšení</a:t>
            </a:r>
            <a:r>
              <a:rPr lang="en-US" smtClean="0"/>
              <a:t> </a:t>
            </a:r>
            <a:r>
              <a:rPr lang="cs-CZ" smtClean="0"/>
              <a:t>rozpustnosti,</a:t>
            </a:r>
            <a:endParaRPr lang="en-US" smtClean="0"/>
          </a:p>
          <a:p>
            <a:r>
              <a:rPr lang="cs-CZ" smtClean="0"/>
              <a:t>denaturace bílkovin</a:t>
            </a:r>
            <a:endParaRPr lang="en-US" smtClean="0"/>
          </a:p>
          <a:p>
            <a:r>
              <a:rPr lang="cs-CZ" b="1" smtClean="0"/>
              <a:t>Redukčníčinidlo(DTT) </a:t>
            </a:r>
            <a:r>
              <a:rPr lang="cs-CZ" smtClean="0"/>
              <a:t>–</a:t>
            </a:r>
            <a:endParaRPr lang="en-US" smtClean="0"/>
          </a:p>
          <a:p>
            <a:r>
              <a:rPr lang="cs-CZ" smtClean="0"/>
              <a:t>redukce disulfidickýmůstků</a:t>
            </a:r>
            <a:endParaRPr lang="en-US" smtClean="0"/>
          </a:p>
        </p:txBody>
      </p:sp>
      <p:sp>
        <p:nvSpPr>
          <p:cNvPr id="10" name="Obdélník 9"/>
          <p:cNvSpPr/>
          <p:nvPr/>
        </p:nvSpPr>
        <p:spPr>
          <a:xfrm>
            <a:off x="357158" y="642918"/>
            <a:ext cx="5357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P</a:t>
            </a:r>
            <a:r>
              <a:rPr lang="cs-CZ" sz="2400" b="1" smtClean="0">
                <a:solidFill>
                  <a:srgbClr val="C00000"/>
                </a:solidFill>
              </a:rPr>
              <a:t>říprava vzorku pro proteomické analýzy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50851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Analýza</a:t>
            </a:r>
            <a:r>
              <a:rPr lang="en-US" dirty="0"/>
              <a:t> „</a:t>
            </a:r>
            <a:r>
              <a:rPr lang="en-US" dirty="0" err="1"/>
              <a:t>subproteomů</a:t>
            </a:r>
            <a:r>
              <a:rPr lang="en-US" dirty="0"/>
              <a:t>“</a:t>
            </a:r>
          </a:p>
          <a:p>
            <a:r>
              <a:rPr lang="en-US" dirty="0" err="1"/>
              <a:t>cytoplasma</a:t>
            </a:r>
            <a:r>
              <a:rPr lang="en-US" dirty="0"/>
              <a:t>, </a:t>
            </a:r>
            <a:r>
              <a:rPr lang="en-US" dirty="0" err="1"/>
              <a:t>ribosomy</a:t>
            </a:r>
            <a:r>
              <a:rPr lang="en-US" dirty="0"/>
              <a:t>: </a:t>
            </a:r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centrifugace</a:t>
            </a:r>
            <a:endParaRPr lang="en-US" dirty="0"/>
          </a:p>
          <a:p>
            <a:r>
              <a:rPr lang="en-US" dirty="0" err="1"/>
              <a:t>membránová</a:t>
            </a:r>
            <a:r>
              <a:rPr lang="en-US" dirty="0"/>
              <a:t> </a:t>
            </a:r>
            <a:r>
              <a:rPr lang="en-US" dirty="0" err="1"/>
              <a:t>frakce</a:t>
            </a:r>
            <a:r>
              <a:rPr lang="en-US" dirty="0"/>
              <a:t>: </a:t>
            </a:r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centrifugace</a:t>
            </a:r>
            <a:r>
              <a:rPr lang="en-US" dirty="0"/>
              <a:t>, </a:t>
            </a:r>
            <a:r>
              <a:rPr lang="en-US" dirty="0" err="1"/>
              <a:t>extrakce</a:t>
            </a:r>
            <a:r>
              <a:rPr lang="en-US" dirty="0"/>
              <a:t> </a:t>
            </a:r>
            <a:r>
              <a:rPr lang="en-US" dirty="0" err="1"/>
              <a:t>detergenty</a:t>
            </a:r>
            <a:endParaRPr lang="en-US" dirty="0"/>
          </a:p>
          <a:p>
            <a:r>
              <a:rPr lang="en-US" dirty="0"/>
              <a:t>(TX-114)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extrakce</a:t>
            </a:r>
            <a:r>
              <a:rPr lang="en-US" dirty="0"/>
              <a:t> Na2CO3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2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3571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Dvojrozměrná gelová elektroforéza (2D-ELFO)</a:t>
            </a:r>
            <a:r>
              <a:rPr lang="en-US" sz="2800" b="1" smtClean="0">
                <a:solidFill>
                  <a:srgbClr val="C00000"/>
                </a:solidFill>
              </a:rPr>
              <a:t> – SEPARACE</a:t>
            </a:r>
            <a:endParaRPr lang="cs-CZ" sz="280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6286544" cy="37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71374" y="4572008"/>
            <a:ext cx="907262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IEF</a:t>
            </a:r>
          </a:p>
          <a:p>
            <a:r>
              <a:rPr lang="cs-CZ" b="1" dirty="0" smtClean="0"/>
              <a:t>Celkový náboj proteinu</a:t>
            </a:r>
            <a:r>
              <a:rPr lang="cs-CZ" dirty="0" smtClean="0"/>
              <a:t>(</a:t>
            </a:r>
            <a:r>
              <a:rPr lang="cs-CZ" dirty="0" err="1" smtClean="0"/>
              <a:t>net</a:t>
            </a:r>
            <a:r>
              <a:rPr lang="cs-CZ" dirty="0" smtClean="0"/>
              <a:t> </a:t>
            </a:r>
            <a:r>
              <a:rPr lang="cs-CZ" dirty="0" err="1" smtClean="0"/>
              <a:t>charge</a:t>
            </a:r>
            <a:r>
              <a:rPr lang="cs-CZ" dirty="0" smtClean="0"/>
              <a:t>) je součtem  všech jeho negativních i pozitivních nábojů.</a:t>
            </a:r>
          </a:p>
          <a:p>
            <a:r>
              <a:rPr lang="cs-CZ" b="1" dirty="0" smtClean="0"/>
              <a:t>Kyselé a zásadité skupiny </a:t>
            </a:r>
            <a:r>
              <a:rPr lang="cs-CZ" dirty="0" smtClean="0"/>
              <a:t>jsou v </a:t>
            </a:r>
            <a:r>
              <a:rPr lang="cs-CZ" dirty="0" err="1" smtClean="0"/>
              <a:t>protonovány</a:t>
            </a:r>
            <a:r>
              <a:rPr lang="cs-CZ" dirty="0" smtClean="0"/>
              <a:t> a </a:t>
            </a:r>
            <a:r>
              <a:rPr lang="cs-CZ" dirty="0" err="1" smtClean="0"/>
              <a:t>deptrotonovány</a:t>
            </a:r>
            <a:r>
              <a:rPr lang="cs-CZ" dirty="0" smtClean="0"/>
              <a:t> v závislosti na pH okolí.</a:t>
            </a:r>
          </a:p>
          <a:p>
            <a:r>
              <a:rPr lang="cs-CZ" b="1" dirty="0" smtClean="0"/>
              <a:t>Amfoterní molekula </a:t>
            </a:r>
            <a:r>
              <a:rPr lang="cs-CZ" dirty="0" smtClean="0"/>
              <a:t>(bílkovina) v elektrickém poli v gradientu pH migruje do bodu, kde je její celkový náboj rovný nule.</a:t>
            </a:r>
          </a:p>
          <a:p>
            <a:r>
              <a:rPr lang="cs-CZ" dirty="0" smtClean="0"/>
              <a:t>pH tohoto bodu odpovídá izoelektrickému bodu (</a:t>
            </a:r>
            <a:r>
              <a:rPr lang="cs-CZ" dirty="0" err="1" smtClean="0"/>
              <a:t>pI</a:t>
            </a:r>
            <a:r>
              <a:rPr lang="cs-CZ" dirty="0" smtClean="0"/>
              <a:t>) dané bílkoviny.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43306" y="3071810"/>
            <a:ext cx="550069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b="1" dirty="0" smtClean="0"/>
              <a:t>SDS-PAGE (</a:t>
            </a:r>
            <a:r>
              <a:rPr lang="cs-CZ" b="1" dirty="0" err="1" smtClean="0"/>
              <a:t>Sodiumdodecylsulfat</a:t>
            </a:r>
            <a:r>
              <a:rPr lang="cs-CZ" b="1" dirty="0" smtClean="0"/>
              <a:t>–</a:t>
            </a:r>
            <a:r>
              <a:rPr lang="cs-CZ" b="1" dirty="0" err="1" smtClean="0"/>
              <a:t>polyakrylamidová</a:t>
            </a:r>
            <a:r>
              <a:rPr lang="cs-CZ" b="1" dirty="0" smtClean="0"/>
              <a:t> elektroforéza elektroforéza)</a:t>
            </a:r>
          </a:p>
          <a:p>
            <a:r>
              <a:rPr lang="cs-CZ" sz="1400" dirty="0" smtClean="0"/>
              <a:t>Bílkoviny se </a:t>
            </a:r>
            <a:r>
              <a:rPr lang="cs-CZ" sz="1400" dirty="0" err="1" smtClean="0"/>
              <a:t>rozdělujína</a:t>
            </a:r>
            <a:r>
              <a:rPr lang="cs-CZ" sz="1400" dirty="0" smtClean="0"/>
              <a:t> základě jejich MW</a:t>
            </a:r>
          </a:p>
          <a:p>
            <a:r>
              <a:rPr lang="cs-CZ" sz="1400" dirty="0" smtClean="0"/>
              <a:t>Záporně nabité SDS tvoří komplexy s bílkovinami a stíní náboje proteinu (1,4g SDS :1g proteinu). SDS </a:t>
            </a:r>
            <a:r>
              <a:rPr lang="en-US" sz="1400" dirty="0" err="1"/>
              <a:t>u</a:t>
            </a:r>
            <a:r>
              <a:rPr lang="en-US" sz="1400" dirty="0" err="1" smtClean="0"/>
              <a:t>děluje</a:t>
            </a:r>
            <a:r>
              <a:rPr lang="en-US" sz="1400" dirty="0" smtClean="0"/>
              <a:t> </a:t>
            </a:r>
            <a:r>
              <a:rPr lang="en-US" sz="1400" dirty="0" err="1"/>
              <a:t>proteinům</a:t>
            </a:r>
            <a:r>
              <a:rPr lang="en-US" sz="1400" dirty="0"/>
              <a:t> </a:t>
            </a:r>
            <a:r>
              <a:rPr lang="en-US" sz="1400" dirty="0" err="1"/>
              <a:t>uniformní</a:t>
            </a:r>
            <a:r>
              <a:rPr lang="en-US" sz="1400" dirty="0"/>
              <a:t> </a:t>
            </a:r>
            <a:r>
              <a:rPr lang="en-US" sz="1400" dirty="0" err="1"/>
              <a:t>náboj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jednotku</a:t>
            </a:r>
            <a:r>
              <a:rPr lang="en-US" sz="1400" dirty="0"/>
              <a:t> </a:t>
            </a:r>
            <a:r>
              <a:rPr lang="en-US" sz="1400" dirty="0" err="1"/>
              <a:t>hmotnosti</a:t>
            </a:r>
            <a:endParaRPr lang="cs-CZ" sz="1400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000108"/>
            <a:ext cx="2103846" cy="23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23728" y="4077072"/>
            <a:ext cx="961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Problémy</a:t>
            </a:r>
            <a:r>
              <a:rPr lang="en-US" sz="1000" dirty="0" smtClean="0"/>
              <a:t> s MS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00034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oučasná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hybridizace dvou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vzork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ů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DNA značených odlišnými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fluorochromy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na normální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metafázní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chromozomy fixované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	na podložním skle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DNA pacienta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nádorová)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značena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zeleně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(FITC)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kontrolní DNA (DNA zdravého jedince)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značena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červeně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(TRITC)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Arial"/>
                <a:cs typeface="Arial"/>
              </a:rPr>
              <a:t>Nelze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detekovat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balancované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translokace</a:t>
            </a:r>
            <a:r>
              <a:rPr lang="en-US" sz="2000" dirty="0" smtClean="0">
                <a:latin typeface="Arial"/>
                <a:cs typeface="Arial"/>
              </a:rPr>
              <a:t> a </a:t>
            </a:r>
            <a:r>
              <a:rPr lang="en-US" sz="2000" dirty="0" err="1" smtClean="0">
                <a:latin typeface="Arial"/>
                <a:cs typeface="Arial"/>
              </a:rPr>
              <a:t>inverze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obecně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změny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při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nichž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nedochází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ke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kvantitativní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změnám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smtClean="0">
                <a:solidFill>
                  <a:srgbClr val="C00000"/>
                </a:solidFill>
              </a:rPr>
              <a:t>K</a:t>
            </a:r>
            <a:r>
              <a:rPr lang="en-US" sz="2800" b="1" smtClean="0">
                <a:solidFill>
                  <a:srgbClr val="C00000"/>
                </a:solidFill>
              </a:rPr>
              <a:t>omparativn</a:t>
            </a:r>
            <a:r>
              <a:rPr lang="cs-CZ" sz="2800" b="1" smtClean="0">
                <a:solidFill>
                  <a:srgbClr val="C00000"/>
                </a:solidFill>
              </a:rPr>
              <a:t>í genomová hybridizace (CGH)</a:t>
            </a:r>
          </a:p>
        </p:txBody>
      </p:sp>
      <p:pic>
        <p:nvPicPr>
          <p:cNvPr id="7" name="Picture 8" descr="nebalan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724400"/>
            <a:ext cx="2733486" cy="161447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572000"/>
            <a:ext cx="2775329" cy="172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ovéPole 121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3" name="TextovéPole 12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4" name="TextovéPole 123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404664"/>
            <a:ext cx="785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	2D-ELFO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556792"/>
            <a:ext cx="7054871" cy="500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0" y="3143248"/>
            <a:ext cx="3786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LIMITACE 2D-ELFO</a:t>
            </a:r>
            <a:r>
              <a:rPr lang="en-US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</a:t>
            </a:r>
            <a:endParaRPr lang="cs-CZ" sz="16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Bílkoviny s extrémním pI</a:t>
            </a:r>
          </a:p>
          <a:p>
            <a:r>
              <a:rPr lang="cs-C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Bíloviny nad 150 kDa</a:t>
            </a:r>
          </a:p>
          <a:p>
            <a:r>
              <a:rPr lang="cs-C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Ohromný koncentrační rozsah (ng/l až g/l)</a:t>
            </a:r>
          </a:p>
          <a:p>
            <a:r>
              <a:rPr lang="cs-C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Membránové(hydrofobní) bílkoviny</a:t>
            </a:r>
            <a:endParaRPr lang="cs-C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60648"/>
            <a:ext cx="2298504" cy="187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32656"/>
            <a:ext cx="1627579" cy="131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7134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357158" y="714356"/>
            <a:ext cx="785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Dvojrozměrná gelová elektroforéza (2D-ELFO)</a:t>
            </a:r>
            <a:endParaRPr lang="cs-CZ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véPole 7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32</a:t>
            </a:r>
            <a:endParaRPr lang="cs-CZ" sz="1200" smtClean="0">
              <a:solidFill>
                <a:schemeClr val="bg1"/>
              </a:solidFill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762009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00174"/>
            <a:ext cx="1562581" cy="145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00174"/>
            <a:ext cx="1505990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143248"/>
            <a:ext cx="1500198" cy="146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857760"/>
            <a:ext cx="3565519" cy="15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428596" y="571480"/>
            <a:ext cx="785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Diferenciální dvojrozměrná gelová elektroforéza (2D-DIGE)</a:t>
            </a:r>
            <a:endParaRPr lang="en-US" sz="2400" b="1" smtClean="0">
              <a:solidFill>
                <a:srgbClr val="C00000"/>
              </a:solidFill>
            </a:endParaRPr>
          </a:p>
          <a:p>
            <a:r>
              <a:rPr lang="cs-CZ" sz="2400" b="1" smtClean="0">
                <a:solidFill>
                  <a:srgbClr val="C00000"/>
                </a:solidFill>
              </a:rPr>
              <a:t>			</a:t>
            </a:r>
            <a:r>
              <a:rPr lang="en-US" sz="2400" b="1" smtClean="0">
                <a:solidFill>
                  <a:srgbClr val="C00000"/>
                </a:solidFill>
              </a:rPr>
              <a:t>V</a:t>
            </a:r>
            <a:r>
              <a:rPr lang="cs-CZ" sz="2400" b="1" smtClean="0">
                <a:solidFill>
                  <a:srgbClr val="C00000"/>
                </a:solidFill>
              </a:rPr>
              <a:t>ÝBĚR PROTEINŮ</a:t>
            </a:r>
            <a:endParaRPr lang="cs-CZ" sz="2400">
              <a:solidFill>
                <a:srgbClr val="C00000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4929190" y="3143248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>
            <a:off x="7322363" y="3250405"/>
            <a:ext cx="57150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7857769" cy="46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57224" y="642918"/>
            <a:ext cx="5117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Softwarové vyhodnocení 2D-gelů</a:t>
            </a:r>
            <a:endParaRPr lang="cs-CZ" sz="2800" b="1">
              <a:solidFill>
                <a:srgbClr val="C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09" y="3071810"/>
            <a:ext cx="3421091" cy="325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2188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90763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034" y="6581001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15272" y="6581001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550" y="9080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  <a:latin typeface="Times New Roman" pitchFamily="18" charset="0"/>
              </a:rPr>
              <a:t>Směs proteinů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51613" y="2060575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  <a:latin typeface="Times New Roman" pitchFamily="18" charset="0"/>
              </a:rPr>
              <a:t>Jednotlivé proteiny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563938" y="3284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  <a:latin typeface="Times New Roman" pitchFamily="18" charset="0"/>
              </a:rPr>
              <a:t>Peptidy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11863" y="4365625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</a:rPr>
              <a:t>Hmotnostní spektra peptidů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987675" y="594995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</a:rPr>
              <a:t>Identifikace proteinů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3348038" y="3213100"/>
            <a:ext cx="1800225" cy="647700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827088" y="765175"/>
            <a:ext cx="2376487" cy="647700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516688" y="1916113"/>
            <a:ext cx="2627312" cy="647700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5940425" y="4365625"/>
            <a:ext cx="2592388" cy="706449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2916238" y="5876925"/>
            <a:ext cx="2881312" cy="623909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3203575" y="1196975"/>
            <a:ext cx="3313113" cy="8636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4356100" y="2420938"/>
            <a:ext cx="2016125" cy="7207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4500563" y="3933825"/>
            <a:ext cx="1295400" cy="6477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4500563" y="4797425"/>
            <a:ext cx="1293812" cy="100806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924300" y="908050"/>
            <a:ext cx="21605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 b="1" i="1">
                <a:latin typeface="Times New Roman" pitchFamily="18" charset="0"/>
              </a:rPr>
              <a:t>1. Separace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>
                <a:solidFill>
                  <a:srgbClr val="000066"/>
                </a:solidFill>
                <a:latin typeface="Times New Roman" pitchFamily="18" charset="0"/>
              </a:rPr>
              <a:t>2D-PAGE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708400" y="2133600"/>
            <a:ext cx="23050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 b="1" i="1">
                <a:latin typeface="Times New Roman" pitchFamily="18" charset="0"/>
              </a:rPr>
              <a:t>2. Izolace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>
                <a:solidFill>
                  <a:srgbClr val="000066"/>
                </a:solidFill>
                <a:latin typeface="Times New Roman" pitchFamily="18" charset="0"/>
              </a:rPr>
              <a:t>Štěpení trypsinem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003800" y="3716338"/>
            <a:ext cx="25923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 b="1" i="1">
                <a:latin typeface="Times New Roman" pitchFamily="18" charset="0"/>
              </a:rPr>
              <a:t>3. Hmotnostní analýza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>
                <a:solidFill>
                  <a:srgbClr val="000066"/>
                </a:solidFill>
                <a:latin typeface="Times New Roman" pitchFamily="18" charset="0"/>
              </a:rPr>
              <a:t>Hmotnostní spekroskopie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419475" y="4868863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1">
                <a:latin typeface="Times New Roman" pitchFamily="18" charset="0"/>
              </a:rPr>
              <a:t>5. Porovnání s databází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187450" y="3716338"/>
            <a:ext cx="27368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 b="1" i="1">
                <a:latin typeface="Times New Roman" pitchFamily="18" charset="0"/>
              </a:rPr>
              <a:t>4. Sekvenční analýza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1600">
                <a:solidFill>
                  <a:srgbClr val="000066"/>
                </a:solidFill>
                <a:latin typeface="Times New Roman" pitchFamily="18" charset="0"/>
              </a:rPr>
              <a:t>Fragmentace peptidů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68313" y="4508500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66FF"/>
                </a:solidFill>
              </a:rPr>
              <a:t>Sekvence peptidů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611188" y="4365625"/>
            <a:ext cx="2520950" cy="647700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3132138" y="3933825"/>
            <a:ext cx="1008062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3203575" y="4868863"/>
            <a:ext cx="1081088" cy="9366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3286116" y="428604"/>
            <a:ext cx="565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C00000"/>
                </a:solidFill>
              </a:rPr>
              <a:t>Schéma – shrnutí klasického proteomického experimentu</a:t>
            </a:r>
            <a:endParaRPr lang="cs-CZ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" name="Rectangle 194"/>
          <p:cNvSpPr>
            <a:spLocks noChangeArrowheads="1"/>
          </p:cNvSpPr>
          <p:nvPr/>
        </p:nvSpPr>
        <p:spPr bwMode="auto">
          <a:xfrm>
            <a:off x="251460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57148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+mj-lt"/>
              </a:rPr>
              <a:t>Hmotnostní spektrometrie </a:t>
            </a:r>
            <a:r>
              <a:rPr lang="cs-CZ" sz="2400" b="1" smtClean="0">
                <a:solidFill>
                  <a:srgbClr val="C00000"/>
                </a:solidFill>
                <a:latin typeface="+mj-lt"/>
              </a:rPr>
              <a:t>(M</a:t>
            </a:r>
            <a:r>
              <a:rPr lang="en-US" sz="2400" b="1" smtClean="0">
                <a:solidFill>
                  <a:srgbClr val="C00000"/>
                </a:solidFill>
                <a:latin typeface="+mj-lt"/>
              </a:rPr>
              <a:t>ass </a:t>
            </a:r>
            <a:r>
              <a:rPr lang="cs-CZ" sz="2400" b="1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en-US" sz="2400" b="1" smtClean="0">
                <a:solidFill>
                  <a:srgbClr val="C00000"/>
                </a:solidFill>
                <a:latin typeface="+mj-lt"/>
              </a:rPr>
              <a:t>pectometry</a:t>
            </a:r>
            <a:r>
              <a:rPr lang="cs-CZ" sz="2400" b="1" smtClean="0">
                <a:solidFill>
                  <a:srgbClr val="C00000"/>
                </a:solidFill>
                <a:latin typeface="+mj-lt"/>
              </a:rPr>
              <a:t> -</a:t>
            </a:r>
            <a:r>
              <a:rPr lang="en-US" sz="2400" b="1" smtClean="0">
                <a:solidFill>
                  <a:srgbClr val="C00000"/>
                </a:solidFill>
                <a:latin typeface="+mj-lt"/>
              </a:rPr>
              <a:t> MS</a:t>
            </a:r>
            <a:r>
              <a:rPr lang="cs-CZ" sz="2400" b="1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r>
              <a:rPr lang="cs-CZ" sz="2400" b="1" smtClean="0">
                <a:solidFill>
                  <a:srgbClr val="C00000"/>
                </a:solidFill>
                <a:latin typeface="+mj-lt"/>
              </a:rPr>
              <a:t>IDENTIFIKACE</a:t>
            </a:r>
            <a:endParaRPr lang="cs-CZ" sz="24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5720" y="1785926"/>
            <a:ext cx="4572000" cy="4085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</a:rPr>
              <a:t>Separace látek podle rozdílů hmotnosti </a:t>
            </a:r>
            <a:r>
              <a:rPr lang="cs-CZ" b="1" dirty="0" smtClean="0">
                <a:latin typeface="+mj-lt"/>
              </a:rPr>
              <a:t>(</a:t>
            </a:r>
            <a:r>
              <a:rPr lang="cs-CZ" b="1" i="1" dirty="0" smtClean="0">
                <a:latin typeface="+mj-lt"/>
              </a:rPr>
              <a:t>m</a:t>
            </a:r>
            <a:r>
              <a:rPr lang="cs-CZ" b="1" dirty="0" smtClean="0">
                <a:latin typeface="+mj-lt"/>
              </a:rPr>
              <a:t>)</a:t>
            </a:r>
            <a:r>
              <a:rPr lang="cs-CZ" dirty="0" smtClean="0">
                <a:latin typeface="+mj-lt"/>
              </a:rPr>
              <a:t> a náboje </a:t>
            </a:r>
            <a:r>
              <a:rPr lang="cs-CZ" b="1" dirty="0" smtClean="0">
                <a:latin typeface="+mj-lt"/>
              </a:rPr>
              <a:t>(</a:t>
            </a:r>
            <a:r>
              <a:rPr lang="cs-CZ" b="1" i="1" dirty="0" smtClean="0">
                <a:latin typeface="+mj-lt"/>
              </a:rPr>
              <a:t>z</a:t>
            </a:r>
            <a:r>
              <a:rPr lang="cs-CZ" b="1" dirty="0" smtClean="0">
                <a:latin typeface="+mj-lt"/>
              </a:rPr>
              <a:t>)</a:t>
            </a:r>
            <a:r>
              <a:rPr lang="cs-CZ" dirty="0" smtClean="0">
                <a:latin typeface="+mj-lt"/>
              </a:rPr>
              <a:t> s využitím elektrického / magnetického pole.</a:t>
            </a:r>
          </a:p>
          <a:p>
            <a:pPr>
              <a:lnSpc>
                <a:spcPct val="90000"/>
              </a:lnSpc>
            </a:pPr>
            <a:endParaRPr lang="cs-CZ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</a:rPr>
              <a:t>Určovanou fyzikální veličinou je podíl hmoty a náboje </a:t>
            </a:r>
            <a:r>
              <a:rPr lang="cs-CZ" b="1" dirty="0" smtClean="0">
                <a:latin typeface="+mj-lt"/>
              </a:rPr>
              <a:t>(</a:t>
            </a:r>
            <a:r>
              <a:rPr lang="cs-CZ" b="1" i="1" dirty="0" smtClean="0">
                <a:latin typeface="+mj-lt"/>
              </a:rPr>
              <a:t>m/z</a:t>
            </a:r>
            <a:r>
              <a:rPr lang="cs-CZ" b="1" dirty="0" smtClean="0">
                <a:latin typeface="+mj-lt"/>
              </a:rPr>
              <a:t>)</a:t>
            </a:r>
            <a:r>
              <a:rPr lang="cs-CZ" dirty="0" smtClean="0">
                <a:latin typeface="+mj-lt"/>
              </a:rPr>
              <a:t>, při znalosti náboje umožňuje určit molekulovou hmotnost.</a:t>
            </a:r>
          </a:p>
          <a:p>
            <a:pPr>
              <a:lnSpc>
                <a:spcPct val="90000"/>
              </a:lnSpc>
            </a:pPr>
            <a:endParaRPr lang="cs-CZ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</a:rPr>
              <a:t>Výsledné hmotnostní spektrum </a:t>
            </a:r>
            <a:r>
              <a:rPr lang="cs-CZ" dirty="0" smtClean="0">
                <a:latin typeface="+mj-lt"/>
                <a:cs typeface="Arial" pitchFamily="34" charset="0"/>
              </a:rPr>
              <a:t>→ grafické znázornění četnosti iontů na hodnotě m/z</a:t>
            </a:r>
            <a:endParaRPr lang="cs-CZ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cs-CZ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</a:rPr>
              <a:t>IONTOVÉ ZDROJE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</a:rPr>
              <a:t>Potřeba vysušení a ionizace analyzovaných molekul - </a:t>
            </a:r>
            <a:r>
              <a:rPr lang="cs-CZ" b="1" dirty="0" smtClean="0"/>
              <a:t>měkké ionizační techniky </a:t>
            </a:r>
            <a:r>
              <a:rPr lang="cs-CZ" b="1" dirty="0" smtClean="0">
                <a:latin typeface="+mj-lt"/>
              </a:rPr>
              <a:t>(ESI, MALDI)</a:t>
            </a:r>
            <a:r>
              <a:rPr lang="cs-CZ" dirty="0" smtClean="0">
                <a:latin typeface="+mj-lt"/>
              </a:rPr>
              <a:t> </a:t>
            </a:r>
            <a:r>
              <a:rPr lang="cs-CZ" dirty="0" smtClean="0">
                <a:latin typeface="+mj-lt"/>
                <a:cs typeface="Arial" pitchFamily="34" charset="0"/>
              </a:rPr>
              <a:t>→</a:t>
            </a:r>
            <a:r>
              <a:rPr lang="cs-CZ" dirty="0" smtClean="0">
                <a:latin typeface="+mj-lt"/>
              </a:rPr>
              <a:t> měření makromolekulárních látek (</a:t>
            </a:r>
            <a:r>
              <a:rPr lang="cs-CZ" b="1" dirty="0" smtClean="0">
                <a:latin typeface="+mj-lt"/>
              </a:rPr>
              <a:t>proteiny</a:t>
            </a:r>
            <a:r>
              <a:rPr lang="cs-CZ" dirty="0" smtClean="0">
                <a:latin typeface="+mj-lt"/>
              </a:rPr>
              <a:t>, lipidové komplexy, polysacharidy)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395356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00232" y="500042"/>
            <a:ext cx="4859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  <a:latin typeface="+mj-lt"/>
              </a:rPr>
              <a:t>Techniky ionizace - elektrospray (ESI)</a:t>
            </a:r>
            <a:endParaRPr lang="cs-CZ" sz="2400" b="1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712946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71440" y="100010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latin typeface="+mj-lt"/>
              </a:rPr>
              <a:t>jemná technika ionizace, nezpůsobuje fragmentaci analytu</a:t>
            </a:r>
          </a:p>
          <a:p>
            <a:pPr algn="ctr"/>
            <a:r>
              <a:rPr lang="cs-CZ" smtClean="0">
                <a:latin typeface="+mj-lt"/>
              </a:rPr>
              <a:t>vzorek rozpuštěn v těkavém organickém rozpouštědle</a:t>
            </a:r>
          </a:p>
          <a:p>
            <a:pPr algn="ctr"/>
            <a:r>
              <a:rPr lang="cs-CZ" smtClean="0">
                <a:latin typeface="+mj-lt"/>
              </a:rPr>
              <a:t>rozprašován pomocí nabité mikrostříkačky</a:t>
            </a:r>
          </a:p>
          <a:p>
            <a:pPr algn="ctr"/>
            <a:r>
              <a:rPr lang="cs-CZ" smtClean="0">
                <a:latin typeface="+mj-lt"/>
              </a:rPr>
              <a:t>odpařování rozpouštědla </a:t>
            </a:r>
            <a:r>
              <a:rPr lang="cs-CZ" smtClean="0">
                <a:latin typeface="+mj-lt"/>
                <a:cs typeface="Arial" pitchFamily="34" charset="0"/>
              </a:rPr>
              <a:t>→ molekulární ionty vstupují do spektrometru</a:t>
            </a:r>
            <a:endParaRPr lang="cs-CZ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smtClean="0">
                <a:solidFill>
                  <a:schemeClr val="bg1"/>
                </a:solidFill>
                <a:latin typeface="Comic Sans MS" pitchFamily="66" charset="0"/>
              </a:rPr>
              <a:t>Techniky ionizace – matrix-assisted laser </a:t>
            </a:r>
          </a:p>
          <a:p>
            <a:pPr algn="ctr"/>
            <a:r>
              <a:rPr lang="cs-CZ" b="1" smtClean="0">
                <a:solidFill>
                  <a:schemeClr val="bg1"/>
                </a:solidFill>
                <a:latin typeface="Comic Sans MS" pitchFamily="66" charset="0"/>
              </a:rPr>
              <a:t>desorption ionization (MALDI)</a:t>
            </a:r>
            <a:endParaRPr lang="cs-CZ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285784" y="500042"/>
            <a:ext cx="964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smtClean="0">
                <a:solidFill>
                  <a:srgbClr val="C00000"/>
                </a:solidFill>
                <a:latin typeface="+mj-lt"/>
              </a:rPr>
              <a:t>Techniky ionizace–Matrix-Assisted Laser Desorption Ionization (MALDI</a:t>
            </a:r>
            <a:r>
              <a:rPr lang="cs-CZ" b="1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cs-CZ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5" descr="mal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5256213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14282" y="2071678"/>
            <a:ext cx="335757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cs-CZ" smtClean="0">
                <a:latin typeface="+mj-lt"/>
              </a:rPr>
              <a:t>Smíchání vzorku s matricí  vysušení na kovové destičce</a:t>
            </a:r>
          </a:p>
          <a:p>
            <a:pPr>
              <a:lnSpc>
                <a:spcPct val="110000"/>
              </a:lnSpc>
            </a:pPr>
            <a:r>
              <a:rPr lang="cs-CZ" b="1" smtClean="0">
                <a:latin typeface="+mj-lt"/>
              </a:rPr>
              <a:t>Matrice </a:t>
            </a:r>
            <a:r>
              <a:rPr lang="cs-CZ" smtClean="0">
                <a:latin typeface="+mj-lt"/>
              </a:rPr>
              <a:t>(kyselina nikotinová, dihydroxybenzoová)</a:t>
            </a:r>
          </a:p>
          <a:p>
            <a:pPr>
              <a:lnSpc>
                <a:spcPct val="110000"/>
              </a:lnSpc>
            </a:pPr>
            <a:r>
              <a:rPr lang="cs-CZ" smtClean="0">
                <a:latin typeface="+mj-lt"/>
              </a:rPr>
              <a:t>- absorbuje energii laseru</a:t>
            </a:r>
          </a:p>
          <a:p>
            <a:pPr>
              <a:lnSpc>
                <a:spcPct val="110000"/>
              </a:lnSpc>
            </a:pPr>
            <a:r>
              <a:rPr lang="cs-CZ" smtClean="0">
                <a:latin typeface="+mj-lt"/>
              </a:rPr>
              <a:t>- usnadňuje odpaření</a:t>
            </a:r>
          </a:p>
          <a:p>
            <a:pPr>
              <a:lnSpc>
                <a:spcPct val="110000"/>
              </a:lnSpc>
            </a:pPr>
            <a:r>
              <a:rPr lang="cs-CZ" smtClean="0">
                <a:latin typeface="+mj-lt"/>
              </a:rPr>
              <a:t>- předává náboj analytu</a:t>
            </a:r>
            <a:endParaRPr lang="cs-CZ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5786" y="642918"/>
            <a:ext cx="751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  <a:latin typeface="+mj-lt"/>
              </a:rPr>
              <a:t>Typy analyzátorů MS – nejjednodušší Time of Flight (TOF)</a:t>
            </a:r>
            <a:endParaRPr lang="cs-CZ" sz="24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 l="2205" t="2144" r="1102"/>
          <a:stretch>
            <a:fillRect/>
          </a:stretch>
        </p:blipFill>
        <p:spPr bwMode="auto">
          <a:xfrm>
            <a:off x="827584" y="1916832"/>
            <a:ext cx="743426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85720" y="1285860"/>
            <a:ext cx="864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Urychlení iontů v elektrickém poli o definovaných vlastnostech</a:t>
            </a:r>
          </a:p>
          <a:p>
            <a:pPr algn="ctr"/>
            <a:r>
              <a:rPr lang="cs-CZ" dirty="0" smtClean="0">
                <a:latin typeface="+mj-lt"/>
              </a:rPr>
              <a:t>m/z lze určit z </a:t>
            </a:r>
            <a:r>
              <a:rPr lang="cs-CZ" b="1" dirty="0" smtClean="0">
                <a:latin typeface="+mj-lt"/>
              </a:rPr>
              <a:t>doby letu</a:t>
            </a:r>
            <a:r>
              <a:rPr lang="cs-CZ" dirty="0" smtClean="0">
                <a:latin typeface="+mj-lt"/>
              </a:rPr>
              <a:t> iontu trubicí analyzátoru</a:t>
            </a:r>
            <a:endParaRPr lang="cs-CZ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59632" y="5949280"/>
            <a:ext cx="737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Další typy </a:t>
            </a:r>
            <a:r>
              <a:rPr lang="cs-CZ" i="1" dirty="0" err="1" smtClean="0"/>
              <a:t>analytátorů</a:t>
            </a:r>
            <a:r>
              <a:rPr lang="cs-CZ" i="1" dirty="0" smtClean="0"/>
              <a:t> – </a:t>
            </a:r>
            <a:r>
              <a:rPr lang="en-US" dirty="0"/>
              <a:t>IT (ion trap-</a:t>
            </a:r>
            <a:r>
              <a:rPr lang="en-US" dirty="0" err="1"/>
              <a:t>iontová</a:t>
            </a:r>
            <a:r>
              <a:rPr lang="en-US" dirty="0"/>
              <a:t> past</a:t>
            </a:r>
            <a:r>
              <a:rPr lang="en-US" dirty="0" smtClean="0"/>
              <a:t>) Q3 </a:t>
            </a:r>
            <a:r>
              <a:rPr lang="en-US" dirty="0"/>
              <a:t>(</a:t>
            </a:r>
            <a:r>
              <a:rPr lang="en-US" dirty="0" err="1"/>
              <a:t>trojity</a:t>
            </a:r>
            <a:r>
              <a:rPr lang="en-US" dirty="0"/>
              <a:t>́ </a:t>
            </a:r>
            <a:r>
              <a:rPr lang="en-US" dirty="0" err="1"/>
              <a:t>kvadrupól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35716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Peptidové mapování (Peptide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Mass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Fingerprinting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– PMF, MS a MS/MS)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Identifikace proteinů z roztoku a gelu</a:t>
            </a:r>
            <a:endParaRPr lang="cs-CZ" sz="20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85720" y="2857496"/>
            <a:ext cx="6121400" cy="3497262"/>
            <a:chOff x="336" y="480"/>
            <a:chExt cx="5088" cy="384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491"/>
              <a:ext cx="5088" cy="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36" y="480"/>
              <a:ext cx="5088" cy="3840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222452" y="2930520"/>
            <a:ext cx="4176713" cy="1465262"/>
            <a:chOff x="3024" y="2112"/>
            <a:chExt cx="2640" cy="912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2118"/>
              <a:ext cx="2640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024" y="2112"/>
              <a:ext cx="2640" cy="91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1520" y="980728"/>
            <a:ext cx="7698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+mj-lt"/>
              </a:rPr>
              <a:t>Srovnání MS peptidového spektra s informacemi v databázích (AMK sekvence </a:t>
            </a:r>
            <a:r>
              <a:rPr lang="cs-CZ" dirty="0">
                <a:latin typeface="+mj-lt"/>
                <a:cs typeface="Arial" pitchFamily="34" charset="0"/>
              </a:rPr>
              <a:t>→</a:t>
            </a:r>
          </a:p>
          <a:p>
            <a:pPr algn="ctr"/>
            <a:r>
              <a:rPr lang="cs-CZ" dirty="0">
                <a:latin typeface="+mj-lt"/>
              </a:rPr>
              <a:t>teoretické štěpy)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7158" y="1714488"/>
            <a:ext cx="24695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>
                <a:latin typeface="+mj-lt"/>
              </a:rPr>
              <a:t>Interpretace MS dat</a:t>
            </a:r>
          </a:p>
          <a:p>
            <a:r>
              <a:rPr lang="cs-CZ" sz="2200">
                <a:latin typeface="+mj-lt"/>
              </a:rPr>
              <a:t>Programy : Mascot, </a:t>
            </a:r>
          </a:p>
          <a:p>
            <a:r>
              <a:rPr lang="cs-CZ" sz="2200">
                <a:latin typeface="+mj-lt"/>
              </a:rPr>
              <a:t>ProteinProspector</a:t>
            </a: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643050"/>
            <a:ext cx="4716462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59563" y="5300663"/>
            <a:ext cx="11171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Databáze:</a:t>
            </a:r>
          </a:p>
          <a:p>
            <a:r>
              <a:rPr lang="cs-CZ">
                <a:latin typeface="+mj-lt"/>
              </a:rPr>
              <a:t>NCBI</a:t>
            </a:r>
          </a:p>
          <a:p>
            <a:r>
              <a:rPr lang="cs-CZ">
                <a:latin typeface="+mj-lt"/>
              </a:rPr>
              <a:t>Swissprot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57158" y="1285860"/>
            <a:ext cx="1633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+mj-lt"/>
              </a:rPr>
              <a:t>MALDI-TOF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smtClean="0">
                <a:solidFill>
                  <a:srgbClr val="C00000"/>
                </a:solidFill>
              </a:rPr>
              <a:t>Princip chromozomové CGH</a:t>
            </a:r>
          </a:p>
        </p:txBody>
      </p:sp>
      <p:pic>
        <p:nvPicPr>
          <p:cNvPr id="53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581525"/>
            <a:ext cx="22987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 descr="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652963"/>
            <a:ext cx="2171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6" descr="4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36562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7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3213100"/>
            <a:ext cx="1231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8" descr="2a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2492375"/>
            <a:ext cx="11303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 descr="2b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5025" y="2565400"/>
            <a:ext cx="1181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0" descr="2a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700213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1" descr="2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8538" y="1700213"/>
            <a:ext cx="1536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2" descr="1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7088" y="1341438"/>
            <a:ext cx="15367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3" descr="1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1484313"/>
            <a:ext cx="1320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4" descr="1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5650" y="4724400"/>
            <a:ext cx="298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340768"/>
            <a:ext cx="6740543" cy="50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714348" y="42860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smtClean="0">
                <a:solidFill>
                  <a:srgbClr val="C00000"/>
                </a:solidFill>
                <a:latin typeface="+mj-lt"/>
              </a:rPr>
              <a:t>Tandemová hmotnostní spektrometrie </a:t>
            </a:r>
          </a:p>
          <a:p>
            <a:pPr algn="ctr"/>
            <a:r>
              <a:rPr lang="cs-CZ" sz="2400" b="1" smtClean="0">
                <a:solidFill>
                  <a:srgbClr val="C00000"/>
                </a:solidFill>
                <a:latin typeface="+mj-lt"/>
              </a:rPr>
              <a:t>sekvenování peptidových fragmentů</a:t>
            </a:r>
            <a:endParaRPr lang="cs-CZ" sz="24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6239" y="3140968"/>
            <a:ext cx="29177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kvantifikace</a:t>
            </a:r>
            <a:r>
              <a:rPr lang="en-US" sz="1200" dirty="0"/>
              <a:t> </a:t>
            </a:r>
            <a:r>
              <a:rPr lang="en-US" sz="1200" dirty="0" err="1"/>
              <a:t>peptidů</a:t>
            </a:r>
            <a:r>
              <a:rPr lang="en-US" sz="1200" dirty="0"/>
              <a:t> v MS </a:t>
            </a:r>
            <a:r>
              <a:rPr lang="en-US" sz="1200" dirty="0" err="1"/>
              <a:t>módu</a:t>
            </a:r>
            <a:r>
              <a:rPr lang="en-US" sz="1200" dirty="0"/>
              <a:t>: </a:t>
            </a:r>
            <a:r>
              <a:rPr lang="en-US" sz="1200" b="1" dirty="0" smtClean="0"/>
              <a:t>SILAC</a:t>
            </a:r>
          </a:p>
          <a:p>
            <a:r>
              <a:rPr lang="en-US" sz="1200" dirty="0" smtClean="0"/>
              <a:t>(</a:t>
            </a:r>
            <a:r>
              <a:rPr lang="en-US" sz="1200" dirty="0"/>
              <a:t>Stable isotope </a:t>
            </a:r>
            <a:r>
              <a:rPr lang="en-US" sz="1200" dirty="0" smtClean="0"/>
              <a:t>labeling by </a:t>
            </a:r>
            <a:r>
              <a:rPr lang="en-US" sz="1200" dirty="0"/>
              <a:t>amino acids</a:t>
            </a:r>
          </a:p>
          <a:p>
            <a:r>
              <a:rPr lang="en-US" sz="1200" dirty="0"/>
              <a:t>in cell </a:t>
            </a:r>
            <a:r>
              <a:rPr lang="en-US" sz="1200" dirty="0" smtClean="0"/>
              <a:t>culture)</a:t>
            </a:r>
            <a:endParaRPr lang="en-US" sz="1200" dirty="0"/>
          </a:p>
          <a:p>
            <a:r>
              <a:rPr lang="en-US" sz="1200" dirty="0" err="1"/>
              <a:t>kvantifikace</a:t>
            </a:r>
            <a:r>
              <a:rPr lang="en-US" sz="1200" dirty="0"/>
              <a:t> </a:t>
            </a:r>
            <a:r>
              <a:rPr lang="en-US" sz="1200" dirty="0" err="1"/>
              <a:t>peptidů</a:t>
            </a:r>
            <a:r>
              <a:rPr lang="en-US" sz="1200" dirty="0"/>
              <a:t> v MS/MS </a:t>
            </a:r>
            <a:r>
              <a:rPr lang="en-US" sz="1200" dirty="0" err="1"/>
              <a:t>módu</a:t>
            </a:r>
            <a:r>
              <a:rPr lang="en-US" sz="1200" dirty="0"/>
              <a:t>: </a:t>
            </a:r>
            <a:r>
              <a:rPr lang="en-US" sz="1200" b="1" dirty="0" err="1" smtClean="0"/>
              <a:t>iTRAQ</a:t>
            </a:r>
            <a:endParaRPr lang="en-US" sz="1200" b="1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Isobaric tags for relative and absolute </a:t>
            </a:r>
            <a:endParaRPr lang="en-US" sz="1200" dirty="0" smtClean="0"/>
          </a:p>
          <a:p>
            <a:r>
              <a:rPr lang="en-US" sz="1200" dirty="0" smtClean="0"/>
              <a:t>quantitation)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509" t="1126" r="4045"/>
          <a:stretch>
            <a:fillRect/>
          </a:stretch>
        </p:blipFill>
        <p:spPr bwMode="auto">
          <a:xfrm>
            <a:off x="2214546" y="3643314"/>
            <a:ext cx="3460746" cy="276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3188" y="2835275"/>
            <a:ext cx="2398413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>
                <a:latin typeface="+mj-lt"/>
              </a:rPr>
              <a:t>Post Source Decay (PSD)</a:t>
            </a:r>
          </a:p>
          <a:p>
            <a:pPr>
              <a:lnSpc>
                <a:spcPct val="120000"/>
              </a:lnSpc>
            </a:pPr>
            <a:r>
              <a:rPr lang="cs-CZ" sz="1600">
                <a:latin typeface="+mj-lt"/>
              </a:rPr>
              <a:t>Při vyšší energii laseru </a:t>
            </a:r>
            <a:r>
              <a:rPr lang="cs-CZ" sz="1600">
                <a:latin typeface="+mj-lt"/>
                <a:cs typeface="Arial" pitchFamily="34" charset="0"/>
              </a:rPr>
              <a:t>→</a:t>
            </a:r>
          </a:p>
          <a:p>
            <a:pPr>
              <a:lnSpc>
                <a:spcPct val="120000"/>
              </a:lnSpc>
            </a:pPr>
            <a:r>
              <a:rPr lang="cs-CZ" sz="1600">
                <a:latin typeface="+mj-lt"/>
              </a:rPr>
              <a:t>fragmentace peptidu </a:t>
            </a:r>
            <a:endParaRPr lang="cs-CZ" sz="160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1600" smtClean="0">
                <a:latin typeface="+mj-lt"/>
              </a:rPr>
              <a:t>(</a:t>
            </a:r>
            <a:r>
              <a:rPr lang="cs-CZ" sz="1600">
                <a:latin typeface="+mj-lt"/>
              </a:rPr>
              <a:t>kolize </a:t>
            </a:r>
            <a:r>
              <a:rPr lang="cs-CZ" sz="1600" smtClean="0">
                <a:latin typeface="+mj-lt"/>
              </a:rPr>
              <a:t>mezi </a:t>
            </a:r>
            <a:r>
              <a:rPr lang="cs-CZ" sz="1600">
                <a:latin typeface="+mj-lt"/>
              </a:rPr>
              <a:t>ionty analytu)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" y="5281613"/>
            <a:ext cx="19448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+mj-lt"/>
              </a:rPr>
              <a:t>Peptide fragment </a:t>
            </a:r>
            <a:endParaRPr lang="cs-CZ" sz="1600" smtClean="0">
              <a:latin typeface="+mj-lt"/>
            </a:endParaRPr>
          </a:p>
          <a:p>
            <a:r>
              <a:rPr lang="cs-CZ" sz="1600" smtClean="0">
                <a:latin typeface="+mj-lt"/>
              </a:rPr>
              <a:t>Sequencing- metoda </a:t>
            </a:r>
          </a:p>
          <a:p>
            <a:r>
              <a:rPr lang="cs-CZ" sz="1600" smtClean="0">
                <a:latin typeface="+mj-lt"/>
              </a:rPr>
              <a:t>pro </a:t>
            </a:r>
            <a:r>
              <a:rPr lang="cs-CZ" sz="1600">
                <a:latin typeface="+mj-lt"/>
              </a:rPr>
              <a:t>sekvenování </a:t>
            </a:r>
          </a:p>
          <a:p>
            <a:r>
              <a:rPr lang="cs-CZ" sz="1600">
                <a:latin typeface="+mj-lt"/>
              </a:rPr>
              <a:t> peptidů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00034" y="4357694"/>
            <a:ext cx="287337" cy="720725"/>
          </a:xfrm>
          <a:prstGeom prst="downArrow">
            <a:avLst>
              <a:gd name="adj1" fmla="val 50000"/>
              <a:gd name="adj2" fmla="val 627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14348" y="42860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smtClean="0">
                <a:solidFill>
                  <a:srgbClr val="C00000"/>
                </a:solidFill>
                <a:latin typeface="+mj-lt"/>
              </a:rPr>
              <a:t>Tandemová hmotnostní spektrometrie </a:t>
            </a:r>
          </a:p>
          <a:p>
            <a:pPr algn="ctr"/>
            <a:r>
              <a:rPr lang="cs-CZ" sz="2400" b="1" smtClean="0">
                <a:solidFill>
                  <a:srgbClr val="C00000"/>
                </a:solidFill>
                <a:latin typeface="+mj-lt"/>
              </a:rPr>
              <a:t>sekvenování peptidových fragmentů</a:t>
            </a:r>
            <a:endParaRPr lang="cs-CZ" sz="24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14282" y="1214422"/>
            <a:ext cx="100013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b="1" smtClean="0">
                <a:latin typeface="+mj-lt"/>
              </a:rPr>
              <a:t>vícekroková separace na základě m/z (multiple MS)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smtClean="0">
                <a:latin typeface="+mj-lt"/>
              </a:rPr>
              <a:t>fragmentace určitého iontu</a:t>
            </a:r>
            <a:r>
              <a:rPr lang="cs-CZ" smtClean="0">
                <a:latin typeface="+mj-lt"/>
              </a:rPr>
              <a:t>: </a:t>
            </a:r>
            <a:r>
              <a:rPr lang="cs-CZ" b="1" smtClean="0">
                <a:latin typeface="+mj-lt"/>
              </a:rPr>
              <a:t>Post Source Decay (PSD)</a:t>
            </a:r>
            <a:r>
              <a:rPr lang="cs-CZ" smtClean="0">
                <a:latin typeface="+mj-lt"/>
              </a:rPr>
              <a:t>,  Colission Induced </a:t>
            </a:r>
          </a:p>
          <a:p>
            <a:pPr>
              <a:lnSpc>
                <a:spcPct val="120000"/>
              </a:lnSpc>
            </a:pPr>
            <a:r>
              <a:rPr lang="cs-CZ" smtClean="0">
                <a:latin typeface="+mj-lt"/>
              </a:rPr>
              <a:t>Disociation (CID) - fragmentace při kontaktu s inertním plynem (dusík, helium) v kolizní cele</a:t>
            </a:r>
            <a:endParaRPr lang="cs-CZ">
              <a:latin typeface="+mj-lt"/>
            </a:endParaRPr>
          </a:p>
        </p:txBody>
      </p:sp>
      <p:pic>
        <p:nvPicPr>
          <p:cNvPr id="14" name="Picture 5" descr="400px-MS_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71744"/>
            <a:ext cx="3471849" cy="18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571480"/>
            <a:ext cx="9307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ProteinChips</a:t>
            </a:r>
            <a:r>
              <a:rPr lang="cs-CZ" sz="2400" b="1" dirty="0" smtClean="0">
                <a:solidFill>
                  <a:srgbClr val="C00000"/>
                </a:solidFill>
              </a:rPr>
              <a:t> and SELDI (</a:t>
            </a:r>
            <a:r>
              <a:rPr lang="cs-CZ" sz="2400" b="1" dirty="0" err="1" smtClean="0">
                <a:solidFill>
                  <a:srgbClr val="C00000"/>
                </a:solidFill>
              </a:rPr>
              <a:t>Surface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Enhanced</a:t>
            </a:r>
            <a:r>
              <a:rPr lang="cs-CZ" sz="2400" b="1" dirty="0" smtClean="0">
                <a:solidFill>
                  <a:srgbClr val="C00000"/>
                </a:solidFill>
              </a:rPr>
              <a:t> Laser </a:t>
            </a:r>
            <a:r>
              <a:rPr lang="cs-CZ" sz="2400" b="1" dirty="0" err="1" smtClean="0">
                <a:solidFill>
                  <a:srgbClr val="C00000"/>
                </a:solidFill>
              </a:rPr>
              <a:t>Desorption</a:t>
            </a:r>
            <a:r>
              <a:rPr lang="cs-CZ" sz="2400" b="1" dirty="0" smtClean="0">
                <a:solidFill>
                  <a:srgbClr val="C00000"/>
                </a:solidFill>
              </a:rPr>
              <a:t>/</a:t>
            </a:r>
            <a:r>
              <a:rPr lang="cs-CZ" sz="2400" b="1" dirty="0" err="1" smtClean="0">
                <a:solidFill>
                  <a:srgbClr val="C00000"/>
                </a:solidFill>
              </a:rPr>
              <a:t>Ionization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Kvantifikace proteinů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73009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467544" y="141277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byla definována na počátku devadesátých let</a:t>
            </a:r>
          </a:p>
          <a:p>
            <a:pPr marL="342900" indent="-342900">
              <a:buAutoNum type="arabicParenR"/>
            </a:pPr>
            <a:r>
              <a:rPr lang="cs-CZ" dirty="0" smtClean="0"/>
              <a:t>je rozšířením MALDI-TOF-MS</a:t>
            </a:r>
          </a:p>
          <a:p>
            <a:pPr marL="342900" indent="-342900">
              <a:buAutoNum type="arabicPlain" startAt="2"/>
            </a:pPr>
            <a:r>
              <a:rPr lang="cs-CZ" dirty="0" smtClean="0"/>
              <a:t>metoda desorpce a ionizace netěkavých látek</a:t>
            </a:r>
          </a:p>
          <a:p>
            <a:pPr marL="342900" indent="-342900"/>
            <a:r>
              <a:rPr lang="cs-CZ" dirty="0" smtClean="0"/>
              <a:t>3)	měření proteinů v lineárním módu aktivní účast povrchu čipu při extrakci, prezentaci a strukturní modifikaci daného vzorku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it-IT" dirty="0" err="1" smtClean="0"/>
              <a:t>Rozdíly</a:t>
            </a:r>
            <a:r>
              <a:rPr lang="it-IT" dirty="0" smtClean="0"/>
              <a:t> </a:t>
            </a:r>
            <a:r>
              <a:rPr lang="it-IT" dirty="0" err="1" smtClean="0"/>
              <a:t>mezi</a:t>
            </a:r>
            <a:r>
              <a:rPr lang="it-IT" dirty="0" smtClean="0"/>
              <a:t> </a:t>
            </a:r>
            <a:r>
              <a:rPr lang="it-IT" dirty="0" err="1" smtClean="0"/>
              <a:t>metodami</a:t>
            </a:r>
            <a:r>
              <a:rPr lang="it-IT" dirty="0" smtClean="0"/>
              <a:t> MALDI a SELDI</a:t>
            </a:r>
          </a:p>
          <a:p>
            <a:pPr marL="342900" indent="-342900">
              <a:buAutoNum type="arabicParenR"/>
            </a:pPr>
            <a:r>
              <a:rPr lang="cs-CZ" dirty="0" smtClean="0"/>
              <a:t>v prvotním zpracování samotného vzorku (inertní versus aktivní povrchy)</a:t>
            </a:r>
          </a:p>
          <a:p>
            <a:pPr marL="342900" indent="-342900">
              <a:buAutoNum type="arabicParenR"/>
            </a:pPr>
            <a:r>
              <a:rPr lang="cs-CZ" dirty="0" smtClean="0"/>
              <a:t>softwarové vyhodnocení získaných dat (hledání biomarkerů)</a:t>
            </a:r>
            <a:endParaRPr lang="cs-CZ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500570"/>
            <a:ext cx="4179893" cy="18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142984"/>
            <a:ext cx="3371827" cy="22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307843" cy="41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14686"/>
            <a:ext cx="4667499" cy="24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785918" y="785794"/>
            <a:ext cx="652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smtClean="0"/>
              <a:t>Proteinové profily získané  metodou SELDI umožňují rozdělit </a:t>
            </a:r>
          </a:p>
          <a:p>
            <a:pPr algn="ctr"/>
            <a:r>
              <a:rPr lang="cs-CZ" b="1" smtClean="0"/>
              <a:t>pacientky s karcinomem prsu do skupin analogicky jako u DNA čipů</a:t>
            </a:r>
            <a:endParaRPr lang="cs-CZ" b="1"/>
          </a:p>
        </p:txBody>
      </p:sp>
      <p:sp>
        <p:nvSpPr>
          <p:cNvPr id="6" name="TextovéPole 5"/>
          <p:cNvSpPr txBox="1"/>
          <p:nvPr/>
        </p:nvSpPr>
        <p:spPr>
          <a:xfrm>
            <a:off x="6643702" y="5786454"/>
            <a:ext cx="1917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smtClean="0"/>
              <a:t>Brožková et al., 2008</a:t>
            </a:r>
            <a:endParaRPr lang="cs-CZ" sz="1600" i="1"/>
          </a:p>
        </p:txBody>
      </p:sp>
      <p:sp>
        <p:nvSpPr>
          <p:cNvPr id="7" name="TextovéPole 6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125538"/>
            <a:ext cx="8929687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 </a:t>
            </a: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Protilátkové microarrays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 kvantitativní array vazba proteinu na imobilizovanou protilátku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→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detekce sendvičovou metodou (fluorescenčně značená protilátka)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- </a:t>
            </a: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Reverzní array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 spotované lyzáty probované vždy jednou protilátkou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Funkční array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spotované purifikované proteiny probované fluorescenčně značenou látkou (protein, DNA, jiné biologicky aktivní molekuly)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</a:p>
        </p:txBody>
      </p:sp>
      <p:pic>
        <p:nvPicPr>
          <p:cNvPr id="6" name="Picture 4" descr="array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86058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648176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071802" y="500042"/>
            <a:ext cx="2803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Proteinové arrays</a:t>
            </a:r>
            <a:endParaRPr lang="cs-CZ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45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450159" cy="509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1142976" y="714356"/>
            <a:ext cx="662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Tkáňové arrays (Tissue MicroArrays  - TMA)</a:t>
            </a:r>
            <a:endParaRPr lang="cs-CZ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4429132"/>
            <a:ext cx="8643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smtClean="0"/>
              <a:t>Molekulární epidemiologie – definice a vymezení oboru, identifikace molekulárních rizikových faktorů vzniku a rozvoje onemocnění, analýza vztahu molekulárních faktorů a vlivů prostředí na rozvoj nádorového onemocnění, význam molekulární epidemiologie u karcinomu plic a kolorektálního karcinomu</a:t>
            </a:r>
            <a:endParaRPr lang="en-US" sz="1600" smtClean="0"/>
          </a:p>
          <a:p>
            <a:r>
              <a:rPr lang="cs-CZ" sz="1600" smtClean="0"/>
              <a:t>Molekulární farmakologie I – cílená léčba – vývoj nových léčiv = identifikace nových molekulárních cílů, vysokovýkonný screening, tkáňové kultury, transgenní zvířecí modely, poměr rizik a prospěchu, ekonomická a etická hlediska při výběru identifikovaných cílu a vývoji nových léčiv</a:t>
            </a:r>
          </a:p>
          <a:p>
            <a:pPr lvl="0"/>
            <a:endParaRPr lang="cs-CZ" smtClean="0"/>
          </a:p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85720" y="4000504"/>
            <a:ext cx="23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C00000"/>
                </a:solidFill>
              </a:rPr>
              <a:t>Náplň příští přednášky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928670"/>
            <a:ext cx="59716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Take home</a:t>
            </a:r>
          </a:p>
          <a:p>
            <a:r>
              <a:rPr lang="en-US" sz="1200" smtClean="0"/>
              <a:t>Komparativní genomová hybridizace (CGH)</a:t>
            </a:r>
          </a:p>
          <a:p>
            <a:r>
              <a:rPr lang="en-US" sz="1200" smtClean="0"/>
              <a:t>Genomová array CGH (aCGH)</a:t>
            </a:r>
          </a:p>
          <a:p>
            <a:r>
              <a:rPr lang="en-US" sz="1200" smtClean="0"/>
              <a:t>SNP čipy </a:t>
            </a:r>
          </a:p>
          <a:p>
            <a:r>
              <a:rPr lang="en-US" sz="1200" smtClean="0"/>
              <a:t>ChIP-on-chip technologie</a:t>
            </a:r>
          </a:p>
          <a:p>
            <a:r>
              <a:rPr lang="en-US" sz="1200" smtClean="0"/>
              <a:t>Technologie čipů k detekci methylace CpG oblastí </a:t>
            </a:r>
          </a:p>
          <a:p>
            <a:r>
              <a:rPr lang="en-US" sz="1200" smtClean="0"/>
              <a:t>Technologie exonových čipů </a:t>
            </a:r>
          </a:p>
          <a:p>
            <a:r>
              <a:rPr lang="en-US" sz="1200" smtClean="0"/>
              <a:t>Proteomika </a:t>
            </a:r>
          </a:p>
          <a:p>
            <a:r>
              <a:rPr lang="en-US" sz="1200" smtClean="0"/>
              <a:t>Obecné schéma klasického proteomického experimentu </a:t>
            </a:r>
          </a:p>
          <a:p>
            <a:r>
              <a:rPr lang="en-US" sz="1200" smtClean="0"/>
              <a:t>Dvojrozměrná gelová elektroforéza (2D-ELFO)</a:t>
            </a:r>
          </a:p>
          <a:p>
            <a:r>
              <a:rPr lang="en-US" sz="1200" smtClean="0"/>
              <a:t>Hmotnostní spektrometrie (Mass Spectometry – MS, ISE, MALDI, SELDI, TOF, tandemová MS)</a:t>
            </a:r>
          </a:p>
          <a:p>
            <a:r>
              <a:rPr lang="en-US" sz="1200" smtClean="0"/>
              <a:t>Proteinové arrays</a:t>
            </a:r>
          </a:p>
          <a:p>
            <a:r>
              <a:rPr lang="en-US" sz="1200" smtClean="0"/>
              <a:t>Tkáňové arrays</a:t>
            </a:r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pPr marL="342900" indent="-342900"/>
            <a:endParaRPr lang="cs-CZ" smtClean="0"/>
          </a:p>
          <a:p>
            <a:pPr marL="342900" indent="-342900">
              <a:buAutoNum type="arabicParenR"/>
            </a:pPr>
            <a:endParaRPr lang="cs-CZ" smtClean="0"/>
          </a:p>
          <a:p>
            <a:pPr marL="342900" indent="-342900">
              <a:buAutoNum type="arabicParenR"/>
            </a:pPr>
            <a:endParaRPr lang="cs-CZ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84"/>
            <a:ext cx="1643074" cy="19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576263"/>
            <a:ext cx="6667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47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714356"/>
            <a:ext cx="1208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Dotazy?</a:t>
            </a:r>
            <a:endParaRPr lang="cs-CZ" sz="2400" b="1"/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50" y="433374"/>
            <a:ext cx="7286650" cy="6334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solidFill>
                  <a:srgbClr val="C00000"/>
                </a:solidFill>
              </a:rPr>
              <a:t>Výsledek </a:t>
            </a:r>
            <a:r>
              <a:rPr lang="cs-CZ" sz="3200" b="1" dirty="0" err="1" smtClean="0">
                <a:solidFill>
                  <a:srgbClr val="C00000"/>
                </a:solidFill>
              </a:rPr>
              <a:t>chromozomové</a:t>
            </a:r>
            <a:r>
              <a:rPr lang="cs-CZ" sz="3200" b="1" dirty="0" smtClean="0">
                <a:solidFill>
                  <a:srgbClr val="C00000"/>
                </a:solidFill>
              </a:rPr>
              <a:t> CGH</a:t>
            </a:r>
          </a:p>
        </p:txBody>
      </p:sp>
      <p:pic>
        <p:nvPicPr>
          <p:cNvPr id="9" name="Picture 4" descr="cgh_f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290918" cy="229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14400"/>
            <a:ext cx="1630680" cy="2508739"/>
          </a:xfrm>
          <a:prstGeom prst="rect">
            <a:avLst/>
          </a:prstGeom>
        </p:spPr>
      </p:pic>
      <p:pic>
        <p:nvPicPr>
          <p:cNvPr id="13" name="Picture 5" descr="cgh_multisel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1" y="1066800"/>
            <a:ext cx="2895600" cy="2240568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79248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vizualizován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pomocí fluorescenčního mikroskopu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každý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fluorochrom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obraz snímán kamerou do počítače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speciální softwarový program změří intenzitu obou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fluorochromů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podél každého chromozomu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výsledkem analýzy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CGH profil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poměr intenzit signálů obou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fluorochromů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poměr 1 = nedošlo k žádné kvantitativní změně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poměr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&lt;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0,75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cs-CZ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delece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poměr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&gt;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1,25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</a:t>
            </a: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duplikace, amplifikace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29422" y="6248400"/>
            <a:ext cx="1905000" cy="457200"/>
          </a:xfrm>
        </p:spPr>
        <p:txBody>
          <a:bodyPr/>
          <a:lstStyle/>
          <a:p>
            <a:fld id="{228E5A5E-2954-413E-A851-983A833218E9}" type="slidenum">
              <a:rPr lang="cs-CZ"/>
              <a:pPr/>
              <a:t>6</a:t>
            </a:fld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smtClean="0">
                <a:solidFill>
                  <a:srgbClr val="C00000"/>
                </a:solidFill>
              </a:rPr>
              <a:t>Genomová array CGH (aCGH)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9286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Minulost –</a:t>
            </a:r>
            <a:r>
              <a:rPr kumimoji="0" lang="cs-CZ" sz="24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cDNA</a:t>
            </a:r>
            <a:r>
              <a:rPr kumimoji="0" lang="cs-CZ" sz="24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arrays for CGH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baseline="0" smtClean="0"/>
              <a:t>Původ genomových</a:t>
            </a:r>
            <a:r>
              <a:rPr lang="cs-CZ" sz="2400" b="1" smtClean="0"/>
              <a:t> sekvencí DNA</a:t>
            </a:r>
            <a:r>
              <a:rPr lang="en-US" sz="2400" b="1" smtClean="0"/>
              <a:t> pro aCGH</a:t>
            </a:r>
            <a:endParaRPr lang="cs-CZ" sz="2400" b="1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YAC [Yeast Artificial Chromosomes] (0,2-2 Mb)</a:t>
            </a:r>
            <a:endParaRPr lang="cs-CZ" smtClean="0"/>
          </a:p>
          <a:p>
            <a:r>
              <a:rPr lang="cs-CZ" smtClean="0"/>
              <a:t>BAC [Bacterial Artifial Chromosomes] (300 kb) </a:t>
            </a:r>
          </a:p>
          <a:p>
            <a:r>
              <a:rPr lang="en-US" smtClean="0"/>
              <a:t>PAC [P1-derived Artificial chromosomes] (130-150 kb)</a:t>
            </a:r>
            <a:endParaRPr lang="cs-CZ" smtClean="0"/>
          </a:p>
          <a:p>
            <a:r>
              <a:rPr lang="cs-CZ" smtClean="0"/>
              <a:t>plazmidů (30-45 kb)</a:t>
            </a:r>
            <a:endParaRPr lang="en-US" smtClean="0"/>
          </a:p>
          <a:p>
            <a:r>
              <a:rPr lang="en-US" sz="2400" b="1" smtClean="0"/>
              <a:t>Sou</a:t>
            </a:r>
            <a:r>
              <a:rPr lang="cs-CZ" sz="2400" b="1" smtClean="0"/>
              <a:t>časnost – oligonukleotidové arrays CGH  (oaCGH)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00760" y="1285860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smtClean="0">
                <a:solidFill>
                  <a:srgbClr val="FF0000"/>
                </a:solidFill>
              </a:rPr>
              <a:t>Rozlišovací schopnost array-CGH závisí právě  na typu použitého vektoru, </a:t>
            </a:r>
          </a:p>
          <a:p>
            <a:r>
              <a:rPr lang="cs-CZ" sz="1400" b="1" smtClean="0">
                <a:solidFill>
                  <a:srgbClr val="FF0000"/>
                </a:solidFill>
              </a:rPr>
              <a:t>V každém případě je však řádově vyšší </a:t>
            </a:r>
          </a:p>
          <a:p>
            <a:r>
              <a:rPr lang="cs-CZ" sz="1400" b="1" smtClean="0">
                <a:solidFill>
                  <a:srgbClr val="FF0000"/>
                </a:solidFill>
              </a:rPr>
              <a:t>než u chromozomové CGH</a:t>
            </a:r>
            <a:r>
              <a:rPr lang="en-US" sz="1400" b="1" smtClean="0">
                <a:solidFill>
                  <a:srgbClr val="FF0000"/>
                </a:solidFill>
              </a:rPr>
              <a:t>!!!</a:t>
            </a:r>
            <a:endParaRPr lang="cs-CZ" sz="1400" b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8429684" cy="26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285720" y="3286124"/>
            <a:ext cx="4076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smtClean="0"/>
              <a:t>tiling</a:t>
            </a:r>
            <a:r>
              <a:rPr lang="cs-CZ" smtClean="0"/>
              <a:t> </a:t>
            </a:r>
            <a:r>
              <a:rPr lang="cs-CZ" b="1" smtClean="0"/>
              <a:t>arrays</a:t>
            </a:r>
            <a:r>
              <a:rPr lang="cs-CZ" smtClean="0"/>
              <a:t> – překrývající se próby, 10 bp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857368" cy="10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59050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57232"/>
            <a:ext cx="32542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smtClean="0">
                <a:solidFill>
                  <a:srgbClr val="C00000"/>
                </a:solidFill>
              </a:rPr>
              <a:t>Genomová array CGH (aCGH)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8662" y="2928934"/>
            <a:ext cx="2262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smtClean="0"/>
              <a:t>kolorektální </a:t>
            </a:r>
            <a:r>
              <a:rPr lang="cs-CZ" b="1"/>
              <a:t>karcinom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1472" y="5500702"/>
            <a:ext cx="2675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smtClean="0"/>
              <a:t>Karcinom hrdla děložního </a:t>
            </a:r>
            <a:endParaRPr lang="cs-CZ" b="1"/>
          </a:p>
        </p:txBody>
      </p:sp>
      <p:pic>
        <p:nvPicPr>
          <p:cNvPr id="12" name="Picture 11" descr="Uterine Can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5143536" cy="256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lorectal Can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03804"/>
            <a:ext cx="5176846" cy="317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28596" y="571480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CGH  v onkologii</a:t>
            </a:r>
            <a:endParaRPr lang="cs-CZ" sz="2800" b="1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98259" y="327523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20 primárních tumorů</a:t>
            </a:r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000100" y="5857892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20 primárních tumorů</a:t>
            </a: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362979" cy="58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ipsa 2"/>
          <p:cNvSpPr/>
          <p:nvPr/>
        </p:nvSpPr>
        <p:spPr>
          <a:xfrm>
            <a:off x="1857356" y="1785926"/>
            <a:ext cx="1785950" cy="2286016"/>
          </a:xfrm>
          <a:prstGeom prst="ellipse">
            <a:avLst/>
          </a:prstGeom>
          <a:solidFill>
            <a:schemeClr val="lt1">
              <a:alpha val="19000"/>
            </a:schemeClr>
          </a:solidFill>
          <a:ln w="1047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2689</Words>
  <Application>Microsoft Macintosh PowerPoint</Application>
  <PresentationFormat>On-screen Show (4:3)</PresentationFormat>
  <Paragraphs>456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Motiv sady Office</vt:lpstr>
      <vt:lpstr>PowerPoint Presentation</vt:lpstr>
      <vt:lpstr>PowerPoint Presentation</vt:lpstr>
      <vt:lpstr>Komparativní genomová hybridizace (CGH)</vt:lpstr>
      <vt:lpstr>Princip chromozomové CGH</vt:lpstr>
      <vt:lpstr>Výsledek chromozomové CGH</vt:lpstr>
      <vt:lpstr>Genomová array CGH (aCGH)</vt:lpstr>
      <vt:lpstr>Genomová array CGH (aCGH)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ondrej</dc:creator>
  <cp:lastModifiedBy>Ondrej Slaby</cp:lastModifiedBy>
  <cp:revision>647</cp:revision>
  <dcterms:created xsi:type="dcterms:W3CDTF">2010-11-28T16:02:12Z</dcterms:created>
  <dcterms:modified xsi:type="dcterms:W3CDTF">2012-11-06T10:14:54Z</dcterms:modified>
</cp:coreProperties>
</file>