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61" r:id="rId4"/>
    <p:sldId id="285" r:id="rId5"/>
    <p:sldId id="259" r:id="rId6"/>
    <p:sldId id="258" r:id="rId7"/>
    <p:sldId id="260" r:id="rId8"/>
    <p:sldId id="339" r:id="rId9"/>
    <p:sldId id="304" r:id="rId10"/>
    <p:sldId id="302" r:id="rId11"/>
    <p:sldId id="301" r:id="rId12"/>
    <p:sldId id="267" r:id="rId13"/>
    <p:sldId id="341" r:id="rId14"/>
    <p:sldId id="273" r:id="rId15"/>
    <p:sldId id="271" r:id="rId16"/>
    <p:sldId id="305" r:id="rId17"/>
    <p:sldId id="277" r:id="rId18"/>
    <p:sldId id="275" r:id="rId19"/>
    <p:sldId id="284" r:id="rId20"/>
    <p:sldId id="306" r:id="rId21"/>
    <p:sldId id="283" r:id="rId22"/>
    <p:sldId id="274" r:id="rId23"/>
    <p:sldId id="286" r:id="rId24"/>
    <p:sldId id="303" r:id="rId25"/>
    <p:sldId id="265" r:id="rId26"/>
    <p:sldId id="263" r:id="rId27"/>
    <p:sldId id="287" r:id="rId28"/>
    <p:sldId id="292" r:id="rId29"/>
    <p:sldId id="342" r:id="rId30"/>
    <p:sldId id="279" r:id="rId31"/>
    <p:sldId id="288" r:id="rId32"/>
    <p:sldId id="337" r:id="rId33"/>
    <p:sldId id="343" r:id="rId34"/>
    <p:sldId id="294" r:id="rId35"/>
    <p:sldId id="295" r:id="rId36"/>
    <p:sldId id="296" r:id="rId37"/>
    <p:sldId id="307" r:id="rId38"/>
    <p:sldId id="308" r:id="rId39"/>
    <p:sldId id="309" r:id="rId40"/>
    <p:sldId id="310" r:id="rId41"/>
    <p:sldId id="311" r:id="rId42"/>
    <p:sldId id="344" r:id="rId43"/>
    <p:sldId id="345" r:id="rId44"/>
    <p:sldId id="349" r:id="rId45"/>
    <p:sldId id="346" r:id="rId46"/>
    <p:sldId id="347" r:id="rId47"/>
    <p:sldId id="348" r:id="rId48"/>
    <p:sldId id="312" r:id="rId49"/>
    <p:sldId id="338" r:id="rId50"/>
    <p:sldId id="319" r:id="rId51"/>
    <p:sldId id="313" r:id="rId52"/>
    <p:sldId id="315" r:id="rId53"/>
    <p:sldId id="316" r:id="rId54"/>
    <p:sldId id="322" r:id="rId55"/>
    <p:sldId id="323" r:id="rId56"/>
    <p:sldId id="324" r:id="rId57"/>
    <p:sldId id="325" r:id="rId58"/>
    <p:sldId id="326" r:id="rId59"/>
    <p:sldId id="329" r:id="rId60"/>
    <p:sldId id="330" r:id="rId61"/>
    <p:sldId id="331" r:id="rId62"/>
    <p:sldId id="332" r:id="rId63"/>
    <p:sldId id="333" r:id="rId64"/>
    <p:sldId id="334" r:id="rId65"/>
    <p:sldId id="293" r:id="rId66"/>
    <p:sldId id="264" r:id="rId6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4" autoAdjust="0"/>
    <p:restoredTop sz="93000" autoAdjust="0"/>
  </p:normalViewPr>
  <p:slideViewPr>
    <p:cSldViewPr>
      <p:cViewPr varScale="1">
        <p:scale>
          <a:sx n="78" d="100"/>
          <a:sy n="78" d="100"/>
        </p:scale>
        <p:origin x="104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30"/>
    </p:cViewPr>
  </p:sorter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Relationship Id="rId2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F9ACA-AA01-4404-9033-CA2A0EECE402}" type="datetimeFigureOut">
              <a:rPr lang="cs-CZ" smtClean="0"/>
              <a:pPr/>
              <a:t>14.12.15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A1895-D7F5-4EB3-A5D3-24B12E3FCEE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6581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A1895-D7F5-4EB3-A5D3-24B12E3FCEEB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2915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A1895-D7F5-4EB3-A5D3-24B12E3FCEEB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034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A1895-D7F5-4EB3-A5D3-24B12E3FCEEB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347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A1895-D7F5-4EB3-A5D3-24B12E3FCEEB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4325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A1895-D7F5-4EB3-A5D3-24B12E3FCEEB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048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A1895-D7F5-4EB3-A5D3-24B12E3FCEEB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9585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A1895-D7F5-4EB3-A5D3-24B12E3FCEEB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5722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A1895-D7F5-4EB3-A5D3-24B12E3FCEEB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765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14.12.15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14.12.15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14.12.15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14.12.15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14.12.15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14.12.15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14.12.15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14.12.15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14.12.15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14.12.15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14.12.15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BAF6-860A-47B2-8797-5A55773EB6B8}" type="datetimeFigureOut">
              <a:rPr lang="cs-CZ" smtClean="0"/>
              <a:pPr/>
              <a:t>14.12.15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wmf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48.jpeg"/><Relationship Id="rId15" Type="http://schemas.openxmlformats.org/officeDocument/2006/relationships/image" Target="../media/image49.emf"/><Relationship Id="rId16" Type="http://schemas.openxmlformats.org/officeDocument/2006/relationships/image" Target="../media/image50.emf"/><Relationship Id="rId17" Type="http://schemas.openxmlformats.org/officeDocument/2006/relationships/image" Target="../media/image51.emf"/><Relationship Id="rId18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8" Type="http://schemas.openxmlformats.org/officeDocument/2006/relationships/image" Target="../media/image42.emf"/><Relationship Id="rId9" Type="http://schemas.openxmlformats.org/officeDocument/2006/relationships/image" Target="../media/image43.emf"/><Relationship Id="rId10" Type="http://schemas.openxmlformats.org/officeDocument/2006/relationships/image" Target="../media/image4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53.emf"/><Relationship Id="rId6" Type="http://schemas.openxmlformats.org/officeDocument/2006/relationships/oleObject" Target="../embeddings/Microsoft_Excel_97_-_2004_Worksheet2.xls"/><Relationship Id="rId7" Type="http://schemas.openxmlformats.org/officeDocument/2006/relationships/image" Target="../media/image54.emf"/><Relationship Id="rId8" Type="http://schemas.openxmlformats.org/officeDocument/2006/relationships/image" Target="../media/image55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59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s.org/saf/1202/images02/genetherapy7.jpg" TargetMode="External"/><Relationship Id="rId4" Type="http://schemas.openxmlformats.org/officeDocument/2006/relationships/image" Target="../media/image83.jpe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rpa.co.th/images/human_2.jpg" TargetMode="External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000504"/>
            <a:ext cx="100853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ovéPole 12"/>
          <p:cNvSpPr txBox="1"/>
          <p:nvPr/>
        </p:nvSpPr>
        <p:spPr>
          <a:xfrm>
            <a:off x="1643042" y="1071546"/>
            <a:ext cx="5604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</a:rPr>
              <a:t>C7188 </a:t>
            </a:r>
            <a:r>
              <a:rPr lang="cs-CZ" sz="2400" b="1" smtClean="0">
                <a:solidFill>
                  <a:schemeClr val="bg1"/>
                </a:solidFill>
              </a:rPr>
              <a:t>Úvod do molekulární medicíny </a:t>
            </a:r>
            <a:r>
              <a:rPr lang="en-US" sz="2400" b="1" smtClean="0">
                <a:solidFill>
                  <a:schemeClr val="bg1"/>
                </a:solidFill>
              </a:rPr>
              <a:t>8</a:t>
            </a:r>
            <a:r>
              <a:rPr lang="cs-CZ" sz="2400" b="1" smtClean="0">
                <a:solidFill>
                  <a:schemeClr val="bg1"/>
                </a:solidFill>
              </a:rPr>
              <a:t>/1</a:t>
            </a:r>
            <a:r>
              <a:rPr lang="en-US" sz="2400" b="1" smtClean="0">
                <a:solidFill>
                  <a:schemeClr val="bg1"/>
                </a:solidFill>
              </a:rPr>
              <a:t>0</a:t>
            </a:r>
            <a:endParaRPr lang="cs-CZ" sz="2400" b="1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43042" y="2143116"/>
            <a:ext cx="37379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000" b="1" dirty="0" smtClean="0">
                <a:solidFill>
                  <a:srgbClr val="FF0000"/>
                </a:solidFill>
              </a:rPr>
              <a:t>MOLEKUL</a:t>
            </a:r>
            <a:r>
              <a:rPr lang="cs-CZ" sz="2000" b="1" dirty="0" smtClean="0">
                <a:solidFill>
                  <a:srgbClr val="FF0000"/>
                </a:solidFill>
              </a:rPr>
              <a:t>ÁRNÍ FARMAKOLOGIE I</a:t>
            </a:r>
            <a:r>
              <a:rPr lang="en-US" sz="2000" b="1" dirty="0" smtClean="0">
                <a:solidFill>
                  <a:srgbClr val="FF0000"/>
                </a:solidFill>
              </a:rPr>
              <a:t>I</a:t>
            </a:r>
          </a:p>
          <a:p>
            <a:pPr marL="342900" indent="-342900"/>
            <a:r>
              <a:rPr lang="cs-CZ" sz="2000" b="1" dirty="0" smtClean="0">
                <a:solidFill>
                  <a:srgbClr val="FF0000"/>
                </a:solidFill>
              </a:rPr>
              <a:t>GENOVÁ TERAPIE</a:t>
            </a:r>
          </a:p>
          <a:p>
            <a:pPr marL="342900" indent="-342900"/>
            <a:r>
              <a:rPr lang="cs-CZ" sz="2000" b="1" smtClean="0">
                <a:solidFill>
                  <a:srgbClr val="FF0000"/>
                </a:solidFill>
              </a:rPr>
              <a:t>PREIMPLANTAČNÍ DIAGNOSTIKA</a:t>
            </a:r>
            <a:endParaRPr lang="cs-CZ" sz="2000" b="1" dirty="0" smtClean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643042" y="4000504"/>
            <a:ext cx="35094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Ondřej Slabý, Ph.D.</a:t>
            </a:r>
          </a:p>
          <a:p>
            <a:r>
              <a:rPr lang="cs-CZ" sz="1600" i="1" dirty="0" smtClean="0"/>
              <a:t>Masarykův onkologický ústav</a:t>
            </a:r>
          </a:p>
          <a:p>
            <a:r>
              <a:rPr lang="cs-CZ" sz="1600" i="1" dirty="0" smtClean="0"/>
              <a:t>CEITEC</a:t>
            </a:r>
          </a:p>
          <a:p>
            <a:r>
              <a:rPr lang="cs-CZ" sz="1600" i="1" dirty="0" smtClean="0"/>
              <a:t>Lékařská fakulta Masarykovy univerzity</a:t>
            </a:r>
            <a:endParaRPr lang="cs-CZ" sz="1600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928934"/>
            <a:ext cx="1000100" cy="92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ovéPole 9"/>
          <p:cNvSpPr txBox="1"/>
          <p:nvPr/>
        </p:nvSpPr>
        <p:spPr>
          <a:xfrm>
            <a:off x="7643834" y="6429396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pic>
        <p:nvPicPr>
          <p:cNvPr id="11" name="Picture 13" descr="logo_MO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480" y="5357826"/>
            <a:ext cx="627591" cy="58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5357826"/>
            <a:ext cx="57150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 descr="GS011558"/>
          <p:cNvPicPr>
            <a:picLocks noChangeAspect="1" noChangeArrowheads="1"/>
          </p:cNvPicPr>
          <p:nvPr/>
        </p:nvPicPr>
        <p:blipFill>
          <a:blip r:embed="rId7"/>
          <a:srcRect l="18361" r="5409" b="-226"/>
          <a:stretch>
            <a:fillRect/>
          </a:stretch>
        </p:blipFill>
        <p:spPr bwMode="auto">
          <a:xfrm>
            <a:off x="357158" y="1785926"/>
            <a:ext cx="1000132" cy="953190"/>
          </a:xfrm>
          <a:prstGeom prst="rect">
            <a:avLst/>
          </a:prstGeom>
          <a:noFill/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373688"/>
            <a:ext cx="20716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12</a:t>
            </a:r>
            <a:endParaRPr lang="cs-CZ" sz="120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145629"/>
            <a:ext cx="807720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714348" y="642918"/>
            <a:ext cx="494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</a:rPr>
              <a:t>Struktura protilátky - imunoglobulinu</a:t>
            </a:r>
            <a:endParaRPr lang="cs-CZ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11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429124" y="571480"/>
            <a:ext cx="4214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smtClean="0">
                <a:solidFill>
                  <a:srgbClr val="C00000"/>
                </a:solidFill>
              </a:rPr>
              <a:t>Příprava monoklonálních  protilátek</a:t>
            </a:r>
            <a:endParaRPr lang="cs-CZ" sz="2400">
              <a:solidFill>
                <a:srgbClr val="C000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5357818" y="1857364"/>
            <a:ext cx="29289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u="sng" smtClean="0"/>
              <a:t>Nemodifikované myší</a:t>
            </a:r>
            <a:r>
              <a:rPr lang="cs-CZ" b="1" smtClean="0"/>
              <a:t> mAb – </a:t>
            </a:r>
          </a:p>
          <a:p>
            <a:r>
              <a:rPr lang="cs-CZ" smtClean="0"/>
              <a:t>pro lidský organismus jsou </a:t>
            </a:r>
          </a:p>
          <a:p>
            <a:r>
              <a:rPr lang="cs-CZ" smtClean="0"/>
              <a:t>cizorodé a vyvolávají </a:t>
            </a:r>
          </a:p>
          <a:p>
            <a:r>
              <a:rPr lang="cs-CZ" smtClean="0"/>
              <a:t>imunitní odpověď </a:t>
            </a:r>
          </a:p>
          <a:p>
            <a:r>
              <a:rPr lang="cs-CZ" smtClean="0"/>
              <a:t>tj. tvorbu antimyších </a:t>
            </a:r>
          </a:p>
          <a:p>
            <a:r>
              <a:rPr lang="cs-CZ" smtClean="0"/>
              <a:t>protilátek (tzv. HAMA), </a:t>
            </a:r>
          </a:p>
          <a:p>
            <a:r>
              <a:rPr lang="cs-CZ" smtClean="0"/>
              <a:t>které vedou až k anafylaxi </a:t>
            </a:r>
          </a:p>
          <a:p>
            <a:r>
              <a:rPr lang="cs-CZ" smtClean="0"/>
              <a:t>či sérové nemoci</a:t>
            </a: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4214810" y="4500570"/>
            <a:ext cx="49291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u="sng" smtClean="0"/>
              <a:t>Humanizované mAb</a:t>
            </a:r>
            <a:r>
              <a:rPr lang="cs-CZ" smtClean="0"/>
              <a:t> (chimerické humánní/myší) – připravují se spojením hybridomové a DNA rekombinantní technologie</a:t>
            </a:r>
          </a:p>
          <a:p>
            <a:r>
              <a:rPr lang="cs-CZ" smtClean="0"/>
              <a:t>Variabilní úsek MP kódující antigenní specifitu</a:t>
            </a:r>
          </a:p>
          <a:p>
            <a:pPr>
              <a:buFont typeface="Wingdings" pitchFamily="2" charset="2"/>
              <a:buNone/>
            </a:pPr>
            <a:r>
              <a:rPr lang="cs-CZ" smtClean="0"/>
              <a:t>    je myší</a:t>
            </a:r>
          </a:p>
          <a:p>
            <a:r>
              <a:rPr lang="cs-CZ" smtClean="0"/>
              <a:t>Konstantní úsek MP je z lidského imunoglobulinu</a:t>
            </a:r>
            <a:endParaRPr lang="cs-C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20688"/>
            <a:ext cx="3841681" cy="5589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1</a:t>
            </a:r>
            <a:r>
              <a:rPr lang="en-US" sz="1200" smtClean="0">
                <a:solidFill>
                  <a:schemeClr val="bg1"/>
                </a:solidFill>
              </a:rPr>
              <a:t>3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214422"/>
            <a:ext cx="84582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714348" y="642918"/>
            <a:ext cx="4229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Typy monoklonálních protilátek</a:t>
            </a:r>
            <a:endParaRPr lang="cs-CZ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9432"/>
            <a:ext cx="9144000" cy="4379136"/>
          </a:xfrm>
          <a:prstGeom prst="rect">
            <a:avLst/>
          </a:prstGeom>
        </p:spPr>
      </p:pic>
      <p:sp>
        <p:nvSpPr>
          <p:cNvPr id="7" name="TextovéPole 11"/>
          <p:cNvSpPr txBox="1"/>
          <p:nvPr/>
        </p:nvSpPr>
        <p:spPr>
          <a:xfrm>
            <a:off x="642910" y="571480"/>
            <a:ext cx="4327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Biologické účinky navozené mAb</a:t>
            </a:r>
          </a:p>
        </p:txBody>
      </p:sp>
    </p:spTree>
    <p:extLst>
      <p:ext uri="{BB962C8B-B14F-4D97-AF65-F5344CB8AC3E}">
        <p14:creationId xmlns:p14="http://schemas.microsoft.com/office/powerpoint/2010/main" val="124324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16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286512" y="4714884"/>
            <a:ext cx="145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smtClean="0"/>
              <a:t>Klener et al, 2010</a:t>
            </a:r>
            <a:endParaRPr lang="cs-CZ" sz="1400" i="1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96137"/>
            <a:ext cx="7466013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247026" y="535286"/>
            <a:ext cx="8507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</a:rPr>
              <a:t>Biologické účinky navozené </a:t>
            </a:r>
            <a:r>
              <a:rPr lang="cs-CZ" sz="2400" b="1" dirty="0" err="1" smtClean="0">
                <a:solidFill>
                  <a:srgbClr val="C00000"/>
                </a:solidFill>
              </a:rPr>
              <a:t>mAb</a:t>
            </a:r>
            <a:r>
              <a:rPr lang="cs-CZ" sz="2400" b="1" dirty="0" smtClean="0">
                <a:solidFill>
                  <a:srgbClr val="C00000"/>
                </a:solidFill>
              </a:rPr>
              <a:t>/typy </a:t>
            </a:r>
            <a:r>
              <a:rPr lang="cs-CZ" sz="2400" b="1" dirty="0">
                <a:solidFill>
                  <a:srgbClr val="C00000"/>
                </a:solidFill>
              </a:rPr>
              <a:t>monoklonálních protilátek</a:t>
            </a:r>
          </a:p>
          <a:p>
            <a:endParaRPr lang="cs-CZ" sz="2400" b="1" dirty="0" smtClean="0">
              <a:solidFill>
                <a:srgbClr val="C0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42910" y="1071546"/>
            <a:ext cx="771530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Přímý účinek (indukce </a:t>
            </a:r>
            <a:r>
              <a:rPr lang="cs-CZ" sz="2000" b="1" dirty="0" err="1" smtClean="0"/>
              <a:t>apoptózy</a:t>
            </a:r>
            <a:r>
              <a:rPr lang="cs-CZ" sz="2000" b="1" dirty="0" smtClean="0"/>
              <a:t>, i</a:t>
            </a:r>
            <a:r>
              <a:rPr lang="pt-BR" sz="2000" b="1" dirty="0" err="1" smtClean="0"/>
              <a:t>nterference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s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receptorem</a:t>
            </a:r>
            <a:r>
              <a:rPr lang="pt-BR" sz="2000" b="1" dirty="0" smtClean="0"/>
              <a:t> a </a:t>
            </a:r>
            <a:r>
              <a:rPr lang="pt-BR" sz="2000" b="1" dirty="0" err="1" smtClean="0"/>
              <a:t>ligandem</a:t>
            </a:r>
            <a:r>
              <a:rPr lang="cs-CZ" sz="2000" b="1" dirty="0" smtClean="0"/>
              <a:t>, ovlivnění účinnosti klasických cytostatik, dle charakteru antigenu)</a:t>
            </a:r>
          </a:p>
          <a:p>
            <a:r>
              <a:rPr lang="cs-CZ" b="1" dirty="0" smtClean="0"/>
              <a:t>Účinek zprostředkovaný cytotoxickými buňkami (ADCC)</a:t>
            </a:r>
          </a:p>
          <a:p>
            <a:r>
              <a:rPr lang="cs-CZ" b="1" dirty="0" smtClean="0"/>
              <a:t>Účinek zprostředkovaný komplementem</a:t>
            </a:r>
          </a:p>
          <a:p>
            <a:endParaRPr lang="cs-CZ" dirty="0"/>
          </a:p>
        </p:txBody>
      </p:sp>
      <p:sp>
        <p:nvSpPr>
          <p:cNvPr id="9" name="Rectangle 8"/>
          <p:cNvSpPr/>
          <p:nvPr/>
        </p:nvSpPr>
        <p:spPr>
          <a:xfrm>
            <a:off x="6110911" y="4268607"/>
            <a:ext cx="271020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b="1" dirty="0"/>
              <a:t>Protilátky </a:t>
            </a:r>
            <a:endParaRPr lang="cs-CZ" b="1" dirty="0" smtClean="0"/>
          </a:p>
          <a:p>
            <a:r>
              <a:rPr lang="cs-CZ" b="1" dirty="0" smtClean="0"/>
              <a:t>klasické-</a:t>
            </a:r>
            <a:r>
              <a:rPr lang="cs-CZ" b="1" dirty="0" err="1" smtClean="0"/>
              <a:t>monospecifické</a:t>
            </a:r>
            <a:r>
              <a:rPr lang="cs-CZ" b="1" dirty="0" smtClean="0"/>
              <a:t> </a:t>
            </a:r>
          </a:p>
          <a:p>
            <a:r>
              <a:rPr lang="cs-CZ" b="1" dirty="0" smtClean="0"/>
              <a:t>-bifunkční </a:t>
            </a:r>
          </a:p>
          <a:p>
            <a:r>
              <a:rPr lang="cs-CZ" b="1" dirty="0" smtClean="0"/>
              <a:t>a </a:t>
            </a:r>
            <a:r>
              <a:rPr lang="cs-CZ" b="1" dirty="0" err="1"/>
              <a:t>bispecifické</a:t>
            </a:r>
            <a:r>
              <a:rPr lang="cs-CZ" b="1" dirty="0"/>
              <a:t> – </a:t>
            </a:r>
            <a:r>
              <a:rPr lang="cs-CZ" b="1" dirty="0" err="1" smtClean="0"/>
              <a:t>trifunkční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15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9800" y="654050"/>
            <a:ext cx="7262813" cy="554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14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42910" y="571480"/>
            <a:ext cx="4229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</a:rPr>
              <a:t>Typy monoklonálních protilátek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42910" y="1142984"/>
            <a:ext cx="295157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Protilátky konjugované</a:t>
            </a:r>
            <a:endParaRPr lang="cs-CZ" sz="2000" dirty="0" smtClean="0"/>
          </a:p>
          <a:p>
            <a:r>
              <a:rPr lang="cs-CZ" dirty="0" smtClean="0"/>
              <a:t>Konjugované s </a:t>
            </a:r>
            <a:r>
              <a:rPr lang="cs-CZ" dirty="0" err="1" smtClean="0"/>
              <a:t>imunotoxiny</a:t>
            </a:r>
            <a:endParaRPr lang="cs-CZ" dirty="0" smtClean="0"/>
          </a:p>
          <a:p>
            <a:r>
              <a:rPr lang="cs-CZ" dirty="0" smtClean="0"/>
              <a:t>Konjugované s radionuklidem</a:t>
            </a:r>
          </a:p>
          <a:p>
            <a:r>
              <a:rPr lang="cs-CZ" dirty="0" smtClean="0"/>
              <a:t>Konjugované s </a:t>
            </a:r>
            <a:r>
              <a:rPr lang="cs-CZ" dirty="0" err="1" smtClean="0"/>
              <a:t>cytokiny</a:t>
            </a:r>
            <a:endParaRPr lang="cs-CZ" dirty="0" smtClean="0"/>
          </a:p>
          <a:p>
            <a:r>
              <a:rPr lang="cs-CZ" dirty="0" smtClean="0"/>
              <a:t>Konjugované s cytostatiky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87" y="3469421"/>
            <a:ext cx="4924662" cy="252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975" y="991271"/>
            <a:ext cx="3805806" cy="3319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17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00034" y="500042"/>
            <a:ext cx="7831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Přehled mAb používaných v terapii nádorových onemocnění</a:t>
            </a:r>
            <a:endParaRPr lang="cs-CZ" sz="2400" b="1">
              <a:solidFill>
                <a:srgbClr val="C0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071546"/>
            <a:ext cx="7972425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20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000364" y="928670"/>
            <a:ext cx="2886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Strategie cílené léčby</a:t>
            </a:r>
            <a:endParaRPr lang="cs-CZ" sz="2400" b="1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275" y="1519238"/>
            <a:ext cx="779145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18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571480"/>
            <a:ext cx="8798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Cílená léčba: terapie cílená na nádorové buňky – inhibice proliferace</a:t>
            </a:r>
            <a:endParaRPr lang="cs-CZ" sz="2400" b="1">
              <a:solidFill>
                <a:srgbClr val="C0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57158" y="1071546"/>
            <a:ext cx="67928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smtClean="0"/>
              <a:t>Inhibice receptorových tyrozinkináz (RTK)</a:t>
            </a:r>
          </a:p>
          <a:p>
            <a:r>
              <a:rPr lang="cs-CZ" sz="2000" b="1" smtClean="0"/>
              <a:t>RTK představují klíčové receptorové struktury extracelulárních</a:t>
            </a:r>
          </a:p>
          <a:p>
            <a:r>
              <a:rPr lang="cs-CZ" sz="2000" b="1" smtClean="0"/>
              <a:t>mitogenních signálů </a:t>
            </a:r>
          </a:p>
          <a:p>
            <a:r>
              <a:rPr lang="cs-CZ" sz="2000" b="1" smtClean="0"/>
              <a:t>(růstových faktorů)</a:t>
            </a:r>
            <a:endParaRPr lang="cs-CZ" sz="2000" b="1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1785926"/>
            <a:ext cx="4945075" cy="4392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214282" y="3214686"/>
            <a:ext cx="37505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/>
              <a:t>Monoklonální protilátky </a:t>
            </a:r>
            <a:r>
              <a:rPr lang="cs-CZ" smtClean="0"/>
              <a:t>jsou zacílené</a:t>
            </a:r>
          </a:p>
          <a:p>
            <a:r>
              <a:rPr lang="cs-CZ" smtClean="0"/>
              <a:t>na extracelulární receptorovou </a:t>
            </a:r>
          </a:p>
          <a:p>
            <a:r>
              <a:rPr lang="cs-CZ" smtClean="0"/>
              <a:t>část RTK.</a:t>
            </a:r>
          </a:p>
          <a:p>
            <a:endParaRPr lang="cs-CZ" smtClean="0"/>
          </a:p>
          <a:p>
            <a:r>
              <a:rPr lang="cs-CZ" b="1" smtClean="0"/>
              <a:t>Nízkomolekulární tyrozinkinázové </a:t>
            </a:r>
          </a:p>
          <a:p>
            <a:r>
              <a:rPr lang="cs-CZ" b="1" smtClean="0"/>
              <a:t>Inhibitory (TKI) </a:t>
            </a:r>
            <a:r>
              <a:rPr lang="cs-CZ" smtClean="0"/>
              <a:t>blokují</a:t>
            </a:r>
          </a:p>
          <a:p>
            <a:r>
              <a:rPr lang="cs-CZ" smtClean="0"/>
              <a:t>intracelulární tyrozinkinázovou </a:t>
            </a:r>
          </a:p>
          <a:p>
            <a:r>
              <a:rPr lang="cs-CZ" smtClean="0"/>
              <a:t>doménu RTK.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</a:t>
            </a:r>
            <a:r>
              <a:rPr lang="en-US" sz="1200" smtClean="0">
                <a:solidFill>
                  <a:schemeClr val="bg1"/>
                </a:solidFill>
              </a:rPr>
              <a:t>3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28596" y="642918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Klinické hodnocení</a:t>
            </a:r>
            <a:r>
              <a:rPr lang="en-US" sz="2400" b="1" smtClean="0">
                <a:solidFill>
                  <a:srgbClr val="C00000"/>
                </a:solidFill>
              </a:rPr>
              <a:t> </a:t>
            </a:r>
            <a:r>
              <a:rPr lang="cs-CZ" sz="2400" b="1" smtClean="0">
                <a:solidFill>
                  <a:srgbClr val="C00000"/>
                </a:solidFill>
              </a:rPr>
              <a:t>nových léčiv</a:t>
            </a:r>
            <a:endParaRPr lang="cs-CZ" sz="240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1643050"/>
            <a:ext cx="711517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ovéPole 3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19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0" y="500042"/>
            <a:ext cx="8798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Cílená léčba: terapie cílená na nádorové buňky – inhibice proliferace</a:t>
            </a:r>
            <a:endParaRPr lang="cs-CZ" sz="2400" b="1">
              <a:solidFill>
                <a:srgbClr val="C0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858016" y="5929330"/>
            <a:ext cx="1209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smtClean="0"/>
              <a:t>Klener, 2010</a:t>
            </a:r>
            <a:endParaRPr lang="cs-CZ" sz="1600" i="1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857232"/>
            <a:ext cx="821055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ovéPole 338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340" name="TextovéPole 339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2</a:t>
            </a:r>
            <a:r>
              <a:rPr lang="en-US" sz="1200" smtClean="0">
                <a:solidFill>
                  <a:schemeClr val="bg1"/>
                </a:solidFill>
              </a:rPr>
              <a:t>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341" name="TextovéPole 340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85720" y="428604"/>
            <a:ext cx="6512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Receptorová rodina ErbB a nádorová onemocnění</a:t>
            </a:r>
            <a:endParaRPr lang="cs-CZ" sz="2400" b="1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357298"/>
            <a:ext cx="7754167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357158" y="857232"/>
            <a:ext cx="72866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smtClean="0"/>
              <a:t>ErbB jsou receptory typu 1 tyrozinkinázové rodiny, představují 4 transmembránové glykoproteiny ErbB1 -ErbB4  (HER1 -HER4)</a:t>
            </a:r>
            <a:endParaRPr lang="cs-CZ" sz="2000" b="1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5286388"/>
            <a:ext cx="2809870" cy="111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21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000108"/>
            <a:ext cx="6078555" cy="5265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0" y="500042"/>
            <a:ext cx="8798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Cílená léčba: terapie cílená na nádorové buňky – inhibice proliferace</a:t>
            </a:r>
            <a:endParaRPr lang="cs-CZ" sz="2400" b="1">
              <a:solidFill>
                <a:srgbClr val="C0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786578" y="5929330"/>
            <a:ext cx="109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smtClean="0"/>
              <a:t>Klener, 2010</a:t>
            </a:r>
            <a:endParaRPr lang="cs-CZ" sz="1400" i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5134" y="1721609"/>
            <a:ext cx="4991100" cy="3822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ovéPole 7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6" name="TextovéPole 7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23</a:t>
            </a:r>
            <a:endParaRPr lang="cs-CZ" sz="1200" smtClean="0">
              <a:solidFill>
                <a:schemeClr val="bg1"/>
              </a:solidFill>
            </a:endParaRPr>
          </a:p>
        </p:txBody>
      </p:sp>
      <p:sp>
        <p:nvSpPr>
          <p:cNvPr id="77" name="TextovéPole 7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142984"/>
            <a:ext cx="4724414" cy="487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571472" y="500042"/>
            <a:ext cx="6853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Cross-talk s dalšími onkogenními signálními drahami</a:t>
            </a:r>
            <a:endParaRPr lang="cs-CZ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25</a:t>
            </a:r>
            <a:endParaRPr lang="cs-CZ" sz="120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785794"/>
            <a:ext cx="7229475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0" y="500042"/>
            <a:ext cx="8798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Cílená léčba: terapie cílená na nádorové buňky – inhibice proliferace</a:t>
            </a:r>
            <a:endParaRPr lang="cs-CZ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71472" y="6500834"/>
            <a:ext cx="776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</a:t>
            </a:r>
            <a:r>
              <a:rPr lang="en-US" sz="1200" smtClean="0">
                <a:solidFill>
                  <a:schemeClr val="bg1"/>
                </a:solidFill>
              </a:rPr>
              <a:t>26</a:t>
            </a:r>
            <a:endParaRPr lang="cs-CZ" sz="120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214422"/>
            <a:ext cx="702945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2643174" y="785794"/>
            <a:ext cx="3260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smtClean="0">
                <a:solidFill>
                  <a:srgbClr val="C00000"/>
                </a:solidFill>
              </a:rPr>
              <a:t>Duální inhibice kináz</a:t>
            </a:r>
            <a:endParaRPr lang="cs-CZ" sz="28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71472" y="6500834"/>
            <a:ext cx="776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</a:t>
            </a:r>
            <a:r>
              <a:rPr lang="en-US" sz="1200" smtClean="0">
                <a:solidFill>
                  <a:schemeClr val="bg1"/>
                </a:solidFill>
              </a:rPr>
              <a:t>27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1214422"/>
            <a:ext cx="7262813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0" y="500042"/>
            <a:ext cx="8798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Cílená léčba: terapie cílená na nádorové buňky – inhibice proliferace</a:t>
            </a:r>
            <a:endParaRPr lang="cs-CZ" sz="2400" b="1">
              <a:solidFill>
                <a:srgbClr val="C0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00892" y="6000768"/>
            <a:ext cx="109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smtClean="0"/>
              <a:t>Klener, 2010</a:t>
            </a:r>
            <a:endParaRPr lang="cs-CZ" sz="1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ovéPole 33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28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0" y="500042"/>
            <a:ext cx="908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Cílená léčba: terapie cílená na nádorové buňky – inhibice angiogeneze</a:t>
            </a:r>
            <a:endParaRPr lang="cs-CZ" sz="2400" b="1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019467"/>
            <a:ext cx="3985514" cy="5360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262188" y="1700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290763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0034" y="6581001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29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715272" y="6581001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48413"/>
            <a:ext cx="7962929" cy="579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56" y="1064106"/>
            <a:ext cx="7744374" cy="5516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620688"/>
            <a:ext cx="5100414" cy="6099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188640"/>
            <a:ext cx="444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Schematické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znázornění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strategií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cílené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léčby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77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</a:t>
            </a:r>
            <a:r>
              <a:rPr lang="en-US" sz="1200" smtClean="0">
                <a:solidFill>
                  <a:schemeClr val="bg1"/>
                </a:solidFill>
              </a:rPr>
              <a:t>4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28596" y="642918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Klinické hodnocení</a:t>
            </a:r>
            <a:r>
              <a:rPr lang="en-US" sz="2400" b="1" smtClean="0">
                <a:solidFill>
                  <a:srgbClr val="C00000"/>
                </a:solidFill>
              </a:rPr>
              <a:t> </a:t>
            </a:r>
            <a:r>
              <a:rPr lang="cs-CZ" sz="2400" b="1" smtClean="0">
                <a:solidFill>
                  <a:srgbClr val="C00000"/>
                </a:solidFill>
              </a:rPr>
              <a:t>nových léčiv</a:t>
            </a:r>
            <a:endParaRPr lang="cs-CZ" sz="2400">
              <a:solidFill>
                <a:srgbClr val="C0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0034" y="1142984"/>
            <a:ext cx="8354146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cs-CZ" sz="2400" b="1" smtClean="0">
                <a:solidFill>
                  <a:srgbClr val="C00000"/>
                </a:solidFill>
              </a:rPr>
              <a:t>I. fáze klinického hodnocení</a:t>
            </a:r>
          </a:p>
          <a:p>
            <a:pPr marL="514350" indent="-514350"/>
            <a:endParaRPr lang="cs-CZ" sz="2000" b="1" smtClean="0"/>
          </a:p>
          <a:p>
            <a:pPr marL="514350" indent="-514350"/>
            <a:r>
              <a:rPr lang="en-US" sz="2000" b="1" smtClean="0"/>
              <a:t>* </a:t>
            </a:r>
            <a:r>
              <a:rPr lang="cs-CZ" sz="2000" b="1" smtClean="0"/>
              <a:t>První podání lidským subjektů</a:t>
            </a:r>
          </a:p>
          <a:p>
            <a:pPr marL="514350" indent="-514350"/>
            <a:r>
              <a:rPr lang="en-US" sz="2000" b="1" smtClean="0"/>
              <a:t>* </a:t>
            </a:r>
            <a:r>
              <a:rPr lang="cs-CZ" sz="2000" b="1" smtClean="0"/>
              <a:t>Prioritou je hodnocení bezpečnosti</a:t>
            </a:r>
          </a:p>
          <a:p>
            <a:pPr marL="514350" indent="-514350"/>
            <a:r>
              <a:rPr lang="en-US" sz="2000" b="1" smtClean="0"/>
              <a:t>* </a:t>
            </a:r>
            <a:r>
              <a:rPr lang="cs-CZ" sz="2000" b="1" smtClean="0"/>
              <a:t>Hlavním cílem je stanovení tzv. MAXIMÁLNÍ TOLEROVATELNÉ DÁVKY (MTD)</a:t>
            </a:r>
          </a:p>
          <a:p>
            <a:pPr marL="514350" indent="-514350"/>
            <a:r>
              <a:rPr lang="en-US" sz="2000" b="1" smtClean="0"/>
              <a:t>* </a:t>
            </a:r>
            <a:r>
              <a:rPr lang="cs-CZ" sz="2000" b="1" smtClean="0"/>
              <a:t>Stanovují se optimální dávkovací řežimy pro další fáze klinického zkoušení</a:t>
            </a:r>
          </a:p>
          <a:p>
            <a:pPr marL="514350" indent="-514350"/>
            <a:r>
              <a:rPr lang="en-US" sz="2000" b="1" smtClean="0"/>
              <a:t>* </a:t>
            </a:r>
            <a:r>
              <a:rPr lang="cs-CZ" sz="2000" b="1" smtClean="0"/>
              <a:t>Dalším cílem je popis tzv. BEZPEČNOSTNÍHO PROFILU PŘÍPRAVKU</a:t>
            </a:r>
          </a:p>
          <a:p>
            <a:pPr marL="514350" indent="-514350"/>
            <a:r>
              <a:rPr lang="en-US" sz="2000" b="1" smtClean="0"/>
              <a:t>* </a:t>
            </a:r>
            <a:r>
              <a:rPr lang="cs-CZ" sz="2000" b="1" smtClean="0"/>
              <a:t>Farmakokinetické analýzy</a:t>
            </a:r>
          </a:p>
          <a:p>
            <a:pPr marL="514350" indent="-514350"/>
            <a:r>
              <a:rPr lang="en-US" sz="2000" b="1" smtClean="0"/>
              <a:t>* </a:t>
            </a:r>
            <a:r>
              <a:rPr lang="cs-CZ" sz="2000" b="1" smtClean="0"/>
              <a:t>Charakteristické je zařazováni zdravých dobrovolníků</a:t>
            </a:r>
          </a:p>
          <a:p>
            <a:pPr marL="514350" indent="-514350"/>
            <a:r>
              <a:rPr lang="cs-CZ" sz="2000" b="1" smtClean="0"/>
              <a:t>(</a:t>
            </a:r>
            <a:r>
              <a:rPr lang="cs-CZ" sz="2000" b="1" i="1" smtClean="0"/>
              <a:t>v případě vysoce toxických látek=cytostatika pacienti</a:t>
            </a:r>
            <a:r>
              <a:rPr lang="cs-CZ" sz="2000" b="1" smtClean="0"/>
              <a:t>)</a:t>
            </a:r>
          </a:p>
          <a:p>
            <a:pPr marL="514350" indent="-514350"/>
            <a:r>
              <a:rPr lang="en-US" sz="2000" b="1" smtClean="0"/>
              <a:t>* </a:t>
            </a:r>
            <a:r>
              <a:rPr lang="cs-CZ" sz="2000" b="1" smtClean="0"/>
              <a:t>Počet zařazených subjektů 10-20</a:t>
            </a:r>
          </a:p>
          <a:p>
            <a:pPr marL="514350" indent="-514350"/>
            <a:r>
              <a:rPr lang="en-US" sz="2000" b="1" smtClean="0"/>
              <a:t>* </a:t>
            </a:r>
            <a:r>
              <a:rPr lang="cs-CZ" sz="2000" b="1" smtClean="0"/>
              <a:t>Pro design je typické navyšování dávky obvykle ve skupinách 3 pacientů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3</a:t>
            </a:r>
            <a:r>
              <a:rPr lang="en-US" sz="1200" smtClean="0">
                <a:solidFill>
                  <a:schemeClr val="bg1"/>
                </a:solidFill>
              </a:rPr>
              <a:t>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285720" y="857232"/>
            <a:ext cx="8551863" cy="4743450"/>
            <a:chOff x="528" y="1246"/>
            <a:chExt cx="5232" cy="2834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2016" y="1536"/>
              <a:ext cx="1104" cy="91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196" y="1246"/>
              <a:ext cx="1838" cy="4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defRPr/>
              </a:pPr>
              <a:r>
                <a:rPr lang="en-US" sz="2400">
                  <a:solidFill>
                    <a:schemeClr val="tx2"/>
                  </a:solidFill>
                  <a:latin typeface="Arial Narrow" pitchFamily="34" charset="0"/>
                </a:rPr>
                <a:t>Test for drug response*</a:t>
              </a:r>
            </a:p>
            <a:p>
              <a:pPr>
                <a:lnSpc>
                  <a:spcPct val="85000"/>
                </a:lnSpc>
                <a:defRPr/>
              </a:pPr>
              <a:endPara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559" y="2748"/>
              <a:ext cx="1394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2400">
                  <a:solidFill>
                    <a:schemeClr val="tx2"/>
                  </a:solidFill>
                  <a:latin typeface="Arial Narrow" pitchFamily="34" charset="0"/>
                </a:rPr>
                <a:t>60% benefit from therapy</a:t>
              </a: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3503" y="2151"/>
              <a:ext cx="2164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2400">
                  <a:solidFill>
                    <a:schemeClr val="tx2"/>
                  </a:solidFill>
                  <a:latin typeface="Arial Narrow" pitchFamily="34" charset="0"/>
                </a:rPr>
                <a:t>86% benefit from therapy</a:t>
              </a: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732" y="3088"/>
              <a:ext cx="2028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2400">
                  <a:solidFill>
                    <a:schemeClr val="tx2"/>
                  </a:solidFill>
                  <a:latin typeface="Arial Narrow" pitchFamily="34" charset="0"/>
                </a:rPr>
                <a:t>Try alternate therapy</a:t>
              </a: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890" y="3787"/>
              <a:ext cx="2278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chemeClr val="tx2"/>
                  </a:solidFill>
                  <a:latin typeface="Arial Narrow" pitchFamily="34" charset="0"/>
                </a:rPr>
                <a:t>High response to  therapy</a:t>
              </a: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3498" y="3760"/>
              <a:ext cx="1924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chemeClr val="tx2"/>
                  </a:solidFill>
                  <a:latin typeface="Arial Narrow" pitchFamily="34" charset="0"/>
                </a:rPr>
                <a:t>Low response to therapy</a:t>
              </a:r>
            </a:p>
          </p:txBody>
        </p:sp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06" y="1384"/>
              <a:ext cx="1284" cy="4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13500000" algn="ctr" rotWithShape="0">
                <a:srgbClr val="000000"/>
              </a:outerShdw>
            </a:effectLst>
          </p:spPr>
        </p:pic>
        <p:pic>
          <p:nvPicPr>
            <p:cNvPr id="17" name="Picture 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63" y="1590"/>
              <a:ext cx="1266" cy="4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13500000" algn="ctr" rotWithShape="0">
                <a:srgbClr val="000000"/>
              </a:outerShdw>
            </a:effectLst>
          </p:spPr>
        </p:pic>
        <p:pic>
          <p:nvPicPr>
            <p:cNvPr id="18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88" y="2499"/>
              <a:ext cx="1125" cy="4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13500000" algn="ctr" rotWithShape="0">
                <a:srgbClr val="000000"/>
              </a:outerShdw>
            </a:effectLst>
          </p:spPr>
        </p:pic>
        <p:pic>
          <p:nvPicPr>
            <p:cNvPr id="19" name="Picture 1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50" y="1635"/>
              <a:ext cx="1279" cy="4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18900000" algn="ctr" rotWithShape="0">
                <a:srgbClr val="000000"/>
              </a:outerShdw>
            </a:effectLst>
          </p:spPr>
        </p:pic>
        <p:pic>
          <p:nvPicPr>
            <p:cNvPr id="20" name="Picture 1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28" y="1903"/>
              <a:ext cx="1118" cy="4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18900000" algn="ctr" rotWithShape="0">
                <a:srgbClr val="000000"/>
              </a:outerShdw>
            </a:effectLst>
          </p:spPr>
        </p:pic>
        <p:pic>
          <p:nvPicPr>
            <p:cNvPr id="21" name="Picture 17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58" y="2238"/>
              <a:ext cx="1317" cy="4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18900000" algn="ctr" rotWithShape="0">
                <a:srgbClr val="000000"/>
              </a:outerShdw>
            </a:effectLst>
          </p:spPr>
        </p:pic>
        <p:pic>
          <p:nvPicPr>
            <p:cNvPr id="22" name="Picture 1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91" y="3670"/>
              <a:ext cx="161" cy="3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13500000" algn="ctr" rotWithShape="0">
                <a:srgbClr val="000000"/>
              </a:outerShdw>
            </a:effectLst>
          </p:spPr>
        </p:pic>
        <p:pic>
          <p:nvPicPr>
            <p:cNvPr id="23" name="Picture 19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152" y="3679"/>
              <a:ext cx="153" cy="4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13500000" algn="ctr" rotWithShape="0">
                <a:srgbClr val="000000"/>
              </a:outerShdw>
            </a:effectLst>
          </p:spPr>
        </p:pic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2510" y="1855"/>
              <a:ext cx="107" cy="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25" name="Picture 21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929" y="2497"/>
              <a:ext cx="877" cy="692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>
              <a:off x="2373" y="2500"/>
              <a:ext cx="231" cy="5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" name="Text Box 23"/>
            <p:cNvSpPr txBox="1">
              <a:spLocks noChangeArrowheads="1"/>
            </p:cNvSpPr>
            <p:nvPr/>
          </p:nvSpPr>
          <p:spPr bwMode="auto">
            <a:xfrm>
              <a:off x="2011" y="2717"/>
              <a:ext cx="247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000" b="0">
                  <a:solidFill>
                    <a:schemeClr val="tx1"/>
                  </a:solidFill>
                  <a:latin typeface="Times New Roman" pitchFamily="18" charset="0"/>
                </a:rPr>
                <a:t>A/A</a:t>
              </a:r>
              <a:endParaRPr lang="en-US" sz="24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8" name="Text Box 24"/>
            <p:cNvSpPr txBox="1">
              <a:spLocks noChangeArrowheads="1"/>
            </p:cNvSpPr>
            <p:nvPr/>
          </p:nvSpPr>
          <p:spPr bwMode="auto">
            <a:xfrm>
              <a:off x="2161" y="3092"/>
              <a:ext cx="237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000" b="0">
                  <a:solidFill>
                    <a:schemeClr val="tx1"/>
                  </a:solidFill>
                  <a:latin typeface="Times New Roman" pitchFamily="18" charset="0"/>
                </a:rPr>
                <a:t>C/C</a:t>
              </a:r>
              <a:endParaRPr lang="en-US" sz="24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9" name="Text Box 25"/>
            <p:cNvSpPr txBox="1">
              <a:spLocks noChangeArrowheads="1"/>
            </p:cNvSpPr>
            <p:nvPr/>
          </p:nvSpPr>
          <p:spPr bwMode="auto">
            <a:xfrm>
              <a:off x="2273" y="2858"/>
              <a:ext cx="242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000" b="0">
                  <a:solidFill>
                    <a:schemeClr val="tx1"/>
                  </a:solidFill>
                  <a:latin typeface="Times New Roman" pitchFamily="18" charset="0"/>
                </a:rPr>
                <a:t>A/C</a:t>
              </a:r>
            </a:p>
          </p:txBody>
        </p:sp>
        <p:pic>
          <p:nvPicPr>
            <p:cNvPr id="30" name="Picture 26" descr="plassma 2D map"/>
            <p:cNvPicPr>
              <a:picLocks noChangeAspect="1" noChangeArrowheads="1"/>
            </p:cNvPicPr>
            <p:nvPr/>
          </p:nvPicPr>
          <p:blipFill>
            <a:blip r:embed="rId12"/>
            <a:srcRect l="4646" b="2795"/>
            <a:stretch>
              <a:fillRect/>
            </a:stretch>
          </p:blipFill>
          <p:spPr bwMode="auto">
            <a:xfrm>
              <a:off x="2091" y="1590"/>
              <a:ext cx="980" cy="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27" descr="P957_3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ltGray">
            <a:xfrm>
              <a:off x="2730" y="1894"/>
              <a:ext cx="773" cy="145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2" name="AutoShape 28"/>
            <p:cNvSpPr>
              <a:spLocks noChangeArrowheads="1"/>
            </p:cNvSpPr>
            <p:nvPr/>
          </p:nvSpPr>
          <p:spPr bwMode="blackWhite">
            <a:xfrm>
              <a:off x="3295" y="1641"/>
              <a:ext cx="770" cy="474"/>
            </a:xfrm>
            <a:prstGeom prst="rightArrow">
              <a:avLst>
                <a:gd name="adj1" fmla="val 50000"/>
                <a:gd name="adj2" fmla="val 40612"/>
              </a:avLst>
            </a:prstGeom>
            <a:solidFill>
              <a:srgbClr val="FFFF00"/>
            </a:solidFill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200">
                  <a:solidFill>
                    <a:srgbClr val="000000"/>
                  </a:solidFill>
                </a:rPr>
                <a:t>Treat</a:t>
              </a:r>
            </a:p>
          </p:txBody>
        </p:sp>
        <p:sp>
          <p:nvSpPr>
            <p:cNvPr id="33" name="AutoShape 29"/>
            <p:cNvSpPr>
              <a:spLocks noChangeArrowheads="1"/>
            </p:cNvSpPr>
            <p:nvPr/>
          </p:nvSpPr>
          <p:spPr bwMode="blackWhite">
            <a:xfrm>
              <a:off x="1614" y="1927"/>
              <a:ext cx="746" cy="474"/>
            </a:xfrm>
            <a:prstGeom prst="rightArrow">
              <a:avLst>
                <a:gd name="adj1" fmla="val 45731"/>
                <a:gd name="adj2" fmla="val 52920"/>
              </a:avLst>
            </a:prstGeom>
            <a:solidFill>
              <a:srgbClr val="FFFF00"/>
            </a:solidFill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200">
                  <a:solidFill>
                    <a:srgbClr val="000000"/>
                  </a:solidFill>
                </a:rPr>
                <a:t>TEST</a:t>
              </a:r>
            </a:p>
          </p:txBody>
        </p:sp>
        <p:pic>
          <p:nvPicPr>
            <p:cNvPr id="34" name="Picture 30" descr="positive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090" y="3133"/>
              <a:ext cx="1027" cy="570"/>
            </a:xfrm>
            <a:prstGeom prst="rect">
              <a:avLst/>
            </a:prstGeom>
            <a:noFill/>
            <a:ln w="9525">
              <a:solidFill>
                <a:srgbClr val="B2B2B2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</p:pic>
        <p:pic>
          <p:nvPicPr>
            <p:cNvPr id="35" name="Picture 3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403" y="2505"/>
              <a:ext cx="205" cy="4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13500000" algn="ctr" rotWithShape="0">
                <a:srgbClr val="000000"/>
              </a:outerShdw>
            </a:effectLst>
          </p:spPr>
        </p:pic>
        <p:pic>
          <p:nvPicPr>
            <p:cNvPr id="36" name="Picture 32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937" y="2650"/>
              <a:ext cx="180" cy="4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13500000" algn="ctr" rotWithShape="0">
                <a:srgbClr val="000000"/>
              </a:outerShdw>
            </a:effectLst>
          </p:spPr>
        </p:pic>
        <p:pic>
          <p:nvPicPr>
            <p:cNvPr id="37" name="Picture 33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421" y="2668"/>
              <a:ext cx="164" cy="4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13500000" algn="ctr" rotWithShape="0">
                <a:srgbClr val="000000"/>
              </a:outerShdw>
            </a:effectLst>
          </p:spPr>
        </p:pic>
        <p:pic>
          <p:nvPicPr>
            <p:cNvPr id="38" name="Picture 34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760" y="2659"/>
              <a:ext cx="176" cy="44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13500000" algn="ctr" rotWithShape="0">
                <a:srgbClr val="000000"/>
              </a:outerShdw>
            </a:effectLst>
          </p:spPr>
        </p:pic>
        <p:pic>
          <p:nvPicPr>
            <p:cNvPr id="39" name="Picture 35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4602" y="2662"/>
              <a:ext cx="178" cy="45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7961" dir="13500000" algn="ctr" rotWithShape="0">
                <a:srgbClr val="000000"/>
              </a:outerShdw>
            </a:effectLst>
          </p:spPr>
        </p:pic>
        <p:sp>
          <p:nvSpPr>
            <p:cNvPr id="40" name="AutoShape 36"/>
            <p:cNvSpPr>
              <a:spLocks noChangeArrowheads="1"/>
            </p:cNvSpPr>
            <p:nvPr/>
          </p:nvSpPr>
          <p:spPr bwMode="blackWhite">
            <a:xfrm>
              <a:off x="3200" y="2448"/>
              <a:ext cx="1072" cy="527"/>
            </a:xfrm>
            <a:prstGeom prst="rightArrow">
              <a:avLst>
                <a:gd name="adj1" fmla="val 50000"/>
                <a:gd name="adj2" fmla="val 50854"/>
              </a:avLst>
            </a:prstGeom>
            <a:solidFill>
              <a:srgbClr val="FFFF00"/>
            </a:solidFill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000">
                  <a:solidFill>
                    <a:srgbClr val="000000"/>
                  </a:solidFill>
                </a:rPr>
                <a:t>Don’t Treat?</a:t>
              </a:r>
              <a:endParaRPr lang="en-US" sz="2200">
                <a:solidFill>
                  <a:srgbClr val="000000"/>
                </a:solidFill>
              </a:endParaRPr>
            </a:p>
          </p:txBody>
        </p:sp>
      </p:grpSp>
      <p:sp>
        <p:nvSpPr>
          <p:cNvPr id="41" name="Rectangle 37"/>
          <p:cNvSpPr>
            <a:spLocks noChangeArrowheads="1"/>
          </p:cNvSpPr>
          <p:nvPr/>
        </p:nvSpPr>
        <p:spPr bwMode="auto">
          <a:xfrm>
            <a:off x="798483" y="5683232"/>
            <a:ext cx="8005762" cy="639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28600" indent="-228600" algn="l" eaLnBrk="1" hangingPunct="1"/>
            <a:r>
              <a:rPr lang="en-US" sz="2400">
                <a:solidFill>
                  <a:schemeClr val="tx2"/>
                </a:solidFill>
              </a:rPr>
              <a:t>*</a:t>
            </a:r>
            <a:r>
              <a:rPr lang="en-US">
                <a:solidFill>
                  <a:schemeClr val="tx2"/>
                </a:solidFill>
              </a:rPr>
              <a:t>  Specific blood, tissue or imaging marker that can be used to prospectively identify patients for efficacy, safety and/or dose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928662" y="357166"/>
            <a:ext cx="7284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Cílená léčba: prediktivní onkologie: in</a:t>
            </a:r>
            <a:r>
              <a:rPr lang="en-US" sz="2400" b="1" smtClean="0">
                <a:solidFill>
                  <a:srgbClr val="C00000"/>
                </a:solidFill>
              </a:rPr>
              <a:t>d</a:t>
            </a:r>
            <a:r>
              <a:rPr lang="cs-CZ" sz="2400" b="1" smtClean="0">
                <a:solidFill>
                  <a:srgbClr val="C00000"/>
                </a:solidFill>
              </a:rPr>
              <a:t>ividualizace léčby</a:t>
            </a:r>
            <a:endParaRPr lang="cs-CZ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4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4214810" y="1957387"/>
          <a:ext cx="7085013" cy="490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2" name="Chart" r:id="rId4" imgW="10134600" imgH="7010400" progId="Excel.Sheet.8">
                  <p:embed/>
                </p:oleObj>
              </mc:Choice>
              <mc:Fallback>
                <p:oleObj name="Chart" r:id="rId4" imgW="10134600" imgH="70104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0" y="1957387"/>
                        <a:ext cx="7085013" cy="4900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ovéPole 1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3</a:t>
            </a:r>
            <a:r>
              <a:rPr lang="en-US" sz="1200" smtClean="0">
                <a:solidFill>
                  <a:schemeClr val="bg1"/>
                </a:solidFill>
              </a:rPr>
              <a:t>1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928662" y="357166"/>
            <a:ext cx="7284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Cílená léčba: prediktivní onkologie: in</a:t>
            </a:r>
            <a:r>
              <a:rPr lang="en-US" sz="2400" b="1" smtClean="0">
                <a:solidFill>
                  <a:srgbClr val="C00000"/>
                </a:solidFill>
              </a:rPr>
              <a:t>d</a:t>
            </a:r>
            <a:r>
              <a:rPr lang="cs-CZ" sz="2400" b="1" smtClean="0">
                <a:solidFill>
                  <a:srgbClr val="C00000"/>
                </a:solidFill>
              </a:rPr>
              <a:t>ividualizace léčby</a:t>
            </a:r>
            <a:endParaRPr lang="cs-CZ" sz="2400" b="1">
              <a:solidFill>
                <a:srgbClr val="C00000"/>
              </a:solidFill>
            </a:endParaRPr>
          </a:p>
        </p:txBody>
      </p:sp>
      <p:sp>
        <p:nvSpPr>
          <p:cNvPr id="1341" name="Text Box 2"/>
          <p:cNvSpPr txBox="1">
            <a:spLocks noChangeArrowheads="1"/>
          </p:cNvSpPr>
          <p:nvPr/>
        </p:nvSpPr>
        <p:spPr bwMode="auto">
          <a:xfrm>
            <a:off x="571472" y="857232"/>
            <a:ext cx="10268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>
                <a:solidFill>
                  <a:schemeClr val="hlink"/>
                </a:solidFill>
                <a:latin typeface="Arial" charset="0"/>
              </a:rPr>
              <a:t>Results: </a:t>
            </a:r>
            <a:r>
              <a:rPr lang="en-US" sz="2400" b="0" i="1">
                <a:solidFill>
                  <a:schemeClr val="hlink"/>
                </a:solidFill>
                <a:latin typeface="Arial" charset="0"/>
              </a:rPr>
              <a:t>K-Ras</a:t>
            </a:r>
            <a:r>
              <a:rPr lang="en-US" sz="2400" b="0">
                <a:solidFill>
                  <a:schemeClr val="hlink"/>
                </a:solidFill>
                <a:latin typeface="Arial" charset="0"/>
              </a:rPr>
              <a:t> Mutation and </a:t>
            </a:r>
            <a:r>
              <a:rPr lang="en-US" sz="2400" b="0" smtClean="0">
                <a:solidFill>
                  <a:schemeClr val="hlink"/>
                </a:solidFill>
                <a:latin typeface="Arial" charset="0"/>
              </a:rPr>
              <a:t>OVERALL </a:t>
            </a:r>
            <a:r>
              <a:rPr lang="en-US" sz="2400" b="0">
                <a:solidFill>
                  <a:schemeClr val="hlink"/>
                </a:solidFill>
                <a:latin typeface="Arial" charset="0"/>
              </a:rPr>
              <a:t>RESPONSE RATE</a:t>
            </a:r>
          </a:p>
        </p:txBody>
      </p:sp>
      <p:sp>
        <p:nvSpPr>
          <p:cNvPr id="1342" name="Rectangle 3"/>
          <p:cNvSpPr>
            <a:spLocks noChangeArrowheads="1"/>
          </p:cNvSpPr>
          <p:nvPr/>
        </p:nvSpPr>
        <p:spPr bwMode="auto">
          <a:xfrm>
            <a:off x="2446338" y="204788"/>
            <a:ext cx="609600" cy="0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cs-CZ"/>
          </a:p>
        </p:txBody>
      </p:sp>
      <p:graphicFrame>
        <p:nvGraphicFramePr>
          <p:cNvPr id="1345" name="Object 6"/>
          <p:cNvGraphicFramePr>
            <a:graphicFrameLocks noChangeAspect="1"/>
          </p:cNvGraphicFramePr>
          <p:nvPr/>
        </p:nvGraphicFramePr>
        <p:xfrm>
          <a:off x="-1357354" y="2071678"/>
          <a:ext cx="6400800" cy="442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3" name="Graf" r:id="rId6" imgW="10134600" imgH="7010400" progId="Excel.Sheet.8">
                  <p:embed/>
                </p:oleObj>
              </mc:Choice>
              <mc:Fallback>
                <p:oleObj name="Graf" r:id="rId6" imgW="10134600" imgH="7010400" progId="Excel.Shee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357354" y="2071678"/>
                        <a:ext cx="6400800" cy="4427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46" name="Picture 11"/>
          <p:cNvPicPr>
            <a:picLocks noChangeAspect="1" noChangeArrowheads="1"/>
          </p:cNvPicPr>
          <p:nvPr/>
        </p:nvPicPr>
        <p:blipFill>
          <a:blip r:embed="rId8"/>
          <a:srcRect t="3867" r="2083" b="60294"/>
          <a:stretch>
            <a:fillRect/>
          </a:stretch>
        </p:blipFill>
        <p:spPr bwMode="auto">
          <a:xfrm>
            <a:off x="2786050" y="1285860"/>
            <a:ext cx="398383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7" name="TextovéPole 1346"/>
          <p:cNvSpPr txBox="1"/>
          <p:nvPr/>
        </p:nvSpPr>
        <p:spPr>
          <a:xfrm>
            <a:off x="3929058" y="3929066"/>
            <a:ext cx="1733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/>
              <a:t>CETUXIMAB</a:t>
            </a:r>
          </a:p>
          <a:p>
            <a:r>
              <a:rPr lang="cs-CZ" b="1" smtClean="0"/>
              <a:t>PANITUMUMAB</a:t>
            </a:r>
          </a:p>
          <a:p>
            <a:r>
              <a:rPr lang="cs-CZ" b="1" smtClean="0"/>
              <a:t>mAb proti EGFR</a:t>
            </a:r>
            <a:endParaRPr lang="cs-CZ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9144000" cy="55793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476672"/>
            <a:ext cx="5049588" cy="61458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517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13" y="770931"/>
            <a:ext cx="9144000" cy="4458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717032"/>
            <a:ext cx="5076056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9592" y="5415607"/>
            <a:ext cx="64860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Nemalobuněčný</a:t>
            </a:r>
            <a:r>
              <a:rPr lang="en-US" b="1" dirty="0" smtClean="0"/>
              <a:t> </a:t>
            </a:r>
            <a:r>
              <a:rPr lang="en-US" b="1" dirty="0" err="1" smtClean="0"/>
              <a:t>karcinom</a:t>
            </a:r>
            <a:r>
              <a:rPr lang="en-US" b="1" dirty="0" smtClean="0"/>
              <a:t> </a:t>
            </a:r>
            <a:r>
              <a:rPr lang="en-US" b="1" dirty="0" err="1" smtClean="0"/>
              <a:t>plic</a:t>
            </a:r>
            <a:r>
              <a:rPr lang="en-US" b="1" dirty="0" smtClean="0"/>
              <a:t> a </a:t>
            </a:r>
            <a:r>
              <a:rPr lang="en-US" b="1" dirty="0" err="1" smtClean="0"/>
              <a:t>mutace</a:t>
            </a:r>
            <a:r>
              <a:rPr lang="en-US" b="1" dirty="0" smtClean="0"/>
              <a:t> EGFR – </a:t>
            </a:r>
            <a:r>
              <a:rPr lang="en-US" b="1" dirty="0" err="1" smtClean="0"/>
              <a:t>erlotinib</a:t>
            </a:r>
            <a:r>
              <a:rPr lang="en-US" b="1" dirty="0" smtClean="0"/>
              <a:t>, </a:t>
            </a:r>
            <a:r>
              <a:rPr lang="en-US" b="1" dirty="0" err="1" smtClean="0"/>
              <a:t>gefitinib</a:t>
            </a:r>
            <a:endParaRPr lang="en-US" b="1" dirty="0" smtClean="0"/>
          </a:p>
          <a:p>
            <a:r>
              <a:rPr lang="en-US" b="1" dirty="0" err="1" smtClean="0"/>
              <a:t>Maligní</a:t>
            </a:r>
            <a:r>
              <a:rPr lang="en-US" b="1" dirty="0" smtClean="0"/>
              <a:t> </a:t>
            </a:r>
            <a:r>
              <a:rPr lang="en-US" b="1" dirty="0" err="1"/>
              <a:t>melanom</a:t>
            </a:r>
            <a:r>
              <a:rPr lang="en-US" b="1" dirty="0"/>
              <a:t> a </a:t>
            </a:r>
            <a:r>
              <a:rPr lang="en-US" b="1" dirty="0" err="1"/>
              <a:t>mutace</a:t>
            </a:r>
            <a:r>
              <a:rPr lang="en-US" b="1" dirty="0"/>
              <a:t> V600E genu </a:t>
            </a:r>
            <a:r>
              <a:rPr lang="en-US" b="1" dirty="0" smtClean="0"/>
              <a:t>BRAF – </a:t>
            </a:r>
            <a:r>
              <a:rPr lang="en-US" b="1" dirty="0" err="1" smtClean="0"/>
              <a:t>vemurafenib</a:t>
            </a:r>
            <a:endParaRPr lang="en-US" b="1" dirty="0" smtClean="0"/>
          </a:p>
          <a:p>
            <a:r>
              <a:rPr lang="en-US" b="1" dirty="0" smtClean="0"/>
              <a:t>GIST a </a:t>
            </a:r>
            <a:r>
              <a:rPr lang="en-US" b="1" dirty="0" err="1" smtClean="0"/>
              <a:t>mutace</a:t>
            </a:r>
            <a:r>
              <a:rPr lang="en-US" b="1" dirty="0" smtClean="0"/>
              <a:t> KIT a PDGFRA – </a:t>
            </a:r>
            <a:r>
              <a:rPr lang="en-US" b="1" dirty="0" err="1" smtClean="0"/>
              <a:t>imatinib</a:t>
            </a:r>
            <a:r>
              <a:rPr lang="en-US" b="1" dirty="0" smtClean="0"/>
              <a:t> a </a:t>
            </a:r>
            <a:r>
              <a:rPr lang="en-US" b="1" dirty="0" err="1" smtClean="0"/>
              <a:t>sunitinib</a:t>
            </a:r>
            <a:endParaRPr lang="en-US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619672" y="404664"/>
            <a:ext cx="6349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Další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příklady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prediktivních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biomarkerů</a:t>
            </a:r>
            <a:r>
              <a:rPr lang="en-US" b="1" dirty="0" smtClean="0">
                <a:solidFill>
                  <a:srgbClr val="FF0000"/>
                </a:solidFill>
              </a:rPr>
              <a:t> – companion diagnostics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3</a:t>
            </a:r>
            <a:r>
              <a:rPr lang="en-US" sz="1200" smtClean="0">
                <a:solidFill>
                  <a:schemeClr val="bg1"/>
                </a:solidFill>
              </a:rPr>
              <a:t>3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1538" y="857232"/>
            <a:ext cx="7097712" cy="5319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3</a:t>
            </a:r>
            <a:r>
              <a:rPr lang="en-US" sz="1200" smtClean="0">
                <a:solidFill>
                  <a:schemeClr val="bg1"/>
                </a:solidFill>
              </a:rPr>
              <a:t>4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85720" y="571480"/>
            <a:ext cx="7652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Moderní transportní systémy léčiv: lipozomy a nanočástice</a:t>
            </a:r>
            <a:endParaRPr lang="cs-CZ" sz="2400" b="1">
              <a:solidFill>
                <a:srgbClr val="C0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23160" y="1285860"/>
            <a:ext cx="905093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smtClean="0"/>
              <a:t>Ideální nano- transportní systém zajistí, že konjugát léčiva a transportního systému </a:t>
            </a:r>
          </a:p>
          <a:p>
            <a:r>
              <a:rPr lang="cs-CZ" sz="2000" smtClean="0"/>
              <a:t>doručí léčivo do specifického místa účinku.</a:t>
            </a:r>
          </a:p>
          <a:p>
            <a:r>
              <a:rPr lang="cs-CZ" sz="2000" smtClean="0"/>
              <a:t>Lipozomy a nanočástice jsou účinné technologie  pro racionální transport cytostatik </a:t>
            </a:r>
          </a:p>
          <a:p>
            <a:r>
              <a:rPr lang="cs-CZ" sz="2000" smtClean="0"/>
              <a:t>v terapii nádorových onemocnění.</a:t>
            </a:r>
          </a:p>
          <a:p>
            <a:r>
              <a:rPr lang="cs-CZ" sz="2000" smtClean="0"/>
              <a:t>Jejich užití zlepšuje farmakokinetické vlastnosti, kontrolované a prodloužené </a:t>
            </a:r>
          </a:p>
          <a:p>
            <a:r>
              <a:rPr lang="cs-CZ" sz="2000" smtClean="0"/>
              <a:t>Uvolňování léčiva a především nižší systémovou toxicitu.</a:t>
            </a:r>
          </a:p>
          <a:p>
            <a:r>
              <a:rPr lang="cs-CZ" sz="2000" smtClean="0"/>
              <a:t>Do praxe zaveden </a:t>
            </a:r>
            <a:r>
              <a:rPr lang="cs-CZ" sz="2000" b="1" smtClean="0"/>
              <a:t>lipozomalní Doxil</a:t>
            </a:r>
            <a:r>
              <a:rPr lang="cs-CZ" sz="2000" smtClean="0"/>
              <a:t> (doxorubicine), nanočásticový na albumin vázaný</a:t>
            </a:r>
          </a:p>
          <a:p>
            <a:r>
              <a:rPr lang="cs-CZ" sz="2000" smtClean="0"/>
              <a:t>Paclitaxel – </a:t>
            </a:r>
            <a:r>
              <a:rPr lang="cs-CZ" sz="2000" b="1" smtClean="0"/>
              <a:t>nab Abraxane</a:t>
            </a:r>
          </a:p>
        </p:txBody>
      </p:sp>
      <p:sp>
        <p:nvSpPr>
          <p:cNvPr id="10" name="Obdélník 9"/>
          <p:cNvSpPr/>
          <p:nvPr/>
        </p:nvSpPr>
        <p:spPr>
          <a:xfrm>
            <a:off x="285720" y="3929066"/>
            <a:ext cx="83582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smtClean="0"/>
              <a:t>Lipozomy</a:t>
            </a:r>
            <a:r>
              <a:rPr lang="cs-CZ" smtClean="0"/>
              <a:t> jsou to částice tvořené fosfolipidy </a:t>
            </a:r>
          </a:p>
          <a:p>
            <a:r>
              <a:rPr lang="cs-CZ" smtClean="0"/>
              <a:t>o velikosti </a:t>
            </a:r>
            <a:r>
              <a:rPr lang="pt-BR" smtClean="0"/>
              <a:t>0,6–2 μm s tloušťkou membrány</a:t>
            </a:r>
            <a:r>
              <a:rPr lang="cs-CZ" smtClean="0"/>
              <a:t> 5 nm. </a:t>
            </a:r>
          </a:p>
          <a:p>
            <a:r>
              <a:rPr lang="cs-CZ" smtClean="0"/>
              <a:t>Jádro i povrch lipozomu je hydrofilní, vnitřek </a:t>
            </a:r>
          </a:p>
          <a:p>
            <a:r>
              <a:rPr lang="cs-CZ" smtClean="0"/>
              <a:t>membrány tvoří lipofilní zbytky mastných </a:t>
            </a:r>
          </a:p>
          <a:p>
            <a:r>
              <a:rPr lang="cs-CZ" smtClean="0"/>
              <a:t>kyselin fosfolipidů. Léčivo je možné umístit </a:t>
            </a:r>
          </a:p>
          <a:p>
            <a:r>
              <a:rPr lang="cs-CZ" smtClean="0"/>
              <a:t>podle jeho povahy do jádra nebo </a:t>
            </a:r>
          </a:p>
          <a:p>
            <a:r>
              <a:rPr lang="cs-CZ" smtClean="0"/>
              <a:t>do membrány lipozomu</a:t>
            </a:r>
            <a:endParaRPr lang="cs-CZ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4000504"/>
            <a:ext cx="2357444" cy="201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ovéPole 2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35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85720" y="571480"/>
            <a:ext cx="7652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Moderní transportní systémy léčiv: lipozomy a nanočástice</a:t>
            </a:r>
            <a:endParaRPr lang="cs-CZ" sz="2400" b="1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142984"/>
            <a:ext cx="5572164" cy="3117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214282" y="4357694"/>
            <a:ext cx="85725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smtClean="0"/>
              <a:t>Úpravou povrchu lipozomů, např. </a:t>
            </a:r>
            <a:r>
              <a:rPr lang="cs-CZ" sz="1600" b="1" smtClean="0"/>
              <a:t>polyethylenglykolem (PEG), se prodloužila jejich cirkulace v krevní plazmě </a:t>
            </a:r>
            <a:r>
              <a:rPr lang="pt-BR" sz="1600" smtClean="0"/>
              <a:t>a částečně se vyřešil problém s jejich</a:t>
            </a:r>
            <a:r>
              <a:rPr lang="cs-CZ" sz="1600" smtClean="0"/>
              <a:t> vychytáváním jako cizorodých částic retikuloendoteliárním systémem. V praxi se používají léky s obsahem daunorubicinu a doxorubicinu jako parenteralia ve farmakoterapii Kaposiho sarkomu, s amfotericinem B při léčbě invazivních plísňových infekcí, s obsahem virionů </a:t>
            </a:r>
            <a:r>
              <a:rPr lang="pt-BR" sz="1600" smtClean="0"/>
              <a:t>inaktivované hepatitidy A jako očkovačí</a:t>
            </a:r>
          </a:p>
          <a:p>
            <a:r>
              <a:rPr lang="cs-CZ" sz="1600" smtClean="0"/>
              <a:t>látka proti hepatitidě A, při terapii syndromu dechové nedostatečnosti u předčasně narozených dětí s obsahem lyofilizátu </a:t>
            </a:r>
            <a:r>
              <a:rPr lang="pl-PL" sz="1600" smtClean="0"/>
              <a:t>z hovězích plic, s ekonazolem při </a:t>
            </a:r>
            <a:r>
              <a:rPr lang="cs-CZ" sz="1600" smtClean="0"/>
              <a:t>lokálním ošetření plísňových kožních </a:t>
            </a:r>
            <a:r>
              <a:rPr lang="pl-PL" sz="1600" smtClean="0"/>
              <a:t>chorob.</a:t>
            </a:r>
            <a:endParaRPr lang="cs-CZ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36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1214422"/>
            <a:ext cx="5610241" cy="515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285720" y="571480"/>
            <a:ext cx="486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Lipozomy: aktivní a pasivní transport</a:t>
            </a:r>
            <a:endParaRPr lang="cs-CZ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37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924884" y="6429396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143240" y="571480"/>
            <a:ext cx="1734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Nanočástice</a:t>
            </a:r>
            <a:endParaRPr lang="cs-CZ" sz="2400" b="1">
              <a:solidFill>
                <a:srgbClr val="C000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14282" y="1000108"/>
            <a:ext cx="82868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V současnosti je největší pozornost věnována nanočásticím. Svou velikostí 60–300 </a:t>
            </a:r>
            <a:r>
              <a:rPr lang="cs-CZ" dirty="0" err="1" smtClean="0"/>
              <a:t>nm</a:t>
            </a:r>
            <a:r>
              <a:rPr lang="cs-CZ" dirty="0" smtClean="0"/>
              <a:t> leží nanočástice na </a:t>
            </a:r>
            <a:r>
              <a:rPr lang="pt-BR" dirty="0" err="1" smtClean="0"/>
              <a:t>subcelulární</a:t>
            </a:r>
            <a:r>
              <a:rPr lang="pt-BR" dirty="0" smtClean="0"/>
              <a:t> </a:t>
            </a:r>
            <a:r>
              <a:rPr lang="pt-BR" dirty="0" err="1" smtClean="0"/>
              <a:t>úrovni</a:t>
            </a:r>
            <a:r>
              <a:rPr lang="pt-BR" dirty="0" smtClean="0"/>
              <a:t> a </a:t>
            </a:r>
            <a:r>
              <a:rPr lang="pt-BR" dirty="0" err="1" smtClean="0"/>
              <a:t>mohou</a:t>
            </a:r>
            <a:r>
              <a:rPr lang="pt-BR" dirty="0" smtClean="0"/>
              <a:t> se </a:t>
            </a:r>
            <a:r>
              <a:rPr lang="pt-BR" dirty="0" err="1" smtClean="0"/>
              <a:t>proto</a:t>
            </a:r>
            <a:r>
              <a:rPr lang="cs-CZ" dirty="0" smtClean="0"/>
              <a:t> jako lékové </a:t>
            </a:r>
            <a:r>
              <a:rPr lang="cs-CZ" dirty="0" err="1" smtClean="0"/>
              <a:t>mininosiče</a:t>
            </a:r>
            <a:r>
              <a:rPr lang="cs-CZ" dirty="0" smtClean="0"/>
              <a:t> cíleně usměrnit </a:t>
            </a:r>
            <a:r>
              <a:rPr lang="pt-BR" dirty="0" smtClean="0"/>
              <a:t>do </a:t>
            </a:r>
            <a:r>
              <a:rPr lang="pt-BR" dirty="0" err="1" smtClean="0"/>
              <a:t>orgánů</a:t>
            </a:r>
            <a:r>
              <a:rPr lang="pt-BR" dirty="0" smtClean="0"/>
              <a:t>, </a:t>
            </a:r>
            <a:r>
              <a:rPr lang="pt-BR" dirty="0" err="1" smtClean="0"/>
              <a:t>tkání</a:t>
            </a:r>
            <a:r>
              <a:rPr lang="pt-BR" dirty="0" smtClean="0"/>
              <a:t>, </a:t>
            </a:r>
            <a:r>
              <a:rPr lang="pt-BR" dirty="0" err="1" smtClean="0"/>
              <a:t>buněk</a:t>
            </a:r>
            <a:r>
              <a:rPr lang="pt-BR" dirty="0" smtClean="0"/>
              <a:t> a </a:t>
            </a:r>
            <a:r>
              <a:rPr lang="pt-BR" dirty="0" err="1" smtClean="0"/>
              <a:t>nemocných</a:t>
            </a:r>
            <a:r>
              <a:rPr lang="cs-CZ" dirty="0" smtClean="0"/>
              <a:t> částí těla, které zůstávají jiným lékovým formám nedostupné. Jsou určeny pro cílené uvolňování a působení léčiva při </a:t>
            </a:r>
            <a:r>
              <a:rPr lang="pt-BR" dirty="0" err="1" smtClean="0"/>
              <a:t>perorálním</a:t>
            </a:r>
            <a:r>
              <a:rPr lang="pt-BR" dirty="0" smtClean="0"/>
              <a:t>, </a:t>
            </a:r>
            <a:r>
              <a:rPr lang="pt-BR" dirty="0" err="1" smtClean="0"/>
              <a:t>parenterálním</a:t>
            </a:r>
            <a:r>
              <a:rPr lang="pt-BR" dirty="0" smtClean="0"/>
              <a:t> </a:t>
            </a:r>
            <a:r>
              <a:rPr lang="pt-BR" dirty="0" err="1" smtClean="0"/>
              <a:t>i</a:t>
            </a:r>
            <a:r>
              <a:rPr lang="pt-BR" dirty="0" smtClean="0"/>
              <a:t> </a:t>
            </a:r>
            <a:r>
              <a:rPr lang="pt-BR" dirty="0" err="1" smtClean="0"/>
              <a:t>lokálním</a:t>
            </a:r>
            <a:r>
              <a:rPr lang="pt-BR" dirty="0" smtClean="0"/>
              <a:t> </a:t>
            </a:r>
            <a:r>
              <a:rPr lang="pt-BR" dirty="0" err="1" smtClean="0"/>
              <a:t>podání</a:t>
            </a:r>
            <a:r>
              <a:rPr lang="pt-BR" dirty="0" smtClean="0"/>
              <a:t>,</a:t>
            </a:r>
            <a:r>
              <a:rPr lang="cs-CZ" dirty="0" smtClean="0"/>
              <a:t> </a:t>
            </a:r>
            <a:r>
              <a:rPr lang="pl-PL" dirty="0" smtClean="0"/>
              <a:t>pro </a:t>
            </a:r>
            <a:r>
              <a:rPr lang="pl-PL" dirty="0" err="1" smtClean="0"/>
              <a:t>aplikaci</a:t>
            </a:r>
            <a:r>
              <a:rPr lang="pl-PL" dirty="0" smtClean="0"/>
              <a:t> do oka i </a:t>
            </a:r>
            <a:r>
              <a:rPr lang="pl-PL" dirty="0" err="1" smtClean="0"/>
              <a:t>nosu</a:t>
            </a:r>
            <a:r>
              <a:rPr lang="pl-PL" dirty="0" smtClean="0"/>
              <a:t>. </a:t>
            </a:r>
            <a:r>
              <a:rPr lang="pl-PL" dirty="0" err="1" smtClean="0"/>
              <a:t>Volbou</a:t>
            </a:r>
            <a:r>
              <a:rPr lang="pl-PL" dirty="0" smtClean="0"/>
              <a:t> </a:t>
            </a:r>
            <a:r>
              <a:rPr lang="cs-CZ" dirty="0" smtClean="0"/>
              <a:t>metody přípravy a aktivizací povrchu </a:t>
            </a:r>
            <a:r>
              <a:rPr lang="pl-PL" dirty="0" err="1" smtClean="0"/>
              <a:t>nanočástic</a:t>
            </a:r>
            <a:r>
              <a:rPr lang="pl-PL" dirty="0" smtClean="0"/>
              <a:t> je </a:t>
            </a:r>
            <a:r>
              <a:rPr lang="pl-PL" dirty="0" err="1" smtClean="0"/>
              <a:t>možné</a:t>
            </a:r>
            <a:r>
              <a:rPr lang="pl-PL" dirty="0" smtClean="0"/>
              <a:t> je </a:t>
            </a:r>
            <a:r>
              <a:rPr lang="pl-PL" dirty="0" err="1" smtClean="0"/>
              <a:t>nasměrovat</a:t>
            </a:r>
            <a:r>
              <a:rPr lang="pl-PL" dirty="0" smtClean="0"/>
              <a:t> na </a:t>
            </a:r>
            <a:r>
              <a:rPr lang="cs-CZ" dirty="0" smtClean="0"/>
              <a:t>různé cíle. Očekává se od nich využití při cíleném transportu cytostatik, specifickém doručení antibiotik a </a:t>
            </a:r>
            <a:r>
              <a:rPr lang="cs-CZ" dirty="0" err="1" smtClean="0"/>
              <a:t>antiparazitik</a:t>
            </a:r>
            <a:r>
              <a:rPr lang="cs-CZ" dirty="0" smtClean="0"/>
              <a:t>, v perorálních lékových transportních </a:t>
            </a:r>
            <a:r>
              <a:rPr lang="de-DE" dirty="0" err="1" smtClean="0"/>
              <a:t>systémech</a:t>
            </a:r>
            <a:r>
              <a:rPr lang="de-DE" dirty="0" smtClean="0"/>
              <a:t> pro </a:t>
            </a:r>
            <a:r>
              <a:rPr lang="de-DE" dirty="0" err="1" smtClean="0"/>
              <a:t>inzulin</a:t>
            </a:r>
            <a:r>
              <a:rPr lang="de-DE" dirty="0" smtClean="0"/>
              <a:t>, </a:t>
            </a:r>
            <a:r>
              <a:rPr lang="de-DE" dirty="0" err="1" smtClean="0"/>
              <a:t>proteiny</a:t>
            </a:r>
            <a:r>
              <a:rPr lang="de-DE" dirty="0" smtClean="0"/>
              <a:t>, </a:t>
            </a:r>
            <a:r>
              <a:rPr lang="de-DE" dirty="0" err="1" smtClean="0"/>
              <a:t>geny</a:t>
            </a:r>
            <a:r>
              <a:rPr lang="de-DE" dirty="0" smtClean="0"/>
              <a:t>,</a:t>
            </a:r>
            <a:r>
              <a:rPr lang="cs-CZ" dirty="0" smtClean="0"/>
              <a:t> pro </a:t>
            </a:r>
            <a:r>
              <a:rPr lang="cs-CZ" dirty="0" err="1" smtClean="0"/>
              <a:t>vakciny</a:t>
            </a:r>
            <a:r>
              <a:rPr lang="cs-CZ" dirty="0" smtClean="0"/>
              <a:t> i při topické aplikaci.</a:t>
            </a:r>
            <a:endParaRPr lang="cs-C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643314"/>
            <a:ext cx="4692662" cy="269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5286380" y="3643314"/>
            <a:ext cx="36111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/>
              <a:t>Solid lipids nanočástice</a:t>
            </a:r>
          </a:p>
          <a:p>
            <a:r>
              <a:rPr lang="cs-CZ" b="1" smtClean="0"/>
              <a:t>Polymerové nanočástice</a:t>
            </a:r>
          </a:p>
          <a:p>
            <a:r>
              <a:rPr lang="cs-CZ" smtClean="0"/>
              <a:t>PLA - polyactid</a:t>
            </a:r>
          </a:p>
          <a:p>
            <a:r>
              <a:rPr lang="cs-CZ" smtClean="0"/>
              <a:t>PLGA - poly(D,L-lactide–co-glycolide)</a:t>
            </a:r>
          </a:p>
          <a:p>
            <a:r>
              <a:rPr lang="cs-CZ" smtClean="0"/>
              <a:t>PEG - polyethylenglykol</a:t>
            </a:r>
          </a:p>
          <a:p>
            <a:endParaRPr lang="cs-CZ" smtClean="0"/>
          </a:p>
          <a:p>
            <a:r>
              <a:rPr lang="cs-CZ" b="1" smtClean="0"/>
              <a:t>Zlaté nanočástice</a:t>
            </a:r>
          </a:p>
          <a:p>
            <a:r>
              <a:rPr lang="cs-CZ" b="1" smtClean="0"/>
              <a:t>Albuminové nanočástice</a:t>
            </a:r>
            <a:endParaRPr lang="cs-CZ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38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643570" y="1214422"/>
            <a:ext cx="1734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Nanočástice</a:t>
            </a:r>
            <a:endParaRPr lang="cs-CZ" sz="2400" b="1">
              <a:solidFill>
                <a:srgbClr val="C00000"/>
              </a:solidFill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642918"/>
            <a:ext cx="2768973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1857364"/>
            <a:ext cx="4454618" cy="88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5500694" y="2857496"/>
            <a:ext cx="2068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smtClean="0"/>
              <a:t>Syntéza zlaté nanočástice</a:t>
            </a:r>
            <a:endParaRPr lang="cs-CZ" sz="1400" b="1"/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4000504"/>
            <a:ext cx="81057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71472" y="6500834"/>
            <a:ext cx="732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8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28596" y="642918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Klinické hodnocení</a:t>
            </a:r>
            <a:r>
              <a:rPr lang="en-US" sz="2400" b="1" smtClean="0">
                <a:solidFill>
                  <a:srgbClr val="C00000"/>
                </a:solidFill>
              </a:rPr>
              <a:t> </a:t>
            </a:r>
            <a:r>
              <a:rPr lang="cs-CZ" sz="2400" b="1" smtClean="0">
                <a:solidFill>
                  <a:srgbClr val="C00000"/>
                </a:solidFill>
              </a:rPr>
              <a:t>nových léčiv</a:t>
            </a:r>
            <a:endParaRPr lang="cs-CZ" sz="2400">
              <a:solidFill>
                <a:srgbClr val="C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000240"/>
            <a:ext cx="5849949" cy="408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428596" y="1071546"/>
            <a:ext cx="8554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/>
              <a:t>Randomizace </a:t>
            </a:r>
            <a:r>
              <a:rPr lang="en-US" sz="2000" smtClean="0"/>
              <a:t>je proces n</a:t>
            </a:r>
            <a:r>
              <a:rPr lang="cs-CZ" sz="2000" smtClean="0"/>
              <a:t>áhodného rozdělování subjektů </a:t>
            </a:r>
          </a:p>
          <a:p>
            <a:r>
              <a:rPr lang="cs-CZ" sz="2000" smtClean="0"/>
              <a:t>do srovnávacích ramen klinického hodnocení (kompletní, bloková, stratifikovaná).</a:t>
            </a:r>
            <a:endParaRPr lang="cs-CZ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39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928670"/>
            <a:ext cx="8802649" cy="439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3357554" y="500042"/>
            <a:ext cx="1734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Nanočástice</a:t>
            </a:r>
            <a:endParaRPr lang="cs-CZ" sz="2400" b="1">
              <a:solidFill>
                <a:srgbClr val="C0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214942" y="5357826"/>
            <a:ext cx="3622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smtClean="0"/>
              <a:t>Malam et al., Trends in Pharmacological Sciences, 2009</a:t>
            </a:r>
            <a:endParaRPr lang="cs-CZ" sz="12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40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928926" y="571480"/>
            <a:ext cx="3311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Albuminové nanočástice</a:t>
            </a:r>
            <a:endParaRPr lang="cs-CZ" sz="2400" b="1">
              <a:solidFill>
                <a:srgbClr val="C0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000108"/>
            <a:ext cx="83343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3857628"/>
            <a:ext cx="3182935" cy="22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4572000" y="3929066"/>
            <a:ext cx="431342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Abraxane je první léčivo založené na </a:t>
            </a:r>
          </a:p>
          <a:p>
            <a:r>
              <a:rPr lang="cs-CZ" smtClean="0"/>
              <a:t>nanočásticovém transportu vazbou na</a:t>
            </a:r>
          </a:p>
          <a:p>
            <a:r>
              <a:rPr lang="cs-CZ" smtClean="0"/>
              <a:t>albumin (nab). nab Paklitaxel má proti </a:t>
            </a:r>
          </a:p>
          <a:p>
            <a:r>
              <a:rPr lang="cs-CZ" smtClean="0"/>
              <a:t>volnému paklitaxelu delší poločas a </a:t>
            </a:r>
          </a:p>
          <a:p>
            <a:r>
              <a:rPr lang="cs-CZ" smtClean="0"/>
              <a:t>proti rozpozštědlu Cremophor EL, ve kterém</a:t>
            </a:r>
          </a:p>
          <a:p>
            <a:r>
              <a:rPr lang="cs-CZ" smtClean="0"/>
              <a:t>je paklitaxel podáván nezpůsobuje</a:t>
            </a:r>
          </a:p>
          <a:p>
            <a:r>
              <a:rPr lang="cs-CZ" smtClean="0"/>
              <a:t>hypersenzitivitu.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124744"/>
            <a:ext cx="777686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Imunoterapie představuje takový způsob léčby, kdy k navození léčebného účinku využíváme buňky nebo molekuly imunitního systému. </a:t>
            </a:r>
            <a:endParaRPr lang="cs-CZ" b="1" dirty="0" smtClean="0"/>
          </a:p>
          <a:p>
            <a:r>
              <a:rPr lang="cs-CZ" dirty="0" smtClean="0"/>
              <a:t>Mezi </a:t>
            </a:r>
            <a:r>
              <a:rPr lang="cs-CZ" dirty="0"/>
              <a:t>imunoterapii můžeme řadit také léčebnou vakcinaci, která navozuje specifickou imunitní odpověď vůči onemocnění, které propuklo již před začátkem vakcinace. </a:t>
            </a:r>
            <a:endParaRPr lang="cs-CZ" dirty="0" smtClean="0"/>
          </a:p>
          <a:p>
            <a:r>
              <a:rPr lang="cs-CZ" b="1" dirty="0" smtClean="0"/>
              <a:t>Naopak </a:t>
            </a:r>
            <a:r>
              <a:rPr lang="cs-CZ" b="1" dirty="0"/>
              <a:t>preventivní vakcinaci, kdy očkování provádíme před propuknutím onemocnění, mezi imunoterapii neřadíme.</a:t>
            </a:r>
            <a:r>
              <a:rPr lang="en-US" b="1" dirty="0"/>
              <a:t> 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err="1" smtClean="0"/>
              <a:t>Pasivní</a:t>
            </a:r>
            <a:r>
              <a:rPr lang="en-US" b="1" dirty="0" smtClean="0"/>
              <a:t> </a:t>
            </a:r>
            <a:r>
              <a:rPr lang="en-US" b="1" dirty="0" err="1" smtClean="0"/>
              <a:t>imunoterapie</a:t>
            </a:r>
            <a:endParaRPr lang="en-US" b="1" dirty="0" smtClean="0"/>
          </a:p>
          <a:p>
            <a:r>
              <a:rPr lang="cs-CZ" dirty="0"/>
              <a:t>Pasivní imunoterapie znamená podání již hotových složek imunitního systému, které jsou schopny plnit svou funkci bez jejich další aktivace. Mezi pasivní imunoterapeutické postupy řadíme např. podání směsného koncentrátu imunoglobulinů získaných z krevní plazmy zdravých dárců krve.</a:t>
            </a:r>
            <a:r>
              <a:rPr lang="en-US" dirty="0"/>
              <a:t> </a:t>
            </a:r>
            <a:endParaRPr lang="en-US" dirty="0" smtClean="0"/>
          </a:p>
          <a:p>
            <a:endParaRPr lang="en-US" b="1" dirty="0"/>
          </a:p>
          <a:p>
            <a:r>
              <a:rPr lang="en-US" b="1" dirty="0" err="1" smtClean="0"/>
              <a:t>Aktivní</a:t>
            </a:r>
            <a:r>
              <a:rPr lang="en-US" b="1" dirty="0" smtClean="0"/>
              <a:t> </a:t>
            </a:r>
            <a:r>
              <a:rPr lang="en-US" b="1" dirty="0" err="1" smtClean="0"/>
              <a:t>imunoterapie</a:t>
            </a:r>
            <a:endParaRPr lang="en-US" b="1" dirty="0" smtClean="0"/>
          </a:p>
          <a:p>
            <a:r>
              <a:rPr lang="cs-CZ" dirty="0"/>
              <a:t>Aktivní imunoterapie znamená, že podáním látek nebo buněk dojde nejprve k aktivaci imunitního systému, která následně zabezpečí léčebný efekt. Vlastní podané látky nebo buňky přitom zpravidla nemají přímý léčebný efekt. Ten je dosahován teprve specifickou nebo nespecifickou aktivací imunitního systému.</a:t>
            </a:r>
            <a:r>
              <a:rPr lang="en-US" dirty="0"/>
              <a:t> </a:t>
            </a:r>
            <a:endParaRPr lang="en-US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411760" y="404664"/>
            <a:ext cx="2197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IMUNOTERAPIE</a:t>
            </a:r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38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94275" y="-762027"/>
            <a:ext cx="5040560" cy="8382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404664"/>
            <a:ext cx="3417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IMUNOTERAPIE - </a:t>
            </a:r>
            <a:r>
              <a:rPr lang="en-US" sz="2400" b="1" dirty="0" err="1" smtClean="0">
                <a:solidFill>
                  <a:srgbClr val="FF0000"/>
                </a:solidFill>
              </a:rPr>
              <a:t>přehled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04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60648"/>
            <a:ext cx="6805240" cy="618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3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196752"/>
            <a:ext cx="6967431" cy="4867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404664"/>
            <a:ext cx="4816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IMUNOTERAPIE – </a:t>
            </a:r>
            <a:r>
              <a:rPr lang="en-US" sz="2400" b="1" dirty="0" err="1" smtClean="0">
                <a:solidFill>
                  <a:srgbClr val="FF0000"/>
                </a:solidFill>
              </a:rPr>
              <a:t>Dendritické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bu</a:t>
            </a:r>
            <a:r>
              <a:rPr lang="cs-CZ" sz="2400" b="1" dirty="0" err="1" smtClean="0">
                <a:solidFill>
                  <a:srgbClr val="FF0000"/>
                </a:solidFill>
              </a:rPr>
              <a:t>ňky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3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412776"/>
            <a:ext cx="7330429" cy="43787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404664"/>
            <a:ext cx="4816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IMUNOTERAPIE – </a:t>
            </a:r>
            <a:r>
              <a:rPr lang="en-US" sz="2400" b="1" dirty="0" err="1" smtClean="0">
                <a:solidFill>
                  <a:srgbClr val="FF0000"/>
                </a:solidFill>
              </a:rPr>
              <a:t>Dendritické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bu</a:t>
            </a:r>
            <a:r>
              <a:rPr lang="cs-CZ" sz="2400" b="1" dirty="0" err="1" smtClean="0">
                <a:solidFill>
                  <a:srgbClr val="FF0000"/>
                </a:solidFill>
              </a:rPr>
              <a:t>ňky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5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52736"/>
            <a:ext cx="7337006" cy="45228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404664"/>
            <a:ext cx="5122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Terapeutické využití kmenových buněk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8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41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286116" y="500042"/>
            <a:ext cx="2464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Genov</a:t>
            </a:r>
            <a:r>
              <a:rPr lang="cs-CZ" sz="2800" b="1" smtClean="0">
                <a:solidFill>
                  <a:srgbClr val="C00000"/>
                </a:solidFill>
              </a:rPr>
              <a:t>á terapie</a:t>
            </a:r>
            <a:endParaRPr lang="cs-CZ" sz="2800" b="1">
              <a:solidFill>
                <a:srgbClr val="C0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14282" y="1142984"/>
            <a:ext cx="84296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cs-CZ" smtClean="0"/>
              <a:t>   většina chorob člověka je způsobena </a:t>
            </a:r>
            <a:r>
              <a:rPr lang="cs-CZ" u="sng" smtClean="0"/>
              <a:t>genetickou predispozicí</a:t>
            </a:r>
            <a:r>
              <a:rPr lang="cs-CZ" smtClean="0"/>
              <a:t> spojenou s </a:t>
            </a:r>
            <a:r>
              <a:rPr lang="cs-CZ" u="sng" smtClean="0"/>
              <a:t>environmentálními vlivy</a:t>
            </a:r>
            <a:r>
              <a:rPr lang="cs-CZ" smtClean="0"/>
              <a:t>. </a:t>
            </a:r>
            <a:r>
              <a:rPr lang="cs-CZ" i="1" smtClean="0"/>
              <a:t>(nature and nurture)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cs-CZ" smtClean="0"/>
              <a:t>   terapie zpravidla pouze modifikuje symptomy nemoci, či dává tělu možnost se uzdravit samo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cs-CZ" smtClean="0"/>
              <a:t>   genová terapie: efektivní a kauzální léčba by změnila samotnou genetickou podstatu nemoci, nikoli jenom symptomy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cs-CZ" smtClean="0"/>
              <a:t>   Pokud by se zdařila excize „špatné“ alely a její nahrazení „správnou“, otevřely by se dveře pro „</a:t>
            </a:r>
            <a:r>
              <a:rPr lang="cs-CZ" b="1" smtClean="0"/>
              <a:t>genetickou chirurgii</a:t>
            </a:r>
            <a:r>
              <a:rPr lang="cs-CZ" smtClean="0"/>
              <a:t>“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cs-CZ" smtClean="0"/>
              <a:t>   Obavy z „</a:t>
            </a:r>
            <a:r>
              <a:rPr lang="cs-CZ" b="1" smtClean="0"/>
              <a:t>genetického dopingu</a:t>
            </a:r>
            <a:r>
              <a:rPr lang="cs-CZ" smtClean="0"/>
              <a:t>“ již i na OH v Turíně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cs-CZ" smtClean="0"/>
              <a:t>   Otázky „</a:t>
            </a:r>
            <a:r>
              <a:rPr lang="cs-CZ" b="1" smtClean="0"/>
              <a:t>plastické genetiky</a:t>
            </a:r>
            <a:r>
              <a:rPr lang="cs-CZ" smtClean="0"/>
              <a:t>“</a:t>
            </a:r>
          </a:p>
        </p:txBody>
      </p:sp>
      <p:sp>
        <p:nvSpPr>
          <p:cNvPr id="9" name="Obdélník 8"/>
          <p:cNvSpPr/>
          <p:nvPr/>
        </p:nvSpPr>
        <p:spPr>
          <a:xfrm>
            <a:off x="285720" y="400050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smtClean="0"/>
              <a:t>Somatic-cell gene therapy </a:t>
            </a:r>
          </a:p>
          <a:p>
            <a:r>
              <a:rPr lang="cs-CZ" smtClean="0"/>
              <a:t>(= změna genetické informace </a:t>
            </a:r>
          </a:p>
          <a:p>
            <a:r>
              <a:rPr lang="cs-CZ" smtClean="0"/>
              <a:t>pouze u somatických buněk)</a:t>
            </a:r>
          </a:p>
          <a:p>
            <a:r>
              <a:rPr lang="cs-CZ" b="1" smtClean="0"/>
              <a:t>Germ-line gene therapy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3645024"/>
            <a:ext cx="4283968" cy="2613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16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7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</a:t>
            </a:r>
            <a:r>
              <a:rPr lang="en-US" sz="1200" smtClean="0">
                <a:solidFill>
                  <a:schemeClr val="bg1"/>
                </a:solidFill>
              </a:rPr>
              <a:t>5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0" y="642918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Klinické hodnocení</a:t>
            </a:r>
            <a:r>
              <a:rPr lang="en-US" sz="2400" b="1" smtClean="0">
                <a:solidFill>
                  <a:srgbClr val="C00000"/>
                </a:solidFill>
              </a:rPr>
              <a:t> </a:t>
            </a:r>
            <a:r>
              <a:rPr lang="cs-CZ" sz="2400" b="1" smtClean="0">
                <a:solidFill>
                  <a:srgbClr val="C00000"/>
                </a:solidFill>
              </a:rPr>
              <a:t>nových léčiv</a:t>
            </a:r>
            <a:endParaRPr lang="cs-CZ" sz="2400">
              <a:solidFill>
                <a:srgbClr val="C0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9143" y="1142984"/>
            <a:ext cx="9074857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cs-CZ" sz="2400" b="1" smtClean="0">
                <a:solidFill>
                  <a:srgbClr val="C00000"/>
                </a:solidFill>
              </a:rPr>
              <a:t>II. fáze klinického hodnocení</a:t>
            </a:r>
          </a:p>
          <a:p>
            <a:pPr marL="514350" indent="-514350"/>
            <a:endParaRPr lang="cs-CZ" sz="2000" b="1" smtClean="0"/>
          </a:p>
          <a:p>
            <a:pPr marL="514350" indent="-514350">
              <a:buFont typeface="Arial" charset="0"/>
              <a:buChar char="•"/>
            </a:pPr>
            <a:r>
              <a:rPr lang="cs-CZ" sz="2000" b="1" smtClean="0"/>
              <a:t>Prioritou je hodnocení účinnosti léčby</a:t>
            </a:r>
          </a:p>
          <a:p>
            <a:pPr marL="514350" indent="-514350">
              <a:buFont typeface="Arial" charset="0"/>
              <a:buChar char="•"/>
            </a:pPr>
            <a:r>
              <a:rPr lang="cs-CZ" sz="2000" b="1" smtClean="0"/>
              <a:t>Hlavním cílem této fáze je tedy neukončit je v případě slibné účinnosti a </a:t>
            </a:r>
          </a:p>
          <a:p>
            <a:pPr marL="514350" indent="-514350"/>
            <a:r>
              <a:rPr lang="cs-CZ" sz="2000" b="1" smtClean="0"/>
              <a:t>naopak ukončit je v případě průkazu účinnosti nedostatečné</a:t>
            </a:r>
          </a:p>
          <a:p>
            <a:pPr marL="514350" indent="-514350">
              <a:buFont typeface="Arial" charset="0"/>
              <a:buChar char="•"/>
            </a:pPr>
            <a:r>
              <a:rPr lang="cs-CZ" sz="2000" b="1" smtClean="0"/>
              <a:t>Hodnocení bezpečnosti a tolerance</a:t>
            </a:r>
          </a:p>
          <a:p>
            <a:pPr marL="514350" indent="-514350">
              <a:buFont typeface="Arial" charset="0"/>
              <a:buChar char="•"/>
            </a:pPr>
            <a:r>
              <a:rPr lang="cs-CZ" sz="2000" b="1" smtClean="0"/>
              <a:t>Výsledky této fáze jsou rozhodovacím bodem žadatele o registraci léčivého</a:t>
            </a:r>
          </a:p>
          <a:p>
            <a:pPr marL="514350" indent="-514350"/>
            <a:r>
              <a:rPr lang="cs-CZ" sz="2000" b="1" smtClean="0"/>
              <a:t>přípravku pro jeho testování v dalších fázích</a:t>
            </a:r>
          </a:p>
          <a:p>
            <a:pPr marL="514350" indent="-514350">
              <a:buFont typeface="Arial" charset="0"/>
              <a:buChar char="•"/>
            </a:pPr>
            <a:r>
              <a:rPr lang="cs-CZ" sz="2000" b="1" smtClean="0"/>
              <a:t>Experimenty jednoramenné a dvojramenné</a:t>
            </a:r>
          </a:p>
          <a:p>
            <a:pPr marL="514350" indent="-514350">
              <a:buFont typeface="Arial" charset="0"/>
              <a:buChar char="•"/>
            </a:pPr>
            <a:r>
              <a:rPr lang="cs-CZ" sz="2000" b="1" smtClean="0"/>
              <a:t>Zařazováni jsou pacienti splňující vstupní kriteria (diagnóza, pokročilost onem.)</a:t>
            </a:r>
          </a:p>
          <a:p>
            <a:pPr marL="514350" indent="-514350">
              <a:buFont typeface="Arial" charset="0"/>
              <a:buChar char="•"/>
            </a:pPr>
            <a:r>
              <a:rPr lang="cs-CZ" sz="2000" b="1" smtClean="0"/>
              <a:t>Počet subjektů 20-200</a:t>
            </a:r>
          </a:p>
          <a:p>
            <a:pPr marL="514350" indent="-514350">
              <a:buFont typeface="Arial" charset="0"/>
              <a:buChar char="•"/>
            </a:pPr>
            <a:r>
              <a:rPr lang="cs-CZ" sz="2000" b="1" smtClean="0"/>
              <a:t>Léčivo je podano soubrou a vyhodnocen podíl respondérů, pokud </a:t>
            </a:r>
          </a:p>
          <a:p>
            <a:pPr marL="514350" indent="-514350"/>
            <a:r>
              <a:rPr lang="cs-CZ" sz="2000" b="1" smtClean="0"/>
              <a:t>neodpovídá předpokladu je studie ukončena, v opačném případě zařazeni další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2500298" y="500042"/>
            <a:ext cx="4324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cs-CZ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</a:t>
            </a:r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etod</a:t>
            </a:r>
            <a:r>
              <a:rPr lang="cs-CZ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y doručení genu do tkáně</a:t>
            </a:r>
            <a:r>
              <a:rPr lang="en-US" sz="2400" smtClean="0">
                <a:solidFill>
                  <a:srgbClr val="C00000"/>
                </a:solidFill>
              </a:rPr>
              <a:t> </a:t>
            </a:r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1707"/>
            <a:ext cx="9144000" cy="43919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6" y="2132856"/>
            <a:ext cx="9144000" cy="4207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42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143108" y="571480"/>
            <a:ext cx="485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smtClean="0">
                <a:solidFill>
                  <a:srgbClr val="C00000"/>
                </a:solidFill>
              </a:rPr>
              <a:t>In vivo a ex vivo g</a:t>
            </a:r>
            <a:r>
              <a:rPr lang="en-US" sz="2800" b="1" smtClean="0">
                <a:solidFill>
                  <a:srgbClr val="C00000"/>
                </a:solidFill>
              </a:rPr>
              <a:t>enov</a:t>
            </a:r>
            <a:r>
              <a:rPr lang="cs-CZ" sz="2800" b="1" smtClean="0">
                <a:solidFill>
                  <a:srgbClr val="C00000"/>
                </a:solidFill>
              </a:rPr>
              <a:t>á terapie</a:t>
            </a:r>
            <a:endParaRPr lang="cs-CZ" sz="2800" b="1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7200"/>
            <a:ext cx="9144000" cy="3391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44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000364" y="500042"/>
            <a:ext cx="30431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Ex vivo g</a:t>
            </a:r>
            <a:r>
              <a:rPr lang="en-US" sz="2400" b="1" smtClean="0">
                <a:solidFill>
                  <a:srgbClr val="C00000"/>
                </a:solidFill>
              </a:rPr>
              <a:t>enov</a:t>
            </a:r>
            <a:r>
              <a:rPr lang="cs-CZ" sz="2400" b="1" smtClean="0">
                <a:solidFill>
                  <a:srgbClr val="C00000"/>
                </a:solidFill>
              </a:rPr>
              <a:t>á terapie</a:t>
            </a:r>
            <a:endParaRPr lang="cs-CZ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052736"/>
            <a:ext cx="3688290" cy="5277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45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195736" y="476672"/>
            <a:ext cx="40977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  <a:latin typeface="+mj-lt"/>
              </a:rPr>
              <a:t>Životní cyklus retroviru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175871"/>
            <a:ext cx="3096344" cy="5034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14678" y="285728"/>
            <a:ext cx="2464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Genov</a:t>
            </a:r>
            <a:r>
              <a:rPr lang="cs-CZ" sz="2800" b="1" smtClean="0">
                <a:solidFill>
                  <a:srgbClr val="C00000"/>
                </a:solidFill>
              </a:rPr>
              <a:t>á terapie</a:t>
            </a:r>
            <a:endParaRPr lang="cs-CZ" sz="2800" b="1">
              <a:solidFill>
                <a:srgbClr val="C0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71472" y="1000108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První úspěšná genová terapie byla provedena 24.</a:t>
            </a:r>
            <a:r>
              <a:rPr kumimoji="0" lang="cs-CZ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září 1990 v NIH v Marylandu</a:t>
            </a:r>
          </a:p>
        </p:txBody>
      </p:sp>
      <p:pic>
        <p:nvPicPr>
          <p:cNvPr id="4" name="Picture 4" descr="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571612"/>
            <a:ext cx="4929222" cy="294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500034" y="4643446"/>
            <a:ext cx="77867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buFontTx/>
              <a:buChar char="•"/>
            </a:pPr>
            <a:r>
              <a:rPr lang="cs-CZ" smtClean="0"/>
              <a:t>čtyřleté děvčátko trpělo nemocí zvanou ADA (adenozin deaminázová deficience)</a:t>
            </a:r>
          </a:p>
          <a:p>
            <a:pPr algn="just" eaLnBrk="0" hangingPunct="0"/>
            <a:r>
              <a:rPr lang="cs-CZ" smtClean="0"/>
              <a:t>„bublinové děti“</a:t>
            </a:r>
          </a:p>
          <a:p>
            <a:pPr algn="just" eaLnBrk="0" hangingPunct="0">
              <a:buFontTx/>
              <a:buChar char="•"/>
            </a:pPr>
            <a:r>
              <a:rPr lang="cs-CZ" smtClean="0"/>
              <a:t> při léčbě do ní byly vloženy její vlastní buňky imunitního systému (zejména T-lymfocyty), které byly upraveny tak, že do nich byla </a:t>
            </a:r>
            <a:r>
              <a:rPr lang="cs-CZ" u="sng" smtClean="0"/>
              <a:t>ex vivo</a:t>
            </a:r>
            <a:r>
              <a:rPr lang="cs-CZ" smtClean="0"/>
              <a:t> vložena normální kopie ADA genu</a:t>
            </a:r>
          </a:p>
          <a:p>
            <a:pPr algn="just" eaLnBrk="0" hangingPunct="0">
              <a:buFontTx/>
              <a:buChar char="•"/>
            </a:pPr>
            <a:r>
              <a:rPr lang="cs-CZ" smtClean="0"/>
              <a:t>několik týdnů po té, co genová terapie začala, došlo k zlepšení práce imunitního systému a po několika měsících začala pacientka žít „relativně normální život“</a:t>
            </a:r>
          </a:p>
        </p:txBody>
      </p:sp>
      <p:pic>
        <p:nvPicPr>
          <p:cNvPr id="7" name="Picture 6" descr="genetherapy7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44" y="1428736"/>
            <a:ext cx="1665287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1500174"/>
            <a:ext cx="2122956" cy="293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42976" y="500042"/>
            <a:ext cx="620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První evidentní úspěchy genové terapie: X-SCID</a:t>
            </a:r>
            <a:endParaRPr lang="cs-CZ" sz="2400" b="1">
              <a:solidFill>
                <a:srgbClr val="C0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42844" y="1142984"/>
            <a:ext cx="8572560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>
              <a:buFont typeface="Wingdings"/>
              <a:buChar char=""/>
              <a:defRPr/>
            </a:pPr>
            <a:r>
              <a:rPr lang="cs-CZ" dirty="0" smtClean="0"/>
              <a:t>případ z roku 1990 získal mnoho publicity</a:t>
            </a:r>
          </a:p>
          <a:p>
            <a:pPr marL="411480">
              <a:buFont typeface="Wingdings"/>
              <a:buChar char=""/>
              <a:defRPr/>
            </a:pPr>
            <a:r>
              <a:rPr lang="cs-CZ" dirty="0" smtClean="0"/>
              <a:t>později bylo opakováno s dalšími pacienty (na jednoho pacienta 10 – 12 </a:t>
            </a:r>
            <a:r>
              <a:rPr lang="cs-CZ" dirty="0" err="1" smtClean="0"/>
              <a:t>treatments</a:t>
            </a:r>
            <a:r>
              <a:rPr lang="cs-CZ" dirty="0" smtClean="0"/>
              <a:t>)</a:t>
            </a:r>
          </a:p>
          <a:p>
            <a:pPr marL="740664" lvl="1">
              <a:buFont typeface="Wingdings"/>
              <a:buChar char=""/>
              <a:defRPr/>
            </a:pPr>
            <a:r>
              <a:rPr lang="cs-CZ" dirty="0" smtClean="0"/>
              <a:t>u některých z nich došlo k dramatickému zlepšení</a:t>
            </a:r>
          </a:p>
          <a:p>
            <a:pPr marL="740664" lvl="1">
              <a:buFont typeface="Wingdings"/>
              <a:buChar char=""/>
              <a:defRPr/>
            </a:pPr>
            <a:r>
              <a:rPr lang="cs-CZ" dirty="0" smtClean="0"/>
              <a:t>všichni pacienti ale byli zároveň léčeni enzymovými preparáty, takže není jisté, co stojí za tímto úspěchem</a:t>
            </a:r>
          </a:p>
          <a:p>
            <a:pPr marL="411480">
              <a:buFont typeface="Wingdings"/>
              <a:buChar char=""/>
              <a:defRPr/>
            </a:pPr>
            <a:r>
              <a:rPr lang="cs-CZ" dirty="0" smtClean="0"/>
              <a:t>první jednoznačný a jasný úspěch genové terapie se projevil na příbuzné nemoci, na </a:t>
            </a:r>
            <a:r>
              <a:rPr lang="cs-CZ" b="1" dirty="0" smtClean="0"/>
              <a:t>X-</a:t>
            </a:r>
            <a:r>
              <a:rPr lang="cs-CZ" b="1" dirty="0" err="1" smtClean="0"/>
              <a:t>linked</a:t>
            </a:r>
            <a:r>
              <a:rPr lang="cs-CZ" b="1" dirty="0" smtClean="0"/>
              <a:t> SCID</a:t>
            </a:r>
          </a:p>
          <a:p>
            <a:pPr marL="411480">
              <a:buFont typeface="Wingdings"/>
              <a:buChar char=""/>
              <a:defRPr/>
            </a:pPr>
            <a:r>
              <a:rPr lang="cs-CZ" dirty="0" smtClean="0"/>
              <a:t>opět šlo o léčbu ex </a:t>
            </a:r>
            <a:r>
              <a:rPr lang="cs-CZ" dirty="0" err="1" smtClean="0"/>
              <a:t>vivo</a:t>
            </a:r>
            <a:endParaRPr lang="cs-CZ" dirty="0" smtClean="0"/>
          </a:p>
          <a:p>
            <a:pPr marL="411480">
              <a:buFont typeface="Wingdings"/>
              <a:buChar char=""/>
              <a:defRPr/>
            </a:pPr>
            <a:r>
              <a:rPr lang="cs-CZ" dirty="0" smtClean="0"/>
              <a:t>byl užit retrovirus ve kterém byl obsažen gen IL2R</a:t>
            </a:r>
            <a:r>
              <a:rPr lang="el-GR" dirty="0" smtClean="0"/>
              <a:t>γ</a:t>
            </a:r>
            <a:r>
              <a:rPr lang="cs-CZ" dirty="0" smtClean="0"/>
              <a:t>c</a:t>
            </a:r>
          </a:p>
          <a:p>
            <a:pPr marL="411480">
              <a:buFont typeface="Wingdings"/>
              <a:buChar char=""/>
              <a:defRPr/>
            </a:pPr>
            <a:r>
              <a:rPr lang="cs-CZ" dirty="0" smtClean="0"/>
              <a:t>kmenové buňky kostní dřeně </a:t>
            </a:r>
            <a:r>
              <a:rPr lang="cs-CZ" dirty="0" err="1" smtClean="0"/>
              <a:t>exprimující</a:t>
            </a:r>
            <a:r>
              <a:rPr lang="cs-CZ" dirty="0" smtClean="0"/>
              <a:t> CD34 (=což dělají pouze </a:t>
            </a:r>
            <a:r>
              <a:rPr lang="cs-CZ" dirty="0" err="1" smtClean="0"/>
              <a:t>hematopoietické</a:t>
            </a:r>
            <a:r>
              <a:rPr lang="cs-CZ" dirty="0" smtClean="0"/>
              <a:t> buňky kostní dřeně) byly inkubovány 3 dny v přítomnosti retrovirového vektoru</a:t>
            </a:r>
          </a:p>
          <a:p>
            <a:pPr marL="740664" lvl="1">
              <a:buFont typeface="Wingdings"/>
              <a:buChar char=""/>
              <a:defRPr/>
            </a:pPr>
            <a:r>
              <a:rPr lang="cs-CZ" dirty="0" smtClean="0"/>
              <a:t>během tohoto času se buňky rozdělily 5-8x</a:t>
            </a:r>
          </a:p>
          <a:p>
            <a:pPr marL="411480">
              <a:buFont typeface="Wingdings"/>
              <a:buChar char=""/>
              <a:defRPr/>
            </a:pPr>
            <a:r>
              <a:rPr lang="cs-CZ" dirty="0" smtClean="0"/>
              <a:t>tyto buňky byly později vráceny do pacientů</a:t>
            </a:r>
          </a:p>
          <a:p>
            <a:pPr marL="411480">
              <a:buFont typeface="Wingdings"/>
              <a:buChar char=""/>
              <a:defRPr/>
            </a:pPr>
            <a:r>
              <a:rPr lang="cs-CZ" dirty="0" smtClean="0"/>
              <a:t>u 9 z 11 pacientů došlo k pronikavému zlepšení a tito pacienti mohli vést normální život</a:t>
            </a:r>
          </a:p>
          <a:p>
            <a:pPr marL="411480"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000108"/>
            <a:ext cx="6938980" cy="5239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3" name="TextovéPole 2"/>
          <p:cNvSpPr txBox="1"/>
          <p:nvPr/>
        </p:nvSpPr>
        <p:spPr>
          <a:xfrm>
            <a:off x="6500826" y="6000768"/>
            <a:ext cx="769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!!!!!</a:t>
            </a:r>
            <a:endParaRPr lang="cs-CZ" sz="2800" b="1">
              <a:solidFill>
                <a:srgbClr val="C0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28596" y="42860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U</a:t>
            </a:r>
            <a:r>
              <a:rPr lang="cs-CZ" dirty="0" smtClean="0"/>
              <a:t> dvou z těchto vyléčených chlapců došlo později k vzniku leukémie, skoro jistě díky aktivaci LMO2 onkogenu</a:t>
            </a:r>
          </a:p>
          <a:p>
            <a:r>
              <a:rPr lang="cs-CZ" dirty="0" smtClean="0"/>
              <a:t>tento onkogen se aktivoval tím, </a:t>
            </a:r>
            <a:endParaRPr lang="en-US" dirty="0" smtClean="0"/>
          </a:p>
          <a:p>
            <a:r>
              <a:rPr lang="cs-CZ" dirty="0" smtClean="0"/>
              <a:t>že do jeho blízkosti </a:t>
            </a:r>
            <a:endParaRPr lang="en-US" dirty="0" smtClean="0"/>
          </a:p>
          <a:p>
            <a:r>
              <a:rPr lang="cs-CZ" dirty="0" smtClean="0"/>
              <a:t>se </a:t>
            </a:r>
            <a:r>
              <a:rPr lang="cs-CZ" dirty="0" err="1" smtClean="0"/>
              <a:t>inzer</a:t>
            </a:r>
            <a:r>
              <a:rPr lang="en-US" dirty="0" smtClean="0"/>
              <a:t>t</a:t>
            </a:r>
            <a:r>
              <a:rPr lang="cs-CZ" dirty="0" smtClean="0"/>
              <a:t>oval retrovirus</a:t>
            </a:r>
          </a:p>
          <a:p>
            <a:r>
              <a:rPr lang="cs-CZ" dirty="0" smtClean="0"/>
              <a:t>díky tomuto faktu byly </a:t>
            </a:r>
            <a:endParaRPr lang="en-US" dirty="0" smtClean="0"/>
          </a:p>
          <a:p>
            <a:r>
              <a:rPr lang="cs-CZ" dirty="0" smtClean="0"/>
              <a:t>pokusy s </a:t>
            </a:r>
            <a:r>
              <a:rPr lang="cs-CZ" dirty="0" err="1" smtClean="0"/>
              <a:t>retrovirální</a:t>
            </a:r>
            <a:r>
              <a:rPr lang="cs-CZ" dirty="0" smtClean="0"/>
              <a:t> </a:t>
            </a:r>
            <a:endParaRPr lang="en-US" dirty="0" smtClean="0"/>
          </a:p>
          <a:p>
            <a:r>
              <a:rPr lang="cs-CZ" dirty="0" smtClean="0"/>
              <a:t>transdukcí lymfocytů </a:t>
            </a:r>
            <a:endParaRPr lang="en-US" dirty="0" smtClean="0"/>
          </a:p>
          <a:p>
            <a:r>
              <a:rPr lang="cs-CZ" dirty="0" smtClean="0"/>
              <a:t>pozastaveny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928662" y="285728"/>
            <a:ext cx="77724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Jesse Gelsinger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357158" y="1000108"/>
            <a:ext cx="7772400" cy="4572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Char char="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narozen</a:t>
            </a:r>
            <a:r>
              <a:rPr kumimoji="0" lang="cs-CZ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18/06 1981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Char char=""/>
              <a:tabLst/>
              <a:defRPr/>
            </a:pPr>
            <a:r>
              <a:rPr kumimoji="0" lang="cs-CZ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první příznaky nemoci 2 roky a osm měsíců</a:t>
            </a:r>
          </a:p>
          <a:p>
            <a:pPr marL="740664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Char char=""/>
              <a:tabLst/>
              <a:defRPr/>
            </a:pPr>
            <a:r>
              <a:rPr kumimoji="0" lang="cs-CZ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eratické chování, po dietě bohaté na proteiny, následuje prudké zhoršení stavu, upadá do komatu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Char char=""/>
              <a:tabLst/>
              <a:defRPr/>
            </a:pPr>
            <a:r>
              <a:rPr kumimoji="0" lang="cs-CZ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diagnostikován OTC (ornithine transcarbamylase deficiency syndrome), vzácná metabolická choroba – 50 % dětí s touto chorobou umírá do 1 měsíce po porodu</a:t>
            </a:r>
          </a:p>
          <a:p>
            <a:pPr marL="740664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Char char=""/>
              <a:tabLst/>
              <a:defRPr/>
            </a:pPr>
            <a:r>
              <a:rPr kumimoji="0" lang="cs-CZ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JG má nemoc ovšem pouze v mírné formě, léčitelné medikamenty a dietou</a:t>
            </a:r>
          </a:p>
          <a:p>
            <a:pPr marL="740664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Char char=""/>
              <a:tabLst/>
              <a:defRPr/>
            </a:pPr>
            <a:r>
              <a:rPr kumimoji="0" lang="cs-CZ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pokud je potrava bohatší na proteiny,</a:t>
            </a: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0664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Char char=""/>
              <a:tabLst/>
              <a:defRPr/>
            </a:pPr>
            <a:r>
              <a:rPr kumimoji="0" lang="cs-CZ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 krvi se objevuje množství amoniaku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Char char=""/>
              <a:tabLst/>
              <a:defRPr/>
            </a:pPr>
            <a:r>
              <a:rPr kumimoji="0" lang="cs-CZ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 roce 1990 bere JG padesát </a:t>
            </a: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Char char=""/>
              <a:tabLst/>
              <a:defRPr/>
            </a:pPr>
            <a:r>
              <a:rPr kumimoji="0" lang="cs-CZ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pilulek denně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6" descr="ureacyc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3643314"/>
            <a:ext cx="3229844" cy="294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7" descr="human_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5000636"/>
            <a:ext cx="18796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5720" y="642918"/>
            <a:ext cx="80010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>
              <a:buFont typeface="Wingdings"/>
              <a:buChar char=""/>
              <a:defRPr/>
            </a:pPr>
            <a:r>
              <a:rPr lang="cs-CZ" smtClean="0"/>
              <a:t>čeká na den svých 18. narozenin, aby mohl poskytnout informovaný souhlas s léčbou</a:t>
            </a:r>
          </a:p>
          <a:p>
            <a:pPr marL="411480">
              <a:buFont typeface="Wingdings"/>
              <a:buChar char=""/>
              <a:defRPr/>
            </a:pPr>
            <a:r>
              <a:rPr lang="cs-CZ" smtClean="0"/>
              <a:t>13. září 1999 dostává genovou terapii, večer je mu špatně, další den odpoledne upadá do kómatu  </a:t>
            </a:r>
          </a:p>
          <a:p>
            <a:pPr marL="411480">
              <a:buFont typeface="Wingdings"/>
              <a:buChar char=""/>
              <a:defRPr/>
            </a:pPr>
            <a:r>
              <a:rPr lang="cs-CZ" smtClean="0"/>
              <a:t>17. září 1999 umírá</a:t>
            </a:r>
          </a:p>
          <a:p>
            <a:pPr marL="411480">
              <a:buFont typeface="Wingdings"/>
              <a:buChar char=""/>
              <a:defRPr/>
            </a:pPr>
            <a:r>
              <a:rPr lang="cs-CZ" smtClean="0"/>
              <a:t>smrt nastává evidentně a jasně následkem terapie</a:t>
            </a:r>
          </a:p>
          <a:p>
            <a:pPr marL="411480">
              <a:buFont typeface="Wingdings"/>
              <a:buChar char=""/>
              <a:defRPr/>
            </a:pPr>
            <a:r>
              <a:rPr lang="cs-CZ" smtClean="0"/>
              <a:t>případ vyvolal zděšení mezi vědeckou komunitou a zaplnil přední stránky novin</a:t>
            </a:r>
          </a:p>
          <a:p>
            <a:pPr marL="411480">
              <a:buFont typeface="Wingdings"/>
              <a:buChar char=""/>
              <a:defRPr/>
            </a:pPr>
            <a:r>
              <a:rPr lang="cs-CZ" smtClean="0"/>
              <a:t>celá kauza rozvířila řadu otázek ohledně kvality informovaného souhlasu</a:t>
            </a:r>
          </a:p>
          <a:p>
            <a:pPr marL="740664" lvl="1">
              <a:buFont typeface="Wingdings"/>
              <a:buChar char=""/>
              <a:defRPr/>
            </a:pPr>
            <a:r>
              <a:rPr lang="cs-CZ" smtClean="0"/>
              <a:t>řada důležitých informací totiž podléhala různým obchodním tajemstvím. Paul Gelsinger (otec) nyní obviňuje nemocnici ze zamlčení důležitých informací a z úmyslného riskování života jeho syna</a:t>
            </a:r>
            <a:endParaRPr lang="cs-CZ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20833" t="14583" r="20000" b="38542"/>
          <a:stretch>
            <a:fillRect/>
          </a:stretch>
        </p:blipFill>
        <p:spPr bwMode="auto">
          <a:xfrm>
            <a:off x="3779912" y="3933056"/>
            <a:ext cx="4343399" cy="275285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928662" y="285728"/>
            <a:ext cx="77724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Jesse Gelsinger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ek\Desktop\Pictures\2008-08-15\001.jpg"/>
          <p:cNvPicPr>
            <a:picLocks noChangeAspect="1" noChangeArrowheads="1"/>
          </p:cNvPicPr>
          <p:nvPr/>
        </p:nvPicPr>
        <p:blipFill>
          <a:blip r:embed="rId2"/>
          <a:srcRect b="69792"/>
          <a:stretch>
            <a:fillRect/>
          </a:stretch>
        </p:blipFill>
        <p:spPr bwMode="auto">
          <a:xfrm>
            <a:off x="0" y="1142984"/>
            <a:ext cx="9144000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928662" y="285728"/>
            <a:ext cx="77724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Strategie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genov</a:t>
            </a:r>
            <a:r>
              <a:rPr kumimoji="0" lang="cs-CZ" sz="32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é terapie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</a:t>
            </a:r>
            <a:r>
              <a:rPr lang="en-US" sz="1200" smtClean="0">
                <a:solidFill>
                  <a:schemeClr val="bg1"/>
                </a:solidFill>
              </a:rPr>
              <a:t>6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929422" y="6248400"/>
            <a:ext cx="1905000" cy="457200"/>
          </a:xfrm>
        </p:spPr>
        <p:txBody>
          <a:bodyPr/>
          <a:lstStyle/>
          <a:p>
            <a:fld id="{228E5A5E-2954-413E-A851-983A833218E9}" type="slidenum">
              <a:rPr lang="cs-CZ"/>
              <a:pPr/>
              <a:t>6</a:t>
            </a:fld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</a:t>
            </a:r>
            <a:r>
              <a:rPr lang="en-US" sz="1200" smtClean="0">
                <a:solidFill>
                  <a:schemeClr val="bg1"/>
                </a:solidFill>
              </a:rPr>
              <a:t>3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9143" y="928670"/>
            <a:ext cx="9074857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cs-CZ" sz="2400" b="1" smtClean="0">
                <a:solidFill>
                  <a:srgbClr val="C00000"/>
                </a:solidFill>
              </a:rPr>
              <a:t>III. fáze klinického hodnocení</a:t>
            </a:r>
          </a:p>
          <a:p>
            <a:pPr marL="514350" indent="-514350"/>
            <a:endParaRPr lang="cs-CZ" sz="2000" b="1" smtClean="0"/>
          </a:p>
          <a:p>
            <a:pPr marL="514350" indent="-514350">
              <a:buFont typeface="Arial" charset="0"/>
              <a:buChar char="•"/>
            </a:pPr>
            <a:r>
              <a:rPr lang="cs-CZ" sz="2000" b="1" smtClean="0"/>
              <a:t>Z předchozích fází máme informace o bezpečnosti, dávkování a účinnosti</a:t>
            </a:r>
          </a:p>
          <a:p>
            <a:pPr marL="514350" indent="-514350">
              <a:buFont typeface="Arial" charset="0"/>
              <a:buChar char="•"/>
            </a:pPr>
            <a:r>
              <a:rPr lang="cs-CZ" sz="2000" b="1" smtClean="0"/>
              <a:t>Cílem této fáze je prostřednictvým řízeného experimentu přímé </a:t>
            </a:r>
          </a:p>
          <a:p>
            <a:pPr marL="514350" indent="-514350"/>
            <a:r>
              <a:rPr lang="cs-CZ" sz="2000" b="1" smtClean="0"/>
              <a:t>srovnání bezpečnosti a účinnosti hodnoceného přípravku s kontrolou, kterou může</a:t>
            </a:r>
          </a:p>
          <a:p>
            <a:pPr marL="514350" indent="-514350"/>
            <a:r>
              <a:rPr lang="cs-CZ" sz="2000" b="1" smtClean="0"/>
              <a:t>být placebo nebo aktuálně používaná nejlepší léčba.</a:t>
            </a:r>
          </a:p>
          <a:p>
            <a:pPr marL="514350" indent="-514350">
              <a:buFont typeface="Arial" charset="0"/>
              <a:buChar char="•"/>
            </a:pPr>
            <a:r>
              <a:rPr lang="cs-CZ" sz="2000" b="1" smtClean="0"/>
              <a:t>Hlavním cílem je přinést data prokazující, že účinnosti a bezpečnost léčivého</a:t>
            </a:r>
          </a:p>
          <a:p>
            <a:pPr marL="514350" indent="-514350"/>
            <a:r>
              <a:rPr lang="cs-CZ" sz="2000" b="1" smtClean="0"/>
              <a:t>přípravku jsou stejné nebo lepší než u dosud použivaných přípravků</a:t>
            </a:r>
          </a:p>
          <a:p>
            <a:pPr marL="514350" indent="-514350">
              <a:buFont typeface="Arial" charset="0"/>
              <a:buChar char="•"/>
            </a:pPr>
            <a:r>
              <a:rPr lang="cs-CZ" sz="2000" b="1" smtClean="0"/>
              <a:t>Zařazováni jsou pacienti splňující vstupní kriteria (diagnóza, pokročilost onem.)</a:t>
            </a:r>
          </a:p>
          <a:p>
            <a:pPr marL="514350" indent="-514350">
              <a:buFont typeface="Arial" charset="0"/>
              <a:buChar char="•"/>
            </a:pPr>
            <a:r>
              <a:rPr lang="cs-CZ" sz="2000" b="1" smtClean="0"/>
              <a:t>Počet subjektů 100-1000</a:t>
            </a:r>
          </a:p>
          <a:p>
            <a:pPr marL="514350" indent="-514350">
              <a:buFont typeface="Arial" charset="0"/>
              <a:buChar char="•"/>
            </a:pPr>
            <a:r>
              <a:rPr lang="cs-CZ" sz="2000" b="1" smtClean="0"/>
              <a:t>Randomizace, paralelní, cross-over uspořádání</a:t>
            </a:r>
          </a:p>
          <a:p>
            <a:pPr marL="514350" indent="-514350"/>
            <a:endParaRPr lang="cs-CZ" sz="2000" b="1" smtClean="0"/>
          </a:p>
          <a:p>
            <a:pPr marL="514350" indent="-514350"/>
            <a:r>
              <a:rPr lang="cs-CZ" sz="2400" b="1" smtClean="0">
                <a:solidFill>
                  <a:srgbClr val="C00000"/>
                </a:solidFill>
              </a:rPr>
              <a:t>IV. fáze klinického hodnocení</a:t>
            </a:r>
          </a:p>
          <a:p>
            <a:pPr marL="514350" indent="-514350">
              <a:buFont typeface="Arial" charset="0"/>
              <a:buChar char="•"/>
            </a:pPr>
            <a:r>
              <a:rPr lang="cs-CZ" sz="2000" b="1" smtClean="0"/>
              <a:t>Hodnocení prováděna až po registraci daného přípravku a zahájení </a:t>
            </a:r>
          </a:p>
          <a:p>
            <a:pPr marL="514350" indent="-514350"/>
            <a:r>
              <a:rPr lang="cs-CZ" sz="2000" b="1" smtClean="0"/>
              <a:t>jeho používání v běžné léčebné praxi</a:t>
            </a:r>
          </a:p>
          <a:p>
            <a:pPr marL="514350" indent="-514350">
              <a:buFont typeface="Arial" charset="0"/>
              <a:buChar char="•"/>
            </a:pPr>
            <a:r>
              <a:rPr lang="cs-CZ" sz="2000" b="1" smtClean="0"/>
              <a:t>Hlavní cíl ověřit vlastnosti léčivého přípravku v reálném prostředí </a:t>
            </a:r>
          </a:p>
          <a:p>
            <a:pPr marL="514350" indent="-514350"/>
            <a:r>
              <a:rPr lang="cs-CZ" sz="2000" b="1" smtClean="0"/>
              <a:t>v reálných populacích pacientů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0" y="428604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Klinické hodnocení</a:t>
            </a:r>
            <a:r>
              <a:rPr lang="en-US" sz="2400" b="1" smtClean="0">
                <a:solidFill>
                  <a:srgbClr val="C00000"/>
                </a:solidFill>
              </a:rPr>
              <a:t> </a:t>
            </a:r>
            <a:r>
              <a:rPr lang="cs-CZ" sz="2400" b="1" smtClean="0">
                <a:solidFill>
                  <a:srgbClr val="C00000"/>
                </a:solidFill>
              </a:rPr>
              <a:t>nových léčiv</a:t>
            </a:r>
            <a:endParaRPr lang="cs-CZ" sz="240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ek\Desktop\Pictures\2008-08-15\001.jpg"/>
          <p:cNvPicPr>
            <a:picLocks noChangeAspect="1" noChangeArrowheads="1"/>
          </p:cNvPicPr>
          <p:nvPr/>
        </p:nvPicPr>
        <p:blipFill>
          <a:blip r:embed="rId2"/>
          <a:srcRect t="30208" b="29807"/>
          <a:stretch>
            <a:fillRect/>
          </a:stretch>
        </p:blipFill>
        <p:spPr bwMode="auto">
          <a:xfrm>
            <a:off x="-17463" y="428604"/>
            <a:ext cx="9161463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3071802" y="0"/>
            <a:ext cx="3298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b="1" smtClean="0">
                <a:solidFill>
                  <a:srgbClr val="C00000"/>
                </a:solidFill>
              </a:rPr>
              <a:t>Strategie genov</a:t>
            </a:r>
            <a:r>
              <a:rPr lang="cs-CZ" sz="2400" b="1" smtClean="0">
                <a:solidFill>
                  <a:srgbClr val="C00000"/>
                </a:solidFill>
              </a:rPr>
              <a:t>é terapie</a:t>
            </a:r>
            <a:endParaRPr lang="cs-CZ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0"/>
            <a:ext cx="8229600" cy="6921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ea typeface="+mj-ea"/>
                <a:cs typeface="+mj-cs"/>
              </a:rPr>
              <a:t>principy genové terapie nádorů</a:t>
            </a:r>
            <a:endParaRPr kumimoji="0" lang="cs-CZ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3" name="Picture 5" descr="nrc1101-130a-f2"/>
          <p:cNvPicPr>
            <a:picLocks noChangeAspect="1" noChangeArrowheads="1"/>
          </p:cNvPicPr>
          <p:nvPr/>
        </p:nvPicPr>
        <p:blipFill>
          <a:blip r:embed="rId2"/>
          <a:srcRect l="10001" r="11111" b="40781"/>
          <a:stretch>
            <a:fillRect/>
          </a:stretch>
        </p:blipFill>
        <p:spPr>
          <a:xfrm>
            <a:off x="395288" y="1844675"/>
            <a:ext cx="4197350" cy="4886325"/>
          </a:xfrm>
          <a:prstGeom prst="rect">
            <a:avLst/>
          </a:prstGeom>
          <a:noFill/>
          <a:ln/>
        </p:spPr>
      </p:pic>
      <p:pic>
        <p:nvPicPr>
          <p:cNvPr id="4" name="Picture 6" descr="nrc1101-130a-f2"/>
          <p:cNvPicPr>
            <a:picLocks noChangeAspect="1" noChangeArrowheads="1"/>
          </p:cNvPicPr>
          <p:nvPr/>
        </p:nvPicPr>
        <p:blipFill>
          <a:blip r:embed="rId2"/>
          <a:srcRect l="11111" t="58386" r="11111"/>
          <a:stretch>
            <a:fillRect/>
          </a:stretch>
        </p:blipFill>
        <p:spPr bwMode="auto">
          <a:xfrm>
            <a:off x="4716463" y="1844675"/>
            <a:ext cx="4176712" cy="4867275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859338" y="836613"/>
            <a:ext cx="40528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/>
              <a:t>doručení konstruktu zajišťující zastavení exprese onkogenu </a:t>
            </a:r>
            <a:r>
              <a:rPr lang="cs-CZ">
                <a:solidFill>
                  <a:srgbClr val="FF0000"/>
                </a:solidFill>
              </a:rPr>
              <a:t>(antisense konstrukt)</a:t>
            </a:r>
            <a:r>
              <a:rPr lang="cs-CZ"/>
              <a:t> 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68313" y="1125538"/>
            <a:ext cx="40528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/>
              <a:t>doručení nemutovaného  supresorového genu p53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55650" y="765175"/>
            <a:ext cx="31337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/>
              <a:t>využití onkoretrovirálních vektorů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39750" y="1844675"/>
            <a:ext cx="8135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/>
              <a:t>doručení sebevražedného genu přeměňující pro-drug na toxin</a:t>
            </a:r>
          </a:p>
        </p:txBody>
      </p:sp>
      <p:pic>
        <p:nvPicPr>
          <p:cNvPr id="3" name="Picture 8" descr="nrc1101-130a-f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36838"/>
            <a:ext cx="8315325" cy="2543175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00034" y="285728"/>
            <a:ext cx="8229600" cy="6921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ea typeface="+mj-ea"/>
                <a:cs typeface="+mj-cs"/>
              </a:rPr>
              <a:t>principy genové terapie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ea typeface="+mj-ea"/>
                <a:cs typeface="+mj-cs"/>
              </a:rPr>
              <a:t>n</a:t>
            </a:r>
            <a:r>
              <a:rPr kumimoji="0" lang="cs-CZ" sz="36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ea typeface="+mj-ea"/>
                <a:cs typeface="+mj-cs"/>
              </a:rPr>
              <a:t>ádorů</a:t>
            </a:r>
            <a:endParaRPr kumimoji="0" lang="cs-CZ" sz="3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28596" y="428604"/>
            <a:ext cx="8229600" cy="69215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kumimoji="0" lang="cs-CZ" sz="36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ea typeface="+mj-ea"/>
                <a:cs typeface="+mj-cs"/>
              </a:rPr>
              <a:t>principy genové terapie </a:t>
            </a:r>
            <a:r>
              <a:rPr lang="en-US" sz="36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</a:t>
            </a:r>
            <a:r>
              <a:rPr lang="cs-CZ" sz="36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ádorů</a:t>
            </a:r>
            <a:endParaRPr kumimoji="0" lang="cs-CZ" sz="3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28596" y="6072206"/>
            <a:ext cx="8715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mtClean="0"/>
              <a:t>transdukce virovým vektorem obsahujícím gen pro thymidinkinázu viru herpes simplex lze dosáhnout zvýšení senzitivity nádorových buněk např. ke gancykloviru)</a:t>
            </a:r>
            <a:endParaRPr lang="cs-CZ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214422"/>
            <a:ext cx="6338888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28596" y="0"/>
            <a:ext cx="8229600" cy="69215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kumimoji="0" lang="cs-CZ" sz="36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ea typeface="+mj-ea"/>
                <a:cs typeface="+mj-cs"/>
              </a:rPr>
              <a:t>principy genové terapie </a:t>
            </a:r>
            <a:r>
              <a:rPr lang="en-US" sz="36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</a:t>
            </a:r>
            <a:r>
              <a:rPr lang="cs-CZ" sz="36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ádorů</a:t>
            </a:r>
            <a:endParaRPr kumimoji="0" lang="cs-CZ" sz="3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4" name="Picture 41" descr="nrc1101-130a-f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785794"/>
            <a:ext cx="6500858" cy="4133732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14282" y="4857760"/>
            <a:ext cx="86439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Tx/>
              <a:buChar char="•"/>
            </a:pPr>
            <a:r>
              <a:rPr lang="cs-CZ" smtClean="0"/>
              <a:t>nádorové buňky jsou cíleně ničeny lytickými viry</a:t>
            </a:r>
          </a:p>
          <a:p>
            <a:pPr marL="176213" indent="-176213">
              <a:buFontTx/>
              <a:buChar char="•"/>
            </a:pPr>
            <a:r>
              <a:rPr lang="cs-CZ" smtClean="0"/>
              <a:t>1956 bylo pozorováno že nádor ustupuje po virové infekci</a:t>
            </a:r>
          </a:p>
          <a:p>
            <a:pPr marL="176213" indent="-176213">
              <a:buFontTx/>
              <a:buChar char="•"/>
            </a:pPr>
            <a:r>
              <a:rPr lang="cs-CZ" smtClean="0"/>
              <a:t>první klinicky testovaný virus byl defektní </a:t>
            </a:r>
            <a:r>
              <a:rPr lang="cs-CZ" smtClean="0">
                <a:solidFill>
                  <a:srgbClr val="CC0000"/>
                </a:solidFill>
              </a:rPr>
              <a:t>herpesvirus G207</a:t>
            </a:r>
            <a:r>
              <a:rPr lang="cs-CZ" smtClean="0"/>
              <a:t>, který měl defektní vlastní ribonukleotid reduktázu a mohl se tudíž replikovat pouze v dělících se buňkách, měl deleci vgenu způsobující virulenci ICP35.4 a tím byl oslaben a proto bezpečný</a:t>
            </a:r>
          </a:p>
          <a:p>
            <a:pPr marL="176213" indent="-176213">
              <a:buFontTx/>
              <a:buChar char="•"/>
            </a:pPr>
            <a:r>
              <a:rPr lang="cs-CZ" smtClean="0"/>
              <a:t>proběhla I a II fáze klinického testování</a:t>
            </a:r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4429124" y="857232"/>
            <a:ext cx="1993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smtClean="0">
                <a:solidFill>
                  <a:srgbClr val="CC0000"/>
                </a:solidFill>
              </a:rPr>
              <a:t>ONKOLYTICKÉ VIRY</a:t>
            </a:r>
            <a:endParaRPr lang="cs-CZ" b="1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643570" y="785794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cs-CZ" b="1" smtClean="0"/>
              <a:t>VÁNOCE</a:t>
            </a:r>
            <a:r>
              <a:rPr lang="en-US" b="1" smtClean="0"/>
              <a:t>!!!!!!!</a:t>
            </a:r>
            <a:endParaRPr lang="cs-CZ" b="1" smtClean="0"/>
          </a:p>
          <a:p>
            <a:pPr algn="ctr"/>
            <a:r>
              <a:rPr lang="en-US" b="1" smtClean="0"/>
              <a:t>HEZK</a:t>
            </a:r>
            <a:r>
              <a:rPr lang="cs-CZ" b="1" smtClean="0"/>
              <a:t>É SVÁTKY</a:t>
            </a:r>
            <a:r>
              <a:rPr lang="en-US" b="1" smtClean="0"/>
              <a:t>!!!</a:t>
            </a:r>
            <a:endParaRPr lang="cs-CZ" b="1"/>
          </a:p>
        </p:txBody>
      </p:sp>
      <p:sp>
        <p:nvSpPr>
          <p:cNvPr id="3" name="TextovéPole 2"/>
          <p:cNvSpPr txBox="1"/>
          <p:nvPr/>
        </p:nvSpPr>
        <p:spPr>
          <a:xfrm>
            <a:off x="5643570" y="500042"/>
            <a:ext cx="2335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>
                <a:solidFill>
                  <a:srgbClr val="C00000"/>
                </a:solidFill>
              </a:rPr>
              <a:t>Náplň příští přednášky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85720" y="500042"/>
            <a:ext cx="1217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/>
              <a:t>Take home</a:t>
            </a:r>
          </a:p>
          <a:p>
            <a:pPr marL="342900" indent="-342900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47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500174"/>
            <a:ext cx="3109142" cy="479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élník 10"/>
          <p:cNvSpPr/>
          <p:nvPr/>
        </p:nvSpPr>
        <p:spPr>
          <a:xfrm>
            <a:off x="142844" y="1071546"/>
            <a:ext cx="685804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mtClean="0"/>
              <a:t>Fáze klinick</a:t>
            </a:r>
            <a:r>
              <a:rPr lang="cs-CZ" sz="1400" smtClean="0"/>
              <a:t>ého hodnocení léčiv</a:t>
            </a:r>
          </a:p>
          <a:p>
            <a:r>
              <a:rPr lang="cs-CZ" sz="1400" smtClean="0"/>
              <a:t>Randomizace, zaslepení, interim analýza, metanalýzy</a:t>
            </a:r>
          </a:p>
          <a:p>
            <a:r>
              <a:rPr lang="cs-CZ" sz="1400" smtClean="0"/>
              <a:t>Monoklonální protilátky - typy</a:t>
            </a:r>
          </a:p>
          <a:p>
            <a:r>
              <a:rPr lang="cs-CZ" sz="1400" smtClean="0"/>
              <a:t>Příprava monoklonálních protilátek</a:t>
            </a:r>
          </a:p>
          <a:p>
            <a:r>
              <a:rPr lang="cs-CZ" sz="1400" smtClean="0"/>
              <a:t>Biologické účinky monoklonálních protilátek</a:t>
            </a:r>
          </a:p>
          <a:p>
            <a:r>
              <a:rPr lang="cs-CZ" sz="1400" smtClean="0"/>
              <a:t>Cílená léčba protinádorových onemocnění: obecná strategie</a:t>
            </a:r>
          </a:p>
          <a:p>
            <a:r>
              <a:rPr lang="cs-CZ" sz="1400" smtClean="0"/>
              <a:t>Cílená léčba protinádorových onemocnění: inhibice RTK</a:t>
            </a:r>
          </a:p>
          <a:p>
            <a:r>
              <a:rPr lang="cs-CZ" sz="1400" smtClean="0"/>
              <a:t>Cílená léčba protinádorových onemocnění: inhibice angiogenze</a:t>
            </a:r>
          </a:p>
          <a:p>
            <a:r>
              <a:rPr lang="cs-CZ" sz="1400" smtClean="0"/>
              <a:t>Cílená léčba protinádorových onemocnění: léčba kostních metastáz</a:t>
            </a:r>
          </a:p>
          <a:p>
            <a:r>
              <a:rPr lang="cs-CZ" sz="1400" smtClean="0"/>
              <a:t>Individualizace léčby: příklad anti-EGFR terapie</a:t>
            </a:r>
          </a:p>
          <a:p>
            <a:r>
              <a:rPr lang="cs-CZ" sz="1400" smtClean="0"/>
              <a:t>Moderní transportní systémy</a:t>
            </a:r>
          </a:p>
          <a:p>
            <a:r>
              <a:rPr lang="cs-CZ" sz="1400" smtClean="0"/>
              <a:t>Moderní transportní systémy-lipozomy</a:t>
            </a:r>
          </a:p>
          <a:p>
            <a:r>
              <a:rPr lang="cs-CZ" sz="1400" smtClean="0"/>
              <a:t>Moderní transportní systémy-nanočástice</a:t>
            </a:r>
          </a:p>
          <a:p>
            <a:r>
              <a:rPr lang="cs-CZ" sz="1400" smtClean="0"/>
              <a:t>Genová terapie – definice, obecné strategie</a:t>
            </a:r>
          </a:p>
          <a:p>
            <a:r>
              <a:rPr lang="cs-CZ" sz="1400" smtClean="0"/>
              <a:t>Ex vivo a in vivo genová terapie</a:t>
            </a:r>
          </a:p>
          <a:p>
            <a:r>
              <a:rPr lang="cs-CZ" sz="1400" smtClean="0"/>
              <a:t>Metody doručení genu do tká ně</a:t>
            </a:r>
          </a:p>
          <a:p>
            <a:r>
              <a:rPr lang="cs-CZ" sz="1400" smtClean="0"/>
              <a:t>Příklady genová terapie u monogenních dědičných chorod ADA, X-SCID</a:t>
            </a:r>
          </a:p>
          <a:p>
            <a:r>
              <a:rPr lang="cs-CZ" sz="1400" smtClean="0"/>
              <a:t>Principy genové terapie nádorových onemocnění</a:t>
            </a:r>
          </a:p>
          <a:p>
            <a:r>
              <a:rPr lang="cs-CZ" sz="1400" smtClean="0"/>
              <a:t>Preimplantační genetická diagnostika</a:t>
            </a:r>
            <a:endParaRPr lang="cs-CZ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0" y="576263"/>
            <a:ext cx="66675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37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643306" y="714356"/>
            <a:ext cx="120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/>
              <a:t>Dotazy?</a:t>
            </a:r>
            <a:endParaRPr lang="cs-CZ" sz="2400" b="1"/>
          </a:p>
        </p:txBody>
      </p:sp>
      <p:sp>
        <p:nvSpPr>
          <p:cNvPr id="9" name="TextovéPole 8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</a:t>
            </a:r>
            <a:r>
              <a:rPr lang="en-US" sz="1200" smtClean="0">
                <a:solidFill>
                  <a:schemeClr val="bg1"/>
                </a:solidFill>
              </a:rPr>
              <a:t>9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57158" y="642918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Klinické hodnocení</a:t>
            </a:r>
            <a:r>
              <a:rPr lang="en-US" sz="2400" b="1" smtClean="0">
                <a:solidFill>
                  <a:srgbClr val="C00000"/>
                </a:solidFill>
              </a:rPr>
              <a:t> </a:t>
            </a:r>
            <a:r>
              <a:rPr lang="cs-CZ" sz="2400" b="1" smtClean="0">
                <a:solidFill>
                  <a:srgbClr val="C00000"/>
                </a:solidFill>
              </a:rPr>
              <a:t>nových léčiv</a:t>
            </a:r>
            <a:endParaRPr lang="cs-CZ" sz="2400">
              <a:solidFill>
                <a:srgbClr val="C0000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57158" y="1142984"/>
            <a:ext cx="8354531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cs-CZ" sz="2000" b="1" smtClean="0"/>
              <a:t>INTERIM ANALÝZA – </a:t>
            </a:r>
          </a:p>
          <a:p>
            <a:pPr marL="514350" indent="-514350"/>
            <a:r>
              <a:rPr lang="cs-CZ" sz="2000" b="1" smtClean="0"/>
              <a:t>plánované jednorázové nebo opakované statistické zpracování dat klinického</a:t>
            </a:r>
          </a:p>
          <a:p>
            <a:pPr marL="514350" indent="-514350"/>
            <a:r>
              <a:rPr lang="cs-CZ" sz="2000" b="1" smtClean="0"/>
              <a:t>hodnocení s předem jasně definovanými kritérii pro případné ukončení nebo</a:t>
            </a:r>
          </a:p>
          <a:p>
            <a:pPr marL="514350" indent="-514350"/>
            <a:r>
              <a:rPr lang="cs-CZ" sz="2000" b="1" smtClean="0"/>
              <a:t>pokračování experimentu v závislosti na vlastních výsledcích interim analýzy.</a:t>
            </a:r>
          </a:p>
          <a:p>
            <a:pPr marL="514350" indent="-514350"/>
            <a:r>
              <a:rPr lang="cs-CZ" sz="2000" b="1" smtClean="0"/>
              <a:t>ETICKÉ A EKONOMICKÉ DŮVODY</a:t>
            </a:r>
          </a:p>
          <a:p>
            <a:pPr marL="514350" indent="-514350"/>
            <a:endParaRPr lang="cs-CZ" sz="2000" b="1" smtClean="0"/>
          </a:p>
          <a:p>
            <a:pPr marL="514350" indent="-514350"/>
            <a:r>
              <a:rPr lang="cs-CZ" sz="2000" b="1" smtClean="0"/>
              <a:t>ZASLEPENÍ – </a:t>
            </a:r>
          </a:p>
          <a:p>
            <a:pPr marL="514350" indent="-514350"/>
            <a:r>
              <a:rPr lang="cs-CZ" sz="2000" b="1" smtClean="0"/>
              <a:t>single blinding – zaslepena je pouze jedna strana subjekt hodnocení </a:t>
            </a:r>
          </a:p>
          <a:p>
            <a:pPr marL="514350" indent="-514350"/>
            <a:r>
              <a:rPr lang="cs-CZ" sz="2000" b="1" smtClean="0"/>
              <a:t>nebo investigátor</a:t>
            </a:r>
          </a:p>
          <a:p>
            <a:pPr marL="514350" indent="-514350"/>
            <a:r>
              <a:rPr lang="cs-CZ" sz="2000" b="1" smtClean="0"/>
              <a:t>double blinding – zaslepeni jsou subjekty hodnocení i investigátor</a:t>
            </a:r>
          </a:p>
          <a:p>
            <a:pPr marL="514350" indent="-514350"/>
            <a:r>
              <a:rPr lang="cs-CZ" sz="2000" b="1" smtClean="0"/>
              <a:t>triple blinding – zaslepen je i personál spravující data experimentu</a:t>
            </a:r>
          </a:p>
          <a:p>
            <a:pPr marL="514350" indent="-514350"/>
            <a:r>
              <a:rPr lang="cs-CZ" sz="2000" b="1" smtClean="0"/>
              <a:t>Zaslepení je prvek designu významně zvyšující jeho objektivitu.</a:t>
            </a:r>
          </a:p>
          <a:p>
            <a:pPr marL="514350" indent="-514350"/>
            <a:endParaRPr lang="cs-CZ" sz="2000" b="1" smtClean="0"/>
          </a:p>
          <a:p>
            <a:pPr marL="514350" indent="-514350"/>
            <a:r>
              <a:rPr lang="cs-CZ" sz="2000" b="1" smtClean="0"/>
              <a:t>METANALÝZA –</a:t>
            </a:r>
          </a:p>
          <a:p>
            <a:pPr marL="514350" indent="-514350"/>
            <a:r>
              <a:rPr lang="cs-CZ" sz="2000" b="1" smtClean="0"/>
              <a:t>je metodika sofistikovaného zobecnění výsledků dvou a více nezávisle </a:t>
            </a:r>
          </a:p>
          <a:p>
            <a:pPr marL="514350" indent="-514350"/>
            <a:r>
              <a:rPr lang="cs-CZ" sz="2000" b="1" smtClean="0"/>
              <a:t>Provedených experimentů.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</a:t>
            </a:r>
            <a:r>
              <a:rPr lang="en-US" sz="1200" smtClean="0">
                <a:solidFill>
                  <a:schemeClr val="bg1"/>
                </a:solidFill>
              </a:rPr>
              <a:t>20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000364" y="928670"/>
            <a:ext cx="2886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</a:rPr>
              <a:t>Strategie cílené léčby</a:t>
            </a:r>
            <a:endParaRPr lang="cs-CZ" sz="2400" b="1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275" y="1519238"/>
            <a:ext cx="779145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74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</a:t>
            </a:r>
            <a:r>
              <a:rPr lang="en-US" sz="1200" smtClean="0">
                <a:solidFill>
                  <a:schemeClr val="bg1"/>
                </a:solidFill>
              </a:rPr>
              <a:t>8/12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71472" y="6500834"/>
            <a:ext cx="776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</a:t>
            </a:r>
            <a:r>
              <a:rPr lang="en-US" sz="1200" smtClean="0">
                <a:solidFill>
                  <a:schemeClr val="bg1"/>
                </a:solidFill>
              </a:rPr>
              <a:t>10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57158" y="500042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</a:rPr>
              <a:t>Terapeutické protilátky</a:t>
            </a:r>
            <a:endParaRPr lang="cs-CZ" sz="2400" dirty="0">
              <a:solidFill>
                <a:srgbClr val="C00000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0" y="928670"/>
            <a:ext cx="9144000" cy="411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Emil</a:t>
            </a: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von </a:t>
            </a:r>
            <a:r>
              <a:rPr kumimoji="0" lang="cs-CZ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Behring</a:t>
            </a: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objev protilátek, terapeutický význam coby „magických střel či otrávených </a:t>
            </a:r>
            <a:r>
              <a:rPr kumimoji="0" lang="cs-CZ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šipů</a:t>
            </a: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 - </a:t>
            </a:r>
            <a:r>
              <a:rPr kumimoji="0" lang="cs-CZ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polyklonální</a:t>
            </a:r>
            <a:endParaRPr kumimoji="0" lang="cs-CZ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Paul </a:t>
            </a: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Ehrlich</a:t>
            </a: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zavedl pojem </a:t>
            </a:r>
            <a:r>
              <a:rPr lang="cs-CZ" sz="2000" dirty="0" smtClean="0"/>
              <a:t>imunita, antigen, protilátky,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imunoterapie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1975 </a:t>
            </a: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C.Milstein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G.F.Kohler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popsali technologii tvorby MP (1984-Nobelova</a:t>
            </a: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cena)</a:t>
            </a:r>
            <a:endParaRPr kumimoji="0" lang="cs-CZ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V jedné hybridní linii spojili biologické vlastnosti B-lymfocytu tvořícího protilátky a nádorové buňky myelomové řady (tzv. hybridomová technologie) - monoklonální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 descr="behringcarto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104456" cy="287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356992"/>
            <a:ext cx="3877924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10125</TotalTime>
  <Words>2907</Words>
  <Application>Microsoft Macintosh PowerPoint</Application>
  <PresentationFormat>On-screen Show (4:3)</PresentationFormat>
  <Paragraphs>456</Paragraphs>
  <Slides>66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Arial Narrow</vt:lpstr>
      <vt:lpstr>Calibri</vt:lpstr>
      <vt:lpstr>Times New Roman</vt:lpstr>
      <vt:lpstr>Wingdings</vt:lpstr>
      <vt:lpstr>Arial</vt:lpstr>
      <vt:lpstr>Motiv sady Office</vt:lpstr>
      <vt:lpstr>Chart</vt:lpstr>
      <vt:lpstr>Graf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ondrej</dc:creator>
  <cp:lastModifiedBy>Ondrej Slaby</cp:lastModifiedBy>
  <cp:revision>889</cp:revision>
  <dcterms:created xsi:type="dcterms:W3CDTF">2009-12-17T19:33:17Z</dcterms:created>
  <dcterms:modified xsi:type="dcterms:W3CDTF">2015-12-14T10:58:25Z</dcterms:modified>
</cp:coreProperties>
</file>