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sldIdLst>
    <p:sldId id="259" r:id="rId2"/>
    <p:sldId id="303" r:id="rId3"/>
    <p:sldId id="304" r:id="rId4"/>
    <p:sldId id="256" r:id="rId5"/>
    <p:sldId id="257" r:id="rId6"/>
    <p:sldId id="258" r:id="rId7"/>
    <p:sldId id="362" r:id="rId8"/>
    <p:sldId id="260" r:id="rId9"/>
    <p:sldId id="350" r:id="rId10"/>
    <p:sldId id="351" r:id="rId11"/>
    <p:sldId id="261" r:id="rId12"/>
    <p:sldId id="262" r:id="rId13"/>
    <p:sldId id="263" r:id="rId14"/>
    <p:sldId id="264" r:id="rId15"/>
    <p:sldId id="374" r:id="rId16"/>
    <p:sldId id="277" r:id="rId17"/>
    <p:sldId id="278" r:id="rId18"/>
    <p:sldId id="267" r:id="rId19"/>
    <p:sldId id="268" r:id="rId20"/>
    <p:sldId id="269" r:id="rId21"/>
    <p:sldId id="363" r:id="rId22"/>
    <p:sldId id="318" r:id="rId23"/>
    <p:sldId id="364" r:id="rId24"/>
    <p:sldId id="365" r:id="rId25"/>
    <p:sldId id="366" r:id="rId26"/>
    <p:sldId id="367" r:id="rId27"/>
    <p:sldId id="368" r:id="rId28"/>
    <p:sldId id="369" r:id="rId29"/>
    <p:sldId id="370" r:id="rId30"/>
    <p:sldId id="371" r:id="rId31"/>
    <p:sldId id="372" r:id="rId32"/>
    <p:sldId id="330" r:id="rId33"/>
    <p:sldId id="331" r:id="rId34"/>
    <p:sldId id="373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61" r:id="rId46"/>
    <p:sldId id="375" r:id="rId47"/>
    <p:sldId id="376" r:id="rId48"/>
    <p:sldId id="377" r:id="rId49"/>
    <p:sldId id="378" r:id="rId50"/>
    <p:sldId id="379" r:id="rId51"/>
    <p:sldId id="380" r:id="rId52"/>
    <p:sldId id="381" r:id="rId53"/>
    <p:sldId id="382" r:id="rId54"/>
    <p:sldId id="383" r:id="rId55"/>
    <p:sldId id="384" r:id="rId56"/>
    <p:sldId id="385" r:id="rId57"/>
    <p:sldId id="276" r:id="rId58"/>
    <p:sldId id="282" r:id="rId59"/>
    <p:sldId id="332" r:id="rId60"/>
    <p:sldId id="333" r:id="rId61"/>
    <p:sldId id="334" r:id="rId62"/>
    <p:sldId id="336" r:id="rId63"/>
    <p:sldId id="352" r:id="rId64"/>
    <p:sldId id="353" r:id="rId65"/>
    <p:sldId id="354" r:id="rId66"/>
    <p:sldId id="355" r:id="rId67"/>
    <p:sldId id="356" r:id="rId68"/>
    <p:sldId id="357" r:id="rId69"/>
    <p:sldId id="358" r:id="rId70"/>
    <p:sldId id="359" r:id="rId71"/>
    <p:sldId id="360" r:id="rId72"/>
    <p:sldId id="347" r:id="rId73"/>
    <p:sldId id="348" r:id="rId74"/>
    <p:sldId id="349" r:id="rId75"/>
    <p:sldId id="335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6865" autoAdjust="0"/>
  </p:normalViewPr>
  <p:slideViewPr>
    <p:cSldViewPr snapToGrid="0" snapToObjects="1">
      <p:cViewPr>
        <p:scale>
          <a:sx n="100" d="100"/>
          <a:sy n="100" d="100"/>
        </p:scale>
        <p:origin x="944" y="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ra%20Faltejskov&#225;\Documents\PGS\III.%20ro&#269;n&#237;k\Dr.%20&#352;achlov&#225;\Vyhodnocen&#237;%20hemol&#253;zy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ra%20Faltejskov&#225;\Documents\PGS\III.%20ro&#269;n&#237;k\Apoptosa%20-%20miR-215\Apoptosa%20-%20v&#353;e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ra%20Faltejskov&#225;\Documents\PGS\III.%20ro&#269;n&#237;k\qRT-PCR%20-%20miR-215%20a%20genov&#225;%20exprese%20linie\DLD-1\Vyhodnocen&#237;%20DLD-1%20v&#353;echny%20&#269;asy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ra%20Faltejskov&#225;\Documents\PGS\III.%20ro&#269;n&#237;k\qRT-PCR%20-%20miR-215%20a%20genov&#225;%20exprese%20linie\DLD-1\Vyhodnocen&#237;%20DLD-1%20v&#353;echny%20&#269;asy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ra%20Faltejskov&#225;\Documents\PGS\III.%20ro&#269;n&#237;k\qRT-PCR%20-%20miR-215%20a%20genov&#225;%20exprese%20linie\DLD-1\Vyhodnocen&#237;%20DLD-1%20v&#353;echny%20&#269;asy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ra%20Faltejskov&#225;\Documents\PGS\III.%20ro&#269;n&#237;k\qRT-PCR%20-%20miR-215%20a%20genov&#225;%20exprese%20linie\DLD-1\Vyhodnocen&#237;%20DLD-1%20v&#353;echny%20&#269;asy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ra%20Faltejskov&#225;\Documents\PGS\III.%20ro&#269;n&#237;k\qRT-PCR%20-%20miR-215%20a%20genov&#225;%20exprese%20linie\DLD-1\Vyhodnocen&#237;%20DLD-1%20v&#353;echny%20&#269;as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ra%20Faltejskov&#225;\Documents\PGS\II.%20ro&#269;n&#237;k\Dr.%20&#352;achlov&#225;\7.4.2013%20miR-21%20kalibracni%20krivka%20analyzed.csv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F:\CRC\in%20vitro\V&#253;sledky%20in%20vitro%20anal&#253;z\4.11.2011%20MTT%20HCT-116%20miR-215%2048h%20reden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Petra%20Faltejskov&#225;\Documents\PGS\II.%20ro&#269;n&#237;k\MTT\miR-215%20HCT-116+,%20HCT-116-,%20DLD-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Users\Petra%20Faltejskov&#225;\Documents\PGS\II.%20ro&#269;n&#237;k\MTT\miR-215%20HCT-116+,%20HCT-116-,%20DLD-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file:///C:\Users\Petra%20Faltejskov&#225;\Documents\PGS\II.%20ro&#269;n&#237;k\MTT\miR-215%20HCT-116+,%20HCT-116-,%20DLD-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file:///C:\Users\Petra%20Faltejskov&#225;\Documents\PGS\I.%20ro&#269;n&#237;k\Apoptosa\27.10.2011%20APOPTOSA%20miR-378,%20miR-422a,%20miR-135b,%20miR-215,%20miR-375,%20miR-760_HCT-116,%20DLD-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file:///F:\CRC\in%20vitro\V&#253;sledky%20in%20vitro%20anal&#253;z\4.11.2011%20MTT%20HCT-116%20miR-215%2048h%20redene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file:///C:\Users\Petra%20Faltejskov&#225;\Documents\PGS\I.%20ro&#269;n&#237;k\BC\BC%20vyhodnoceni%203%20opakovani%20miR-378,%20miR-375,%20miR-422a,%20miR-215,%20miR-135b,%20miR-76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46657699457433"/>
          <c:y val="0.0164268214208338"/>
          <c:w val="0.773805824655795"/>
          <c:h val="0.8950145028137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'31.10.2013 let-7a, miR-106a a m'!$AB$26</c:f>
              <c:strCache>
                <c:ptCount val="1"/>
                <c:pt idx="0">
                  <c:v>hemolýza 0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'31.10.2013 let-7a, miR-106a a m'!$AH$26:$AL$26</c:f>
                <c:numCache>
                  <c:formatCode>General</c:formatCode>
                  <c:ptCount val="5"/>
                  <c:pt idx="0">
                    <c:v>0.0</c:v>
                  </c:pt>
                  <c:pt idx="1">
                    <c:v>0.0</c:v>
                  </c:pt>
                  <c:pt idx="2">
                    <c:v>0.0</c:v>
                  </c:pt>
                  <c:pt idx="3">
                    <c:v>0.0</c:v>
                  </c:pt>
                  <c:pt idx="4">
                    <c:v>0.0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strRef>
              <c:f>'31.10.2013 let-7a, miR-106a a m'!$AC$25:$AG$25</c:f>
              <c:strCache>
                <c:ptCount val="5"/>
                <c:pt idx="0">
                  <c:v>miR-21</c:v>
                </c:pt>
                <c:pt idx="1">
                  <c:v>let-7a</c:v>
                </c:pt>
                <c:pt idx="2">
                  <c:v>miR-106a</c:v>
                </c:pt>
                <c:pt idx="3">
                  <c:v>miR-451</c:v>
                </c:pt>
                <c:pt idx="4">
                  <c:v>miR-16</c:v>
                </c:pt>
              </c:strCache>
            </c:strRef>
          </c:cat>
          <c:val>
            <c:numRef>
              <c:f>'31.10.2013 let-7a, miR-106a a m'!$AC$26:$AG$26</c:f>
              <c:numCache>
                <c:formatCode>General</c:formatCode>
                <c:ptCount val="5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</c:numCache>
            </c:numRef>
          </c:val>
        </c:ser>
        <c:ser>
          <c:idx val="1"/>
          <c:order val="1"/>
          <c:tx>
            <c:strRef>
              <c:f>'31.10.2013 let-7a, miR-106a a m'!$AB$27</c:f>
              <c:strCache>
                <c:ptCount val="1"/>
                <c:pt idx="0">
                  <c:v>hemolýza 1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'31.10.2013 let-7a, miR-106a a m'!$AH$27:$AL$27</c:f>
                <c:numCache>
                  <c:formatCode>General</c:formatCode>
                  <c:ptCount val="5"/>
                  <c:pt idx="0">
                    <c:v>2.444284651000001</c:v>
                  </c:pt>
                  <c:pt idx="1">
                    <c:v>1.176933803</c:v>
                  </c:pt>
                  <c:pt idx="2">
                    <c:v>2.556725437999999</c:v>
                  </c:pt>
                  <c:pt idx="3">
                    <c:v>2.89678015</c:v>
                  </c:pt>
                  <c:pt idx="4">
                    <c:v>10.05413081214475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val>
            <c:numRef>
              <c:f>'31.10.2013 let-7a, miR-106a a m'!$AC$27:$AG$27</c:f>
              <c:numCache>
                <c:formatCode>General</c:formatCode>
                <c:ptCount val="5"/>
                <c:pt idx="0">
                  <c:v>2.415028295999999</c:v>
                </c:pt>
                <c:pt idx="1">
                  <c:v>1.917414128</c:v>
                </c:pt>
                <c:pt idx="2">
                  <c:v>3.369299036</c:v>
                </c:pt>
                <c:pt idx="3">
                  <c:v>5.034336482</c:v>
                </c:pt>
                <c:pt idx="4">
                  <c:v>9.043779891484568</c:v>
                </c:pt>
              </c:numCache>
            </c:numRef>
          </c:val>
        </c:ser>
        <c:ser>
          <c:idx val="2"/>
          <c:order val="2"/>
          <c:tx>
            <c:strRef>
              <c:f>'31.10.2013 let-7a, miR-106a a m'!$AB$28</c:f>
              <c:strCache>
                <c:ptCount val="1"/>
                <c:pt idx="0">
                  <c:v>hemolýza 2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'31.10.2013 let-7a, miR-106a a m'!$AH$28:$AL$28</c:f>
                <c:numCache>
                  <c:formatCode>General</c:formatCode>
                  <c:ptCount val="5"/>
                  <c:pt idx="0">
                    <c:v>1.074648884</c:v>
                  </c:pt>
                  <c:pt idx="1">
                    <c:v>0.539893589</c:v>
                  </c:pt>
                  <c:pt idx="2">
                    <c:v>2.377056314999999</c:v>
                  </c:pt>
                  <c:pt idx="3">
                    <c:v>1.217344257999975</c:v>
                  </c:pt>
                  <c:pt idx="4">
                    <c:v>2.51806967969195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val>
            <c:numRef>
              <c:f>'31.10.2013 let-7a, miR-106a a m'!$AC$28:$AG$28</c:f>
              <c:numCache>
                <c:formatCode>General</c:formatCode>
                <c:ptCount val="5"/>
                <c:pt idx="0">
                  <c:v>1.815900915999999</c:v>
                </c:pt>
                <c:pt idx="1">
                  <c:v>1.655031044</c:v>
                </c:pt>
                <c:pt idx="2">
                  <c:v>6.791474144999999</c:v>
                </c:pt>
                <c:pt idx="3">
                  <c:v>7.688276183000001</c:v>
                </c:pt>
                <c:pt idx="4">
                  <c:v>8.458391882633093</c:v>
                </c:pt>
              </c:numCache>
            </c:numRef>
          </c:val>
        </c:ser>
        <c:ser>
          <c:idx val="3"/>
          <c:order val="3"/>
          <c:tx>
            <c:strRef>
              <c:f>'31.10.2013 let-7a, miR-106a a m'!$AB$29</c:f>
              <c:strCache>
                <c:ptCount val="1"/>
                <c:pt idx="0">
                  <c:v>hemolýza 3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'31.10.2013 let-7a, miR-106a a m'!$AH$29:$AL$29</c:f>
                <c:numCache>
                  <c:formatCode>General</c:formatCode>
                  <c:ptCount val="5"/>
                  <c:pt idx="0">
                    <c:v>2.389322894</c:v>
                  </c:pt>
                  <c:pt idx="1">
                    <c:v>1.121014621</c:v>
                  </c:pt>
                  <c:pt idx="2">
                    <c:v>3.065983815</c:v>
                  </c:pt>
                  <c:pt idx="3">
                    <c:v>7.205760422000001</c:v>
                  </c:pt>
                  <c:pt idx="4">
                    <c:v>23.11404566323203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val>
            <c:numRef>
              <c:f>'31.10.2013 let-7a, miR-106a a m'!$AC$29:$AG$29</c:f>
              <c:numCache>
                <c:formatCode>General</c:formatCode>
                <c:ptCount val="5"/>
                <c:pt idx="0">
                  <c:v>4.89028997699997</c:v>
                </c:pt>
                <c:pt idx="1">
                  <c:v>2.921208348</c:v>
                </c:pt>
                <c:pt idx="2">
                  <c:v>14.08131786</c:v>
                </c:pt>
                <c:pt idx="3">
                  <c:v>38.89648722</c:v>
                </c:pt>
                <c:pt idx="4">
                  <c:v>39.9720158907176</c:v>
                </c:pt>
              </c:numCache>
            </c:numRef>
          </c:val>
        </c:ser>
        <c:ser>
          <c:idx val="4"/>
          <c:order val="4"/>
          <c:tx>
            <c:strRef>
              <c:f>'31.10.2013 let-7a, miR-106a a m'!$AB$30</c:f>
              <c:strCache>
                <c:ptCount val="1"/>
                <c:pt idx="0">
                  <c:v>hemolýza 4</c:v>
                </c:pt>
              </c:strCache>
            </c:strRef>
          </c:tx>
          <c:invertIfNegative val="0"/>
          <c:errBars>
            <c:errBarType val="plus"/>
            <c:errValType val="cust"/>
            <c:noEndCap val="0"/>
            <c:plus>
              <c:numRef>
                <c:f>'31.10.2013 let-7a, miR-106a a m'!$AH$30:$AL$30</c:f>
                <c:numCache>
                  <c:formatCode>General</c:formatCode>
                  <c:ptCount val="5"/>
                  <c:pt idx="0">
                    <c:v>3.542720985</c:v>
                  </c:pt>
                  <c:pt idx="1">
                    <c:v>2.761797142000001</c:v>
                  </c:pt>
                  <c:pt idx="2">
                    <c:v>13.20926053</c:v>
                  </c:pt>
                  <c:pt idx="3">
                    <c:v>39.27253735000001</c:v>
                  </c:pt>
                  <c:pt idx="4">
                    <c:v>27.14506829881403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val>
            <c:numRef>
              <c:f>'31.10.2013 let-7a, miR-106a a m'!$AC$30:$AG$30</c:f>
              <c:numCache>
                <c:formatCode>General</c:formatCode>
                <c:ptCount val="5"/>
                <c:pt idx="0">
                  <c:v>4.812996427999966</c:v>
                </c:pt>
                <c:pt idx="1">
                  <c:v>3.296084923</c:v>
                </c:pt>
                <c:pt idx="2">
                  <c:v>32.84390605999999</c:v>
                </c:pt>
                <c:pt idx="3">
                  <c:v>94.30409210999963</c:v>
                </c:pt>
                <c:pt idx="4">
                  <c:v>151.9970376301356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06019552"/>
        <c:axId val="-2063707952"/>
      </c:barChart>
      <c:catAx>
        <c:axId val="-2006019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63707952"/>
        <c:crosses val="autoZero"/>
        <c:auto val="1"/>
        <c:lblAlgn val="ctr"/>
        <c:lblOffset val="100"/>
        <c:noMultiLvlLbl val="0"/>
      </c:catAx>
      <c:valAx>
        <c:axId val="-2063707952"/>
        <c:scaling>
          <c:orientation val="minMax"/>
          <c:max val="180.0"/>
          <c:min val="0.0"/>
        </c:scaling>
        <c:delete val="0"/>
        <c:axPos val="l"/>
        <c:numFmt formatCode="General" sourceLinked="1"/>
        <c:majorTickMark val="out"/>
        <c:minorTickMark val="none"/>
        <c:tickLblPos val="nextTo"/>
        <c:crossAx val="-2006019552"/>
        <c:crosses val="autoZero"/>
        <c:crossBetween val="between"/>
        <c:majorUnit val="20.0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359741333855"/>
          <c:y val="0.136265530681776"/>
          <c:w val="0.842018204574492"/>
          <c:h val="0.623119132596379"/>
        </c:manualLayout>
      </c:layout>
      <c:barChart>
        <c:barDir val="col"/>
        <c:grouping val="clustered"/>
        <c:varyColors val="0"/>
        <c:ser>
          <c:idx val="1"/>
          <c:order val="0"/>
          <c:tx>
            <c:v>control oligonucleotide (10nM)</c:v>
          </c:tx>
          <c:spPr>
            <a:solidFill>
              <a:schemeClr val="bg1">
                <a:lumMod val="50000"/>
              </a:schemeClr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('DLD-1'!$M$22;'DLD-1'!$L$22)</c:f>
                <c:numCache>
                  <c:formatCode>General</c:formatCode>
                  <c:ptCount val="2"/>
                  <c:pt idx="0">
                    <c:v>0.0999999999999967</c:v>
                  </c:pt>
                  <c:pt idx="1">
                    <c:v>0.0577350269189627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strRef>
              <c:f>'DLD-1'!$B$1</c:f>
              <c:strCache>
                <c:ptCount val="1"/>
                <c:pt idx="0">
                  <c:v>DLD-1</c:v>
                </c:pt>
              </c:strCache>
            </c:strRef>
          </c:cat>
          <c:val>
            <c:numRef>
              <c:f>'DLD-1'!$I$22</c:f>
              <c:numCache>
                <c:formatCode>General</c:formatCode>
                <c:ptCount val="1"/>
                <c:pt idx="0">
                  <c:v>1.6</c:v>
                </c:pt>
              </c:numCache>
            </c:numRef>
          </c:val>
        </c:ser>
        <c:ser>
          <c:idx val="2"/>
          <c:order val="1"/>
          <c:tx>
            <c:v>pre-miR-215 (10nM)</c:v>
          </c:tx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('DLD-1'!$M$25;'DLD-1'!$L$25)</c:f>
                <c:numCache>
                  <c:formatCode>General</c:formatCode>
                  <c:ptCount val="2"/>
                  <c:pt idx="0">
                    <c:v>0.115470053837926</c:v>
                  </c:pt>
                  <c:pt idx="1">
                    <c:v>0.0577350269189624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strRef>
              <c:f>'DLD-1'!$B$1</c:f>
              <c:strCache>
                <c:ptCount val="1"/>
                <c:pt idx="0">
                  <c:v>DLD-1</c:v>
                </c:pt>
              </c:strCache>
            </c:strRef>
          </c:cat>
          <c:val>
            <c:numRef>
              <c:f>'DLD-1'!$I$25</c:f>
              <c:numCache>
                <c:formatCode>General</c:formatCode>
                <c:ptCount val="1"/>
                <c:pt idx="0">
                  <c:v>2.433333333333333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3302032"/>
        <c:axId val="-2070610800"/>
      </c:barChart>
      <c:catAx>
        <c:axId val="-2093302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70610800"/>
        <c:crosses val="autoZero"/>
        <c:auto val="1"/>
        <c:lblAlgn val="ctr"/>
        <c:lblOffset val="100"/>
        <c:noMultiLvlLbl val="0"/>
      </c:catAx>
      <c:valAx>
        <c:axId val="-20706108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Množství apoptotických buněk (%)</a:t>
                </a:r>
              </a:p>
            </c:rich>
          </c:tx>
          <c:layout>
            <c:manualLayout>
              <c:xMode val="edge"/>
              <c:yMode val="edge"/>
              <c:x val="0.00542510267818567"/>
              <c:y val="0.14793205847498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933020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22028107988001"/>
          <c:y val="0.82332605404955"/>
          <c:w val="0.778339664199569"/>
          <c:h val="0.066443138262415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 smtClean="0">
                <a:solidFill>
                  <a:srgbClr val="981818"/>
                </a:solidFill>
              </a:rPr>
              <a:t>TYMS</a:t>
            </a:r>
            <a:endParaRPr lang="en-US" dirty="0">
              <a:solidFill>
                <a:srgbClr val="981818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v>mock</c:v>
          </c:tx>
          <c:spPr>
            <a:solidFill>
              <a:schemeClr val="bg1">
                <a:lumMod val="50000"/>
              </a:schemeClr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(TYMS!$AX$5,TYMS!$AX$11,TYMS!$AX$17,TYMS!$AX$23)</c:f>
                <c:numCache>
                  <c:formatCode>General</c:formatCode>
                  <c:ptCount val="4"/>
                  <c:pt idx="0">
                    <c:v>0.0</c:v>
                  </c:pt>
                  <c:pt idx="1">
                    <c:v>0.0</c:v>
                  </c:pt>
                  <c:pt idx="2">
                    <c:v>0.0</c:v>
                  </c:pt>
                  <c:pt idx="3">
                    <c:v>0.0</c:v>
                  </c:pt>
                </c:numCache>
              </c:numRef>
            </c:plus>
            <c:minus>
              <c:numRef>
                <c:f>'miR-215'!$Z$27</c:f>
                <c:numCache>
                  <c:formatCode>General</c:formatCode>
                  <c:ptCount val="1"/>
                </c:numCache>
              </c:numRef>
            </c:minus>
          </c:errBars>
          <c:cat>
            <c:strRef>
              <c:f>('miR-215'!$AF$4,'miR-215'!$AF$10,'miR-215'!$AF$16,'miR-215'!$AF$22)</c:f>
              <c:strCache>
                <c:ptCount val="4"/>
                <c:pt idx="0">
                  <c:v>24h</c:v>
                </c:pt>
                <c:pt idx="1">
                  <c:v>48h</c:v>
                </c:pt>
                <c:pt idx="2">
                  <c:v>72h</c:v>
                </c:pt>
                <c:pt idx="3">
                  <c:v>96h</c:v>
                </c:pt>
              </c:strCache>
            </c:strRef>
          </c:cat>
          <c:val>
            <c:numRef>
              <c:f>(TYMS!$AT$5,TYMS!$AT$11,TYMS!$AT$17,TYMS!$AT$23)</c:f>
              <c:numCache>
                <c:formatCode>General</c:formatCode>
                <c:ptCount val="4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</c:numCache>
            </c:numRef>
          </c:val>
        </c:ser>
        <c:ser>
          <c:idx val="2"/>
          <c:order val="1"/>
          <c:tx>
            <c:v>miR-215</c:v>
          </c:tx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(TYMS!$AY$5,TYMS!$AY$11,TYMS!$AY$17,TYMS!$AY$23)</c:f>
                <c:numCache>
                  <c:formatCode>General</c:formatCode>
                  <c:ptCount val="4"/>
                  <c:pt idx="0">
                    <c:v>0.255364449327345</c:v>
                  </c:pt>
                  <c:pt idx="1">
                    <c:v>0.13872933757422</c:v>
                  </c:pt>
                  <c:pt idx="2">
                    <c:v>0.0726310562961095</c:v>
                  </c:pt>
                  <c:pt idx="3">
                    <c:v>0.0904514489247802</c:v>
                  </c:pt>
                </c:numCache>
              </c:numRef>
            </c:plus>
            <c:minus>
              <c:numRef>
                <c:f>'miR-215'!$R$37</c:f>
                <c:numCache>
                  <c:formatCode>General</c:formatCode>
                  <c:ptCount val="1"/>
                </c:numCache>
              </c:numRef>
            </c:minus>
          </c:errBars>
          <c:cat>
            <c:strRef>
              <c:f>('miR-215'!$AF$4,'miR-215'!$AF$10,'miR-215'!$AF$16,'miR-215'!$AF$22)</c:f>
              <c:strCache>
                <c:ptCount val="4"/>
                <c:pt idx="0">
                  <c:v>24h</c:v>
                </c:pt>
                <c:pt idx="1">
                  <c:v>48h</c:v>
                </c:pt>
                <c:pt idx="2">
                  <c:v>72h</c:v>
                </c:pt>
                <c:pt idx="3">
                  <c:v>96h</c:v>
                </c:pt>
              </c:strCache>
            </c:strRef>
          </c:cat>
          <c:val>
            <c:numRef>
              <c:f>(TYMS!$AU$5,TYMS!$AU$11,TYMS!$AU$17,TYMS!$AU$23)</c:f>
              <c:numCache>
                <c:formatCode>General</c:formatCode>
                <c:ptCount val="4"/>
                <c:pt idx="0">
                  <c:v>0.960592175546757</c:v>
                </c:pt>
                <c:pt idx="1">
                  <c:v>0.567989301290702</c:v>
                </c:pt>
                <c:pt idx="2">
                  <c:v>0.435650520635551</c:v>
                </c:pt>
                <c:pt idx="3">
                  <c:v>0.447858176889722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0175552"/>
        <c:axId val="-2070172560"/>
      </c:barChart>
      <c:catAx>
        <c:axId val="-2070175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70172560"/>
        <c:crosses val="autoZero"/>
        <c:auto val="1"/>
        <c:lblAlgn val="ctr"/>
        <c:lblOffset val="100"/>
        <c:noMultiLvlLbl val="0"/>
      </c:catAx>
      <c:valAx>
        <c:axId val="-20701725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cs-CZ" sz="1200" dirty="0" smtClean="0"/>
                  <a:t>normalizovaná</a:t>
                </a:r>
                <a:r>
                  <a:rPr lang="cs-CZ" sz="1200" baseline="0" dirty="0" smtClean="0"/>
                  <a:t> exprese</a:t>
                </a:r>
                <a:endParaRPr lang="cs-CZ" sz="1200" dirty="0"/>
              </a:p>
            </c:rich>
          </c:tx>
          <c:layout>
            <c:manualLayout>
              <c:xMode val="edge"/>
              <c:yMode val="edge"/>
              <c:x val="0.0111330945867126"/>
              <c:y val="0.2042159133315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7017555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 smtClean="0">
                <a:solidFill>
                  <a:srgbClr val="981818"/>
                </a:solidFill>
              </a:rPr>
              <a:t>CD164</a:t>
            </a:r>
            <a:endParaRPr lang="en-US" dirty="0">
              <a:solidFill>
                <a:srgbClr val="981818"/>
              </a:solidFill>
            </a:endParaRPr>
          </a:p>
        </c:rich>
      </c:tx>
      <c:layout>
        <c:manualLayout>
          <c:xMode val="edge"/>
          <c:yMode val="edge"/>
          <c:x val="0.445400083751378"/>
          <c:y val="0.0902354518748563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v>mock</c:v>
          </c:tx>
          <c:spPr>
            <a:solidFill>
              <a:schemeClr val="bg1">
                <a:lumMod val="50000"/>
              </a:schemeClr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('CD164'!$AX$5;'CD164'!$AX$11;'CD164'!$AX$17;'CD164'!$AX$23)</c:f>
                <c:numCache>
                  <c:formatCode>General</c:formatCode>
                  <c:ptCount val="4"/>
                  <c:pt idx="0">
                    <c:v>0.0</c:v>
                  </c:pt>
                  <c:pt idx="1">
                    <c:v>0.0</c:v>
                  </c:pt>
                  <c:pt idx="2">
                    <c:v>0.0</c:v>
                  </c:pt>
                  <c:pt idx="3">
                    <c:v>0.0</c:v>
                  </c:pt>
                </c:numCache>
              </c:numRef>
            </c:plus>
            <c:minus>
              <c:numRef>
                <c:f>'miR-215'!$Z$27</c:f>
                <c:numCache>
                  <c:formatCode>General</c:formatCode>
                  <c:ptCount val="1"/>
                </c:numCache>
              </c:numRef>
            </c:minus>
          </c:errBars>
          <c:cat>
            <c:strRef>
              <c:f>('miR-215'!$AF$4;'miR-215'!$AF$10;'miR-215'!$AF$16;'miR-215'!$AF$22)</c:f>
              <c:strCache>
                <c:ptCount val="4"/>
                <c:pt idx="0">
                  <c:v>24h</c:v>
                </c:pt>
                <c:pt idx="1">
                  <c:v>48h</c:v>
                </c:pt>
                <c:pt idx="2">
                  <c:v>72h</c:v>
                </c:pt>
                <c:pt idx="3">
                  <c:v>96h</c:v>
                </c:pt>
              </c:strCache>
            </c:strRef>
          </c:cat>
          <c:val>
            <c:numRef>
              <c:f>('CD164'!$AT$5;'CD164'!$AT$11;'CD164'!$AT$17;'CD164'!$AT$23)</c:f>
              <c:numCache>
                <c:formatCode>General</c:formatCode>
                <c:ptCount val="4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</c:numCache>
            </c:numRef>
          </c:val>
        </c:ser>
        <c:ser>
          <c:idx val="2"/>
          <c:order val="1"/>
          <c:tx>
            <c:v>miR-215</c:v>
          </c:tx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('CD164'!$AY$5;'CD164'!$AY$11;'CD164'!$AY$17;'CD164'!$AY$23)</c:f>
                <c:numCache>
                  <c:formatCode>General</c:formatCode>
                  <c:ptCount val="4"/>
                  <c:pt idx="0">
                    <c:v>0.141168294557681</c:v>
                  </c:pt>
                  <c:pt idx="1">
                    <c:v>0.169343133464671</c:v>
                  </c:pt>
                  <c:pt idx="2">
                    <c:v>0.128433830429155</c:v>
                  </c:pt>
                  <c:pt idx="3">
                    <c:v>0.127167602245396</c:v>
                  </c:pt>
                </c:numCache>
              </c:numRef>
            </c:plus>
            <c:minus>
              <c:numRef>
                <c:f>'miR-215'!$R$37</c:f>
                <c:numCache>
                  <c:formatCode>General</c:formatCode>
                  <c:ptCount val="1"/>
                </c:numCache>
              </c:numRef>
            </c:minus>
          </c:errBars>
          <c:cat>
            <c:strRef>
              <c:f>('miR-215'!$AF$4;'miR-215'!$AF$10;'miR-215'!$AF$16;'miR-215'!$AF$22)</c:f>
              <c:strCache>
                <c:ptCount val="4"/>
                <c:pt idx="0">
                  <c:v>24h</c:v>
                </c:pt>
                <c:pt idx="1">
                  <c:v>48h</c:v>
                </c:pt>
                <c:pt idx="2">
                  <c:v>72h</c:v>
                </c:pt>
                <c:pt idx="3">
                  <c:v>96h</c:v>
                </c:pt>
              </c:strCache>
            </c:strRef>
          </c:cat>
          <c:val>
            <c:numRef>
              <c:f>('CD164'!$AU$5;'CD164'!$AU$11;'CD164'!$AU$17;'CD164'!$AU$23)</c:f>
              <c:numCache>
                <c:formatCode>General</c:formatCode>
                <c:ptCount val="4"/>
                <c:pt idx="0">
                  <c:v>0.558866565208623</c:v>
                </c:pt>
                <c:pt idx="1">
                  <c:v>0.468884325265247</c:v>
                </c:pt>
                <c:pt idx="2">
                  <c:v>0.583642418245365</c:v>
                </c:pt>
                <c:pt idx="3">
                  <c:v>0.536411145417109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0432448"/>
        <c:axId val="-2070465008"/>
      </c:barChart>
      <c:catAx>
        <c:axId val="-2070432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70465008"/>
        <c:crosses val="autoZero"/>
        <c:auto val="1"/>
        <c:lblAlgn val="ctr"/>
        <c:lblOffset val="100"/>
        <c:noMultiLvlLbl val="0"/>
      </c:catAx>
      <c:valAx>
        <c:axId val="-20704650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 sz="1200" dirty="0" smtClean="0"/>
                  <a:t>normalizovaná</a:t>
                </a:r>
                <a:r>
                  <a:rPr lang="cs-CZ" dirty="0" smtClean="0"/>
                  <a:t> </a:t>
                </a:r>
                <a:r>
                  <a:rPr lang="cs-CZ" sz="1200" dirty="0" smtClean="0"/>
                  <a:t>exprese</a:t>
                </a:r>
                <a:endParaRPr lang="cs-CZ" sz="1200" dirty="0"/>
              </a:p>
            </c:rich>
          </c:tx>
          <c:layout>
            <c:manualLayout>
              <c:xMode val="edge"/>
              <c:yMode val="edge"/>
              <c:x val="0.0031641783391589"/>
              <c:y val="0.205600863469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7043244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 smtClean="0">
                <a:solidFill>
                  <a:srgbClr val="981818"/>
                </a:solidFill>
              </a:rPr>
              <a:t>XIAP</a:t>
            </a:r>
            <a:endParaRPr lang="en-US" dirty="0">
              <a:solidFill>
                <a:srgbClr val="981818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v>mock</c:v>
          </c:tx>
          <c:spPr>
            <a:solidFill>
              <a:schemeClr val="bg1">
                <a:lumMod val="50000"/>
              </a:schemeClr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(XIAP!$AX$5,XIAP!$AX$11,XIAP!$AX$17,XIAP!$AX$23)</c:f>
                <c:numCache>
                  <c:formatCode>General</c:formatCode>
                  <c:ptCount val="4"/>
                  <c:pt idx="0">
                    <c:v>0.0</c:v>
                  </c:pt>
                  <c:pt idx="1">
                    <c:v>0.0</c:v>
                  </c:pt>
                  <c:pt idx="2">
                    <c:v>0.0</c:v>
                  </c:pt>
                  <c:pt idx="3">
                    <c:v>0.0</c:v>
                  </c:pt>
                </c:numCache>
              </c:numRef>
            </c:plus>
            <c:minus>
              <c:numRef>
                <c:f>'miR-215'!$Z$27</c:f>
                <c:numCache>
                  <c:formatCode>General</c:formatCode>
                  <c:ptCount val="1"/>
                </c:numCache>
              </c:numRef>
            </c:minus>
          </c:errBars>
          <c:cat>
            <c:strRef>
              <c:f>('miR-215'!$AF$4,'miR-215'!$AF$10,'miR-215'!$AF$16,'miR-215'!$AF$22)</c:f>
              <c:strCache>
                <c:ptCount val="4"/>
                <c:pt idx="0">
                  <c:v>24h</c:v>
                </c:pt>
                <c:pt idx="1">
                  <c:v>48h</c:v>
                </c:pt>
                <c:pt idx="2">
                  <c:v>72h</c:v>
                </c:pt>
                <c:pt idx="3">
                  <c:v>96h</c:v>
                </c:pt>
              </c:strCache>
            </c:strRef>
          </c:cat>
          <c:val>
            <c:numRef>
              <c:f>(XIAP!$AT$5,XIAP!$AT$11,XIAP!$AT$17,XIAP!$AT$23)</c:f>
              <c:numCache>
                <c:formatCode>General</c:formatCode>
                <c:ptCount val="4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</c:numCache>
            </c:numRef>
          </c:val>
        </c:ser>
        <c:ser>
          <c:idx val="2"/>
          <c:order val="1"/>
          <c:tx>
            <c:v>miR-215</c:v>
          </c:tx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(XIAP!$AY$5,XIAP!$AY$11,XIAP!$AY$17,XIAP!$AY$23)</c:f>
                <c:numCache>
                  <c:formatCode>General</c:formatCode>
                  <c:ptCount val="4"/>
                  <c:pt idx="0">
                    <c:v>0.206361297816627</c:v>
                  </c:pt>
                  <c:pt idx="1">
                    <c:v>0.149585772004326</c:v>
                  </c:pt>
                  <c:pt idx="2">
                    <c:v>0.21310920349279</c:v>
                  </c:pt>
                  <c:pt idx="3">
                    <c:v>0.269571524240272</c:v>
                  </c:pt>
                </c:numCache>
              </c:numRef>
            </c:plus>
            <c:minus>
              <c:numRef>
                <c:f>'miR-215'!$R$37</c:f>
                <c:numCache>
                  <c:formatCode>General</c:formatCode>
                  <c:ptCount val="1"/>
                </c:numCache>
              </c:numRef>
            </c:minus>
          </c:errBars>
          <c:cat>
            <c:strRef>
              <c:f>('miR-215'!$AF$4,'miR-215'!$AF$10,'miR-215'!$AF$16,'miR-215'!$AF$22)</c:f>
              <c:strCache>
                <c:ptCount val="4"/>
                <c:pt idx="0">
                  <c:v>24h</c:v>
                </c:pt>
                <c:pt idx="1">
                  <c:v>48h</c:v>
                </c:pt>
                <c:pt idx="2">
                  <c:v>72h</c:v>
                </c:pt>
                <c:pt idx="3">
                  <c:v>96h</c:v>
                </c:pt>
              </c:strCache>
            </c:strRef>
          </c:cat>
          <c:val>
            <c:numRef>
              <c:f>(XIAP!$AU$5,XIAP!$AU$11,XIAP!$AU$17,XIAP!$AU$23)</c:f>
              <c:numCache>
                <c:formatCode>General</c:formatCode>
                <c:ptCount val="4"/>
                <c:pt idx="0">
                  <c:v>0.641659335707145</c:v>
                </c:pt>
                <c:pt idx="1">
                  <c:v>0.754218196155117</c:v>
                </c:pt>
                <c:pt idx="2">
                  <c:v>0.645408935899236</c:v>
                </c:pt>
                <c:pt idx="3">
                  <c:v>0.703107359232223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0580832"/>
        <c:axId val="-2070609648"/>
      </c:barChart>
      <c:catAx>
        <c:axId val="-2070580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70609648"/>
        <c:crosses val="autoZero"/>
        <c:auto val="1"/>
        <c:lblAlgn val="ctr"/>
        <c:lblOffset val="100"/>
        <c:noMultiLvlLbl val="0"/>
      </c:catAx>
      <c:valAx>
        <c:axId val="-207060964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 sz="1200" dirty="0" smtClean="0"/>
                  <a:t>normalizovaná</a:t>
                </a:r>
                <a:r>
                  <a:rPr lang="cs-CZ" dirty="0" smtClean="0"/>
                  <a:t> </a:t>
                </a:r>
                <a:r>
                  <a:rPr lang="cs-CZ" sz="1200" dirty="0" smtClean="0"/>
                  <a:t>exprese</a:t>
                </a:r>
                <a:endParaRPr lang="cs-CZ" sz="1200" dirty="0"/>
              </a:p>
            </c:rich>
          </c:tx>
          <c:layout>
            <c:manualLayout>
              <c:xMode val="edge"/>
              <c:yMode val="edge"/>
              <c:x val="0.0194444444444444"/>
              <c:y val="0.20560099537730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7058083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 smtClean="0">
                <a:solidFill>
                  <a:srgbClr val="981818"/>
                </a:solidFill>
              </a:rPr>
              <a:t>HOXB9</a:t>
            </a:r>
            <a:endParaRPr lang="en-US" dirty="0">
              <a:solidFill>
                <a:srgbClr val="981818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v>mock</c:v>
          </c:tx>
          <c:spPr>
            <a:solidFill>
              <a:schemeClr val="bg1">
                <a:lumMod val="50000"/>
              </a:schemeClr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(HOXB9!$AX$5,HOXB9!$AX$11,HOXB9!$AX$17,HOXB9!$AX$23)</c:f>
                <c:numCache>
                  <c:formatCode>General</c:formatCode>
                  <c:ptCount val="4"/>
                  <c:pt idx="0">
                    <c:v>0.0</c:v>
                  </c:pt>
                  <c:pt idx="1">
                    <c:v>0.0</c:v>
                  </c:pt>
                  <c:pt idx="2">
                    <c:v>0.0</c:v>
                  </c:pt>
                  <c:pt idx="3">
                    <c:v>0.0</c:v>
                  </c:pt>
                </c:numCache>
              </c:numRef>
            </c:plus>
            <c:minus>
              <c:numRef>
                <c:f>'miR-215'!$Z$27</c:f>
                <c:numCache>
                  <c:formatCode>General</c:formatCode>
                  <c:ptCount val="1"/>
                </c:numCache>
              </c:numRef>
            </c:minus>
          </c:errBars>
          <c:cat>
            <c:strRef>
              <c:f>('miR-215'!$AF$4,'miR-215'!$AF$10,'miR-215'!$AF$16,'miR-215'!$AF$22)</c:f>
              <c:strCache>
                <c:ptCount val="4"/>
                <c:pt idx="0">
                  <c:v>24h</c:v>
                </c:pt>
                <c:pt idx="1">
                  <c:v>48h</c:v>
                </c:pt>
                <c:pt idx="2">
                  <c:v>72h</c:v>
                </c:pt>
                <c:pt idx="3">
                  <c:v>96h</c:v>
                </c:pt>
              </c:strCache>
            </c:strRef>
          </c:cat>
          <c:val>
            <c:numRef>
              <c:f>(HOXB9!$AT$5,HOXB9!$AT$11,HOXB9!$AT$17,HOXB9!$AT$23)</c:f>
              <c:numCache>
                <c:formatCode>General</c:formatCode>
                <c:ptCount val="4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</c:numCache>
            </c:numRef>
          </c:val>
        </c:ser>
        <c:ser>
          <c:idx val="2"/>
          <c:order val="1"/>
          <c:tx>
            <c:v>miR-215</c:v>
          </c:tx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(HOXB9!$AY$5,HOXB9!$AY$11,HOXB9!$AY$17,HOXB9!$AY$23)</c:f>
                <c:numCache>
                  <c:formatCode>General</c:formatCode>
                  <c:ptCount val="4"/>
                  <c:pt idx="0">
                    <c:v>0.135548803880273</c:v>
                  </c:pt>
                  <c:pt idx="1">
                    <c:v>0.0926665940091142</c:v>
                  </c:pt>
                  <c:pt idx="2">
                    <c:v>0.0381529421002125</c:v>
                  </c:pt>
                  <c:pt idx="3">
                    <c:v>0.000719906587733049</c:v>
                  </c:pt>
                </c:numCache>
              </c:numRef>
            </c:plus>
            <c:minus>
              <c:numRef>
                <c:f>'miR-215'!$R$37</c:f>
                <c:numCache>
                  <c:formatCode>General</c:formatCode>
                  <c:ptCount val="1"/>
                </c:numCache>
              </c:numRef>
            </c:minus>
          </c:errBars>
          <c:cat>
            <c:strRef>
              <c:f>('miR-215'!$AF$4,'miR-215'!$AF$10,'miR-215'!$AF$16,'miR-215'!$AF$22)</c:f>
              <c:strCache>
                <c:ptCount val="4"/>
                <c:pt idx="0">
                  <c:v>24h</c:v>
                </c:pt>
                <c:pt idx="1">
                  <c:v>48h</c:v>
                </c:pt>
                <c:pt idx="2">
                  <c:v>72h</c:v>
                </c:pt>
                <c:pt idx="3">
                  <c:v>96h</c:v>
                </c:pt>
              </c:strCache>
            </c:strRef>
          </c:cat>
          <c:val>
            <c:numRef>
              <c:f>(HOXB9!$AU$5,HOXB9!$AU$11,HOXB9!$AU$17,HOXB9!$AU$23)</c:f>
              <c:numCache>
                <c:formatCode>General</c:formatCode>
                <c:ptCount val="4"/>
                <c:pt idx="0">
                  <c:v>0.559751440119083</c:v>
                </c:pt>
                <c:pt idx="1">
                  <c:v>0.453821559505187</c:v>
                </c:pt>
                <c:pt idx="2">
                  <c:v>0.353714809726483</c:v>
                </c:pt>
                <c:pt idx="3">
                  <c:v>0.28800230306159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4683296"/>
        <c:axId val="-2044721296"/>
      </c:barChart>
      <c:catAx>
        <c:axId val="-2044683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44721296"/>
        <c:crosses val="autoZero"/>
        <c:auto val="1"/>
        <c:lblAlgn val="ctr"/>
        <c:lblOffset val="100"/>
        <c:noMultiLvlLbl val="0"/>
      </c:catAx>
      <c:valAx>
        <c:axId val="-20447212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cs-CZ" sz="1200" dirty="0" smtClean="0"/>
                  <a:t>normalizovaná exprese</a:t>
                </a:r>
                <a:endParaRPr lang="cs-CZ" sz="1200" dirty="0"/>
              </a:p>
            </c:rich>
          </c:tx>
          <c:layout>
            <c:manualLayout>
              <c:xMode val="edge"/>
              <c:yMode val="edge"/>
              <c:x val="0.0138888888888889"/>
              <c:y val="0.20764224541136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4468329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 smtClean="0">
                <a:solidFill>
                  <a:srgbClr val="981818"/>
                </a:solidFill>
              </a:rPr>
              <a:t>EREG</a:t>
            </a:r>
            <a:endParaRPr lang="en-US" dirty="0">
              <a:solidFill>
                <a:srgbClr val="981818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v>mock</c:v>
          </c:tx>
          <c:spPr>
            <a:solidFill>
              <a:schemeClr val="bg1">
                <a:lumMod val="50000"/>
              </a:schemeClr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(EREG!$AX$5,EREG!$AX$11,EREG!$AX$17,EREG!$AX$23)</c:f>
                <c:numCache>
                  <c:formatCode>General</c:formatCode>
                  <c:ptCount val="4"/>
                  <c:pt idx="0">
                    <c:v>0.0</c:v>
                  </c:pt>
                  <c:pt idx="1">
                    <c:v>0.0</c:v>
                  </c:pt>
                  <c:pt idx="2">
                    <c:v>0.0</c:v>
                  </c:pt>
                  <c:pt idx="3">
                    <c:v>0.0</c:v>
                  </c:pt>
                </c:numCache>
              </c:numRef>
            </c:plus>
            <c:minus>
              <c:numRef>
                <c:f>'miR-215'!$Z$27</c:f>
                <c:numCache>
                  <c:formatCode>General</c:formatCode>
                  <c:ptCount val="1"/>
                </c:numCache>
              </c:numRef>
            </c:minus>
          </c:errBars>
          <c:cat>
            <c:strRef>
              <c:f>('miR-215'!$AF$4,'miR-215'!$AF$10,'miR-215'!$AF$16,'miR-215'!$AF$22)</c:f>
              <c:strCache>
                <c:ptCount val="4"/>
                <c:pt idx="0">
                  <c:v>24h</c:v>
                </c:pt>
                <c:pt idx="1">
                  <c:v>48h</c:v>
                </c:pt>
                <c:pt idx="2">
                  <c:v>72h</c:v>
                </c:pt>
                <c:pt idx="3">
                  <c:v>96h</c:v>
                </c:pt>
              </c:strCache>
            </c:strRef>
          </c:cat>
          <c:val>
            <c:numRef>
              <c:f>(EREG!$AT$5,EREG!$AT$11,EREG!$AT$17,EREG!$AT$23)</c:f>
              <c:numCache>
                <c:formatCode>General</c:formatCode>
                <c:ptCount val="4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</c:numCache>
            </c:numRef>
          </c:val>
        </c:ser>
        <c:ser>
          <c:idx val="2"/>
          <c:order val="1"/>
          <c:tx>
            <c:v>miR-215</c:v>
          </c:tx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(EREG!$AY$5,EREG!$AY$11,EREG!$AY$17,EREG!$AY$23)</c:f>
                <c:numCache>
                  <c:formatCode>General</c:formatCode>
                  <c:ptCount val="4"/>
                  <c:pt idx="0">
                    <c:v>0.0157365698594616</c:v>
                  </c:pt>
                  <c:pt idx="1">
                    <c:v>0.0995790123060917</c:v>
                  </c:pt>
                  <c:pt idx="2">
                    <c:v>0.0477237062677871</c:v>
                  </c:pt>
                  <c:pt idx="3">
                    <c:v>0.177840708302304</c:v>
                  </c:pt>
                </c:numCache>
              </c:numRef>
            </c:plus>
            <c:minus>
              <c:numRef>
                <c:f>'miR-215'!$R$37</c:f>
                <c:numCache>
                  <c:formatCode>General</c:formatCode>
                  <c:ptCount val="1"/>
                </c:numCache>
              </c:numRef>
            </c:minus>
          </c:errBars>
          <c:cat>
            <c:strRef>
              <c:f>('miR-215'!$AF$4,'miR-215'!$AF$10,'miR-215'!$AF$16,'miR-215'!$AF$22)</c:f>
              <c:strCache>
                <c:ptCount val="4"/>
                <c:pt idx="0">
                  <c:v>24h</c:v>
                </c:pt>
                <c:pt idx="1">
                  <c:v>48h</c:v>
                </c:pt>
                <c:pt idx="2">
                  <c:v>72h</c:v>
                </c:pt>
                <c:pt idx="3">
                  <c:v>96h</c:v>
                </c:pt>
              </c:strCache>
            </c:strRef>
          </c:cat>
          <c:val>
            <c:numRef>
              <c:f>(EREG!$AU$5,EREG!$AU$11,EREG!$AU$17,EREG!$AU$23)</c:f>
              <c:numCache>
                <c:formatCode>General</c:formatCode>
                <c:ptCount val="4"/>
                <c:pt idx="0">
                  <c:v>0.140704095312994</c:v>
                </c:pt>
                <c:pt idx="1">
                  <c:v>0.221432472428702</c:v>
                </c:pt>
                <c:pt idx="2">
                  <c:v>0.142194904970129</c:v>
                </c:pt>
                <c:pt idx="3">
                  <c:v>0.249725555022366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0386144"/>
        <c:axId val="-2006117312"/>
      </c:barChart>
      <c:catAx>
        <c:axId val="-2040386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06117312"/>
        <c:crosses val="autoZero"/>
        <c:auto val="1"/>
        <c:lblAlgn val="ctr"/>
        <c:lblOffset val="100"/>
        <c:noMultiLvlLbl val="0"/>
      </c:catAx>
      <c:valAx>
        <c:axId val="-20061173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cs-CZ" sz="1200" dirty="0" smtClean="0"/>
                  <a:t>normalizovaná exprese</a:t>
                </a:r>
                <a:endParaRPr lang="cs-CZ" sz="1200" dirty="0"/>
              </a:p>
            </c:rich>
          </c:tx>
          <c:layout>
            <c:manualLayout>
              <c:xMode val="edge"/>
              <c:yMode val="edge"/>
              <c:x val="0.0"/>
              <c:y val="0.24455112661090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4038614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miR-21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og"/>
            <c:dispRSqr val="0"/>
            <c:dispEq val="0"/>
          </c:trendline>
          <c:xVal>
            <c:numRef>
              <c:f>'7.4.2013 miR-21 kalibracni kriv'!$K$31:$K$40</c:f>
              <c:numCache>
                <c:formatCode>General</c:formatCode>
                <c:ptCount val="10"/>
                <c:pt idx="0">
                  <c:v>10000.0</c:v>
                </c:pt>
                <c:pt idx="1">
                  <c:v>1000.0</c:v>
                </c:pt>
                <c:pt idx="2">
                  <c:v>100.0</c:v>
                </c:pt>
                <c:pt idx="3">
                  <c:v>10.0</c:v>
                </c:pt>
                <c:pt idx="4">
                  <c:v>1.0</c:v>
                </c:pt>
                <c:pt idx="5">
                  <c:v>0.1</c:v>
                </c:pt>
                <c:pt idx="6">
                  <c:v>0.01</c:v>
                </c:pt>
                <c:pt idx="7">
                  <c:v>0.001</c:v>
                </c:pt>
                <c:pt idx="8">
                  <c:v>0.0001</c:v>
                </c:pt>
                <c:pt idx="9">
                  <c:v>1.0E-5</c:v>
                </c:pt>
              </c:numCache>
            </c:numRef>
          </c:xVal>
          <c:yVal>
            <c:numRef>
              <c:f>'7.4.2013 miR-21 kalibracni kriv'!$L$31:$L$40</c:f>
              <c:numCache>
                <c:formatCode>General</c:formatCode>
                <c:ptCount val="10"/>
                <c:pt idx="0">
                  <c:v>3.489643332999999</c:v>
                </c:pt>
                <c:pt idx="1">
                  <c:v>6.626739999999994</c:v>
                </c:pt>
                <c:pt idx="2">
                  <c:v>10.48666667000001</c:v>
                </c:pt>
                <c:pt idx="3">
                  <c:v>13.62623333</c:v>
                </c:pt>
                <c:pt idx="4">
                  <c:v>17.36515</c:v>
                </c:pt>
                <c:pt idx="5">
                  <c:v>21.90787</c:v>
                </c:pt>
                <c:pt idx="6">
                  <c:v>25.95609999999999</c:v>
                </c:pt>
                <c:pt idx="7">
                  <c:v>29.22702999999998</c:v>
                </c:pt>
                <c:pt idx="8">
                  <c:v>33.20650000000001</c:v>
                </c:pt>
                <c:pt idx="9">
                  <c:v>36.9697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0836400"/>
        <c:axId val="-2070797280"/>
      </c:scatterChart>
      <c:valAx>
        <c:axId val="2090836400"/>
        <c:scaling>
          <c:logBase val="10.0"/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concentration of miR-21 (log</a:t>
                </a:r>
                <a:r>
                  <a:rPr lang="en-US" baseline="-25000"/>
                  <a:t>10</a:t>
                </a:r>
                <a:r>
                  <a:rPr lang="en-US"/>
                  <a:t>, pmol</a:t>
                </a:r>
                <a:r>
                  <a:rPr lang="en-US">
                    <a:latin typeface="Calibri"/>
                  </a:rPr>
                  <a:t>·</a:t>
                </a:r>
                <a:r>
                  <a:rPr lang="en-US"/>
                  <a:t>l</a:t>
                </a:r>
                <a:r>
                  <a:rPr lang="en-US" baseline="30000"/>
                  <a:t>-1</a:t>
                </a:r>
                <a:r>
                  <a:rPr lang="en-US"/>
                  <a:t>)</a:t>
                </a:r>
              </a:p>
            </c:rich>
          </c:tx>
          <c:layout>
            <c:manualLayout>
              <c:xMode val="edge"/>
              <c:yMode val="edge"/>
              <c:x val="0.337856182591209"/>
              <c:y val="0.94446002369388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70797280"/>
        <c:crosses val="autoZero"/>
        <c:crossBetween val="midCat"/>
      </c:valAx>
      <c:valAx>
        <c:axId val="-207079728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Cq value</a:t>
                </a:r>
              </a:p>
            </c:rich>
          </c:tx>
          <c:layout>
            <c:manualLayout>
              <c:xMode val="edge"/>
              <c:yMode val="edge"/>
              <c:x val="0.0112439039907941"/>
              <c:y val="0.44348572140217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090836400"/>
        <c:crossesAt val="1.0E-5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06310448"/>
        <c:axId val="-2006307200"/>
      </c:barChart>
      <c:catAx>
        <c:axId val="-2006310448"/>
        <c:scaling>
          <c:orientation val="minMax"/>
        </c:scaling>
        <c:delete val="0"/>
        <c:axPos val="b"/>
        <c:majorTickMark val="out"/>
        <c:minorTickMark val="none"/>
        <c:tickLblPos val="nextTo"/>
        <c:crossAx val="-2006307200"/>
        <c:crosses val="autoZero"/>
        <c:auto val="1"/>
        <c:lblAlgn val="ctr"/>
        <c:lblOffset val="100"/>
        <c:noMultiLvlLbl val="0"/>
      </c:catAx>
      <c:valAx>
        <c:axId val="-20063072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viability [%]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06310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600" dirty="0"/>
              <a:t>HCT-116</a:t>
            </a:r>
            <a:r>
              <a:rPr lang="cs-CZ" sz="1600" baseline="30000" dirty="0"/>
              <a:t>+</a:t>
            </a:r>
            <a:r>
              <a:rPr lang="en-US" sz="1600" baseline="30000" dirty="0"/>
              <a:t>/</a:t>
            </a:r>
            <a:r>
              <a:rPr lang="cs-CZ" sz="1600" baseline="30000" dirty="0"/>
              <a:t>+ </a:t>
            </a:r>
            <a:endParaRPr lang="en-US" sz="1600" baseline="30000" dirty="0"/>
          </a:p>
        </c:rich>
      </c:tx>
      <c:layout>
        <c:manualLayout>
          <c:xMode val="edge"/>
          <c:yMode val="edge"/>
          <c:x val="0.404023458980618"/>
          <c:y val="0.05721601688056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4974628171479"/>
          <c:y val="0.167025736366288"/>
          <c:w val="0.803351706036745"/>
          <c:h val="0.553624234470692"/>
        </c:manualLayout>
      </c:layout>
      <c:scatterChart>
        <c:scatterStyle val="smoothMarker"/>
        <c:varyColors val="0"/>
        <c:ser>
          <c:idx val="1"/>
          <c:order val="0"/>
          <c:tx>
            <c:v>pre-negative control 10 nM</c:v>
          </c:tx>
          <c:spPr>
            <a:ln w="28575">
              <a:solidFill>
                <a:srgbClr val="000000"/>
              </a:solidFill>
            </a:ln>
          </c:spPr>
          <c:marker>
            <c:symbol val="squar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(List1!$R$133;List1!$S$137;List1!$S$144;List1!$S$151;List1!$S$158)</c:f>
                <c:numCache>
                  <c:formatCode>General</c:formatCode>
                  <c:ptCount val="5"/>
                  <c:pt idx="0">
                    <c:v>0.0</c:v>
                  </c:pt>
                  <c:pt idx="1">
                    <c:v>4005.942368221605</c:v>
                  </c:pt>
                  <c:pt idx="2">
                    <c:v>5148.237055101697</c:v>
                  </c:pt>
                  <c:pt idx="3">
                    <c:v>11683.83005586319</c:v>
                  </c:pt>
                  <c:pt idx="4">
                    <c:v>19875.95914006625</c:v>
                  </c:pt>
                </c:numCache>
              </c:numRef>
            </c:plus>
            <c:minus>
              <c:numRef>
                <c:f>(List1!$R$133;List1!$S$137;List1!$S$144;List1!$S$151;List1!$S$158)</c:f>
                <c:numCache>
                  <c:formatCode>General</c:formatCode>
                  <c:ptCount val="5"/>
                  <c:pt idx="0">
                    <c:v>0.0</c:v>
                  </c:pt>
                  <c:pt idx="1">
                    <c:v>4005.942368221605</c:v>
                  </c:pt>
                  <c:pt idx="2">
                    <c:v>5148.237055101697</c:v>
                  </c:pt>
                  <c:pt idx="3">
                    <c:v>11683.83005586319</c:v>
                  </c:pt>
                  <c:pt idx="4">
                    <c:v>19875.95914006625</c:v>
                  </c:pt>
                </c:numCache>
              </c:numRef>
            </c:minus>
          </c:errBars>
          <c:xVal>
            <c:numRef>
              <c:f>List1!$A$38:$A$42</c:f>
              <c:numCache>
                <c:formatCode>General</c:formatCode>
                <c:ptCount val="5"/>
                <c:pt idx="0">
                  <c:v>0.0</c:v>
                </c:pt>
                <c:pt idx="1">
                  <c:v>24.0</c:v>
                </c:pt>
                <c:pt idx="2">
                  <c:v>48.0</c:v>
                </c:pt>
                <c:pt idx="3">
                  <c:v>72.0</c:v>
                </c:pt>
                <c:pt idx="4">
                  <c:v>96.0</c:v>
                </c:pt>
              </c:numCache>
            </c:numRef>
          </c:xVal>
          <c:yVal>
            <c:numRef>
              <c:f>(List1!$N$133;List1!$O$137;List1!$O$144;List1!$O$151;List1!$O$158)</c:f>
              <c:numCache>
                <c:formatCode>General</c:formatCode>
                <c:ptCount val="5"/>
                <c:pt idx="0">
                  <c:v>10000.0</c:v>
                </c:pt>
                <c:pt idx="1">
                  <c:v>22303.31803795071</c:v>
                </c:pt>
                <c:pt idx="2">
                  <c:v>67835.74122029895</c:v>
                </c:pt>
                <c:pt idx="3">
                  <c:v>87764.7287467378</c:v>
                </c:pt>
                <c:pt idx="4">
                  <c:v>141396.4987203368</c:v>
                </c:pt>
              </c:numCache>
            </c:numRef>
          </c:yVal>
          <c:smooth val="1"/>
        </c:ser>
        <c:ser>
          <c:idx val="2"/>
          <c:order val="1"/>
          <c:tx>
            <c:v>pre-miR-215 10 nM</c:v>
          </c:tx>
          <c:spPr>
            <a:ln w="28575">
              <a:solidFill>
                <a:srgbClr val="000000"/>
              </a:solidFill>
              <a:prstDash val="lgDash"/>
            </a:ln>
          </c:spPr>
          <c:marker>
            <c:symbol val="triangle"/>
            <c:size val="5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(List1!$R$133;List1!$T$137;List1!$T$144;List1!$T$151;List1!$T$158)</c:f>
                <c:numCache>
                  <c:formatCode>General</c:formatCode>
                  <c:ptCount val="5"/>
                  <c:pt idx="0">
                    <c:v>0.0</c:v>
                  </c:pt>
                  <c:pt idx="1">
                    <c:v>2556.24011070836</c:v>
                  </c:pt>
                  <c:pt idx="2">
                    <c:v>2010.687879356465</c:v>
                  </c:pt>
                  <c:pt idx="3">
                    <c:v>6216.874356585508</c:v>
                  </c:pt>
                  <c:pt idx="4">
                    <c:v>16434.59920512326</c:v>
                  </c:pt>
                </c:numCache>
              </c:numRef>
            </c:plus>
            <c:minus>
              <c:numRef>
                <c:f>(List1!$R$133;List1!$T$137;List1!$T$144;List1!$T$151;List1!$T$158)</c:f>
                <c:numCache>
                  <c:formatCode>General</c:formatCode>
                  <c:ptCount val="5"/>
                  <c:pt idx="0">
                    <c:v>0.0</c:v>
                  </c:pt>
                  <c:pt idx="1">
                    <c:v>2556.24011070836</c:v>
                  </c:pt>
                  <c:pt idx="2">
                    <c:v>2010.687879356465</c:v>
                  </c:pt>
                  <c:pt idx="3">
                    <c:v>6216.874356585508</c:v>
                  </c:pt>
                  <c:pt idx="4">
                    <c:v>16434.59920512326</c:v>
                  </c:pt>
                </c:numCache>
              </c:numRef>
            </c:minus>
          </c:errBars>
          <c:xVal>
            <c:numRef>
              <c:f>List1!$A$38:$A$42</c:f>
              <c:numCache>
                <c:formatCode>General</c:formatCode>
                <c:ptCount val="5"/>
                <c:pt idx="0">
                  <c:v>0.0</c:v>
                </c:pt>
                <c:pt idx="1">
                  <c:v>24.0</c:v>
                </c:pt>
                <c:pt idx="2">
                  <c:v>48.0</c:v>
                </c:pt>
                <c:pt idx="3">
                  <c:v>72.0</c:v>
                </c:pt>
                <c:pt idx="4">
                  <c:v>96.0</c:v>
                </c:pt>
              </c:numCache>
            </c:numRef>
          </c:xVal>
          <c:yVal>
            <c:numRef>
              <c:f>(List1!$N$133;List1!$P$137;List1!$P$144;List1!$P$151;List1!$P$158)</c:f>
              <c:numCache>
                <c:formatCode>General</c:formatCode>
                <c:ptCount val="5"/>
                <c:pt idx="0">
                  <c:v>10000.0</c:v>
                </c:pt>
                <c:pt idx="1">
                  <c:v>15919.69166931686</c:v>
                </c:pt>
                <c:pt idx="2">
                  <c:v>12140.82352763013</c:v>
                </c:pt>
                <c:pt idx="3">
                  <c:v>13554.5484833341</c:v>
                </c:pt>
                <c:pt idx="4">
                  <c:v>28458.6683930762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3798864"/>
        <c:axId val="-2063761248"/>
      </c:scatterChart>
      <c:valAx>
        <c:axId val="-2063798864"/>
        <c:scaling>
          <c:orientation val="minMax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[hours]</a:t>
                </a:r>
              </a:p>
            </c:rich>
          </c:tx>
          <c:layout>
            <c:manualLayout>
              <c:xMode val="edge"/>
              <c:yMode val="edge"/>
              <c:x val="0.473008174292399"/>
              <c:y val="0.82445659118684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63761248"/>
        <c:crosses val="autoZero"/>
        <c:crossBetween val="midCat"/>
        <c:majorUnit val="24.0"/>
      </c:valAx>
      <c:valAx>
        <c:axId val="-206376124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cells [in thousands]</a:t>
                </a:r>
              </a:p>
            </c:rich>
          </c:tx>
          <c:layout>
            <c:manualLayout>
              <c:xMode val="edge"/>
              <c:yMode val="edge"/>
              <c:x val="0.00833333333333334"/>
              <c:y val="0.1346183289588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63798864"/>
        <c:crosses val="autoZero"/>
        <c:crossBetween val="midCat"/>
        <c:dispUnits>
          <c:builtInUnit val="thousands"/>
        </c:dispUnits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0.0865887225008385"/>
          <c:y val="0.905942520224244"/>
          <c:w val="0.888873009835486"/>
          <c:h val="0.0940574797757558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cs-CZ" sz="1600" dirty="0"/>
              <a:t>HCT-116</a:t>
            </a:r>
            <a:r>
              <a:rPr lang="cs-CZ" sz="1600" baseline="30000" dirty="0"/>
              <a:t>-/- </a:t>
            </a:r>
            <a:endParaRPr lang="en-US" sz="1600" baseline="30000" dirty="0"/>
          </a:p>
        </c:rich>
      </c:tx>
      <c:layout>
        <c:manualLayout>
          <c:xMode val="edge"/>
          <c:yMode val="edge"/>
          <c:x val="0.41070302224484"/>
          <c:y val="0.13717619964148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7878073225197"/>
          <c:y val="0.192275703934131"/>
          <c:w val="0.803351706036745"/>
          <c:h val="0.546714838702133"/>
        </c:manualLayout>
      </c:layout>
      <c:scatterChart>
        <c:scatterStyle val="smoothMarker"/>
        <c:varyColors val="0"/>
        <c:ser>
          <c:idx val="1"/>
          <c:order val="0"/>
          <c:tx>
            <c:v>pre-negative control 10 nM</c:v>
          </c:tx>
          <c:spPr>
            <a:ln>
              <a:solidFill>
                <a:srgbClr val="000000"/>
              </a:solidFill>
            </a:ln>
          </c:spPr>
          <c:marker>
            <c:symbol val="squar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(List1!$R$133;List1!$S$136;List1!$S$143;List1!$S$150;List1!$S$157)</c:f>
                <c:numCache>
                  <c:formatCode>General</c:formatCode>
                  <c:ptCount val="5"/>
                  <c:pt idx="0">
                    <c:v>0.0</c:v>
                  </c:pt>
                  <c:pt idx="1">
                    <c:v>5375.48447429005</c:v>
                  </c:pt>
                  <c:pt idx="2">
                    <c:v>9437.293044088437</c:v>
                  </c:pt>
                  <c:pt idx="3">
                    <c:v>6639.528095680601</c:v>
                  </c:pt>
                  <c:pt idx="4">
                    <c:v>19165.53438684494</c:v>
                  </c:pt>
                </c:numCache>
              </c:numRef>
            </c:plus>
            <c:minus>
              <c:numRef>
                <c:f>List1!$S$157</c:f>
                <c:numCache>
                  <c:formatCode>General</c:formatCode>
                  <c:ptCount val="1"/>
                  <c:pt idx="0">
                    <c:v>19165.53438684494</c:v>
                  </c:pt>
                </c:numCache>
              </c:numRef>
            </c:minus>
          </c:errBars>
          <c:xVal>
            <c:numRef>
              <c:f>List1!$A$38:$A$42</c:f>
              <c:numCache>
                <c:formatCode>General</c:formatCode>
                <c:ptCount val="5"/>
                <c:pt idx="0">
                  <c:v>0.0</c:v>
                </c:pt>
                <c:pt idx="1">
                  <c:v>24.0</c:v>
                </c:pt>
                <c:pt idx="2">
                  <c:v>48.0</c:v>
                </c:pt>
                <c:pt idx="3">
                  <c:v>72.0</c:v>
                </c:pt>
                <c:pt idx="4">
                  <c:v>96.0</c:v>
                </c:pt>
              </c:numCache>
            </c:numRef>
          </c:xVal>
          <c:yVal>
            <c:numRef>
              <c:f>(List1!$N$133;List1!$O$136;List1!$O$143;List1!$O$150;List1!$O$157)</c:f>
              <c:numCache>
                <c:formatCode>General</c:formatCode>
                <c:ptCount val="5"/>
                <c:pt idx="0">
                  <c:v>10000.0</c:v>
                </c:pt>
                <c:pt idx="1">
                  <c:v>22416.66666666666</c:v>
                </c:pt>
                <c:pt idx="2">
                  <c:v>76000.0</c:v>
                </c:pt>
                <c:pt idx="3">
                  <c:v>133666.6666666667</c:v>
                </c:pt>
                <c:pt idx="4">
                  <c:v>182291.6666666667</c:v>
                </c:pt>
              </c:numCache>
            </c:numRef>
          </c:yVal>
          <c:smooth val="1"/>
        </c:ser>
        <c:ser>
          <c:idx val="2"/>
          <c:order val="1"/>
          <c:tx>
            <c:v>pre-miR-215 10 nM</c:v>
          </c:tx>
          <c:spPr>
            <a:ln>
              <a:solidFill>
                <a:srgbClr val="000000"/>
              </a:solidFill>
              <a:prstDash val="lgDash"/>
            </a:ln>
          </c:spPr>
          <c:marker>
            <c:symbol val="triangl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(List1!$R$133;List1!$T$136;List1!$T$143;List1!$T$150;List1!$T$157)</c:f>
                <c:numCache>
                  <c:formatCode>General</c:formatCode>
                  <c:ptCount val="5"/>
                  <c:pt idx="0">
                    <c:v>0.0</c:v>
                  </c:pt>
                  <c:pt idx="1">
                    <c:v>1127.31243820574</c:v>
                  </c:pt>
                  <c:pt idx="2">
                    <c:v>5105.14446416554</c:v>
                  </c:pt>
                  <c:pt idx="3">
                    <c:v>21154.68821167859</c:v>
                  </c:pt>
                  <c:pt idx="4">
                    <c:v>27999.72098075266</c:v>
                  </c:pt>
                </c:numCache>
              </c:numRef>
            </c:plus>
            <c:minus>
              <c:numRef>
                <c:f>(List1!$R$133;List1!$T$136;List1!$T$143;List1!$T$150;List1!$T$157)</c:f>
                <c:numCache>
                  <c:formatCode>General</c:formatCode>
                  <c:ptCount val="5"/>
                  <c:pt idx="0">
                    <c:v>0.0</c:v>
                  </c:pt>
                  <c:pt idx="1">
                    <c:v>1127.31243820574</c:v>
                  </c:pt>
                  <c:pt idx="2">
                    <c:v>5105.14446416554</c:v>
                  </c:pt>
                  <c:pt idx="3">
                    <c:v>21154.68821167859</c:v>
                  </c:pt>
                  <c:pt idx="4">
                    <c:v>27999.72098075266</c:v>
                  </c:pt>
                </c:numCache>
              </c:numRef>
            </c:minus>
          </c:errBars>
          <c:xVal>
            <c:numRef>
              <c:f>List1!$A$38:$A$42</c:f>
              <c:numCache>
                <c:formatCode>General</c:formatCode>
                <c:ptCount val="5"/>
                <c:pt idx="0">
                  <c:v>0.0</c:v>
                </c:pt>
                <c:pt idx="1">
                  <c:v>24.0</c:v>
                </c:pt>
                <c:pt idx="2">
                  <c:v>48.0</c:v>
                </c:pt>
                <c:pt idx="3">
                  <c:v>72.0</c:v>
                </c:pt>
                <c:pt idx="4">
                  <c:v>96.0</c:v>
                </c:pt>
              </c:numCache>
            </c:numRef>
          </c:xVal>
          <c:yVal>
            <c:numRef>
              <c:f>(List1!$N$133;List1!$P$136;List1!$P$143;List1!$P$150;List1!$P$157)</c:f>
              <c:numCache>
                <c:formatCode>General</c:formatCode>
                <c:ptCount val="5"/>
                <c:pt idx="0">
                  <c:v>10000.0</c:v>
                </c:pt>
                <c:pt idx="1">
                  <c:v>26583.33333333331</c:v>
                </c:pt>
                <c:pt idx="2">
                  <c:v>31000.0</c:v>
                </c:pt>
                <c:pt idx="3">
                  <c:v>55916.66666666658</c:v>
                </c:pt>
                <c:pt idx="4">
                  <c:v>76875.0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9537104"/>
        <c:axId val="-2039897296"/>
      </c:scatterChart>
      <c:valAx>
        <c:axId val="-2039537104"/>
        <c:scaling>
          <c:orientation val="minMax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[hours]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39897296"/>
        <c:crosses val="autoZero"/>
        <c:crossBetween val="midCat"/>
        <c:majorUnit val="24.0"/>
      </c:valAx>
      <c:valAx>
        <c:axId val="-2039897296"/>
        <c:scaling>
          <c:orientation val="minMax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cells [in thousands]</a:t>
                </a:r>
              </a:p>
            </c:rich>
          </c:tx>
          <c:layout>
            <c:manualLayout>
              <c:xMode val="edge"/>
              <c:yMode val="edge"/>
              <c:x val="0.0111111111111111"/>
              <c:y val="0.16893737241178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39537104"/>
        <c:crosses val="autoZero"/>
        <c:crossBetween val="midCat"/>
        <c:dispUnits>
          <c:builtInUnit val="thousands"/>
        </c:dispUnits>
      </c:valAx>
    </c:plotArea>
    <c:legend>
      <c:legendPos val="b"/>
      <c:layout>
        <c:manualLayout>
          <c:xMode val="edge"/>
          <c:yMode val="edge"/>
          <c:x val="0.0840924761192365"/>
          <c:y val="0.906329841906906"/>
          <c:w val="0.831814819149967"/>
          <c:h val="0.0936701580930939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600" dirty="0"/>
              <a:t>DLD-1</a:t>
            </a:r>
            <a:endParaRPr lang="en-US" sz="1600" baseline="30000" dirty="0"/>
          </a:p>
        </c:rich>
      </c:tx>
      <c:layout>
        <c:manualLayout>
          <c:xMode val="edge"/>
          <c:yMode val="edge"/>
          <c:x val="0.432763489241936"/>
          <c:y val="0.108964501020354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pre-negative control 10 nM</c:v>
          </c:tx>
          <c:spPr>
            <a:ln>
              <a:solidFill>
                <a:srgbClr val="000000"/>
              </a:solidFill>
            </a:ln>
          </c:spPr>
          <c:marker>
            <c:symbol val="squar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(List1!$R$133;List1!$S$138;List1!$S$145;List1!$S$152;List1!$S$159)</c:f>
                <c:numCache>
                  <c:formatCode>General</c:formatCode>
                  <c:ptCount val="5"/>
                  <c:pt idx="0">
                    <c:v>0.0</c:v>
                  </c:pt>
                  <c:pt idx="1">
                    <c:v>7533.04636942655</c:v>
                  </c:pt>
                  <c:pt idx="2">
                    <c:v>5306.12390255276</c:v>
                  </c:pt>
                  <c:pt idx="3">
                    <c:v>15068.98835393157</c:v>
                  </c:pt>
                  <c:pt idx="4">
                    <c:v>66655.15395680088</c:v>
                  </c:pt>
                </c:numCache>
              </c:numRef>
            </c:plus>
            <c:minus>
              <c:numRef>
                <c:f>(List1!$R$133;List1!$S$138;List1!$S$145;List1!$S$152;List1!$S$159)</c:f>
                <c:numCache>
                  <c:formatCode>General</c:formatCode>
                  <c:ptCount val="5"/>
                  <c:pt idx="0">
                    <c:v>0.0</c:v>
                  </c:pt>
                  <c:pt idx="1">
                    <c:v>7533.04636942655</c:v>
                  </c:pt>
                  <c:pt idx="2">
                    <c:v>5306.12390255276</c:v>
                  </c:pt>
                  <c:pt idx="3">
                    <c:v>15068.98835393157</c:v>
                  </c:pt>
                  <c:pt idx="4">
                    <c:v>66655.15395680088</c:v>
                  </c:pt>
                </c:numCache>
              </c:numRef>
            </c:minus>
          </c:errBars>
          <c:xVal>
            <c:numRef>
              <c:f>List1!$A$38:$A$42</c:f>
              <c:numCache>
                <c:formatCode>General</c:formatCode>
                <c:ptCount val="5"/>
                <c:pt idx="0">
                  <c:v>0.0</c:v>
                </c:pt>
                <c:pt idx="1">
                  <c:v>24.0</c:v>
                </c:pt>
                <c:pt idx="2">
                  <c:v>48.0</c:v>
                </c:pt>
                <c:pt idx="3">
                  <c:v>72.0</c:v>
                </c:pt>
                <c:pt idx="4">
                  <c:v>96.0</c:v>
                </c:pt>
              </c:numCache>
            </c:numRef>
          </c:xVal>
          <c:yVal>
            <c:numRef>
              <c:f>(List1!$N$133;List1!$O$138;List1!$O$145;List1!$O$152;List1!$O$159)</c:f>
              <c:numCache>
                <c:formatCode>General</c:formatCode>
                <c:ptCount val="5"/>
                <c:pt idx="0">
                  <c:v>10000.0</c:v>
                </c:pt>
                <c:pt idx="1">
                  <c:v>41015.87301587302</c:v>
                </c:pt>
                <c:pt idx="2">
                  <c:v>95269.84126984128</c:v>
                </c:pt>
                <c:pt idx="3">
                  <c:v>168359.7883597884</c:v>
                </c:pt>
                <c:pt idx="4">
                  <c:v>361809.523809524</c:v>
                </c:pt>
              </c:numCache>
            </c:numRef>
          </c:yVal>
          <c:smooth val="1"/>
        </c:ser>
        <c:ser>
          <c:idx val="2"/>
          <c:order val="1"/>
          <c:tx>
            <c:v>pre-miR-215 10 nM</c:v>
          </c:tx>
          <c:spPr>
            <a:ln>
              <a:solidFill>
                <a:srgbClr val="000000"/>
              </a:solidFill>
              <a:prstDash val="lgDash"/>
            </a:ln>
          </c:spPr>
          <c:marker>
            <c:symbol val="triangle"/>
            <c:size val="5"/>
            <c:spPr>
              <a:solidFill>
                <a:srgbClr val="000000"/>
              </a:solidFill>
              <a:ln>
                <a:solidFill>
                  <a:srgbClr val="000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(List1!$R$133;List1!$T$138;List1!$T$145;List1!$T$152;List1!$T$159)</c:f>
                <c:numCache>
                  <c:formatCode>General</c:formatCode>
                  <c:ptCount val="5"/>
                  <c:pt idx="0">
                    <c:v>0.0</c:v>
                  </c:pt>
                  <c:pt idx="1">
                    <c:v>9384.232946828216</c:v>
                  </c:pt>
                  <c:pt idx="2">
                    <c:v>11643.23042865743</c:v>
                  </c:pt>
                  <c:pt idx="3">
                    <c:v>14538.2037555791</c:v>
                  </c:pt>
                  <c:pt idx="4">
                    <c:v>15305.51388728899</c:v>
                  </c:pt>
                </c:numCache>
              </c:numRef>
            </c:plus>
            <c:minus>
              <c:numRef>
                <c:f>(List1!$R$133;List1!$T$138;List1!$T$145;List1!$T$152;List1!$T$159)</c:f>
                <c:numCache>
                  <c:formatCode>General</c:formatCode>
                  <c:ptCount val="5"/>
                  <c:pt idx="0">
                    <c:v>0.0</c:v>
                  </c:pt>
                  <c:pt idx="1">
                    <c:v>9384.232946828216</c:v>
                  </c:pt>
                  <c:pt idx="2">
                    <c:v>11643.23042865743</c:v>
                  </c:pt>
                  <c:pt idx="3">
                    <c:v>14538.2037555791</c:v>
                  </c:pt>
                  <c:pt idx="4">
                    <c:v>15305.51388728899</c:v>
                  </c:pt>
                </c:numCache>
              </c:numRef>
            </c:minus>
          </c:errBars>
          <c:xVal>
            <c:numRef>
              <c:f>List1!$A$38:$A$42</c:f>
              <c:numCache>
                <c:formatCode>General</c:formatCode>
                <c:ptCount val="5"/>
                <c:pt idx="0">
                  <c:v>0.0</c:v>
                </c:pt>
                <c:pt idx="1">
                  <c:v>24.0</c:v>
                </c:pt>
                <c:pt idx="2">
                  <c:v>48.0</c:v>
                </c:pt>
                <c:pt idx="3">
                  <c:v>72.0</c:v>
                </c:pt>
                <c:pt idx="4">
                  <c:v>96.0</c:v>
                </c:pt>
              </c:numCache>
            </c:numRef>
          </c:xVal>
          <c:yVal>
            <c:numRef>
              <c:f>(List1!$N$133;List1!$P$138;List1!$P$145;List1!$P$152;List1!$P$159)</c:f>
              <c:numCache>
                <c:formatCode>General</c:formatCode>
                <c:ptCount val="5"/>
                <c:pt idx="0">
                  <c:v>10000.0</c:v>
                </c:pt>
                <c:pt idx="1">
                  <c:v>24306.87830687829</c:v>
                </c:pt>
                <c:pt idx="2">
                  <c:v>52555.55555555556</c:v>
                </c:pt>
                <c:pt idx="3">
                  <c:v>97798.94179894185</c:v>
                </c:pt>
                <c:pt idx="4">
                  <c:v>146365.0793650794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3728256"/>
        <c:axId val="-2006494608"/>
      </c:scatterChart>
      <c:valAx>
        <c:axId val="-2063728256"/>
        <c:scaling>
          <c:orientation val="minMax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[hours]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06494608"/>
        <c:crosses val="autoZero"/>
        <c:crossBetween val="midCat"/>
        <c:majorUnit val="24.0"/>
      </c:valAx>
      <c:valAx>
        <c:axId val="-20064946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cells [in thousands]</a:t>
                </a:r>
              </a:p>
            </c:rich>
          </c:tx>
          <c:layout>
            <c:manualLayout>
              <c:xMode val="edge"/>
              <c:yMode val="edge"/>
              <c:x val="0.0277777777777778"/>
              <c:y val="0.12264107611548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63728256"/>
        <c:crosses val="autoZero"/>
        <c:crossBetween val="midCat"/>
        <c:dispUnits>
          <c:builtInUnit val="thousands"/>
        </c:dispUnits>
      </c:valAx>
    </c:plotArea>
    <c:legend>
      <c:legendPos val="b"/>
      <c:layout>
        <c:manualLayout>
          <c:xMode val="edge"/>
          <c:yMode val="edge"/>
          <c:x val="0.0818575713809577"/>
          <c:y val="0.846452367865558"/>
          <c:w val="0.842163602192349"/>
          <c:h val="0.083928174647261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8740941366249"/>
          <c:y val="0.152019022203272"/>
          <c:w val="0.815423467681682"/>
          <c:h val="0.600351572681593"/>
        </c:manualLayout>
      </c:layout>
      <c:barChart>
        <c:barDir val="col"/>
        <c:grouping val="clustered"/>
        <c:varyColors val="0"/>
        <c:ser>
          <c:idx val="0"/>
          <c:order val="0"/>
          <c:tx>
            <c:v>pre-negative control 10 nM</c:v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List1!$H$257</c:f>
                <c:numCache>
                  <c:formatCode>General</c:formatCode>
                  <c:ptCount val="1"/>
                  <c:pt idx="0">
                    <c:v>2.112660250332104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strLit>
              <c:ptCount val="1"/>
              <c:pt idx="0">
                <c:v>HCT-116</c:v>
              </c:pt>
            </c:strLit>
          </c:cat>
          <c:val>
            <c:numRef>
              <c:f>List1!$G$257</c:f>
              <c:numCache>
                <c:formatCode>General</c:formatCode>
                <c:ptCount val="1"/>
                <c:pt idx="0">
                  <c:v>14.6</c:v>
                </c:pt>
              </c:numCache>
            </c:numRef>
          </c:val>
        </c:ser>
        <c:ser>
          <c:idx val="1"/>
          <c:order val="1"/>
          <c:tx>
            <c:strRef>
              <c:f>List1!$Z$142</c:f>
              <c:strCache>
                <c:ptCount val="1"/>
                <c:pt idx="0">
                  <c:v>pre-215 10 nM</c:v>
                </c:pt>
              </c:strCache>
            </c:strRef>
          </c:tx>
          <c:spPr>
            <a:solidFill>
              <a:schemeClr val="tx1">
                <a:lumMod val="95000"/>
                <a:lumOff val="5000"/>
              </a:schemeClr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List1!$H$258</c:f>
                <c:numCache>
                  <c:formatCode>General</c:formatCode>
                  <c:ptCount val="1"/>
                  <c:pt idx="0">
                    <c:v>5.101307022061437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strLit>
              <c:ptCount val="1"/>
              <c:pt idx="0">
                <c:v>HCT-116</c:v>
              </c:pt>
            </c:strLit>
          </c:cat>
          <c:val>
            <c:numRef>
              <c:f>List1!$G$258</c:f>
              <c:numCache>
                <c:formatCode>General</c:formatCode>
                <c:ptCount val="1"/>
                <c:pt idx="0">
                  <c:v>36.2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4262016"/>
        <c:axId val="-2006765296"/>
      </c:barChart>
      <c:catAx>
        <c:axId val="-2064262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06765296"/>
        <c:crosses val="autoZero"/>
        <c:auto val="1"/>
        <c:lblAlgn val="ctr"/>
        <c:lblOffset val="100"/>
        <c:noMultiLvlLbl val="0"/>
      </c:catAx>
      <c:valAx>
        <c:axId val="-20067652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Cell apoptosis rate [%]</a:t>
                </a:r>
              </a:p>
            </c:rich>
          </c:tx>
          <c:layout>
            <c:manualLayout>
              <c:xMode val="edge"/>
              <c:yMode val="edge"/>
              <c:x val="0.011880615443761"/>
              <c:y val="0.220685216256941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-2064262016"/>
        <c:crosses val="autoZero"/>
        <c:crossBetween val="between"/>
        <c:majorUnit val="10.0"/>
      </c:valAx>
    </c:plotArea>
    <c:legend>
      <c:legendPos val="b"/>
      <c:layout>
        <c:manualLayout>
          <c:xMode val="edge"/>
          <c:yMode val="edge"/>
          <c:x val="0.231950811602498"/>
          <c:y val="0.882731610868341"/>
          <c:w val="0.587322869860027"/>
          <c:h val="0.0737325487466434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06539872"/>
        <c:axId val="-2006640736"/>
      </c:barChart>
      <c:catAx>
        <c:axId val="-2006539872"/>
        <c:scaling>
          <c:orientation val="minMax"/>
        </c:scaling>
        <c:delete val="0"/>
        <c:axPos val="b"/>
        <c:majorTickMark val="out"/>
        <c:minorTickMark val="none"/>
        <c:tickLblPos val="nextTo"/>
        <c:crossAx val="-2006640736"/>
        <c:crosses val="autoZero"/>
        <c:auto val="1"/>
        <c:lblAlgn val="ctr"/>
        <c:lblOffset val="100"/>
        <c:noMultiLvlLbl val="0"/>
      </c:catAx>
      <c:valAx>
        <c:axId val="-20066407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viability [%]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06539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000000"/>
                </a:solidFill>
              </a:rPr>
              <a:t>HCT-116</a:t>
            </a:r>
            <a:r>
              <a:rPr lang="cs-CZ" baseline="30000" dirty="0">
                <a:solidFill>
                  <a:srgbClr val="000000"/>
                </a:solidFill>
              </a:rPr>
              <a:t>+/+</a:t>
            </a:r>
            <a:endParaRPr lang="en-US" baseline="30000" dirty="0">
              <a:solidFill>
                <a:srgbClr val="000000"/>
              </a:solidFill>
            </a:endParaRPr>
          </a:p>
        </c:rich>
      </c:tx>
      <c:layout>
        <c:manualLayout>
          <c:xMode val="edge"/>
          <c:yMode val="edge"/>
          <c:x val="0.46686161855032"/>
          <c:y val="0.019170575250093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pre-negative control 10 nM</c:v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List1!$B$276:$D$276</c:f>
                <c:numCache>
                  <c:formatCode>General</c:formatCode>
                  <c:ptCount val="3"/>
                  <c:pt idx="0">
                    <c:v>0.452990066115607</c:v>
                  </c:pt>
                  <c:pt idx="1">
                    <c:v>2.392927077869272</c:v>
                  </c:pt>
                  <c:pt idx="2">
                    <c:v>1.780795702300902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strRef>
              <c:f>List1!$B$239:$D$239</c:f>
              <c:strCache>
                <c:ptCount val="3"/>
                <c:pt idx="0">
                  <c:v>G1</c:v>
                </c:pt>
                <c:pt idx="1">
                  <c:v>S</c:v>
                </c:pt>
                <c:pt idx="2">
                  <c:v>G2</c:v>
                </c:pt>
              </c:strCache>
            </c:strRef>
          </c:cat>
          <c:val>
            <c:numRef>
              <c:f>List1!$B$273:$D$273</c:f>
              <c:numCache>
                <c:formatCode>0.0</c:formatCode>
                <c:ptCount val="3"/>
                <c:pt idx="0">
                  <c:v>53.89000000000001</c:v>
                </c:pt>
                <c:pt idx="1">
                  <c:v>22.53</c:v>
                </c:pt>
                <c:pt idx="2">
                  <c:v>22.1966666666667</c:v>
                </c:pt>
              </c:numCache>
            </c:numRef>
          </c:val>
        </c:ser>
        <c:ser>
          <c:idx val="1"/>
          <c:order val="1"/>
          <c:tx>
            <c:v>pre-215 10 nM</c:v>
          </c:tx>
          <c:spPr>
            <a:solidFill>
              <a:schemeClr val="tx1">
                <a:lumMod val="95000"/>
                <a:lumOff val="5000"/>
              </a:schemeClr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List1!$B$277:$D$277</c:f>
                <c:numCache>
                  <c:formatCode>General</c:formatCode>
                  <c:ptCount val="3"/>
                  <c:pt idx="0">
                    <c:v>1.98101825668861</c:v>
                  </c:pt>
                  <c:pt idx="1">
                    <c:v>3.47957372868191</c:v>
                  </c:pt>
                  <c:pt idx="2">
                    <c:v>3.480766199177014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strRef>
              <c:f>List1!$B$239:$D$239</c:f>
              <c:strCache>
                <c:ptCount val="3"/>
                <c:pt idx="0">
                  <c:v>G1</c:v>
                </c:pt>
                <c:pt idx="1">
                  <c:v>S</c:v>
                </c:pt>
                <c:pt idx="2">
                  <c:v>G2</c:v>
                </c:pt>
              </c:strCache>
            </c:strRef>
          </c:cat>
          <c:val>
            <c:numRef>
              <c:f>List1!$B$274:$D$274</c:f>
              <c:numCache>
                <c:formatCode>0.0</c:formatCode>
                <c:ptCount val="3"/>
                <c:pt idx="0">
                  <c:v>62.94333333333333</c:v>
                </c:pt>
                <c:pt idx="1">
                  <c:v>9.873333333333334</c:v>
                </c:pt>
                <c:pt idx="2">
                  <c:v>22.50666666666667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06664992"/>
        <c:axId val="-2006662064"/>
      </c:barChart>
      <c:catAx>
        <c:axId val="-2006664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06662064"/>
        <c:crosses val="autoZero"/>
        <c:auto val="1"/>
        <c:lblAlgn val="ctr"/>
        <c:lblOffset val="100"/>
        <c:noMultiLvlLbl val="0"/>
      </c:catAx>
      <c:valAx>
        <c:axId val="-20066620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cs-CZ"/>
                  <a:t>cell cycle </a:t>
                </a:r>
                <a:r>
                  <a:rPr lang="en-US"/>
                  <a:t>[</a:t>
                </a:r>
                <a:r>
                  <a:rPr lang="cs-CZ"/>
                  <a:t>%</a:t>
                </a:r>
                <a:r>
                  <a:rPr lang="en-US"/>
                  <a:t>]</a:t>
                </a:r>
                <a:endParaRPr lang="cs-CZ"/>
              </a:p>
            </c:rich>
          </c:tx>
          <c:layout>
            <c:manualLayout>
              <c:xMode val="edge"/>
              <c:yMode val="edge"/>
              <c:x val="0.0194444444444444"/>
              <c:y val="0.347032298046078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-2006664992"/>
        <c:crosses val="autoZero"/>
        <c:crossBetween val="between"/>
        <c:majorUnit val="20.0"/>
      </c:valAx>
    </c:plotArea>
    <c:legend>
      <c:legendPos val="b"/>
      <c:layout>
        <c:manualLayout>
          <c:xMode val="edge"/>
          <c:yMode val="edge"/>
          <c:x val="0.206807775326551"/>
          <c:y val="0.930668029639219"/>
          <c:w val="0.586384449346898"/>
          <c:h val="0.069331970360781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Relationship Id="rId2" Type="http://schemas.openxmlformats.org/officeDocument/2006/relationships/image" Target="../media/image11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1" Type="http://schemas.openxmlformats.org/officeDocument/2006/relationships/image" Target="../media/image119.png"/><Relationship Id="rId2" Type="http://schemas.openxmlformats.org/officeDocument/2006/relationships/image" Target="../media/image1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346EC-5098-2A43-B641-913DF3EA263C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D149F-435E-4749-A0C1-6D3FFB5C13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42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F774-5005-3A44-955A-B0D4809EBE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83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485600-4099-A74F-975C-6E00E02F176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5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F774-5005-3A44-955A-B0D4809EBE3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98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DF774-5005-3A44-955A-B0D4809EBE3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2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81D226-3765-004C-B600-03FB850F0FE5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40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475A31-CCCC-2842-B33E-433FD333F0F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39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9176" indent="-276606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6424" indent="-221285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48994" indent="-221285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91563" indent="-221285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34133" indent="-2212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76702" indent="-2212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19272" indent="-2212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61842" indent="-2212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26400C-A621-6841-B6A6-679FA6625181}" type="slidenum">
              <a:rPr lang="en-US" sz="1200">
                <a:cs typeface="Arial" charset="0"/>
              </a:rPr>
              <a:pPr eaLnBrk="1" hangingPunct="1"/>
              <a:t>75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590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22A4-15BE-5C49-B10E-A4A39280C03A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97AB-1C69-1E41-B580-2D2F9B169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2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22A4-15BE-5C49-B10E-A4A39280C03A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97AB-1C69-1E41-B580-2D2F9B169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9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22A4-15BE-5C49-B10E-A4A39280C03A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97AB-1C69-1E41-B580-2D2F9B169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21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22A4-15BE-5C49-B10E-A4A39280C03A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97AB-1C69-1E41-B580-2D2F9B169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1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22A4-15BE-5C49-B10E-A4A39280C03A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97AB-1C69-1E41-B580-2D2F9B169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1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22A4-15BE-5C49-B10E-A4A39280C03A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97AB-1C69-1E41-B580-2D2F9B169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3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22A4-15BE-5C49-B10E-A4A39280C03A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97AB-1C69-1E41-B580-2D2F9B169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78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22A4-15BE-5C49-B10E-A4A39280C03A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97AB-1C69-1E41-B580-2D2F9B169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22A4-15BE-5C49-B10E-A4A39280C03A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97AB-1C69-1E41-B580-2D2F9B169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10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22A4-15BE-5C49-B10E-A4A39280C03A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97AB-1C69-1E41-B580-2D2F9B169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27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22A4-15BE-5C49-B10E-A4A39280C03A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B97AB-1C69-1E41-B580-2D2F9B169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78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022A4-15BE-5C49-B10E-A4A39280C03A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B97AB-1C69-1E41-B580-2D2F9B169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9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ondrej\Desktop\work\workshop\mikroRNA2012-BRNO\predn\!OLE_LINK1" TargetMode="External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chart" Target="../charts/char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emf"/><Relationship Id="rId5" Type="http://schemas.openxmlformats.org/officeDocument/2006/relationships/chart" Target="../charts/chart2.xml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10.emf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11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9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20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121.pn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2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4" Type="http://schemas.openxmlformats.org/officeDocument/2006/relationships/image" Target="../media/image123.emf"/><Relationship Id="rId5" Type="http://schemas.openxmlformats.org/officeDocument/2006/relationships/image" Target="../media/image124.emf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emf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5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chart" Target="../charts/chart8.xml"/><Relationship Id="rId5" Type="http://schemas.openxmlformats.org/officeDocument/2006/relationships/chart" Target="../charts/chart9.xml"/><Relationship Id="rId6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4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4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4.xml"/><Relationship Id="rId3" Type="http://schemas.openxmlformats.org/officeDocument/2006/relationships/chart" Target="../charts/char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4" Type="http://schemas.openxmlformats.org/officeDocument/2006/relationships/image" Target="../media/image15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wmf"/><Relationship Id="rId3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9310" y="476250"/>
            <a:ext cx="40831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err="1" smtClean="0">
                <a:solidFill>
                  <a:srgbClr val="800000"/>
                </a:solidFill>
              </a:rPr>
              <a:t>Nové</a:t>
            </a:r>
            <a:r>
              <a:rPr lang="en-US" sz="1800" dirty="0" smtClean="0">
                <a:solidFill>
                  <a:srgbClr val="800000"/>
                </a:solidFill>
              </a:rPr>
              <a:t> trendy </a:t>
            </a:r>
            <a:r>
              <a:rPr lang="en-US" sz="1800" dirty="0" err="1" smtClean="0">
                <a:solidFill>
                  <a:srgbClr val="800000"/>
                </a:solidFill>
              </a:rPr>
              <a:t>ve</a:t>
            </a:r>
            <a:r>
              <a:rPr lang="en-US" sz="1800" dirty="0" smtClean="0">
                <a:solidFill>
                  <a:srgbClr val="800000"/>
                </a:solidFill>
              </a:rPr>
              <a:t> </a:t>
            </a:r>
            <a:r>
              <a:rPr lang="en-US" sz="1800" dirty="0" err="1" smtClean="0">
                <a:solidFill>
                  <a:srgbClr val="800000"/>
                </a:solidFill>
              </a:rPr>
              <a:t>výzkumu</a:t>
            </a:r>
            <a:r>
              <a:rPr lang="en-US" sz="1800" dirty="0" smtClean="0">
                <a:solidFill>
                  <a:srgbClr val="800000"/>
                </a:solidFill>
              </a:rPr>
              <a:t> </a:t>
            </a:r>
            <a:r>
              <a:rPr lang="en-US" sz="1800" dirty="0" err="1" smtClean="0">
                <a:solidFill>
                  <a:srgbClr val="800000"/>
                </a:solidFill>
              </a:rPr>
              <a:t>mikroRNA</a:t>
            </a:r>
            <a:endParaRPr lang="cs-CZ" sz="1800" dirty="0">
              <a:solidFill>
                <a:srgbClr val="800000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090738" y="952500"/>
            <a:ext cx="46085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cs-CZ" sz="1600"/>
              <a:t>Ondřej Slabý</a:t>
            </a:r>
            <a:endParaRPr lang="en-US" sz="1600"/>
          </a:p>
          <a:p>
            <a:pPr algn="ctr" eaLnBrk="1" hangingPunct="1"/>
            <a:r>
              <a:rPr lang="en-US" sz="1600" b="0"/>
              <a:t>Masaryk Memorial Cancer Institute</a:t>
            </a:r>
          </a:p>
          <a:p>
            <a:pPr algn="ctr" eaLnBrk="1" hangingPunct="1"/>
            <a:r>
              <a:rPr lang="en-US" sz="1600" b="0"/>
              <a:t>CEITEC, Masaryk University</a:t>
            </a:r>
          </a:p>
          <a:p>
            <a:pPr algn="ctr" eaLnBrk="1" hangingPunct="1"/>
            <a:r>
              <a:rPr lang="en-US" sz="1600" b="0"/>
              <a:t>Molecular Oncology II – Solid Cancer Laboratory</a:t>
            </a:r>
          </a:p>
          <a:p>
            <a:pPr algn="ctr" eaLnBrk="1" hangingPunct="1"/>
            <a:endParaRPr lang="cs-CZ" sz="1600" b="0"/>
          </a:p>
        </p:txBody>
      </p:sp>
      <p:pic>
        <p:nvPicPr>
          <p:cNvPr id="6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089650"/>
            <a:ext cx="2073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05038"/>
            <a:ext cx="5795963" cy="388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logo_MO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5516563"/>
            <a:ext cx="1084262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775" y="3225800"/>
            <a:ext cx="2120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0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286000"/>
            <a:ext cx="7010400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Obdélník 4"/>
          <p:cNvSpPr>
            <a:spLocks noChangeArrowheads="1"/>
          </p:cNvSpPr>
          <p:nvPr/>
        </p:nvSpPr>
        <p:spPr bwMode="auto">
          <a:xfrm>
            <a:off x="285750" y="857250"/>
            <a:ext cx="4572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en-US" b="0"/>
              <a:t>5.	</a:t>
            </a:r>
            <a:r>
              <a:rPr lang="cs-CZ" b="0"/>
              <a:t>Aktivní vlákno je inkorporováno do komplexu RISC</a:t>
            </a:r>
          </a:p>
          <a:p>
            <a:pPr marL="342900" indent="-342900">
              <a:buFontTx/>
              <a:buAutoNum type="arabicPeriod"/>
            </a:pPr>
            <a:endParaRPr lang="cs-CZ" b="0"/>
          </a:p>
          <a:p>
            <a:pPr marL="342900" indent="-342900">
              <a:buFontTx/>
              <a:buAutoNum type="arabicPeriod" startAt="6"/>
            </a:pPr>
            <a:r>
              <a:rPr lang="cs-CZ" b="0"/>
              <a:t>Represe translace</a:t>
            </a:r>
            <a:r>
              <a:rPr lang="en-US" b="0"/>
              <a:t> nebo degradace mRNA v z</a:t>
            </a:r>
            <a:r>
              <a:rPr lang="cs-CZ" b="0"/>
              <a:t>ávislosti na míře komplementarity</a:t>
            </a:r>
          </a:p>
        </p:txBody>
      </p:sp>
      <p:sp>
        <p:nvSpPr>
          <p:cNvPr id="19460" name="Obdélník 5"/>
          <p:cNvSpPr>
            <a:spLocks noChangeArrowheads="1"/>
          </p:cNvSpPr>
          <p:nvPr/>
        </p:nvSpPr>
        <p:spPr bwMode="auto">
          <a:xfrm>
            <a:off x="5143500" y="785813"/>
            <a:ext cx="3532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/>
            <a:r>
              <a:rPr lang="cs-CZ">
                <a:solidFill>
                  <a:srgbClr val="C00000"/>
                </a:solidFill>
              </a:rPr>
              <a:t>Biogeneze</a:t>
            </a:r>
            <a:r>
              <a:rPr lang="en-US">
                <a:solidFill>
                  <a:srgbClr val="C00000"/>
                </a:solidFill>
              </a:rPr>
              <a:t> a funkce</a:t>
            </a:r>
            <a:r>
              <a:rPr lang="cs-CZ">
                <a:solidFill>
                  <a:srgbClr val="C00000"/>
                </a:solidFill>
              </a:rPr>
              <a:t> mikroRNA</a:t>
            </a:r>
          </a:p>
        </p:txBody>
      </p:sp>
      <p:sp>
        <p:nvSpPr>
          <p:cNvPr id="19461" name="TextovéPole 8"/>
          <p:cNvSpPr txBox="1">
            <a:spLocks noChangeArrowheads="1"/>
          </p:cNvSpPr>
          <p:nvPr/>
        </p:nvSpPr>
        <p:spPr bwMode="auto">
          <a:xfrm>
            <a:off x="357188" y="285750"/>
            <a:ext cx="432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cs-CZ"/>
              <a:t>microRNA: licensed to kill messenger</a:t>
            </a:r>
          </a:p>
        </p:txBody>
      </p:sp>
    </p:spTree>
    <p:extLst>
      <p:ext uri="{BB962C8B-B14F-4D97-AF65-F5344CB8AC3E}">
        <p14:creationId xmlns:p14="http://schemas.microsoft.com/office/powerpoint/2010/main" val="50166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61" y="194295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800000"/>
                </a:solidFill>
              </a:rPr>
              <a:t>Kanonický model biogeneze a funkce </a:t>
            </a:r>
            <a:r>
              <a:rPr lang="cs-CZ" b="1" dirty="0" err="1">
                <a:solidFill>
                  <a:srgbClr val="800000"/>
                </a:solidFill>
              </a:rPr>
              <a:t>mikroRNA</a:t>
            </a:r>
            <a:r>
              <a:rPr lang="en-US" dirty="0" smtClean="0">
                <a:solidFill>
                  <a:srgbClr val="800000"/>
                </a:solidFill>
                <a:effectLst/>
              </a:rPr>
              <a:t> </a:t>
            </a:r>
            <a:endParaRPr lang="en-US" b="1" dirty="0" smtClean="0">
              <a:solidFill>
                <a:srgbClr val="8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24" y="595617"/>
            <a:ext cx="4368307" cy="549533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766843" y="5328580"/>
            <a:ext cx="1517174" cy="4933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17311" y="4587711"/>
            <a:ext cx="38266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DESTABILIZACE mRNA!!!</a:t>
            </a:r>
          </a:p>
          <a:p>
            <a:r>
              <a:rPr lang="en-US" dirty="0" err="1" smtClean="0"/>
              <a:t>Pokles</a:t>
            </a:r>
            <a:r>
              <a:rPr lang="en-US" dirty="0" smtClean="0"/>
              <a:t> </a:t>
            </a:r>
            <a:r>
              <a:rPr lang="en-US" dirty="0" err="1" smtClean="0"/>
              <a:t>hladiny</a:t>
            </a:r>
            <a:r>
              <a:rPr lang="en-US" dirty="0" smtClean="0"/>
              <a:t> </a:t>
            </a:r>
            <a:r>
              <a:rPr lang="en-US" dirty="0" err="1" smtClean="0"/>
              <a:t>proteinových</a:t>
            </a:r>
            <a:r>
              <a:rPr lang="en-US" dirty="0" smtClean="0"/>
              <a:t> </a:t>
            </a:r>
            <a:r>
              <a:rPr lang="en-US" dirty="0" err="1" smtClean="0"/>
              <a:t>produktů</a:t>
            </a:r>
            <a:r>
              <a:rPr lang="en-US" dirty="0" smtClean="0"/>
              <a:t> 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ílových</a:t>
            </a:r>
            <a:r>
              <a:rPr lang="en-US" dirty="0" smtClean="0"/>
              <a:t> </a:t>
            </a:r>
            <a:r>
              <a:rPr lang="en-US" dirty="0" err="1" smtClean="0"/>
              <a:t>genů</a:t>
            </a:r>
            <a:r>
              <a:rPr lang="en-US" dirty="0" smtClean="0"/>
              <a:t> je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více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/>
              <a:t> </a:t>
            </a:r>
            <a:r>
              <a:rPr lang="en-US" dirty="0" smtClean="0"/>
              <a:t>80% </a:t>
            </a:r>
          </a:p>
          <a:p>
            <a:r>
              <a:rPr lang="en-US" dirty="0" err="1"/>
              <a:t>z</a:t>
            </a:r>
            <a:r>
              <a:rPr lang="en-US" dirty="0" err="1" smtClean="0"/>
              <a:t>působen</a:t>
            </a:r>
            <a:r>
              <a:rPr lang="en-US" dirty="0" smtClean="0"/>
              <a:t> </a:t>
            </a:r>
            <a:r>
              <a:rPr lang="en-US" dirty="0" err="1" smtClean="0"/>
              <a:t>poklesem</a:t>
            </a:r>
            <a:r>
              <a:rPr lang="en-US" dirty="0" smtClean="0"/>
              <a:t> </a:t>
            </a:r>
            <a:r>
              <a:rPr lang="en-US" dirty="0" err="1" smtClean="0"/>
              <a:t>hladin</a:t>
            </a:r>
            <a:r>
              <a:rPr lang="en-US" dirty="0" smtClean="0"/>
              <a:t> mRNA </a:t>
            </a:r>
          </a:p>
          <a:p>
            <a:r>
              <a:rPr lang="en-US" dirty="0" smtClean="0"/>
              <a:t>v </a:t>
            </a:r>
            <a:r>
              <a:rPr lang="en-US" dirty="0" err="1" smtClean="0"/>
              <a:t>důsledku</a:t>
            </a:r>
            <a:r>
              <a:rPr lang="en-US" dirty="0" smtClean="0"/>
              <a:t> </a:t>
            </a:r>
            <a:r>
              <a:rPr lang="en-US" dirty="0" err="1" smtClean="0"/>
              <a:t>jejích</a:t>
            </a:r>
            <a:r>
              <a:rPr lang="en-US" dirty="0" smtClean="0"/>
              <a:t> </a:t>
            </a:r>
            <a:r>
              <a:rPr lang="en-US" dirty="0" err="1" smtClean="0"/>
              <a:t>destabilizace</a:t>
            </a:r>
            <a:r>
              <a:rPr lang="en-US" dirty="0" smtClean="0"/>
              <a:t> a </a:t>
            </a:r>
            <a:r>
              <a:rPr lang="en-US" dirty="0" err="1" smtClean="0"/>
              <a:t>nikoliv</a:t>
            </a:r>
            <a:r>
              <a:rPr lang="en-US" dirty="0" smtClean="0"/>
              <a:t> </a:t>
            </a:r>
          </a:p>
          <a:p>
            <a:r>
              <a:rPr lang="en-US" dirty="0" err="1"/>
              <a:t>t</a:t>
            </a:r>
            <a:r>
              <a:rPr lang="en-US" dirty="0" err="1" smtClean="0"/>
              <a:t>ranslační</a:t>
            </a:r>
            <a:r>
              <a:rPr lang="en-US" dirty="0" smtClean="0"/>
              <a:t> </a:t>
            </a:r>
            <a:r>
              <a:rPr lang="en-US" dirty="0" err="1" smtClean="0"/>
              <a:t>represí</a:t>
            </a:r>
            <a:r>
              <a:rPr lang="en-US" dirty="0" smtClean="0"/>
              <a:t>. (</a:t>
            </a:r>
            <a:r>
              <a:rPr lang="en-US" dirty="0" err="1" smtClean="0"/>
              <a:t>využití</a:t>
            </a:r>
            <a:r>
              <a:rPr lang="en-US" dirty="0" smtClean="0"/>
              <a:t> RPF)</a:t>
            </a:r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109189" y="6342037"/>
            <a:ext cx="1818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Guo</a:t>
            </a:r>
            <a:r>
              <a:rPr lang="en-US" sz="1200" i="1" dirty="0" smtClean="0"/>
              <a:t>, </a:t>
            </a:r>
            <a:r>
              <a:rPr lang="en-US" sz="1200" i="1" dirty="0" err="1" smtClean="0"/>
              <a:t>Bartel</a:t>
            </a:r>
            <a:r>
              <a:rPr lang="en-US" sz="1200" i="1" dirty="0" smtClean="0"/>
              <a:t>, Nature, 2010</a:t>
            </a:r>
            <a:endParaRPr lang="en-US" sz="1200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017" y="15902"/>
            <a:ext cx="3593283" cy="44792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3766843" y="2550321"/>
            <a:ext cx="2290176" cy="32716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31365" y="1825822"/>
            <a:ext cx="1317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</a:rPr>
              <a:t>DESTABILIZACE</a:t>
            </a:r>
            <a:endParaRPr lang="en-US" sz="1400" b="1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47792" y="2551210"/>
            <a:ext cx="829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</a:rPr>
              <a:t>REPRESE</a:t>
            </a:r>
            <a:endParaRPr lang="en-US" sz="1400" b="1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9300" y="1825822"/>
            <a:ext cx="829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</a:rPr>
              <a:t>REPRESE</a:t>
            </a:r>
            <a:endParaRPr lang="en-US" sz="1400" b="1" dirty="0"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09189" y="1094600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800000"/>
                </a:solidFill>
              </a:rPr>
              <a:t>deadenylace</a:t>
            </a:r>
            <a:endParaRPr lang="en-US" sz="1200" dirty="0">
              <a:solidFill>
                <a:srgbClr val="8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46722"/>
            <a:ext cx="3033397" cy="73901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167558" y="194295"/>
            <a:ext cx="733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NEW!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60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61" y="194295"/>
            <a:ext cx="385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800000"/>
                </a:solidFill>
              </a:rPr>
              <a:t>Biologický poločas a rozpad </a:t>
            </a:r>
            <a:r>
              <a:rPr lang="cs-CZ" b="1" dirty="0" err="1" smtClean="0">
                <a:solidFill>
                  <a:srgbClr val="800000"/>
                </a:solidFill>
              </a:rPr>
              <a:t>mikroRNA</a:t>
            </a:r>
            <a:endParaRPr lang="en-US" b="1" dirty="0" smtClean="0">
              <a:solidFill>
                <a:srgbClr val="8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02" y="2610046"/>
            <a:ext cx="4232897" cy="35875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51102" y="6438900"/>
            <a:ext cx="2443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Kai S, Nature </a:t>
            </a:r>
            <a:r>
              <a:rPr lang="en-US" sz="1200" i="1" dirty="0" err="1" smtClean="0"/>
              <a:t>Struct</a:t>
            </a:r>
            <a:r>
              <a:rPr lang="en-US" sz="1200" i="1" dirty="0" smtClean="0"/>
              <a:t>. Mol. Biol. 2010</a:t>
            </a:r>
            <a:endParaRPr lang="en-US" sz="1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57160" y="679646"/>
            <a:ext cx="7796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MiRNA</a:t>
            </a:r>
            <a:r>
              <a:rPr lang="cs-CZ" dirty="0" smtClean="0"/>
              <a:t> obecně </a:t>
            </a:r>
            <a:r>
              <a:rPr lang="cs-CZ" dirty="0"/>
              <a:t>představují vysoce stabilní </a:t>
            </a:r>
            <a:r>
              <a:rPr lang="cs-CZ" dirty="0" smtClean="0"/>
              <a:t>molekuly, poločas </a:t>
            </a:r>
            <a:r>
              <a:rPr lang="cs-CZ" dirty="0" err="1"/>
              <a:t>miRNA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v </a:t>
            </a:r>
            <a:r>
              <a:rPr lang="cs-CZ" dirty="0"/>
              <a:t>buněčných liniích nebo </a:t>
            </a:r>
            <a:r>
              <a:rPr lang="cs-CZ" dirty="0" smtClean="0"/>
              <a:t>orgánech dosahuje </a:t>
            </a:r>
            <a:r>
              <a:rPr lang="cs-CZ" dirty="0"/>
              <a:t>mnoho </a:t>
            </a:r>
            <a:r>
              <a:rPr lang="cs-CZ" dirty="0" smtClean="0"/>
              <a:t>hodin </a:t>
            </a:r>
            <a:r>
              <a:rPr lang="cs-CZ" dirty="0"/>
              <a:t>nebo dokonce </a:t>
            </a:r>
            <a:r>
              <a:rPr lang="cs-CZ" dirty="0" smtClean="0"/>
              <a:t>i dnů</a:t>
            </a:r>
            <a:r>
              <a:rPr lang="en-US" dirty="0" smtClean="0"/>
              <a:t>!</a:t>
            </a:r>
          </a:p>
          <a:p>
            <a:endParaRPr lang="en-US" dirty="0" smtClean="0">
              <a:effectLst/>
            </a:endParaRPr>
          </a:p>
          <a:p>
            <a:r>
              <a:rPr lang="cs-CZ" dirty="0" err="1" smtClean="0"/>
              <a:t>MiRNA</a:t>
            </a:r>
            <a:r>
              <a:rPr lang="cs-CZ" dirty="0" smtClean="0"/>
              <a:t> </a:t>
            </a:r>
            <a:r>
              <a:rPr lang="cs-CZ" dirty="0"/>
              <a:t>mohou být regulované </a:t>
            </a:r>
            <a:r>
              <a:rPr lang="cs-CZ" dirty="0" smtClean="0"/>
              <a:t>například blokováním </a:t>
            </a:r>
            <a:r>
              <a:rPr lang="cs-CZ" dirty="0"/>
              <a:t>jejich vazebných míst na </a:t>
            </a:r>
            <a:r>
              <a:rPr lang="cs-CZ" dirty="0" err="1"/>
              <a:t>mRNA</a:t>
            </a:r>
            <a:r>
              <a:rPr lang="cs-CZ" dirty="0"/>
              <a:t> pomocí RNA-vazebných proteinů. Volné </a:t>
            </a:r>
            <a:r>
              <a:rPr lang="cs-CZ" dirty="0" err="1"/>
              <a:t>miRNA</a:t>
            </a:r>
            <a:r>
              <a:rPr lang="cs-CZ" dirty="0"/>
              <a:t> jsou méně stabilní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70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61" y="194295"/>
            <a:ext cx="5050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800000"/>
                </a:solidFill>
              </a:rPr>
              <a:t>Koncept</a:t>
            </a:r>
            <a:r>
              <a:rPr lang="en-US" b="1" dirty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kompetujících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endogenních</a:t>
            </a:r>
            <a:r>
              <a:rPr lang="en-US" b="1" dirty="0" smtClean="0">
                <a:solidFill>
                  <a:srgbClr val="800000"/>
                </a:solidFill>
              </a:rPr>
              <a:t> RNA - </a:t>
            </a:r>
            <a:r>
              <a:rPr lang="cs-CZ" b="1" dirty="0" err="1" smtClean="0">
                <a:solidFill>
                  <a:srgbClr val="800000"/>
                </a:solidFill>
              </a:rPr>
              <a:t>ceRNAs</a:t>
            </a:r>
            <a:endParaRPr lang="en-US" b="1" dirty="0" smtClean="0">
              <a:solidFill>
                <a:srgbClr val="8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567" y="1663700"/>
            <a:ext cx="2981830" cy="492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3111500"/>
            <a:ext cx="4175007" cy="3200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7160" y="652840"/>
            <a:ext cx="81772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Opačné </a:t>
            </a:r>
            <a:r>
              <a:rPr lang="cs-CZ" dirty="0"/>
              <a:t>vnímání regulačního mechanizmu </a:t>
            </a:r>
            <a:r>
              <a:rPr lang="cs-CZ" dirty="0" err="1"/>
              <a:t>miRNA</a:t>
            </a:r>
            <a:r>
              <a:rPr lang="cs-CZ" dirty="0"/>
              <a:t> → </a:t>
            </a:r>
            <a:r>
              <a:rPr lang="cs-CZ" dirty="0" err="1"/>
              <a:t>mRNA</a:t>
            </a:r>
            <a:r>
              <a:rPr lang="cs-CZ" dirty="0"/>
              <a:t>, kdy tzv. „</a:t>
            </a:r>
            <a:r>
              <a:rPr lang="cs-CZ" dirty="0" err="1" smtClean="0"/>
              <a:t>competing</a:t>
            </a:r>
            <a:r>
              <a:rPr lang="cs-CZ" dirty="0" smtClean="0"/>
              <a:t> </a:t>
            </a:r>
            <a:r>
              <a:rPr lang="cs-CZ" dirty="0" err="1" smtClean="0"/>
              <a:t>endogenous</a:t>
            </a:r>
            <a:r>
              <a:rPr lang="cs-CZ" dirty="0" smtClean="0"/>
              <a:t> </a:t>
            </a:r>
            <a:r>
              <a:rPr lang="cs-CZ" dirty="0"/>
              <a:t>RNA“ (</a:t>
            </a:r>
            <a:r>
              <a:rPr lang="cs-CZ" dirty="0" err="1"/>
              <a:t>ceRNA</a:t>
            </a:r>
            <a:r>
              <a:rPr lang="cs-CZ" dirty="0"/>
              <a:t>) regulují hladinu daného </a:t>
            </a:r>
            <a:r>
              <a:rPr lang="cs-CZ" dirty="0" err="1" smtClean="0"/>
              <a:t>transkriptu</a:t>
            </a:r>
            <a:r>
              <a:rPr lang="cs-CZ" dirty="0" smtClean="0"/>
              <a:t> </a:t>
            </a:r>
            <a:r>
              <a:rPr lang="cs-CZ" dirty="0"/>
              <a:t>tak, že soutěží o vazbu </a:t>
            </a:r>
            <a:r>
              <a:rPr lang="cs-CZ" dirty="0" err="1"/>
              <a:t>miRNA</a:t>
            </a:r>
            <a:r>
              <a:rPr lang="cs-CZ" dirty="0"/>
              <a:t>, </a:t>
            </a:r>
            <a:r>
              <a:rPr lang="cs-CZ" dirty="0" smtClean="0"/>
              <a:t>která </a:t>
            </a:r>
            <a:r>
              <a:rPr lang="cs-CZ" dirty="0"/>
              <a:t>má schopnost daný </a:t>
            </a:r>
            <a:r>
              <a:rPr lang="cs-CZ" dirty="0" err="1"/>
              <a:t>transkript</a:t>
            </a:r>
            <a:r>
              <a:rPr lang="cs-CZ" dirty="0"/>
              <a:t> post-transkripčně </a:t>
            </a:r>
            <a:endParaRPr lang="cs-CZ" dirty="0" smtClean="0"/>
          </a:p>
          <a:p>
            <a:r>
              <a:rPr lang="cs-CZ" dirty="0" smtClean="0"/>
              <a:t>regulovat</a:t>
            </a:r>
            <a:r>
              <a:rPr lang="cs-CZ" dirty="0"/>
              <a:t>. Všechny </a:t>
            </a:r>
            <a:r>
              <a:rPr lang="cs-CZ" dirty="0" err="1"/>
              <a:t>transkripty</a:t>
            </a:r>
            <a:r>
              <a:rPr lang="cs-CZ" dirty="0"/>
              <a:t>, které mají vazebná </a:t>
            </a:r>
            <a:endParaRPr lang="cs-CZ" dirty="0" smtClean="0"/>
          </a:p>
          <a:p>
            <a:r>
              <a:rPr lang="cs-CZ" dirty="0" smtClean="0"/>
              <a:t>místa </a:t>
            </a:r>
            <a:r>
              <a:rPr lang="cs-CZ" dirty="0"/>
              <a:t>pro jednu </a:t>
            </a:r>
            <a:r>
              <a:rPr lang="cs-CZ" dirty="0" err="1"/>
              <a:t>miRNA</a:t>
            </a:r>
            <a:r>
              <a:rPr lang="cs-CZ" dirty="0"/>
              <a:t>, a tak možnost soutěžit </a:t>
            </a:r>
            <a:endParaRPr lang="cs-CZ" dirty="0" smtClean="0"/>
          </a:p>
          <a:p>
            <a:r>
              <a:rPr lang="cs-CZ" dirty="0" smtClean="0"/>
              <a:t>její </a:t>
            </a:r>
            <a:r>
              <a:rPr lang="cs-CZ" dirty="0"/>
              <a:t>vazbu a vzájemně </a:t>
            </a:r>
            <a:r>
              <a:rPr lang="cs-CZ" dirty="0" err="1"/>
              <a:t>ko</a:t>
            </a:r>
            <a:r>
              <a:rPr lang="cs-CZ" dirty="0"/>
              <a:t>-regulovat svou expresi</a:t>
            </a:r>
            <a:r>
              <a:rPr lang="cs-CZ" dirty="0" smtClean="0"/>
              <a:t>,</a:t>
            </a:r>
          </a:p>
          <a:p>
            <a:r>
              <a:rPr lang="cs-CZ" dirty="0" smtClean="0"/>
              <a:t>potom </a:t>
            </a:r>
            <a:r>
              <a:rPr lang="cs-CZ" dirty="0"/>
              <a:t>vytvářejí komplexní síť </a:t>
            </a:r>
            <a:r>
              <a:rPr lang="cs-CZ" dirty="0" smtClean="0"/>
              <a:t>(</a:t>
            </a:r>
            <a:r>
              <a:rPr lang="cs-CZ" dirty="0" err="1"/>
              <a:t>ceRNA</a:t>
            </a:r>
            <a:r>
              <a:rPr lang="cs-CZ" dirty="0"/>
              <a:t> network).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31454" y="6314301"/>
            <a:ext cx="1992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Salmena</a:t>
            </a:r>
            <a:r>
              <a:rPr lang="en-US" sz="1200" dirty="0" smtClean="0"/>
              <a:t>, </a:t>
            </a:r>
            <a:r>
              <a:rPr lang="en-US" sz="1200" dirty="0" err="1" smtClean="0"/>
              <a:t>Pandolfi</a:t>
            </a:r>
            <a:r>
              <a:rPr lang="en-US" sz="1200" dirty="0" smtClean="0"/>
              <a:t>, Cell, 2011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816600" y="6541700"/>
            <a:ext cx="3059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Alemeida</a:t>
            </a:r>
            <a:r>
              <a:rPr lang="en-US" sz="1200" dirty="0" smtClean="0"/>
              <a:t>, </a:t>
            </a:r>
            <a:r>
              <a:rPr lang="en-US" sz="1200" dirty="0" err="1" smtClean="0"/>
              <a:t>Calin</a:t>
            </a:r>
            <a:r>
              <a:rPr lang="en-US" sz="1200" dirty="0" smtClean="0"/>
              <a:t>, </a:t>
            </a:r>
            <a:r>
              <a:rPr lang="en-US" sz="1200" dirty="0"/>
              <a:t>Expert </a:t>
            </a:r>
            <a:r>
              <a:rPr lang="en-US" sz="1200" dirty="0" err="1"/>
              <a:t>Opin</a:t>
            </a:r>
            <a:r>
              <a:rPr lang="en-US" sz="1200" dirty="0"/>
              <a:t>. Biol. </a:t>
            </a:r>
            <a:r>
              <a:rPr lang="en-US" sz="1200" dirty="0" err="1"/>
              <a:t>Ther</a:t>
            </a:r>
            <a:r>
              <a:rPr lang="en-US" sz="1200" dirty="0" smtClean="0"/>
              <a:t>., 2012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8167558" y="194295"/>
            <a:ext cx="733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NEW!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08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61" y="194295"/>
            <a:ext cx="92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800000"/>
                </a:solidFill>
              </a:rPr>
              <a:t>IzomiRs</a:t>
            </a:r>
            <a:endParaRPr lang="en-US" b="1" dirty="0" smtClean="0">
              <a:solidFill>
                <a:srgbClr val="8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59" y="3111500"/>
            <a:ext cx="6121400" cy="345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4043" y="6170999"/>
            <a:ext cx="2262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Neilsen</a:t>
            </a:r>
            <a:r>
              <a:rPr lang="en-US" sz="1200" dirty="0" smtClean="0"/>
              <a:t>, Trends in Genetics, 2012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14301" y="685800"/>
            <a:ext cx="88519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Poprvé</a:t>
            </a:r>
            <a:r>
              <a:rPr lang="en-US" dirty="0" smtClean="0"/>
              <a:t> </a:t>
            </a:r>
            <a:r>
              <a:rPr lang="en-US" dirty="0" err="1" smtClean="0"/>
              <a:t>popsány</a:t>
            </a:r>
            <a:r>
              <a:rPr lang="en-US" dirty="0" smtClean="0"/>
              <a:t> v </a:t>
            </a:r>
            <a:r>
              <a:rPr lang="en-US" dirty="0" err="1" smtClean="0"/>
              <a:t>roce</a:t>
            </a:r>
            <a:r>
              <a:rPr lang="en-US" dirty="0" smtClean="0"/>
              <a:t> 2008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základě</a:t>
            </a:r>
            <a:r>
              <a:rPr lang="en-US" dirty="0" smtClean="0"/>
              <a:t> </a:t>
            </a:r>
            <a:r>
              <a:rPr lang="en-US" dirty="0" err="1" smtClean="0"/>
              <a:t>výsledků</a:t>
            </a:r>
            <a:r>
              <a:rPr lang="en-US" dirty="0" smtClean="0"/>
              <a:t> </a:t>
            </a:r>
            <a:r>
              <a:rPr lang="en-US" dirty="0" err="1" smtClean="0"/>
              <a:t>sekvenačních</a:t>
            </a:r>
            <a:r>
              <a:rPr lang="en-US" dirty="0" smtClean="0"/>
              <a:t> </a:t>
            </a:r>
            <a:r>
              <a:rPr lang="en-US" dirty="0" err="1" smtClean="0"/>
              <a:t>studií</a:t>
            </a:r>
            <a:r>
              <a:rPr lang="en-US" dirty="0" smtClean="0"/>
              <a:t> </a:t>
            </a:r>
            <a:r>
              <a:rPr lang="en-US" sz="1200" dirty="0" smtClean="0"/>
              <a:t>(Morin et al., 2008, Genome Res)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Jedna</a:t>
            </a:r>
            <a:r>
              <a:rPr lang="en-US" dirty="0" smtClean="0"/>
              <a:t> oblast </a:t>
            </a:r>
            <a:r>
              <a:rPr lang="en-US" dirty="0" err="1" smtClean="0"/>
              <a:t>kódující</a:t>
            </a:r>
            <a:r>
              <a:rPr lang="en-US" dirty="0" smtClean="0"/>
              <a:t> </a:t>
            </a:r>
            <a:r>
              <a:rPr lang="en-US" dirty="0" err="1" smtClean="0"/>
              <a:t>miRNA</a:t>
            </a:r>
            <a:r>
              <a:rPr lang="en-US" dirty="0" smtClean="0"/>
              <a:t> </a:t>
            </a:r>
            <a:r>
              <a:rPr lang="en-US" dirty="0" err="1" smtClean="0"/>
              <a:t>může</a:t>
            </a:r>
            <a:r>
              <a:rPr lang="en-US" dirty="0" smtClean="0"/>
              <a:t> </a:t>
            </a:r>
            <a:r>
              <a:rPr lang="en-US" dirty="0" err="1" smtClean="0"/>
              <a:t>vést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vzniku</a:t>
            </a:r>
            <a:r>
              <a:rPr lang="en-US" dirty="0" smtClean="0"/>
              <a:t> </a:t>
            </a:r>
            <a:r>
              <a:rPr lang="en-US" dirty="0" err="1" smtClean="0"/>
              <a:t>mnoha</a:t>
            </a:r>
            <a:r>
              <a:rPr lang="en-US" dirty="0" smtClean="0"/>
              <a:t> </a:t>
            </a:r>
            <a:r>
              <a:rPr lang="en-US" dirty="0" err="1" smtClean="0"/>
              <a:t>rozdílných</a:t>
            </a:r>
            <a:r>
              <a:rPr lang="en-US" dirty="0" smtClean="0"/>
              <a:t> </a:t>
            </a:r>
            <a:r>
              <a:rPr lang="en-US" dirty="0" err="1" smtClean="0"/>
              <a:t>izomiRs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Zastoupení</a:t>
            </a:r>
            <a:r>
              <a:rPr lang="en-US" dirty="0" smtClean="0"/>
              <a:t> </a:t>
            </a:r>
            <a:r>
              <a:rPr lang="en-US" dirty="0" err="1" smtClean="0"/>
              <a:t>jednotlivých</a:t>
            </a:r>
            <a:r>
              <a:rPr lang="en-US" dirty="0" smtClean="0"/>
              <a:t> </a:t>
            </a:r>
            <a:r>
              <a:rPr lang="en-US" dirty="0" err="1" smtClean="0"/>
              <a:t>izomiRs</a:t>
            </a:r>
            <a:r>
              <a:rPr lang="en-US" dirty="0" smtClean="0"/>
              <a:t> je </a:t>
            </a:r>
            <a:r>
              <a:rPr lang="en-US" dirty="0" err="1" smtClean="0"/>
              <a:t>tkáňově</a:t>
            </a:r>
            <a:r>
              <a:rPr lang="en-US" dirty="0" smtClean="0"/>
              <a:t> </a:t>
            </a:r>
            <a:r>
              <a:rPr lang="en-US" dirty="0" err="1" smtClean="0"/>
              <a:t>specifické</a:t>
            </a:r>
            <a:r>
              <a:rPr lang="en-US" dirty="0" smtClean="0"/>
              <a:t> a </a:t>
            </a:r>
            <a:r>
              <a:rPr lang="en-US" dirty="0" err="1" smtClean="0"/>
              <a:t>může</a:t>
            </a:r>
            <a:r>
              <a:rPr lang="en-US" dirty="0" smtClean="0"/>
              <a:t> se </a:t>
            </a:r>
            <a:r>
              <a:rPr lang="en-US" dirty="0" err="1" smtClean="0"/>
              <a:t>měnit</a:t>
            </a:r>
            <a:r>
              <a:rPr lang="en-US" dirty="0" smtClean="0"/>
              <a:t> v </a:t>
            </a:r>
            <a:r>
              <a:rPr lang="en-US" dirty="0" err="1" smtClean="0"/>
              <a:t>rámci</a:t>
            </a:r>
            <a:r>
              <a:rPr lang="en-US" dirty="0" smtClean="0"/>
              <a:t> </a:t>
            </a:r>
            <a:r>
              <a:rPr lang="en-US" dirty="0" err="1" smtClean="0"/>
              <a:t>odpovědi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různé</a:t>
            </a:r>
            <a:r>
              <a:rPr lang="en-US" dirty="0" smtClean="0"/>
              <a:t> </a:t>
            </a:r>
            <a:r>
              <a:rPr lang="en-US" dirty="0" err="1" smtClean="0"/>
              <a:t>biologické</a:t>
            </a:r>
            <a:r>
              <a:rPr lang="en-US" dirty="0" smtClean="0"/>
              <a:t> </a:t>
            </a:r>
            <a:r>
              <a:rPr lang="en-US" dirty="0" err="1" smtClean="0"/>
              <a:t>signály</a:t>
            </a:r>
            <a:r>
              <a:rPr lang="en-US" dirty="0" smtClean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Vznik</a:t>
            </a:r>
            <a:r>
              <a:rPr lang="en-US" dirty="0" smtClean="0"/>
              <a:t> 5’ a 3’ </a:t>
            </a:r>
            <a:r>
              <a:rPr lang="en-US" dirty="0" err="1" smtClean="0"/>
              <a:t>izomiRs</a:t>
            </a:r>
            <a:r>
              <a:rPr lang="en-US" dirty="0" smtClean="0"/>
              <a:t> je </a:t>
            </a:r>
            <a:r>
              <a:rPr lang="en-US" dirty="0" err="1" smtClean="0"/>
              <a:t>podmíněn</a:t>
            </a:r>
            <a:r>
              <a:rPr lang="en-US" dirty="0" smtClean="0"/>
              <a:t> </a:t>
            </a:r>
            <a:r>
              <a:rPr lang="en-US" dirty="0" err="1" smtClean="0"/>
              <a:t>štěpením</a:t>
            </a:r>
            <a:r>
              <a:rPr lang="en-US" dirty="0" smtClean="0"/>
              <a:t> </a:t>
            </a:r>
            <a:r>
              <a:rPr lang="en-US" dirty="0" err="1" smtClean="0"/>
              <a:t>Droshou</a:t>
            </a:r>
            <a:r>
              <a:rPr lang="en-US" dirty="0" smtClean="0"/>
              <a:t> a </a:t>
            </a:r>
            <a:r>
              <a:rPr lang="en-US" dirty="0" err="1" smtClean="0"/>
              <a:t>Dicerem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účinkem</a:t>
            </a:r>
            <a:r>
              <a:rPr lang="en-US" dirty="0" smtClean="0"/>
              <a:t> </a:t>
            </a:r>
            <a:r>
              <a:rPr lang="en-US" dirty="0" err="1" smtClean="0"/>
              <a:t>transferáz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Polymorfní</a:t>
            </a:r>
            <a:r>
              <a:rPr lang="en-US" dirty="0" smtClean="0"/>
              <a:t> </a:t>
            </a:r>
            <a:r>
              <a:rPr lang="en-US" dirty="0" err="1" smtClean="0"/>
              <a:t>izomiRs</a:t>
            </a:r>
            <a:r>
              <a:rPr lang="en-US" dirty="0" smtClean="0"/>
              <a:t> </a:t>
            </a:r>
            <a:r>
              <a:rPr lang="en-US" dirty="0" err="1" smtClean="0"/>
              <a:t>mohou</a:t>
            </a:r>
            <a:r>
              <a:rPr lang="en-US" dirty="0" smtClean="0"/>
              <a:t> </a:t>
            </a:r>
            <a:r>
              <a:rPr lang="en-US" dirty="0" err="1" smtClean="0"/>
              <a:t>vznikat</a:t>
            </a:r>
            <a:r>
              <a:rPr lang="en-US" dirty="0" smtClean="0"/>
              <a:t> v </a:t>
            </a:r>
            <a:r>
              <a:rPr lang="en-US" dirty="0" err="1" smtClean="0"/>
              <a:t>důsledku</a:t>
            </a:r>
            <a:r>
              <a:rPr lang="en-US" dirty="0" smtClean="0"/>
              <a:t> SNP (</a:t>
            </a:r>
            <a:r>
              <a:rPr lang="en-US" dirty="0" err="1" smtClean="0"/>
              <a:t>vzácné</a:t>
            </a:r>
            <a:r>
              <a:rPr lang="en-US" dirty="0" smtClean="0"/>
              <a:t>)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editací</a:t>
            </a:r>
            <a:r>
              <a:rPr lang="en-US" dirty="0" smtClean="0"/>
              <a:t> </a:t>
            </a:r>
            <a:r>
              <a:rPr lang="en-US" dirty="0" err="1" smtClean="0"/>
              <a:t>mikroRNA</a:t>
            </a:r>
            <a:r>
              <a:rPr lang="en-US" dirty="0" smtClean="0"/>
              <a:t> (A-I).</a:t>
            </a:r>
          </a:p>
          <a:p>
            <a:endParaRPr lang="en-US" dirty="0"/>
          </a:p>
          <a:p>
            <a:r>
              <a:rPr lang="en-US" b="1" dirty="0" err="1" smtClean="0"/>
              <a:t>Funkční</a:t>
            </a:r>
            <a:r>
              <a:rPr lang="en-US" b="1" dirty="0" smtClean="0"/>
              <a:t> </a:t>
            </a:r>
            <a:r>
              <a:rPr lang="en-US" b="1" dirty="0" err="1" smtClean="0"/>
              <a:t>dopady</a:t>
            </a:r>
            <a:r>
              <a:rPr lang="en-US" b="1" dirty="0" smtClean="0"/>
              <a:t>: </a:t>
            </a:r>
            <a:r>
              <a:rPr lang="en-US" b="1" dirty="0" err="1" smtClean="0"/>
              <a:t>specificita</a:t>
            </a:r>
            <a:r>
              <a:rPr lang="en-US" b="1" dirty="0" smtClean="0"/>
              <a:t> pro </a:t>
            </a:r>
            <a:r>
              <a:rPr lang="en-US" b="1" dirty="0" err="1" smtClean="0"/>
              <a:t>cílové</a:t>
            </a:r>
            <a:r>
              <a:rPr lang="en-US" b="1" dirty="0" smtClean="0"/>
              <a:t> mRNA, Ago loading, </a:t>
            </a:r>
            <a:r>
              <a:rPr lang="en-US" b="1" dirty="0" err="1" smtClean="0"/>
              <a:t>biologický</a:t>
            </a:r>
            <a:r>
              <a:rPr lang="en-US" b="1" dirty="0" smtClean="0"/>
              <a:t> </a:t>
            </a:r>
            <a:r>
              <a:rPr lang="en-US" b="1" dirty="0" err="1" smtClean="0"/>
              <a:t>poločas</a:t>
            </a:r>
            <a:endParaRPr lang="en-US" b="1" dirty="0" smtClean="0"/>
          </a:p>
        </p:txBody>
      </p:sp>
      <p:sp>
        <p:nvSpPr>
          <p:cNvPr id="8" name="Rectangle 7"/>
          <p:cNvSpPr/>
          <p:nvPr/>
        </p:nvSpPr>
        <p:spPr>
          <a:xfrm>
            <a:off x="8167558" y="181595"/>
            <a:ext cx="733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NEW!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04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357188" y="206375"/>
            <a:ext cx="6796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cs-CZ" b="1">
                <a:solidFill>
                  <a:srgbClr val="800000"/>
                </a:solidFill>
              </a:rPr>
              <a:t>MikroRNA jako onkogeny nebo nádorové supresory</a:t>
            </a:r>
            <a:endParaRPr lang="en-US" b="1">
              <a:solidFill>
                <a:srgbClr val="800000"/>
              </a:solidFill>
            </a:endParaRPr>
          </a:p>
        </p:txBody>
      </p:sp>
      <p:pic>
        <p:nvPicPr>
          <p:cNvPr id="174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762000"/>
            <a:ext cx="758983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87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978" y="673100"/>
            <a:ext cx="4550445" cy="556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61" y="206995"/>
            <a:ext cx="512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800000"/>
                </a:solidFill>
              </a:rPr>
              <a:t>MikroRNA</a:t>
            </a:r>
            <a:r>
              <a:rPr lang="cs-CZ" b="1" dirty="0" smtClean="0">
                <a:solidFill>
                  <a:srgbClr val="800000"/>
                </a:solidFill>
              </a:rPr>
              <a:t> jako onkogeny nebo nádorové supresory</a:t>
            </a:r>
            <a:endParaRPr lang="en-US" b="1" dirty="0" smtClean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5921" y="6403200"/>
            <a:ext cx="1620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Lujambio</a:t>
            </a:r>
            <a:r>
              <a:rPr lang="en-US" sz="1200" dirty="0" smtClean="0"/>
              <a:t>, Nature 2012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1243086"/>
            <a:ext cx="4084288" cy="44592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34250" y="5740398"/>
            <a:ext cx="2251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Kong et al, Lancet Oncology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904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604" r="604"/>
          <a:stretch>
            <a:fillRect/>
          </a:stretch>
        </p:blipFill>
        <p:spPr>
          <a:xfrm>
            <a:off x="457200" y="118110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5499100" y="5448727"/>
            <a:ext cx="3009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Kasinsky</a:t>
            </a:r>
            <a:r>
              <a:rPr lang="en-US" sz="1200" dirty="0" smtClean="0"/>
              <a:t>, Slack, Nature Reviews Cancer, 2012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57161" y="206995"/>
            <a:ext cx="574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800000"/>
                </a:solidFill>
              </a:rPr>
              <a:t>MikroRNA</a:t>
            </a:r>
            <a:r>
              <a:rPr lang="cs-CZ" b="1" dirty="0" smtClean="0">
                <a:solidFill>
                  <a:srgbClr val="800000"/>
                </a:solidFill>
              </a:rPr>
              <a:t> jako onkogeny nebo TS v závislosti na kontextu</a:t>
            </a:r>
            <a:endParaRPr lang="en-US" b="1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4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61" y="194295"/>
            <a:ext cx="488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800000"/>
                </a:solidFill>
              </a:rPr>
              <a:t>MikroRNA</a:t>
            </a:r>
            <a:r>
              <a:rPr lang="cs-CZ" b="1" dirty="0" smtClean="0">
                <a:solidFill>
                  <a:srgbClr val="800000"/>
                </a:solidFill>
              </a:rPr>
              <a:t> v patogenezi nádorových onemocnění</a:t>
            </a:r>
            <a:endParaRPr lang="en-US" b="1" dirty="0" smtClean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1" y="685800"/>
            <a:ext cx="885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MikroRNA</a:t>
            </a:r>
            <a:r>
              <a:rPr lang="en-US" b="1" dirty="0" smtClean="0"/>
              <a:t> </a:t>
            </a:r>
            <a:r>
              <a:rPr lang="en-US" b="1" dirty="0" err="1" smtClean="0"/>
              <a:t>jsou</a:t>
            </a:r>
            <a:r>
              <a:rPr lang="en-US" b="1" dirty="0" smtClean="0"/>
              <a:t> </a:t>
            </a:r>
            <a:r>
              <a:rPr lang="en-US" b="1" dirty="0" err="1" smtClean="0"/>
              <a:t>zapojeny</a:t>
            </a:r>
            <a:r>
              <a:rPr lang="en-US" b="1" dirty="0" smtClean="0"/>
              <a:t> do </a:t>
            </a:r>
            <a:r>
              <a:rPr lang="en-US" b="1" dirty="0" err="1" smtClean="0"/>
              <a:t>regulace</a:t>
            </a:r>
            <a:r>
              <a:rPr lang="en-US" b="1" dirty="0" smtClean="0"/>
              <a:t> </a:t>
            </a:r>
            <a:r>
              <a:rPr lang="en-US" b="1" dirty="0" err="1" smtClean="0"/>
              <a:t>všech</a:t>
            </a:r>
            <a:r>
              <a:rPr lang="en-US" b="1" dirty="0"/>
              <a:t> </a:t>
            </a:r>
            <a:r>
              <a:rPr lang="en-US" b="1" dirty="0" err="1" smtClean="0"/>
              <a:t>šesti</a:t>
            </a:r>
            <a:r>
              <a:rPr lang="en-US" b="1" dirty="0" smtClean="0"/>
              <a:t> </a:t>
            </a:r>
            <a:r>
              <a:rPr lang="en-US" b="1" dirty="0" err="1" smtClean="0"/>
              <a:t>klasických</a:t>
            </a:r>
            <a:r>
              <a:rPr lang="en-US" b="1" dirty="0" smtClean="0"/>
              <a:t> a </a:t>
            </a:r>
            <a:r>
              <a:rPr lang="en-US" b="1" dirty="0" err="1" smtClean="0"/>
              <a:t>čtyř</a:t>
            </a:r>
            <a:r>
              <a:rPr lang="en-US" b="1" dirty="0" smtClean="0"/>
              <a:t> </a:t>
            </a:r>
            <a:r>
              <a:rPr lang="en-US" b="1" dirty="0" err="1" smtClean="0"/>
              <a:t>nových</a:t>
            </a:r>
            <a:r>
              <a:rPr lang="en-US" b="1" dirty="0" smtClean="0"/>
              <a:t> </a:t>
            </a:r>
            <a:r>
              <a:rPr lang="en-US" b="1" dirty="0" err="1" smtClean="0"/>
              <a:t>znaků</a:t>
            </a:r>
            <a:r>
              <a:rPr lang="en-US" b="1" dirty="0" smtClean="0"/>
              <a:t> </a:t>
            </a:r>
            <a:r>
              <a:rPr lang="en-US" b="1" dirty="0" err="1" smtClean="0"/>
              <a:t>maligního</a:t>
            </a:r>
            <a:endParaRPr lang="en-US" b="1" dirty="0" smtClean="0"/>
          </a:p>
          <a:p>
            <a:r>
              <a:rPr lang="en-US" b="1" dirty="0" err="1" smtClean="0"/>
              <a:t>nádoru</a:t>
            </a:r>
            <a:r>
              <a:rPr lang="en-US" b="1" dirty="0" smtClean="0"/>
              <a:t> </a:t>
            </a:r>
            <a:r>
              <a:rPr lang="en-US" b="1" dirty="0" err="1" smtClean="0"/>
              <a:t>dle</a:t>
            </a:r>
            <a:r>
              <a:rPr lang="en-US" b="1" dirty="0" smtClean="0"/>
              <a:t> </a:t>
            </a:r>
            <a:r>
              <a:rPr lang="en-US" b="1" dirty="0" err="1" smtClean="0"/>
              <a:t>Weinberga</a:t>
            </a:r>
            <a:r>
              <a:rPr lang="en-US" b="1" dirty="0" smtClean="0"/>
              <a:t> a </a:t>
            </a:r>
            <a:r>
              <a:rPr lang="en-US" b="1" dirty="0" err="1" smtClean="0"/>
              <a:t>Hanahana</a:t>
            </a:r>
            <a:r>
              <a:rPr lang="en-US" b="1" dirty="0" smtClean="0"/>
              <a:t>. </a:t>
            </a:r>
            <a:r>
              <a:rPr lang="en-US" sz="1200" b="1" dirty="0" smtClean="0"/>
              <a:t>(Hallmarks of Cancer: The Next </a:t>
            </a:r>
            <a:r>
              <a:rPr lang="en-US" sz="1200" b="1" dirty="0"/>
              <a:t>G</a:t>
            </a:r>
            <a:r>
              <a:rPr lang="en-US" sz="1200" b="1" dirty="0" smtClean="0"/>
              <a:t>eneration, Cell, 2011)</a:t>
            </a:r>
          </a:p>
          <a:p>
            <a:endParaRPr lang="en-US" b="1" dirty="0"/>
          </a:p>
          <a:p>
            <a:endParaRPr lang="en-US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10" y="1498600"/>
            <a:ext cx="6803089" cy="5056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0400" y="6454650"/>
            <a:ext cx="1685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Slaby et al., Galen,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75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61" y="194295"/>
            <a:ext cx="488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800000"/>
                </a:solidFill>
              </a:rPr>
              <a:t>MikroRNA</a:t>
            </a:r>
            <a:r>
              <a:rPr lang="cs-CZ" b="1" dirty="0" smtClean="0">
                <a:solidFill>
                  <a:srgbClr val="800000"/>
                </a:solidFill>
              </a:rPr>
              <a:t> v patogenezi nádorových onemocnění</a:t>
            </a:r>
            <a:endParaRPr lang="en-US" b="1" dirty="0" smtClean="0">
              <a:solidFill>
                <a:srgbClr val="8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67558" y="181595"/>
            <a:ext cx="733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NEW!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72" y="1511301"/>
            <a:ext cx="7858945" cy="441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10400" y="6177651"/>
            <a:ext cx="1685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Slaby et al., Galen, 2012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385972" y="609962"/>
            <a:ext cx="7781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MikroRNA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zapojeny</a:t>
            </a:r>
            <a:r>
              <a:rPr lang="en-US" dirty="0" smtClean="0"/>
              <a:t> do </a:t>
            </a:r>
            <a:r>
              <a:rPr lang="en-US" dirty="0" err="1" smtClean="0"/>
              <a:t>regulace</a:t>
            </a:r>
            <a:r>
              <a:rPr lang="en-US" dirty="0" smtClean="0"/>
              <a:t> </a:t>
            </a:r>
            <a:r>
              <a:rPr lang="en-US" dirty="0" err="1" smtClean="0"/>
              <a:t>klíčových</a:t>
            </a:r>
            <a:r>
              <a:rPr lang="en-US" dirty="0" smtClean="0"/>
              <a:t> </a:t>
            </a:r>
            <a:r>
              <a:rPr lang="en-US" dirty="0" err="1" smtClean="0"/>
              <a:t>signálních</a:t>
            </a:r>
            <a:r>
              <a:rPr lang="en-US" dirty="0" smtClean="0"/>
              <a:t> </a:t>
            </a:r>
            <a:r>
              <a:rPr lang="en-US" dirty="0" err="1" smtClean="0"/>
              <a:t>drah</a:t>
            </a:r>
            <a:r>
              <a:rPr lang="en-US" dirty="0" smtClean="0"/>
              <a:t> </a:t>
            </a:r>
            <a:r>
              <a:rPr lang="en-US" dirty="0" err="1" smtClean="0"/>
              <a:t>regulujících</a:t>
            </a:r>
            <a:r>
              <a:rPr lang="en-US" dirty="0" smtClean="0"/>
              <a:t> </a:t>
            </a:r>
            <a:r>
              <a:rPr lang="en-US" dirty="0" err="1" smtClean="0"/>
              <a:t>kmenové</a:t>
            </a:r>
            <a:r>
              <a:rPr lang="en-US" dirty="0" smtClean="0"/>
              <a:t> </a:t>
            </a:r>
            <a:r>
              <a:rPr lang="en-US" dirty="0" err="1" smtClean="0"/>
              <a:t>vlastnosti</a:t>
            </a:r>
            <a:r>
              <a:rPr lang="en-US" dirty="0" smtClean="0"/>
              <a:t> </a:t>
            </a:r>
            <a:r>
              <a:rPr lang="en-US" dirty="0" err="1" smtClean="0"/>
              <a:t>nádorových</a:t>
            </a:r>
            <a:r>
              <a:rPr lang="en-US" dirty="0" smtClean="0"/>
              <a:t> </a:t>
            </a:r>
            <a:r>
              <a:rPr lang="en-US" dirty="0" err="1" smtClean="0"/>
              <a:t>buněk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63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276475"/>
            <a:ext cx="4716462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9"/>
          <p:cNvSpPr txBox="1">
            <a:spLocks noChangeArrowheads="1"/>
          </p:cNvSpPr>
          <p:nvPr/>
        </p:nvSpPr>
        <p:spPr bwMode="auto">
          <a:xfrm>
            <a:off x="346028" y="765175"/>
            <a:ext cx="80201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cs-CZ" sz="1800" dirty="0" smtClean="0">
                <a:solidFill>
                  <a:srgbClr val="FF0000"/>
                </a:solidFill>
              </a:rPr>
              <a:t>kódující geny představují méně než 2% celkové sekvence genomu</a:t>
            </a:r>
            <a:endParaRPr lang="en-US" sz="18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vs.</a:t>
            </a:r>
          </a:p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m</a:t>
            </a:r>
            <a:r>
              <a:rPr lang="cs-CZ" sz="1800" dirty="0" err="1" smtClean="0">
                <a:solidFill>
                  <a:srgbClr val="FF0000"/>
                </a:solidFill>
              </a:rPr>
              <a:t>inimálně</a:t>
            </a:r>
            <a:r>
              <a:rPr lang="cs-CZ" sz="1800" dirty="0" smtClean="0">
                <a:solidFill>
                  <a:srgbClr val="FF0000"/>
                </a:solidFill>
              </a:rPr>
              <a:t> 90% lidského genomu je aktivně transkribováno</a:t>
            </a:r>
            <a:endParaRPr lang="en-US" sz="18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1800" dirty="0" err="1">
                <a:solidFill>
                  <a:srgbClr val="FF0000"/>
                </a:solidFill>
              </a:rPr>
              <a:t>č</a:t>
            </a:r>
            <a:r>
              <a:rPr lang="cs-CZ" sz="1800" dirty="0" err="1" smtClean="0">
                <a:solidFill>
                  <a:srgbClr val="FF0000"/>
                </a:solidFill>
              </a:rPr>
              <a:t>ím</a:t>
            </a:r>
            <a:r>
              <a:rPr lang="cs-CZ" sz="1800" dirty="0" smtClean="0">
                <a:solidFill>
                  <a:srgbClr val="FF0000"/>
                </a:solidFill>
              </a:rPr>
              <a:t> více je organizmus komplexní, tím více obsahuje nekódujících RNA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3157734" y="260350"/>
            <a:ext cx="22824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dirty="0" smtClean="0">
                <a:solidFill>
                  <a:srgbClr val="800000"/>
                </a:solidFill>
              </a:rPr>
              <a:t>Svět nekódujících RNA</a:t>
            </a:r>
            <a:endParaRPr lang="cs-CZ" dirty="0">
              <a:solidFill>
                <a:srgbClr val="800000"/>
              </a:solidFill>
            </a:endParaRPr>
          </a:p>
        </p:txBody>
      </p:sp>
      <p:sp>
        <p:nvSpPr>
          <p:cNvPr id="18436" name="TextBox 11"/>
          <p:cNvSpPr txBox="1">
            <a:spLocks noChangeArrowheads="1"/>
          </p:cNvSpPr>
          <p:nvPr/>
        </p:nvSpPr>
        <p:spPr bwMode="auto">
          <a:xfrm>
            <a:off x="395288" y="5373688"/>
            <a:ext cx="8445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/>
              <a:t>Recent evidence suggests that the non-coding RNAs (</a:t>
            </a:r>
            <a:r>
              <a:rPr lang="en-GB" sz="1800" dirty="0" err="1"/>
              <a:t>ncRNAs</a:t>
            </a:r>
            <a:r>
              <a:rPr lang="en-GB" sz="1800" dirty="0"/>
              <a:t>) may play </a:t>
            </a:r>
          </a:p>
          <a:p>
            <a:pPr eaLnBrk="1" hangingPunct="1"/>
            <a:r>
              <a:rPr lang="en-GB" sz="1800" dirty="0"/>
              <a:t>major biological roles in cellular development, physiology and pathologies. </a:t>
            </a:r>
          </a:p>
          <a:p>
            <a:pPr eaLnBrk="1" hangingPunct="1"/>
            <a:r>
              <a:rPr lang="en-GB" sz="1800" dirty="0" err="1"/>
              <a:t>NcRNAs</a:t>
            </a:r>
            <a:r>
              <a:rPr lang="en-GB" sz="1800" dirty="0"/>
              <a:t> could be grouped into two major classes based on the transcript </a:t>
            </a:r>
          </a:p>
          <a:p>
            <a:pPr eaLnBrk="1" hangingPunct="1"/>
            <a:r>
              <a:rPr lang="en-GB" sz="1800" dirty="0"/>
              <a:t>size: small </a:t>
            </a:r>
            <a:r>
              <a:rPr lang="en-GB" sz="1800" dirty="0" err="1"/>
              <a:t>ncRNAs</a:t>
            </a:r>
            <a:r>
              <a:rPr lang="en-GB" sz="1800" dirty="0"/>
              <a:t> and long </a:t>
            </a:r>
            <a:r>
              <a:rPr lang="en-GB" sz="1800" dirty="0" err="1"/>
              <a:t>ncRNAs</a:t>
            </a:r>
            <a:r>
              <a:rPr lang="en-GB" sz="1800" dirty="0"/>
              <a:t>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295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61" y="194295"/>
            <a:ext cx="488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rgbClr val="800000"/>
                </a:solidFill>
              </a:rPr>
              <a:t>MikroRNA</a:t>
            </a:r>
            <a:r>
              <a:rPr lang="cs-CZ" b="1" dirty="0" smtClean="0">
                <a:solidFill>
                  <a:srgbClr val="800000"/>
                </a:solidFill>
              </a:rPr>
              <a:t> v patogenezi nádorových onemocnění</a:t>
            </a:r>
            <a:endParaRPr lang="en-US" b="1" dirty="0" smtClean="0">
              <a:solidFill>
                <a:srgbClr val="8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67558" y="181595"/>
            <a:ext cx="733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NEW!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206" y="1333500"/>
            <a:ext cx="6469515" cy="4914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10400" y="6248400"/>
            <a:ext cx="1685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Slaby et al., Galen, 2012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57161" y="712569"/>
            <a:ext cx="8562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</a:t>
            </a:r>
            <a:r>
              <a:rPr lang="en-US" dirty="0" err="1" smtClean="0"/>
              <a:t>ikroRNA</a:t>
            </a:r>
            <a:r>
              <a:rPr lang="en-US" dirty="0" smtClean="0"/>
              <a:t> </a:t>
            </a:r>
            <a:r>
              <a:rPr lang="en-US" dirty="0"/>
              <a:t>se </a:t>
            </a:r>
            <a:r>
              <a:rPr lang="en-US" dirty="0" err="1" smtClean="0"/>
              <a:t>podílejí</a:t>
            </a:r>
            <a:r>
              <a:rPr lang="en-US" dirty="0" smtClean="0"/>
              <a:t> </a:t>
            </a:r>
            <a:r>
              <a:rPr lang="en-US" dirty="0" err="1"/>
              <a:t>n</a:t>
            </a:r>
            <a:r>
              <a:rPr lang="en-US" dirty="0" err="1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regulaci</a:t>
            </a:r>
            <a:r>
              <a:rPr lang="en-US" dirty="0" smtClean="0"/>
              <a:t> </a:t>
            </a:r>
            <a:r>
              <a:rPr lang="en-US" dirty="0" err="1" smtClean="0"/>
              <a:t>klíčových</a:t>
            </a:r>
            <a:r>
              <a:rPr lang="en-US" dirty="0" smtClean="0"/>
              <a:t> </a:t>
            </a:r>
            <a:r>
              <a:rPr lang="en-US" dirty="0" err="1"/>
              <a:t>procesů</a:t>
            </a:r>
            <a:r>
              <a:rPr lang="en-US" dirty="0"/>
              <a:t> </a:t>
            </a:r>
            <a:r>
              <a:rPr lang="en-US" dirty="0" err="1"/>
              <a:t>autofagie</a:t>
            </a:r>
            <a:r>
              <a:rPr lang="en-US" dirty="0"/>
              <a:t>,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signalizace</a:t>
            </a:r>
            <a:r>
              <a:rPr lang="en-US" dirty="0"/>
              <a:t> </a:t>
            </a:r>
            <a:r>
              <a:rPr lang="en-US" dirty="0" err="1"/>
              <a:t>mTOR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err="1" smtClean="0"/>
              <a:t>skládání</a:t>
            </a:r>
            <a:r>
              <a:rPr lang="en-US" dirty="0" smtClean="0"/>
              <a:t> </a:t>
            </a:r>
            <a:r>
              <a:rPr lang="en-US" dirty="0" err="1" smtClean="0"/>
              <a:t>komplexu</a:t>
            </a:r>
            <a:r>
              <a:rPr lang="en-US" dirty="0" smtClean="0"/>
              <a:t> ULK1</a:t>
            </a:r>
            <a:r>
              <a:rPr lang="en-US" dirty="0"/>
              <a:t>, </a:t>
            </a:r>
            <a:r>
              <a:rPr lang="en-US" dirty="0" err="1"/>
              <a:t>interaktom</a:t>
            </a:r>
            <a:r>
              <a:rPr lang="en-US" dirty="0"/>
              <a:t> </a:t>
            </a:r>
            <a:r>
              <a:rPr lang="en-US" dirty="0" err="1"/>
              <a:t>proteinu</a:t>
            </a:r>
            <a:r>
              <a:rPr lang="en-US" dirty="0"/>
              <a:t> Beclin-1 </a:t>
            </a:r>
            <a:r>
              <a:rPr lang="en-US" dirty="0" err="1"/>
              <a:t>nebo</a:t>
            </a:r>
            <a:r>
              <a:rPr lang="en-US" dirty="0"/>
              <a:t> ATG4 </a:t>
            </a:r>
            <a:r>
              <a:rPr lang="en-US" dirty="0" err="1" smtClean="0"/>
              <a:t>signalizace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50" y="780236"/>
            <a:ext cx="5733443" cy="4511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345" y="2747487"/>
            <a:ext cx="5237570" cy="35029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27816" y="132173"/>
            <a:ext cx="6403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Milestones of circulating nucleic acid biomarkers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1235" y="3782722"/>
            <a:ext cx="3608680" cy="36933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Since 2008 more than 7000 citations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69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39" y="1508919"/>
            <a:ext cx="3946776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13" y="570706"/>
            <a:ext cx="4765226" cy="441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4158880"/>
            <a:ext cx="2161916" cy="2699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7785" y="5022849"/>
            <a:ext cx="2044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Weber et al., </a:t>
            </a:r>
            <a:r>
              <a:rPr lang="en-US" sz="1200" i="1" dirty="0" err="1" smtClean="0"/>
              <a:t>Clin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Chem</a:t>
            </a:r>
            <a:r>
              <a:rPr lang="en-US" sz="1200" i="1" dirty="0" smtClean="0"/>
              <a:t>, 2010</a:t>
            </a:r>
            <a:endParaRPr lang="en-US" sz="1200" i="1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98488" y="127000"/>
            <a:ext cx="8012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cs-CZ" b="1" dirty="0" smtClean="0">
                <a:solidFill>
                  <a:srgbClr val="800000"/>
                </a:solidFill>
              </a:rPr>
              <a:t>Cirkulující </a:t>
            </a:r>
            <a:r>
              <a:rPr lang="cs-CZ" b="1" dirty="0" err="1" smtClean="0">
                <a:solidFill>
                  <a:srgbClr val="800000"/>
                </a:solidFill>
              </a:rPr>
              <a:t>mikroRNA</a:t>
            </a:r>
            <a:r>
              <a:rPr lang="cs-CZ" b="1" dirty="0" smtClean="0">
                <a:solidFill>
                  <a:srgbClr val="800000"/>
                </a:solidFill>
              </a:rPr>
              <a:t> jsou přítomny ve dvanácti typech tělních tekutin</a:t>
            </a:r>
          </a:p>
        </p:txBody>
      </p:sp>
    </p:spTree>
    <p:extLst>
      <p:ext uri="{BB962C8B-B14F-4D97-AF65-F5344CB8AC3E}">
        <p14:creationId xmlns:p14="http://schemas.microsoft.com/office/powerpoint/2010/main" val="192159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3620" y="6053845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Nair et al, Am J </a:t>
            </a:r>
            <a:r>
              <a:rPr lang="en-US" dirty="0" err="1" smtClean="0"/>
              <a:t>Epid</a:t>
            </a:r>
            <a:r>
              <a:rPr lang="en-US" dirty="0" smtClean="0"/>
              <a:t>, 2014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261" y="4948945"/>
            <a:ext cx="6807200" cy="1104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7531"/>
            <a:ext cx="8686800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09500" y="3589272"/>
            <a:ext cx="1377300" cy="64633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27.7.2015</a:t>
            </a:r>
          </a:p>
          <a:p>
            <a:r>
              <a:rPr lang="en-US" b="1" dirty="0" smtClean="0"/>
              <a:t>1099 studies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7816" y="363005"/>
            <a:ext cx="808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Number of publications focusing tissue/circulating microRNAs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5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2102" y="967837"/>
            <a:ext cx="7193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Survey of circulating microRNA study design (Jan 2012)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9900"/>
            <a:ext cx="9144000" cy="33693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4539" y="5839403"/>
            <a:ext cx="3259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Weiland</a:t>
            </a:r>
            <a:r>
              <a:rPr lang="en-US" dirty="0" smtClean="0"/>
              <a:t> et al, RNA Biology 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9770" y="5476503"/>
            <a:ext cx="4049080" cy="92333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MAJORITY OF THE STUDIES SUFFER WITH </a:t>
            </a:r>
          </a:p>
          <a:p>
            <a:r>
              <a:rPr lang="en-US" b="1" dirty="0" smtClean="0"/>
              <a:t>LOW NUMBER OF SUBJECTS!</a:t>
            </a:r>
          </a:p>
          <a:p>
            <a:r>
              <a:rPr lang="en-US" b="1" dirty="0" smtClean="0"/>
              <a:t>NO INDEPENDENT VALIDATION!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775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50" y="709411"/>
            <a:ext cx="4637467" cy="85298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817" y="1265263"/>
            <a:ext cx="4254279" cy="39967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7816" y="132068"/>
            <a:ext cx="803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Biogenesis and mechanism of action of circulating microRNAs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114" y="6504652"/>
            <a:ext cx="3561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Schwarzenbach</a:t>
            </a:r>
            <a:r>
              <a:rPr lang="en-US" sz="1400" dirty="0" smtClean="0"/>
              <a:t> et al, Nat Rev </a:t>
            </a:r>
            <a:r>
              <a:rPr lang="en-US" sz="1400" dirty="0" err="1" smtClean="0"/>
              <a:t>Clin</a:t>
            </a:r>
            <a:r>
              <a:rPr lang="en-US" sz="1400" dirty="0" smtClean="0"/>
              <a:t> </a:t>
            </a:r>
            <a:r>
              <a:rPr lang="en-US" sz="1400" dirty="0" err="1" smtClean="0"/>
              <a:t>Oncol</a:t>
            </a:r>
            <a:r>
              <a:rPr lang="en-US" sz="1400" dirty="0" smtClean="0"/>
              <a:t>, 2014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74385" y="3120992"/>
            <a:ext cx="4733065" cy="27514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696961"/>
            <a:ext cx="5162700" cy="254230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32817" y="4721444"/>
            <a:ext cx="5162700" cy="11509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97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989387" y="6107499"/>
            <a:ext cx="25351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i="1" dirty="0" err="1" smtClean="0"/>
              <a:t>Redova</a:t>
            </a:r>
            <a:r>
              <a:rPr lang="en-US" sz="1200" i="1" dirty="0" smtClean="0"/>
              <a:t>, Slaby, Future Oncology 2013</a:t>
            </a:r>
            <a:endParaRPr lang="en-US" sz="12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962220"/>
            <a:ext cx="5753100" cy="4828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816" y="132068"/>
            <a:ext cx="803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Biogenesis and mechanism of action of circulating microRNAs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4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97" y="1033777"/>
            <a:ext cx="8267700" cy="472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01" y="1033777"/>
            <a:ext cx="7607300" cy="4775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88447" y="6380539"/>
            <a:ext cx="2667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Falcone et al, JECCR,  2015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98907" y="372965"/>
            <a:ext cx="6119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T</a:t>
            </a:r>
            <a:r>
              <a:rPr lang="en-US" sz="2400" b="1" dirty="0" smtClean="0">
                <a:solidFill>
                  <a:srgbClr val="800000"/>
                </a:solidFill>
              </a:rPr>
              <a:t>umor cell-derived </a:t>
            </a:r>
            <a:r>
              <a:rPr lang="en-US" sz="2400" b="1" dirty="0" err="1" smtClean="0">
                <a:solidFill>
                  <a:srgbClr val="800000"/>
                </a:solidFill>
              </a:rPr>
              <a:t>exosomes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</a:rPr>
              <a:t>to recipient cells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3908" y="5576727"/>
            <a:ext cx="7752298" cy="3629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7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683" y="748623"/>
            <a:ext cx="6522218" cy="58022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1839" y="286958"/>
            <a:ext cx="8452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Reports to demonstrate cell-cell transfer of extracellular </a:t>
            </a:r>
            <a:r>
              <a:rPr lang="en-US" sz="2400" b="1" dirty="0" err="1" smtClean="0">
                <a:solidFill>
                  <a:srgbClr val="800000"/>
                </a:solidFill>
              </a:rPr>
              <a:t>miRNAs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4075" y="748623"/>
            <a:ext cx="3833281" cy="20811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89482" y="6488668"/>
            <a:ext cx="3283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Turchinovich</a:t>
            </a:r>
            <a:r>
              <a:rPr lang="en-US" sz="1600" dirty="0" smtClean="0"/>
              <a:t> et al, Front Genet, 2013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4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630" y="1530340"/>
            <a:ext cx="3429225" cy="4301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38" y="1104951"/>
            <a:ext cx="4787788" cy="4895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960" y="1787927"/>
            <a:ext cx="6718300" cy="3797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1613" y="6349207"/>
            <a:ext cx="444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Weber et al, Clinic </a:t>
            </a:r>
            <a:r>
              <a:rPr lang="en-US" dirty="0" err="1" smtClean="0"/>
              <a:t>Chem</a:t>
            </a:r>
            <a:r>
              <a:rPr lang="en-US" dirty="0" smtClean="0"/>
              <a:t> 2010, &gt;375 citations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13438" y="478369"/>
            <a:ext cx="5195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800000"/>
                </a:solidFill>
              </a:rPr>
              <a:t>MiroRNAs</a:t>
            </a:r>
            <a:r>
              <a:rPr lang="en-US" sz="2400" b="1" dirty="0" smtClean="0">
                <a:solidFill>
                  <a:srgbClr val="800000"/>
                </a:solidFill>
              </a:rPr>
              <a:t> are present in 12 body fluids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7"/>
          <p:cNvGrpSpPr>
            <a:grpSpLocks/>
          </p:cNvGrpSpPr>
          <p:nvPr/>
        </p:nvGrpSpPr>
        <p:grpSpPr bwMode="auto">
          <a:xfrm>
            <a:off x="4284663" y="115888"/>
            <a:ext cx="4391025" cy="6499225"/>
            <a:chOff x="1955801" y="0"/>
            <a:chExt cx="3912344" cy="5949280"/>
          </a:xfrm>
        </p:grpSpPr>
        <p:pic>
          <p:nvPicPr>
            <p:cNvPr id="19460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4797152"/>
              <a:ext cx="3724133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1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5801" y="0"/>
              <a:ext cx="3912344" cy="514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6872288" y="6561138"/>
            <a:ext cx="22717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0"/>
              <a:t>Sana et al, J Transl Med, 2012</a:t>
            </a:r>
          </a:p>
        </p:txBody>
      </p:sp>
      <p:sp>
        <p:nvSpPr>
          <p:cNvPr id="19459" name="TextBox 9"/>
          <p:cNvSpPr txBox="1">
            <a:spLocks noChangeArrowheads="1"/>
          </p:cNvSpPr>
          <p:nvPr/>
        </p:nvSpPr>
        <p:spPr bwMode="auto">
          <a:xfrm>
            <a:off x="179388" y="3213100"/>
            <a:ext cx="335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 smtClean="0">
                <a:solidFill>
                  <a:srgbClr val="800000"/>
                </a:solidFill>
              </a:rPr>
              <a:t>Nové</a:t>
            </a:r>
            <a:r>
              <a:rPr lang="en-US" sz="1800" dirty="0" smtClean="0">
                <a:solidFill>
                  <a:srgbClr val="800000"/>
                </a:solidFill>
              </a:rPr>
              <a:t> </a:t>
            </a:r>
            <a:r>
              <a:rPr lang="en-US" sz="1800" dirty="0" err="1" smtClean="0">
                <a:solidFill>
                  <a:srgbClr val="800000"/>
                </a:solidFill>
              </a:rPr>
              <a:t>třídy</a:t>
            </a:r>
            <a:r>
              <a:rPr lang="en-US" sz="1800" dirty="0" smtClean="0">
                <a:solidFill>
                  <a:srgbClr val="800000"/>
                </a:solidFill>
              </a:rPr>
              <a:t> </a:t>
            </a:r>
            <a:r>
              <a:rPr lang="en-US" sz="1800" dirty="0" err="1" smtClean="0">
                <a:solidFill>
                  <a:srgbClr val="800000"/>
                </a:solidFill>
              </a:rPr>
              <a:t>nekódujících</a:t>
            </a:r>
            <a:r>
              <a:rPr lang="en-US" sz="1800" dirty="0" smtClean="0">
                <a:solidFill>
                  <a:srgbClr val="800000"/>
                </a:solidFill>
              </a:rPr>
              <a:t> RNA</a:t>
            </a:r>
            <a:endParaRPr lang="en-US" sz="1800" dirty="0">
              <a:solidFill>
                <a:srgbClr val="8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8" y="980467"/>
            <a:ext cx="4670864" cy="14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827732"/>
            <a:ext cx="7975600" cy="5651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300" y="366067"/>
            <a:ext cx="7888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There are specific profiles of circulating microRNAs in cancer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9300" y="827732"/>
            <a:ext cx="412309" cy="4589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03749" y="6459241"/>
            <a:ext cx="2787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 </a:t>
            </a:r>
            <a:r>
              <a:rPr lang="en-US" sz="1400" dirty="0" err="1" smtClean="0"/>
              <a:t>Guire</a:t>
            </a:r>
            <a:r>
              <a:rPr lang="en-US" sz="1400" dirty="0"/>
              <a:t> </a:t>
            </a:r>
            <a:r>
              <a:rPr lang="en-US" sz="1400" dirty="0" smtClean="0"/>
              <a:t>et al, Clinic </a:t>
            </a:r>
            <a:r>
              <a:rPr lang="en-US" sz="1400" dirty="0" err="1" smtClean="0"/>
              <a:t>Biochem</a:t>
            </a:r>
            <a:r>
              <a:rPr lang="en-US" sz="1400" dirty="0" smtClean="0"/>
              <a:t>,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708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368816"/>
            <a:ext cx="7899400" cy="6210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9300" y="368816"/>
            <a:ext cx="412309" cy="45891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03749" y="6459241"/>
            <a:ext cx="2787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 </a:t>
            </a:r>
            <a:r>
              <a:rPr lang="en-US" sz="1400" dirty="0" err="1" smtClean="0"/>
              <a:t>Guire</a:t>
            </a:r>
            <a:r>
              <a:rPr lang="en-US" sz="1400" dirty="0"/>
              <a:t> </a:t>
            </a:r>
            <a:r>
              <a:rPr lang="en-US" sz="1400" dirty="0" smtClean="0"/>
              <a:t>et al, Clinic </a:t>
            </a:r>
            <a:r>
              <a:rPr lang="en-US" sz="1400" dirty="0" err="1" smtClean="0"/>
              <a:t>Biochem</a:t>
            </a:r>
            <a:r>
              <a:rPr lang="en-US" sz="1400" dirty="0" smtClean="0"/>
              <a:t>, 2013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80450" y="227568"/>
            <a:ext cx="335756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C</a:t>
            </a:r>
            <a:r>
              <a:rPr lang="en-US" sz="2400" b="1" dirty="0" smtClean="0">
                <a:solidFill>
                  <a:srgbClr val="800000"/>
                </a:solidFill>
              </a:rPr>
              <a:t>irculating microRNAs </a:t>
            </a:r>
            <a:endParaRPr lang="en-US" sz="2400" b="1" dirty="0">
              <a:solidFill>
                <a:srgbClr val="800000"/>
              </a:solidFill>
            </a:endParaRPr>
          </a:p>
          <a:p>
            <a:r>
              <a:rPr lang="en-US" sz="2400" b="1" dirty="0">
                <a:solidFill>
                  <a:srgbClr val="800000"/>
                </a:solidFill>
              </a:rPr>
              <a:t>a</a:t>
            </a:r>
            <a:r>
              <a:rPr lang="en-US" sz="2400" b="1" dirty="0" smtClean="0">
                <a:solidFill>
                  <a:srgbClr val="800000"/>
                </a:solidFill>
              </a:rPr>
              <a:t>re associated with wide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range of pathologies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6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989766"/>
              </p:ext>
            </p:extLst>
          </p:nvPr>
        </p:nvGraphicFramePr>
        <p:xfrm>
          <a:off x="393700" y="825500"/>
          <a:ext cx="5257800" cy="462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Document" r:id="rId3" imgW="21028571" imgH="18488889" progId="Word.Document.12">
                  <p:link updateAutomatic="1"/>
                </p:oleObj>
              </mc:Choice>
              <mc:Fallback>
                <p:oleObj name="Document" r:id="rId3" imgW="21028571" imgH="18488889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825500"/>
                        <a:ext cx="5257800" cy="462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25500"/>
            <a:ext cx="31686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7" y="3832225"/>
            <a:ext cx="23415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7239000" y="5680075"/>
            <a:ext cx="14335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/>
              <a:t>Gilad</a:t>
            </a:r>
            <a:r>
              <a:rPr lang="en-US" sz="1200" dirty="0"/>
              <a:t> et al.,  2008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98488" y="127000"/>
            <a:ext cx="8012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cs-CZ" b="1" dirty="0" smtClean="0">
                <a:solidFill>
                  <a:srgbClr val="800000"/>
                </a:solidFill>
              </a:rPr>
              <a:t>Stabilita cirkulujících </a:t>
            </a:r>
            <a:r>
              <a:rPr lang="cs-CZ" b="1" dirty="0" err="1" smtClean="0">
                <a:solidFill>
                  <a:srgbClr val="800000"/>
                </a:solidFill>
              </a:rPr>
              <a:t>mikroRNA</a:t>
            </a:r>
            <a:endParaRPr lang="cs-CZ" b="1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1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98488" y="311666"/>
            <a:ext cx="8012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cs-CZ" b="1" dirty="0" smtClean="0">
                <a:solidFill>
                  <a:srgbClr val="800000"/>
                </a:solidFill>
              </a:rPr>
              <a:t>Příčina stability cirkulujících </a:t>
            </a:r>
            <a:r>
              <a:rPr lang="cs-CZ" b="1" dirty="0" err="1" smtClean="0">
                <a:solidFill>
                  <a:srgbClr val="800000"/>
                </a:solidFill>
              </a:rPr>
              <a:t>mikroRNA</a:t>
            </a:r>
            <a:endParaRPr lang="cs-CZ" b="1" dirty="0" smtClean="0">
              <a:solidFill>
                <a:srgbClr val="80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962977" y="1144270"/>
            <a:ext cx="6606223" cy="4354830"/>
          </a:xfrm>
          <a:prstGeom prst="rect">
            <a:avLst/>
          </a:prstGeom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797009" y="5822949"/>
            <a:ext cx="28135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 smtClean="0"/>
              <a:t>Mlcochova</a:t>
            </a:r>
            <a:r>
              <a:rPr lang="en-US" sz="1200" dirty="0" smtClean="0"/>
              <a:t> </a:t>
            </a:r>
            <a:r>
              <a:rPr lang="en-US" sz="1200" dirty="0"/>
              <a:t>et al.</a:t>
            </a:r>
            <a:r>
              <a:rPr lang="en-US" sz="1200" dirty="0" smtClean="0"/>
              <a:t>, Urologic Oncology  2013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3623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0450" y="227568"/>
            <a:ext cx="8631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Pre-analytical variables affecting analysis of circulating microRNAs</a:t>
            </a:r>
            <a:endParaRPr lang="en-US" sz="2400" b="1" dirty="0">
              <a:solidFill>
                <a:srgbClr val="8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30437" y="1097096"/>
            <a:ext cx="4800600" cy="4584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1322" y="969657"/>
            <a:ext cx="8401119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Specimen collection and processing </a:t>
            </a:r>
          </a:p>
          <a:p>
            <a:r>
              <a:rPr lang="en-US" dirty="0" smtClean="0"/>
              <a:t>	(collection tubes, additives (serum-clot activators, plasma-anticoagulants EDTA, 	heparin-</a:t>
            </a:r>
            <a:r>
              <a:rPr lang="en-US" dirty="0" err="1" smtClean="0"/>
              <a:t>heparinase</a:t>
            </a:r>
            <a:r>
              <a:rPr lang="en-US" dirty="0" smtClean="0"/>
              <a:t>), centrifugation, clotting time, time to processing,…)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Storage and stability</a:t>
            </a:r>
          </a:p>
          <a:p>
            <a:r>
              <a:rPr lang="en-US" dirty="0" smtClean="0"/>
              <a:t>	Circulating microRNAs should be stable when stored at -20 and -80</a:t>
            </a:r>
            <a:r>
              <a:rPr lang="en-US" baseline="30000" dirty="0" smtClean="0"/>
              <a:t>o</a:t>
            </a:r>
            <a:r>
              <a:rPr lang="en-US" dirty="0" smtClean="0"/>
              <a:t>C and </a:t>
            </a:r>
          </a:p>
          <a:p>
            <a:r>
              <a:rPr lang="en-US" dirty="0" smtClean="0"/>
              <a:t>	for a short time at RT or 4</a:t>
            </a:r>
            <a:r>
              <a:rPr lang="en-US" baseline="30000" dirty="0" smtClean="0"/>
              <a:t>o</a:t>
            </a:r>
            <a:r>
              <a:rPr lang="en-US" dirty="0" smtClean="0"/>
              <a:t>C </a:t>
            </a:r>
          </a:p>
          <a:p>
            <a:r>
              <a:rPr lang="en-US" dirty="0" smtClean="0"/>
              <a:t>	There are conflicting data about the effect of freeze/thaw cycles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Blood cell count</a:t>
            </a:r>
          </a:p>
          <a:p>
            <a:r>
              <a:rPr lang="en-US" dirty="0" smtClean="0"/>
              <a:t>	Different blood cell count significantly change the microRNA expression profile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 smtClean="0"/>
              <a:t>Haemolysis</a:t>
            </a:r>
            <a:endParaRPr lang="en-US" b="1" dirty="0" smtClean="0"/>
          </a:p>
          <a:p>
            <a:r>
              <a:rPr lang="en-US" dirty="0" smtClean="0"/>
              <a:t>	</a:t>
            </a:r>
            <a:r>
              <a:rPr lang="en-US" dirty="0" err="1" smtClean="0"/>
              <a:t>miRNAs</a:t>
            </a:r>
            <a:r>
              <a:rPr lang="en-US" dirty="0" smtClean="0"/>
              <a:t> present in RBC could falsely elevate levels in </a:t>
            </a:r>
            <a:r>
              <a:rPr lang="en-US" dirty="0" err="1" smtClean="0"/>
              <a:t>haemolyzed</a:t>
            </a:r>
            <a:r>
              <a:rPr lang="en-US" dirty="0" smtClean="0"/>
              <a:t> samples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Platelet contamination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MiRNA</a:t>
            </a:r>
            <a:r>
              <a:rPr lang="en-US" dirty="0" smtClean="0"/>
              <a:t> present in platelets could significantly contaminate serum profiles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Plasma volume/components</a:t>
            </a:r>
          </a:p>
          <a:p>
            <a:r>
              <a:rPr lang="en-US" dirty="0" smtClean="0"/>
              <a:t>	optimal </a:t>
            </a:r>
            <a:r>
              <a:rPr lang="en-US" dirty="0"/>
              <a:t>volume is necessary because due to presence of enzyme </a:t>
            </a:r>
            <a:r>
              <a:rPr lang="en-US" dirty="0" smtClean="0"/>
              <a:t>inhibitors</a:t>
            </a: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Pre-amplification of microRNAs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Other common </a:t>
            </a:r>
            <a:r>
              <a:rPr lang="en-US" dirty="0" err="1" smtClean="0"/>
              <a:t>preanalytical</a:t>
            </a:r>
            <a:r>
              <a:rPr lang="en-US" dirty="0" smtClean="0"/>
              <a:t> variables: </a:t>
            </a:r>
          </a:p>
          <a:p>
            <a:r>
              <a:rPr lang="en-US" b="1" dirty="0" smtClean="0"/>
              <a:t>	gender, age, smoking, fasting, dietetic </a:t>
            </a:r>
            <a:r>
              <a:rPr lang="en-US" b="1" dirty="0" err="1" smtClean="0"/>
              <a:t>miRNAs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72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ChangeArrowheads="1"/>
          </p:cNvSpPr>
          <p:nvPr/>
        </p:nvSpPr>
        <p:spPr bwMode="auto">
          <a:xfrm>
            <a:off x="598488" y="127000"/>
            <a:ext cx="8012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cs-CZ" sz="2400" b="1">
                <a:solidFill>
                  <a:srgbClr val="800000"/>
                </a:solidFill>
              </a:rPr>
              <a:t>Sérové mikroRNA jako diagnostické biomarkery u CRC</a:t>
            </a:r>
          </a:p>
        </p:txBody>
      </p:sp>
      <p:pic>
        <p:nvPicPr>
          <p:cNvPr id="26626" name="Picture 12" descr="Screen shot 2010-02-10 at 9.48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3692525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3"/>
          <p:cNvSpPr txBox="1">
            <a:spLocks noChangeArrowheads="1"/>
          </p:cNvSpPr>
          <p:nvPr/>
        </p:nvSpPr>
        <p:spPr bwMode="auto">
          <a:xfrm>
            <a:off x="8782050" y="1755775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b="1">
              <a:latin typeface="Arial" charset="0"/>
            </a:endParaRPr>
          </a:p>
        </p:txBody>
      </p:sp>
      <p:pic>
        <p:nvPicPr>
          <p:cNvPr id="26628" name="Content Placeholder 3" descr="Screen shot 2010-02-10 at 9.49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20" r="-20120"/>
          <a:stretch>
            <a:fillRect/>
          </a:stretch>
        </p:blipFill>
        <p:spPr bwMode="auto">
          <a:xfrm>
            <a:off x="-838200" y="1447800"/>
            <a:ext cx="6084888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21"/>
          <p:cNvSpPr txBox="1">
            <a:spLocks noChangeArrowheads="1"/>
          </p:cNvSpPr>
          <p:nvPr/>
        </p:nvSpPr>
        <p:spPr bwMode="auto">
          <a:xfrm>
            <a:off x="7162800" y="6172200"/>
            <a:ext cx="13112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000">
                <a:latin typeface="Arial" charset="0"/>
              </a:rPr>
              <a:t>Ng et al, GUT, 2009</a:t>
            </a:r>
            <a:endParaRPr lang="cs-CZ" sz="1000">
              <a:latin typeface="Arial" charset="0"/>
            </a:endParaRPr>
          </a:p>
        </p:txBody>
      </p:sp>
      <p:sp>
        <p:nvSpPr>
          <p:cNvPr id="26630" name="Rectangle 1"/>
          <p:cNvSpPr>
            <a:spLocks noChangeArrowheads="1"/>
          </p:cNvSpPr>
          <p:nvPr/>
        </p:nvSpPr>
        <p:spPr bwMode="auto">
          <a:xfrm>
            <a:off x="3492500" y="5373688"/>
            <a:ext cx="17811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89% senzitivita</a:t>
            </a:r>
          </a:p>
          <a:p>
            <a:r>
              <a:rPr lang="en-US" sz="1400"/>
              <a:t>70% specificita</a:t>
            </a:r>
          </a:p>
        </p:txBody>
      </p:sp>
      <p:sp>
        <p:nvSpPr>
          <p:cNvPr id="26631" name="TextBox 10"/>
          <p:cNvSpPr txBox="1">
            <a:spLocks noChangeArrowheads="1"/>
          </p:cNvSpPr>
          <p:nvPr/>
        </p:nvSpPr>
        <p:spPr bwMode="auto">
          <a:xfrm>
            <a:off x="457200" y="6030913"/>
            <a:ext cx="1176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800000"/>
                </a:solidFill>
              </a:rPr>
              <a:t>ALE…..</a:t>
            </a:r>
          </a:p>
        </p:txBody>
      </p:sp>
    </p:spTree>
    <p:extLst>
      <p:ext uri="{BB962C8B-B14F-4D97-AF65-F5344CB8AC3E}">
        <p14:creationId xmlns:p14="http://schemas.microsoft.com/office/powerpoint/2010/main" val="405689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4"/>
          <a:stretch>
            <a:fillRect/>
          </a:stretch>
        </p:blipFill>
        <p:spPr bwMode="auto">
          <a:xfrm>
            <a:off x="34925" y="1631950"/>
            <a:ext cx="30416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6"/>
          <a:stretch>
            <a:fillRect/>
          </a:stretch>
        </p:blipFill>
        <p:spPr bwMode="auto">
          <a:xfrm>
            <a:off x="3059113" y="1595438"/>
            <a:ext cx="30416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8"/>
          <a:stretch>
            <a:fillRect/>
          </a:stretch>
        </p:blipFill>
        <p:spPr bwMode="auto">
          <a:xfrm>
            <a:off x="6156325" y="1811338"/>
            <a:ext cx="282416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30"/>
          <p:cNvSpPr txBox="1"/>
          <p:nvPr/>
        </p:nvSpPr>
        <p:spPr>
          <a:xfrm>
            <a:off x="1258888" y="1308100"/>
            <a:ext cx="15128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dirty="0">
                <a:solidFill>
                  <a:srgbClr val="C00000"/>
                </a:solidFill>
                <a:latin typeface="+mn-lt"/>
              </a:rPr>
              <a:t>miR-17-3p</a:t>
            </a:r>
          </a:p>
          <a:p>
            <a:pPr algn="ctr">
              <a:defRPr/>
            </a:pPr>
            <a:r>
              <a:rPr lang="cs-CZ" sz="1400" dirty="0">
                <a:latin typeface="+mn-lt"/>
              </a:rPr>
              <a:t>(P = 0,65)</a:t>
            </a:r>
          </a:p>
        </p:txBody>
      </p:sp>
      <p:sp>
        <p:nvSpPr>
          <p:cNvPr id="8" name="TextovéPole 31"/>
          <p:cNvSpPr txBox="1"/>
          <p:nvPr/>
        </p:nvSpPr>
        <p:spPr>
          <a:xfrm>
            <a:off x="4284663" y="1308100"/>
            <a:ext cx="15113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dirty="0">
                <a:solidFill>
                  <a:srgbClr val="C00000"/>
                </a:solidFill>
                <a:latin typeface="+mn-lt"/>
              </a:rPr>
              <a:t>miR-29a</a:t>
            </a:r>
          </a:p>
          <a:p>
            <a:pPr algn="ctr">
              <a:defRPr/>
            </a:pPr>
            <a:r>
              <a:rPr lang="cs-CZ" sz="1400" dirty="0">
                <a:latin typeface="+mn-lt"/>
              </a:rPr>
              <a:t>(P = 0,27)</a:t>
            </a:r>
          </a:p>
        </p:txBody>
      </p:sp>
      <p:sp>
        <p:nvSpPr>
          <p:cNvPr id="9" name="TextovéPole 32"/>
          <p:cNvSpPr txBox="1"/>
          <p:nvPr/>
        </p:nvSpPr>
        <p:spPr>
          <a:xfrm>
            <a:off x="7164388" y="1308100"/>
            <a:ext cx="15113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dirty="0">
                <a:solidFill>
                  <a:srgbClr val="C00000"/>
                </a:solidFill>
                <a:latin typeface="+mn-lt"/>
              </a:rPr>
              <a:t>miR-92a</a:t>
            </a:r>
          </a:p>
          <a:p>
            <a:pPr algn="ctr">
              <a:defRPr/>
            </a:pPr>
            <a:r>
              <a:rPr lang="cs-CZ" sz="1400" dirty="0">
                <a:latin typeface="+mn-lt"/>
              </a:rPr>
              <a:t>(P = 0,90)</a:t>
            </a:r>
          </a:p>
        </p:txBody>
      </p:sp>
      <p:sp>
        <p:nvSpPr>
          <p:cNvPr id="10" name="TextovéPole 33"/>
          <p:cNvSpPr txBox="1"/>
          <p:nvPr/>
        </p:nvSpPr>
        <p:spPr>
          <a:xfrm>
            <a:off x="250825" y="4259263"/>
            <a:ext cx="8893175" cy="1339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dirty="0"/>
              <a:t>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miR-17-3p, miR-29a, miR-92a, miR-135b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b="1" dirty="0"/>
              <a:t>   endogenní kontrola</a:t>
            </a:r>
            <a:r>
              <a:rPr lang="cs-CZ" dirty="0"/>
              <a:t>: miR-16 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cs-CZ" dirty="0"/>
              <a:t>   100 pacientů, 30 zdravých dárců</a:t>
            </a:r>
          </a:p>
        </p:txBody>
      </p:sp>
      <p:sp>
        <p:nvSpPr>
          <p:cNvPr id="27656" name="TextovéPole 34"/>
          <p:cNvSpPr txBox="1">
            <a:spLocks noChangeArrowheads="1"/>
          </p:cNvSpPr>
          <p:nvPr/>
        </p:nvSpPr>
        <p:spPr bwMode="auto">
          <a:xfrm>
            <a:off x="5795963" y="4764088"/>
            <a:ext cx="2879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1800"/>
              <a:t>ČESKÁ REPUBLIKA</a:t>
            </a:r>
          </a:p>
        </p:txBody>
      </p:sp>
      <p:sp>
        <p:nvSpPr>
          <p:cNvPr id="27657" name="Rectangle 11"/>
          <p:cNvSpPr>
            <a:spLocks noChangeArrowheads="1"/>
          </p:cNvSpPr>
          <p:nvPr/>
        </p:nvSpPr>
        <p:spPr bwMode="auto">
          <a:xfrm>
            <a:off x="598488" y="127000"/>
            <a:ext cx="8012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cs-CZ" sz="2400" b="1">
                <a:solidFill>
                  <a:srgbClr val="800000"/>
                </a:solidFill>
              </a:rPr>
              <a:t>Sérové mikroRNA jako diagnostické biomarkery u CRC</a:t>
            </a:r>
          </a:p>
        </p:txBody>
      </p:sp>
      <p:sp>
        <p:nvSpPr>
          <p:cNvPr id="27658" name="Text Box 21"/>
          <p:cNvSpPr txBox="1">
            <a:spLocks noChangeArrowheads="1"/>
          </p:cNvSpPr>
          <p:nvPr/>
        </p:nvSpPr>
        <p:spPr bwMode="auto">
          <a:xfrm>
            <a:off x="6338888" y="5475288"/>
            <a:ext cx="26654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000">
                <a:latin typeface="Arial" charset="0"/>
              </a:rPr>
              <a:t>Faltejskova et al, Cancer Biomarkers, 2012</a:t>
            </a:r>
            <a:endParaRPr lang="cs-CZ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5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3"/>
          <p:cNvPicPr/>
          <p:nvPr/>
        </p:nvPicPr>
        <p:blipFill>
          <a:blip r:embed="rId2" cstate="print"/>
          <a:srcRect l="32397" t="45000" r="35868" b="25588"/>
          <a:stretch>
            <a:fillRect/>
          </a:stretch>
        </p:blipFill>
        <p:spPr bwMode="auto">
          <a:xfrm>
            <a:off x="2226310" y="1146255"/>
            <a:ext cx="321818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598488" y="127000"/>
            <a:ext cx="8012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cs-CZ" sz="2400" b="1" dirty="0" smtClean="0">
                <a:solidFill>
                  <a:srgbClr val="800000"/>
                </a:solidFill>
              </a:rPr>
              <a:t>Vliv hemolýzy na hladiny vybraných sérových </a:t>
            </a:r>
            <a:r>
              <a:rPr lang="cs-CZ" sz="2400" b="1" dirty="0" err="1" smtClean="0">
                <a:solidFill>
                  <a:srgbClr val="800000"/>
                </a:solidFill>
              </a:rPr>
              <a:t>mikroRNA</a:t>
            </a:r>
            <a:endParaRPr lang="cs-CZ" sz="2400" b="1" dirty="0">
              <a:solidFill>
                <a:srgbClr val="800000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6237288" y="5856288"/>
            <a:ext cx="154401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000" dirty="0" err="1" smtClean="0">
                <a:latin typeface="Arial" charset="0"/>
              </a:rPr>
              <a:t>Unpublished</a:t>
            </a:r>
            <a:r>
              <a:rPr lang="sv-SE" sz="1000" dirty="0" smtClean="0">
                <a:latin typeface="Arial" charset="0"/>
              </a:rPr>
              <a:t> data, 2014</a:t>
            </a:r>
            <a:endParaRPr lang="cs-CZ" sz="1000" dirty="0">
              <a:latin typeface="Arial" charset="0"/>
            </a:endParaRPr>
          </a:p>
        </p:txBody>
      </p:sp>
      <p:graphicFrame>
        <p:nvGraphicFramePr>
          <p:cNvPr id="6" name="Graf 1"/>
          <p:cNvGraphicFramePr/>
          <p:nvPr>
            <p:extLst>
              <p:ext uri="{D42A27DB-BD31-4B8C-83A1-F6EECF244321}">
                <p14:modId xmlns:p14="http://schemas.microsoft.com/office/powerpoint/2010/main" val="12360604"/>
              </p:ext>
            </p:extLst>
          </p:nvPr>
        </p:nvGraphicFramePr>
        <p:xfrm>
          <a:off x="1578931" y="1603455"/>
          <a:ext cx="6311900" cy="4048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val 2"/>
          <p:cNvSpPr/>
          <p:nvPr/>
        </p:nvSpPr>
        <p:spPr>
          <a:xfrm>
            <a:off x="5774267" y="4722813"/>
            <a:ext cx="1388533" cy="92868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5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"/>
          <p:cNvPicPr/>
          <p:nvPr/>
        </p:nvPicPr>
        <p:blipFill>
          <a:blip r:embed="rId2" cstate="print"/>
          <a:srcRect l="31901" t="42353" r="35702" b="13824"/>
          <a:stretch>
            <a:fillRect/>
          </a:stretch>
        </p:blipFill>
        <p:spPr bwMode="auto">
          <a:xfrm>
            <a:off x="951229" y="1278467"/>
            <a:ext cx="3502766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4"/>
          <p:cNvPicPr/>
          <p:nvPr/>
        </p:nvPicPr>
        <p:blipFill>
          <a:blip r:embed="rId3" cstate="print"/>
          <a:srcRect l="32066" t="44117" r="35703" b="12941"/>
          <a:stretch>
            <a:fillRect/>
          </a:stretch>
        </p:blipFill>
        <p:spPr bwMode="auto">
          <a:xfrm>
            <a:off x="4657195" y="1295400"/>
            <a:ext cx="3961871" cy="300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598488" y="127000"/>
            <a:ext cx="8012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cs-CZ" sz="2400" b="1" dirty="0" smtClean="0">
                <a:solidFill>
                  <a:srgbClr val="800000"/>
                </a:solidFill>
              </a:rPr>
              <a:t>Vliv normalizace dat na hladiny sérových </a:t>
            </a:r>
            <a:r>
              <a:rPr lang="cs-CZ" sz="2400" b="1" dirty="0" err="1" smtClean="0">
                <a:solidFill>
                  <a:srgbClr val="800000"/>
                </a:solidFill>
              </a:rPr>
              <a:t>mikroRNA</a:t>
            </a:r>
            <a:endParaRPr lang="cs-CZ" sz="2400" b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238" y="4792133"/>
            <a:ext cx="8574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 </a:t>
            </a:r>
            <a:r>
              <a:rPr lang="en-US" dirty="0" err="1" smtClean="0"/>
              <a:t>zdravých</a:t>
            </a:r>
            <a:r>
              <a:rPr lang="en-US" dirty="0" smtClean="0"/>
              <a:t> </a:t>
            </a:r>
            <a:r>
              <a:rPr lang="en-US" dirty="0" err="1" smtClean="0"/>
              <a:t>dárců</a:t>
            </a:r>
            <a:r>
              <a:rPr lang="en-US" dirty="0" smtClean="0"/>
              <a:t>, 30 </a:t>
            </a:r>
            <a:r>
              <a:rPr lang="en-US" dirty="0" err="1" smtClean="0"/>
              <a:t>pacientů</a:t>
            </a:r>
            <a:r>
              <a:rPr lang="en-US" dirty="0" smtClean="0"/>
              <a:t> s CRC, 30 </a:t>
            </a:r>
            <a:r>
              <a:rPr lang="en-US" dirty="0" err="1" smtClean="0"/>
              <a:t>pacientů</a:t>
            </a:r>
            <a:r>
              <a:rPr lang="en-US" dirty="0" smtClean="0"/>
              <a:t> s RCC</a:t>
            </a:r>
          </a:p>
          <a:p>
            <a:r>
              <a:rPr lang="en-US" dirty="0" smtClean="0"/>
              <a:t>9 </a:t>
            </a:r>
            <a:r>
              <a:rPr lang="en-US" dirty="0" err="1" smtClean="0"/>
              <a:t>genů</a:t>
            </a:r>
            <a:r>
              <a:rPr lang="en-US" dirty="0" smtClean="0"/>
              <a:t>/</a:t>
            </a:r>
            <a:r>
              <a:rPr lang="en-US" dirty="0" err="1" smtClean="0"/>
              <a:t>miRNA</a:t>
            </a:r>
            <a:r>
              <a:rPr lang="en-US" dirty="0"/>
              <a:t> </a:t>
            </a:r>
            <a:r>
              <a:rPr lang="en-US" dirty="0" err="1"/>
              <a:t>nejčastěji</a:t>
            </a:r>
            <a:r>
              <a:rPr lang="en-US" dirty="0"/>
              <a:t> </a:t>
            </a:r>
            <a:r>
              <a:rPr lang="en-US" dirty="0" err="1"/>
              <a:t>používaných</a:t>
            </a:r>
            <a:r>
              <a:rPr lang="en-US" dirty="0"/>
              <a:t> </a:t>
            </a:r>
            <a:r>
              <a:rPr lang="en-US" dirty="0" smtClean="0"/>
              <a:t>k </a:t>
            </a:r>
            <a:r>
              <a:rPr lang="en-US" dirty="0" err="1" smtClean="0"/>
              <a:t>normalizaci</a:t>
            </a:r>
            <a:r>
              <a:rPr lang="en-US" dirty="0" smtClean="0"/>
              <a:t> </a:t>
            </a:r>
            <a:r>
              <a:rPr lang="en-US" dirty="0" err="1" smtClean="0"/>
              <a:t>exprese</a:t>
            </a:r>
            <a:r>
              <a:rPr lang="en-US" dirty="0" smtClean="0"/>
              <a:t> </a:t>
            </a:r>
            <a:r>
              <a:rPr lang="en-US" dirty="0" err="1" smtClean="0"/>
              <a:t>miRNA</a:t>
            </a:r>
            <a:r>
              <a:rPr lang="en-US" dirty="0" smtClean="0"/>
              <a:t> v </a:t>
            </a:r>
            <a:r>
              <a:rPr lang="en-US" dirty="0" err="1" smtClean="0"/>
              <a:t>tělních</a:t>
            </a:r>
            <a:r>
              <a:rPr lang="en-US" dirty="0" smtClean="0"/>
              <a:t> </a:t>
            </a:r>
            <a:r>
              <a:rPr lang="en-US" dirty="0" err="1" smtClean="0"/>
              <a:t>tekutinách</a:t>
            </a:r>
            <a:r>
              <a:rPr lang="en-US" dirty="0"/>
              <a:t>:</a:t>
            </a:r>
            <a:endParaRPr lang="en-US" dirty="0" smtClean="0"/>
          </a:p>
          <a:p>
            <a:r>
              <a:rPr lang="en-US" b="1" dirty="0"/>
              <a:t>l</a:t>
            </a:r>
            <a:r>
              <a:rPr lang="en-US" b="1" dirty="0" smtClean="0"/>
              <a:t>et</a:t>
            </a:r>
            <a:r>
              <a:rPr lang="en-US" b="1" dirty="0"/>
              <a:t>-7a, miR-16, </a:t>
            </a:r>
            <a:r>
              <a:rPr lang="en-US" b="1" dirty="0" smtClean="0"/>
              <a:t>miR</a:t>
            </a:r>
            <a:r>
              <a:rPr lang="en-US" b="1" dirty="0"/>
              <a:t>-93, miR-103, miR-106a, miR-191, miR-192, miR-223 and RNU43 </a:t>
            </a:r>
            <a:endParaRPr lang="en-US" b="1" dirty="0" smtClean="0"/>
          </a:p>
          <a:p>
            <a:r>
              <a:rPr lang="en-US" dirty="0" err="1" smtClean="0"/>
              <a:t>Identifikace</a:t>
            </a:r>
            <a:r>
              <a:rPr lang="en-US" dirty="0" smtClean="0"/>
              <a:t> </a:t>
            </a:r>
            <a:r>
              <a:rPr lang="en-US" dirty="0" err="1" smtClean="0"/>
              <a:t>nejvíce</a:t>
            </a:r>
            <a:r>
              <a:rPr lang="en-US" dirty="0" smtClean="0"/>
              <a:t> </a:t>
            </a:r>
            <a:r>
              <a:rPr lang="en-US" dirty="0" err="1" smtClean="0"/>
              <a:t>vhodných</a:t>
            </a:r>
            <a:r>
              <a:rPr lang="en-US" dirty="0" smtClean="0"/>
              <a:t> </a:t>
            </a:r>
            <a:r>
              <a:rPr lang="en-US" dirty="0" err="1" smtClean="0"/>
              <a:t>referenčních</a:t>
            </a:r>
            <a:r>
              <a:rPr lang="en-US" dirty="0" smtClean="0"/>
              <a:t> </a:t>
            </a:r>
            <a:r>
              <a:rPr lang="en-US" dirty="0" err="1" smtClean="0"/>
              <a:t>genů</a:t>
            </a:r>
            <a:r>
              <a:rPr lang="en-US" dirty="0" smtClean="0"/>
              <a:t> </a:t>
            </a:r>
            <a:r>
              <a:rPr lang="en-US" dirty="0" err="1" smtClean="0"/>
              <a:t>užitím</a:t>
            </a:r>
            <a:r>
              <a:rPr lang="en-US" dirty="0" smtClean="0"/>
              <a:t> </a:t>
            </a:r>
            <a:r>
              <a:rPr lang="en-US" dirty="0" err="1" smtClean="0"/>
              <a:t>NormFinderu</a:t>
            </a:r>
            <a:r>
              <a:rPr lang="en-US" dirty="0" smtClean="0"/>
              <a:t> a </a:t>
            </a:r>
            <a:r>
              <a:rPr lang="en-US" dirty="0" err="1" smtClean="0"/>
              <a:t>GeneNormu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5403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598488" y="127000"/>
            <a:ext cx="8012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cs-CZ" sz="2400" b="1" dirty="0">
                <a:solidFill>
                  <a:srgbClr val="800000"/>
                </a:solidFill>
              </a:rPr>
              <a:t>Vliv normalizace dat na hladiny sérových </a:t>
            </a:r>
            <a:r>
              <a:rPr lang="cs-CZ" sz="2400" b="1" dirty="0" err="1">
                <a:solidFill>
                  <a:srgbClr val="800000"/>
                </a:solidFill>
              </a:rPr>
              <a:t>mikroRNA</a:t>
            </a:r>
            <a:endParaRPr lang="cs-CZ" sz="2400" b="1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8488" y="588665"/>
            <a:ext cx="7718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Užití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rozdílných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přístupů</a:t>
            </a:r>
            <a:r>
              <a:rPr lang="en-US" sz="2400" b="1" dirty="0" smtClean="0"/>
              <a:t> k </a:t>
            </a:r>
            <a:r>
              <a:rPr lang="en-US" sz="2400" b="1" dirty="0" err="1" smtClean="0"/>
              <a:t>normalizaci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exprese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cirkulujících</a:t>
            </a:r>
            <a:endParaRPr lang="en-US" sz="2400" b="1" dirty="0" smtClean="0"/>
          </a:p>
          <a:p>
            <a:r>
              <a:rPr lang="en-US" sz="2400" b="1" dirty="0" err="1" smtClean="0"/>
              <a:t>mikroRNA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může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vést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zcela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rozdílných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výsledkům</a:t>
            </a:r>
            <a:r>
              <a:rPr lang="en-US" sz="2400" b="1" dirty="0" smtClean="0"/>
              <a:t>! </a:t>
            </a:r>
            <a:endParaRPr lang="en-US" sz="2400" b="1" dirty="0"/>
          </a:p>
        </p:txBody>
      </p:sp>
      <p:pic>
        <p:nvPicPr>
          <p:cNvPr id="6" name="obrázek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5791" y="2324816"/>
            <a:ext cx="2626359" cy="218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10"/>
          <p:cNvPicPr/>
          <p:nvPr/>
        </p:nvPicPr>
        <p:blipFill>
          <a:blip r:embed="rId3" cstate="print"/>
          <a:srcRect l="32059" t="44706" r="35537" b="12941"/>
          <a:stretch>
            <a:fillRect/>
          </a:stretch>
        </p:blipFill>
        <p:spPr bwMode="auto">
          <a:xfrm>
            <a:off x="5817885" y="2324816"/>
            <a:ext cx="28384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626" y="2324816"/>
            <a:ext cx="2876799" cy="218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af 2"/>
          <p:cNvGraphicFramePr/>
          <p:nvPr>
            <p:extLst>
              <p:ext uri="{D42A27DB-BD31-4B8C-83A1-F6EECF244321}">
                <p14:modId xmlns:p14="http://schemas.microsoft.com/office/powerpoint/2010/main" val="2492413634"/>
              </p:ext>
            </p:extLst>
          </p:nvPr>
        </p:nvGraphicFramePr>
        <p:xfrm>
          <a:off x="558551" y="5081747"/>
          <a:ext cx="2859866" cy="1508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354667" y="2324816"/>
            <a:ext cx="94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P&lt;0.001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8488" y="1815068"/>
            <a:ext cx="2375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Absolute quantification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18417" y="1803084"/>
            <a:ext cx="257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miR-16 as reference gene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93067" y="3577882"/>
            <a:ext cx="94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P&lt;0.001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01554" y="1803084"/>
            <a:ext cx="245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et-7a as reference gene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021513" y="434308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CRC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38195" y="434803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CRC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26446" y="434803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CRC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27682" y="4348031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HC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793067" y="436176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HC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78179" y="436176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67905" y="1450054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ZVÝŠENÁ HLADINA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38038" y="1450054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ZVÝŠENÁ HLADINA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37894" y="1450054"/>
            <a:ext cx="195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SNÍŽENÁ HLADINA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036" y="5125736"/>
            <a:ext cx="1163163" cy="149096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567363" y="6317734"/>
            <a:ext cx="178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Petra </a:t>
            </a:r>
            <a:r>
              <a:rPr lang="en-US" dirty="0" err="1" smtClean="0"/>
              <a:t>Faltejsková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39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  <p:bldP spid="21" grpId="0"/>
      <p:bldP spid="22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61" y="194295"/>
            <a:ext cx="1075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HISTORIE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278" y="563627"/>
            <a:ext cx="418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1993 </a:t>
            </a:r>
            <a:r>
              <a:rPr lang="en-US" b="1" dirty="0" err="1" smtClean="0"/>
              <a:t>Ambros</a:t>
            </a:r>
            <a:r>
              <a:rPr lang="en-US" b="1" dirty="0" smtClean="0"/>
              <a:t>, </a:t>
            </a:r>
            <a:r>
              <a:rPr lang="en-US" b="1" dirty="0" err="1" smtClean="0"/>
              <a:t>Ruvkun</a:t>
            </a:r>
            <a:r>
              <a:rPr lang="en-US" b="1" dirty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objev</a:t>
            </a:r>
            <a:r>
              <a:rPr lang="en-US" dirty="0" smtClean="0"/>
              <a:t> </a:t>
            </a:r>
            <a:r>
              <a:rPr lang="en-US" dirty="0" err="1" smtClean="0"/>
              <a:t>miRNA</a:t>
            </a:r>
            <a:r>
              <a:rPr lang="en-US" dirty="0" smtClean="0"/>
              <a:t> lin-4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78" y="1058308"/>
            <a:ext cx="1754506" cy="947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8816" y="378961"/>
            <a:ext cx="410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1998 Fire, Mello </a:t>
            </a:r>
            <a:r>
              <a:rPr lang="en-US" dirty="0" smtClean="0"/>
              <a:t>– </a:t>
            </a:r>
            <a:r>
              <a:rPr lang="en-US" dirty="0" err="1" smtClean="0"/>
              <a:t>popis</a:t>
            </a:r>
            <a:r>
              <a:rPr lang="en-US" dirty="0" smtClean="0"/>
              <a:t> RNA interference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657" y="932959"/>
            <a:ext cx="94107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438" y="932959"/>
            <a:ext cx="92202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831" y="932959"/>
            <a:ext cx="1559758" cy="16098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828816" y="932959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1999</a:t>
            </a:r>
            <a:r>
              <a:rPr lang="en-US" b="1" dirty="0"/>
              <a:t> </a:t>
            </a:r>
            <a:r>
              <a:rPr lang="en-US" b="1" dirty="0" err="1" smtClean="0"/>
              <a:t>Tuschl</a:t>
            </a:r>
            <a:r>
              <a:rPr lang="en-US" b="1" dirty="0"/>
              <a:t>, </a:t>
            </a:r>
            <a:r>
              <a:rPr lang="en-US" b="1" dirty="0" err="1"/>
              <a:t>Zamore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 </a:t>
            </a:r>
            <a:r>
              <a:rPr lang="en-US" b="1" dirty="0" err="1"/>
              <a:t>Bartel</a:t>
            </a:r>
            <a:r>
              <a:rPr lang="en-US" b="1" dirty="0"/>
              <a:t>, Sharp </a:t>
            </a:r>
            <a:endParaRPr lang="en-US" b="1" dirty="0" smtClean="0"/>
          </a:p>
          <a:p>
            <a:r>
              <a:rPr lang="en-US" dirty="0" smtClean="0"/>
              <a:t>-</a:t>
            </a:r>
            <a:r>
              <a:rPr lang="en-US" dirty="0" err="1" smtClean="0"/>
              <a:t>RNAi</a:t>
            </a:r>
            <a:r>
              <a:rPr lang="en-US" dirty="0"/>
              <a:t> </a:t>
            </a:r>
            <a:r>
              <a:rPr lang="en-US" dirty="0" smtClean="0"/>
              <a:t>21</a:t>
            </a:r>
            <a:r>
              <a:rPr lang="en-US" dirty="0"/>
              <a:t>-23 </a:t>
            </a:r>
            <a:r>
              <a:rPr lang="en-US" dirty="0" err="1"/>
              <a:t>fragmenty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2000-2001 Hannon </a:t>
            </a:r>
          </a:p>
          <a:p>
            <a:r>
              <a:rPr lang="en-US" dirty="0"/>
              <a:t>-</a:t>
            </a:r>
            <a:r>
              <a:rPr lang="en-US" dirty="0" smtClean="0"/>
              <a:t>Ago2, Dicer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82041" y="2304559"/>
            <a:ext cx="2674686" cy="5133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383438" y="2542763"/>
            <a:ext cx="1352261" cy="27518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80345" y="28280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2002 </a:t>
            </a:r>
            <a:r>
              <a:rPr lang="en-US" b="1" dirty="0" err="1" smtClean="0"/>
              <a:t>Zamore</a:t>
            </a:r>
            <a:endParaRPr lang="en-US" b="1" dirty="0" smtClean="0"/>
          </a:p>
          <a:p>
            <a:r>
              <a:rPr lang="en-US" dirty="0" err="1" smtClean="0"/>
              <a:t>RNAi</a:t>
            </a:r>
            <a:r>
              <a:rPr lang="en-US" dirty="0" smtClean="0"/>
              <a:t> a </a:t>
            </a:r>
            <a:r>
              <a:rPr lang="en-US" dirty="0" err="1" smtClean="0"/>
              <a:t>miRNA</a:t>
            </a:r>
            <a:r>
              <a:rPr lang="en-US" dirty="0" smtClean="0"/>
              <a:t> </a:t>
            </a:r>
            <a:r>
              <a:rPr lang="en-US" dirty="0" err="1" smtClean="0"/>
              <a:t>sdílejí</a:t>
            </a:r>
            <a:r>
              <a:rPr lang="en-US" dirty="0" smtClean="0"/>
              <a:t> </a:t>
            </a:r>
            <a:r>
              <a:rPr lang="en-US" dirty="0" err="1" smtClean="0"/>
              <a:t>svoji</a:t>
            </a:r>
            <a:r>
              <a:rPr lang="en-US" dirty="0" smtClean="0"/>
              <a:t> </a:t>
            </a:r>
            <a:r>
              <a:rPr lang="en-US" dirty="0" err="1" smtClean="0"/>
              <a:t>efektorovou</a:t>
            </a:r>
            <a:r>
              <a:rPr lang="en-US" dirty="0" smtClean="0"/>
              <a:t> </a:t>
            </a:r>
            <a:r>
              <a:rPr lang="en-US" dirty="0" err="1" smtClean="0"/>
              <a:t>dráhu</a:t>
            </a:r>
            <a:endParaRPr lang="en-US" dirty="0" smtClean="0"/>
          </a:p>
        </p:txBody>
      </p:sp>
      <p:pic>
        <p:nvPicPr>
          <p:cNvPr id="30" name="Picture 2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378" y="4885163"/>
            <a:ext cx="2640905" cy="152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8" y="3701173"/>
            <a:ext cx="1838960" cy="26308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traight Arrow Connector 33"/>
          <p:cNvCxnSpPr/>
          <p:nvPr/>
        </p:nvCxnSpPr>
        <p:spPr>
          <a:xfrm>
            <a:off x="3751157" y="3474340"/>
            <a:ext cx="0" cy="4152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2310001" y="3889562"/>
            <a:ext cx="523765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2002 Croce, </a:t>
            </a:r>
            <a:r>
              <a:rPr lang="en-US" b="1" dirty="0" err="1" smtClean="0"/>
              <a:t>Calin</a:t>
            </a:r>
            <a:r>
              <a:rPr lang="en-US" b="1" dirty="0"/>
              <a:t> </a:t>
            </a:r>
            <a:r>
              <a:rPr lang="en-US" dirty="0" smtClean="0"/>
              <a:t>miR</a:t>
            </a:r>
            <a:r>
              <a:rPr lang="en-US" dirty="0"/>
              <a:t>-15,miR-16 u CLL </a:t>
            </a:r>
            <a:endParaRPr lang="en-US" dirty="0" smtClean="0"/>
          </a:p>
          <a:p>
            <a:r>
              <a:rPr lang="en-US" b="1" dirty="0" smtClean="0"/>
              <a:t>2004 Croce </a:t>
            </a:r>
          </a:p>
          <a:p>
            <a:r>
              <a:rPr lang="en-US" dirty="0" smtClean="0"/>
              <a:t>50% </a:t>
            </a:r>
            <a:r>
              <a:rPr lang="en-US" dirty="0" err="1" smtClean="0"/>
              <a:t>miRNA</a:t>
            </a:r>
            <a:r>
              <a:rPr lang="en-US" dirty="0" smtClean="0"/>
              <a:t> </a:t>
            </a:r>
            <a:r>
              <a:rPr lang="en-US" dirty="0" err="1" smtClean="0"/>
              <a:t>genů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fragilních</a:t>
            </a:r>
            <a:r>
              <a:rPr lang="en-US" dirty="0" smtClean="0"/>
              <a:t> </a:t>
            </a:r>
            <a:r>
              <a:rPr lang="en-US" dirty="0" err="1" smtClean="0"/>
              <a:t>častech</a:t>
            </a:r>
            <a:r>
              <a:rPr lang="en-US" dirty="0" smtClean="0"/>
              <a:t> </a:t>
            </a:r>
            <a:r>
              <a:rPr lang="en-US" dirty="0" err="1" smtClean="0"/>
              <a:t>chromozomů</a:t>
            </a:r>
            <a:endParaRPr lang="en-US" dirty="0" smtClean="0"/>
          </a:p>
          <a:p>
            <a:r>
              <a:rPr lang="en-US" b="1" dirty="0" smtClean="0"/>
              <a:t>2006 Croce</a:t>
            </a:r>
          </a:p>
          <a:p>
            <a:r>
              <a:rPr lang="en-US" dirty="0" err="1" smtClean="0"/>
              <a:t>Deregulace</a:t>
            </a:r>
            <a:r>
              <a:rPr lang="en-US" dirty="0" smtClean="0"/>
              <a:t> </a:t>
            </a:r>
            <a:r>
              <a:rPr lang="en-US" dirty="0" err="1" smtClean="0"/>
              <a:t>miRNA</a:t>
            </a:r>
            <a:r>
              <a:rPr lang="en-US" dirty="0" smtClean="0"/>
              <a:t> v </a:t>
            </a:r>
            <a:r>
              <a:rPr lang="en-US" dirty="0" err="1" smtClean="0"/>
              <a:t>nádorové</a:t>
            </a:r>
            <a:r>
              <a:rPr lang="en-US" dirty="0" smtClean="0"/>
              <a:t> </a:t>
            </a:r>
            <a:r>
              <a:rPr lang="en-US" dirty="0" err="1" smtClean="0"/>
              <a:t>tkáni</a:t>
            </a:r>
            <a:endParaRPr lang="en-US" dirty="0" smtClean="0"/>
          </a:p>
          <a:p>
            <a:r>
              <a:rPr lang="en-US" dirty="0" smtClean="0"/>
              <a:t>…</a:t>
            </a:r>
          </a:p>
          <a:p>
            <a:r>
              <a:rPr lang="en-US" b="1" dirty="0" smtClean="0"/>
              <a:t>2007 </a:t>
            </a:r>
            <a:r>
              <a:rPr lang="en-US" dirty="0" err="1" smtClean="0"/>
              <a:t>První</a:t>
            </a:r>
            <a:r>
              <a:rPr lang="en-US" dirty="0" smtClean="0"/>
              <a:t> </a:t>
            </a:r>
            <a:r>
              <a:rPr lang="en-US" dirty="0" err="1" smtClean="0"/>
              <a:t>originální</a:t>
            </a:r>
            <a:r>
              <a:rPr lang="en-US" dirty="0" smtClean="0"/>
              <a:t> </a:t>
            </a:r>
            <a:r>
              <a:rPr lang="en-US" dirty="0" err="1" smtClean="0"/>
              <a:t>práce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téma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miRNA</a:t>
            </a:r>
            <a:r>
              <a:rPr lang="en-US" dirty="0" smtClean="0"/>
              <a:t> v </a:t>
            </a:r>
            <a:r>
              <a:rPr lang="en-US" dirty="0" err="1" smtClean="0"/>
              <a:t>onkologii</a:t>
            </a:r>
            <a:r>
              <a:rPr lang="en-US" dirty="0" smtClean="0"/>
              <a:t> v ČR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  <a:p>
            <a:endParaRPr lang="en-US" dirty="0" smtClean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3751157" y="6177492"/>
            <a:ext cx="0" cy="29739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751157" y="6059251"/>
            <a:ext cx="2227994" cy="41563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560" y="3275893"/>
            <a:ext cx="1961524" cy="103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57161" y="251612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Cell, 1993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7932580" y="2548786"/>
            <a:ext cx="1005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Nature, 1998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8029662" y="4333174"/>
            <a:ext cx="908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PNAS, 2004</a:t>
            </a:r>
            <a:endParaRPr lang="en-US" sz="12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0075" y="6010154"/>
            <a:ext cx="643925" cy="798749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85" y="932959"/>
            <a:ext cx="6268027" cy="45647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2861988" y="2516125"/>
            <a:ext cx="3046924" cy="9233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microRNA = </a:t>
            </a:r>
            <a:r>
              <a:rPr lang="en-US" b="1" dirty="0" smtClean="0">
                <a:solidFill>
                  <a:srgbClr val="FF0000"/>
                </a:solidFill>
              </a:rPr>
              <a:t>43832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microRNA and cancer = </a:t>
            </a:r>
            <a:r>
              <a:rPr lang="en-US" b="1" dirty="0" smtClean="0">
                <a:solidFill>
                  <a:srgbClr val="FF0000"/>
                </a:solidFill>
              </a:rPr>
              <a:t>19433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19</a:t>
            </a:r>
            <a:r>
              <a:rPr lang="en-US" b="1" dirty="0" smtClean="0">
                <a:solidFill>
                  <a:srgbClr val="FF0000"/>
                </a:solidFill>
              </a:rPr>
              <a:t>.10.2015 </a:t>
            </a:r>
            <a:r>
              <a:rPr lang="en-US" b="1" dirty="0" smtClean="0">
                <a:solidFill>
                  <a:srgbClr val="FF0000"/>
                </a:solidFill>
              </a:rPr>
              <a:t>23</a:t>
            </a:r>
            <a:r>
              <a:rPr lang="en-US" b="1" dirty="0" smtClean="0">
                <a:solidFill>
                  <a:srgbClr val="FF0000"/>
                </a:solidFill>
              </a:rPr>
              <a:t>.29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6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ChangeArrowheads="1"/>
          </p:cNvSpPr>
          <p:nvPr/>
        </p:nvSpPr>
        <p:spPr bwMode="auto">
          <a:xfrm>
            <a:off x="334963" y="333375"/>
            <a:ext cx="6727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rgbClr val="800000"/>
                </a:solidFill>
              </a:rPr>
              <a:t>MiR-21 jako biomarker u kolorektálního karcinomu</a:t>
            </a:r>
            <a:endParaRPr lang="cs-CZ" sz="2400" b="1" dirty="0">
              <a:solidFill>
                <a:srgbClr val="800000"/>
              </a:solidFill>
            </a:endParaRPr>
          </a:p>
        </p:txBody>
      </p:sp>
      <p:pic>
        <p:nvPicPr>
          <p:cNvPr id="9" name="Obrázek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4"/>
          <a:stretch>
            <a:fillRect/>
          </a:stretch>
        </p:blipFill>
        <p:spPr bwMode="auto">
          <a:xfrm>
            <a:off x="5046663" y="890588"/>
            <a:ext cx="2913062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23"/>
          <p:cNvSpPr txBox="1"/>
          <p:nvPr/>
        </p:nvSpPr>
        <p:spPr>
          <a:xfrm>
            <a:off x="5799138" y="3146425"/>
            <a:ext cx="844550" cy="1682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1100" dirty="0">
                <a:latin typeface="+mn-lt"/>
              </a:rPr>
              <a:t>healthy donors</a:t>
            </a:r>
          </a:p>
        </p:txBody>
      </p:sp>
      <p:sp>
        <p:nvSpPr>
          <p:cNvPr id="11" name="TextovéPole 24"/>
          <p:cNvSpPr txBox="1"/>
          <p:nvPr/>
        </p:nvSpPr>
        <p:spPr>
          <a:xfrm>
            <a:off x="6972300" y="3146425"/>
            <a:ext cx="774700" cy="1682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1100">
                <a:latin typeface="+mn-lt"/>
              </a:rPr>
              <a:t>CRC patients</a:t>
            </a:r>
          </a:p>
        </p:txBody>
      </p:sp>
      <p:sp>
        <p:nvSpPr>
          <p:cNvPr id="12" name="TextovéPole 25"/>
          <p:cNvSpPr txBox="1"/>
          <p:nvPr/>
        </p:nvSpPr>
        <p:spPr>
          <a:xfrm>
            <a:off x="5028317" y="733484"/>
            <a:ext cx="353943" cy="2412287"/>
          </a:xfrm>
          <a:prstGeom prst="rect">
            <a:avLst/>
          </a:prstGeom>
          <a:solidFill>
            <a:schemeClr val="bg1"/>
          </a:solidFill>
        </p:spPr>
        <p:txBody>
          <a:bodyPr vert="vert270">
            <a:spAutoFit/>
          </a:bodyPr>
          <a:lstStyle/>
          <a:p>
            <a:pPr>
              <a:defRPr/>
            </a:pPr>
            <a:r>
              <a:rPr lang="en-GB" sz="1100" dirty="0">
                <a:latin typeface="+mn-lt"/>
              </a:rPr>
              <a:t>amount of molecules per  1 </a:t>
            </a:r>
            <a:r>
              <a:rPr lang="en-GB" sz="1100" dirty="0" err="1">
                <a:latin typeface="+mn-lt"/>
              </a:rPr>
              <a:t>ng</a:t>
            </a:r>
            <a:r>
              <a:rPr lang="en-GB" sz="1100" dirty="0">
                <a:latin typeface="+mn-lt"/>
              </a:rPr>
              <a:t> of RNA </a:t>
            </a:r>
          </a:p>
        </p:txBody>
      </p:sp>
      <p:pic>
        <p:nvPicPr>
          <p:cNvPr id="6" name="Obrázek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4" r="11111"/>
          <a:stretch>
            <a:fillRect/>
          </a:stretch>
        </p:blipFill>
        <p:spPr bwMode="auto">
          <a:xfrm>
            <a:off x="5118100" y="4256088"/>
            <a:ext cx="305117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26"/>
          <p:cNvSpPr txBox="1"/>
          <p:nvPr/>
        </p:nvSpPr>
        <p:spPr>
          <a:xfrm>
            <a:off x="4889203" y="3546693"/>
            <a:ext cx="316085" cy="2822514"/>
          </a:xfrm>
          <a:prstGeom prst="rect">
            <a:avLst/>
          </a:prstGeom>
          <a:solidFill>
            <a:schemeClr val="bg1"/>
          </a:solidFill>
        </p:spPr>
        <p:txBody>
          <a:bodyPr vert="vert270">
            <a:spAutoFit/>
          </a:bodyPr>
          <a:lstStyle/>
          <a:p>
            <a:pPr>
              <a:defRPr/>
            </a:pPr>
            <a:r>
              <a:rPr lang="en-GB" sz="1100" dirty="0">
                <a:latin typeface="+mn-lt"/>
              </a:rPr>
              <a:t>amount of molecules per  1 ng of RNA  (log</a:t>
            </a:r>
            <a:r>
              <a:rPr lang="en-GB" sz="1100" baseline="-25000" dirty="0">
                <a:latin typeface="+mn-lt"/>
              </a:rPr>
              <a:t>10</a:t>
            </a:r>
            <a:r>
              <a:rPr lang="en-GB" sz="1100" dirty="0">
                <a:latin typeface="+mn-lt"/>
              </a:rPr>
              <a:t>)</a:t>
            </a:r>
          </a:p>
        </p:txBody>
      </p:sp>
      <p:sp>
        <p:nvSpPr>
          <p:cNvPr id="23" name="TextovéPole 30"/>
          <p:cNvSpPr txBox="1"/>
          <p:nvPr/>
        </p:nvSpPr>
        <p:spPr>
          <a:xfrm>
            <a:off x="5943600" y="706438"/>
            <a:ext cx="151288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P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&lt;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 0.0001</a:t>
            </a:r>
            <a:endParaRPr lang="en-GB" sz="14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" name="TextovéPole 31"/>
          <p:cNvSpPr txBox="1"/>
          <p:nvPr/>
        </p:nvSpPr>
        <p:spPr>
          <a:xfrm>
            <a:off x="6180138" y="4084638"/>
            <a:ext cx="15128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P = 0.0004</a:t>
            </a:r>
            <a:endParaRPr lang="en-GB" sz="14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799138" y="3617913"/>
            <a:ext cx="798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N=125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948488" y="3638550"/>
            <a:ext cx="798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N=125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294438" y="6200775"/>
            <a:ext cx="1306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TNM STAGE</a:t>
            </a:r>
          </a:p>
        </p:txBody>
      </p:sp>
      <p:pic>
        <p:nvPicPr>
          <p:cNvPr id="2868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1" t="27188" r="46043" b="33438"/>
          <a:stretch>
            <a:fillRect/>
          </a:stretch>
        </p:blipFill>
        <p:spPr bwMode="auto">
          <a:xfrm>
            <a:off x="660400" y="962025"/>
            <a:ext cx="3271838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6" t="32281" r="13474" b="10626"/>
          <a:stretch>
            <a:fillRect/>
          </a:stretch>
        </p:blipFill>
        <p:spPr bwMode="auto">
          <a:xfrm>
            <a:off x="952500" y="4144963"/>
            <a:ext cx="2979738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7" name="TextBox 29"/>
          <p:cNvSpPr txBox="1">
            <a:spLocks noChangeArrowheads="1"/>
          </p:cNvSpPr>
          <p:nvPr/>
        </p:nvSpPr>
        <p:spPr bwMode="auto">
          <a:xfrm>
            <a:off x="2465388" y="3838575"/>
            <a:ext cx="2108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Slaby et al, Oncology 2007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522413" y="6469063"/>
            <a:ext cx="3524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Faltejskova et al, Int J Colorectal Disease 2011</a:t>
            </a:r>
          </a:p>
        </p:txBody>
      </p:sp>
      <p:sp>
        <p:nvSpPr>
          <p:cNvPr id="28689" name="TextBox 12"/>
          <p:cNvSpPr txBox="1">
            <a:spLocks noChangeArrowheads="1"/>
          </p:cNvSpPr>
          <p:nvPr/>
        </p:nvSpPr>
        <p:spPr bwMode="auto">
          <a:xfrm>
            <a:off x="6660096" y="6516688"/>
            <a:ext cx="18817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i="1" dirty="0" smtClean="0">
                <a:latin typeface="Arial" charset="0"/>
              </a:rPr>
              <a:t>unpublished </a:t>
            </a:r>
            <a:r>
              <a:rPr lang="en-US" sz="1200" b="1" i="1" dirty="0">
                <a:latin typeface="Arial" charset="0"/>
              </a:rPr>
              <a:t>data </a:t>
            </a:r>
            <a:r>
              <a:rPr lang="en-US" sz="1200" b="1" i="1" dirty="0" smtClean="0">
                <a:latin typeface="Arial" charset="0"/>
              </a:rPr>
              <a:t>2014</a:t>
            </a:r>
            <a:endParaRPr lang="en-US" sz="1200" b="1" i="1" dirty="0">
              <a:latin typeface="Arial" charset="0"/>
            </a:endParaRPr>
          </a:p>
        </p:txBody>
      </p:sp>
      <p:pic>
        <p:nvPicPr>
          <p:cNvPr id="19" name="obrázek 4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5077" y="1885791"/>
            <a:ext cx="5048251" cy="3603943"/>
          </a:xfrm>
          <a:prstGeom prst="rect">
            <a:avLst/>
          </a:prstGeom>
          <a:noFill/>
          <a:ln w="19050" cmpd="sng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762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3" grpId="0"/>
      <p:bldP spid="24" grpId="0"/>
      <p:bldP spid="25" grpId="0"/>
      <p:bldP spid="26" grpId="0"/>
      <p:bldP spid="27" grpId="0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ChangeArrowheads="1"/>
          </p:cNvSpPr>
          <p:nvPr/>
        </p:nvSpPr>
        <p:spPr bwMode="auto">
          <a:xfrm>
            <a:off x="131763" y="333375"/>
            <a:ext cx="69564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2000" b="1" dirty="0" err="1" smtClean="0">
                <a:solidFill>
                  <a:srgbClr val="800000"/>
                </a:solidFill>
              </a:rPr>
              <a:t>Cirkukující</a:t>
            </a:r>
            <a:r>
              <a:rPr lang="cs-CZ" sz="2000" b="1" dirty="0" smtClean="0">
                <a:solidFill>
                  <a:srgbClr val="800000"/>
                </a:solidFill>
              </a:rPr>
              <a:t> sérové </a:t>
            </a:r>
            <a:r>
              <a:rPr lang="cs-CZ" sz="2000" b="1" dirty="0" err="1" smtClean="0">
                <a:solidFill>
                  <a:srgbClr val="800000"/>
                </a:solidFill>
              </a:rPr>
              <a:t>mikroRNA</a:t>
            </a:r>
            <a:r>
              <a:rPr lang="cs-CZ" sz="2000" b="1" dirty="0" smtClean="0">
                <a:solidFill>
                  <a:srgbClr val="800000"/>
                </a:solidFill>
              </a:rPr>
              <a:t> v diagnostice renálního karcinomu</a:t>
            </a:r>
            <a:endParaRPr lang="cs-CZ" sz="2000" b="1" dirty="0">
              <a:solidFill>
                <a:srgbClr val="800000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25538"/>
            <a:ext cx="4435475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395288" y="5516563"/>
            <a:ext cx="87487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err="1" smtClean="0"/>
              <a:t>Vzorky</a:t>
            </a:r>
            <a:r>
              <a:rPr lang="en-US" dirty="0" smtClean="0"/>
              <a:t> </a:t>
            </a:r>
            <a:r>
              <a:rPr lang="en-US" dirty="0" err="1" smtClean="0"/>
              <a:t>krevního</a:t>
            </a:r>
            <a:r>
              <a:rPr lang="en-US" dirty="0" smtClean="0"/>
              <a:t> </a:t>
            </a:r>
            <a:r>
              <a:rPr lang="en-US" dirty="0" err="1" smtClean="0"/>
              <a:t>séra</a:t>
            </a:r>
            <a:r>
              <a:rPr lang="en-US" dirty="0" smtClean="0"/>
              <a:t> </a:t>
            </a:r>
            <a:r>
              <a:rPr lang="en-US" dirty="0" err="1" smtClean="0"/>
              <a:t>rozdělené</a:t>
            </a:r>
            <a:r>
              <a:rPr lang="en-US" dirty="0" smtClean="0"/>
              <a:t> do </a:t>
            </a:r>
            <a:r>
              <a:rPr lang="en-US" dirty="0" err="1" smtClean="0"/>
              <a:t>skupin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základě</a:t>
            </a:r>
            <a:r>
              <a:rPr lang="en-US" dirty="0" smtClean="0"/>
              <a:t> </a:t>
            </a:r>
            <a:r>
              <a:rPr lang="en-US" dirty="0" err="1" smtClean="0"/>
              <a:t>rozdílné</a:t>
            </a:r>
            <a:r>
              <a:rPr lang="en-US" dirty="0" smtClean="0"/>
              <a:t> </a:t>
            </a:r>
            <a:r>
              <a:rPr lang="en-US" dirty="0" err="1" smtClean="0"/>
              <a:t>exprese</a:t>
            </a:r>
            <a:r>
              <a:rPr lang="en-US" dirty="0" smtClean="0"/>
              <a:t> </a:t>
            </a:r>
            <a:r>
              <a:rPr lang="en-US" dirty="0" err="1" smtClean="0"/>
              <a:t>miRNA</a:t>
            </a:r>
            <a:r>
              <a:rPr lang="en-US" dirty="0" smtClean="0"/>
              <a:t> (</a:t>
            </a:r>
            <a:r>
              <a:rPr lang="en-US" dirty="0" err="1" smtClean="0"/>
              <a:t>žlutá</a:t>
            </a:r>
            <a:r>
              <a:rPr lang="en-US" dirty="0" smtClean="0"/>
              <a:t> </a:t>
            </a:r>
            <a:r>
              <a:rPr lang="en-US" dirty="0" err="1" smtClean="0"/>
              <a:t>barva</a:t>
            </a:r>
            <a:r>
              <a:rPr lang="en-US" dirty="0" smtClean="0"/>
              <a:t> </a:t>
            </a:r>
            <a:r>
              <a:rPr lang="en-US" dirty="0" err="1" smtClean="0"/>
              <a:t>znamená</a:t>
            </a:r>
            <a:r>
              <a:rPr lang="en-US" dirty="0" smtClean="0"/>
              <a:t> </a:t>
            </a:r>
            <a:r>
              <a:rPr lang="en-US" dirty="0" err="1" smtClean="0"/>
              <a:t>vzorky</a:t>
            </a:r>
            <a:r>
              <a:rPr lang="en-US" dirty="0" smtClean="0"/>
              <a:t> </a:t>
            </a:r>
            <a:r>
              <a:rPr lang="en-US" dirty="0" err="1" smtClean="0"/>
              <a:t>pacientů</a:t>
            </a:r>
            <a:r>
              <a:rPr lang="en-US" dirty="0" smtClean="0"/>
              <a:t> s </a:t>
            </a:r>
            <a:r>
              <a:rPr lang="en-US" dirty="0" err="1" smtClean="0"/>
              <a:t>renálním</a:t>
            </a:r>
            <a:r>
              <a:rPr lang="en-US" dirty="0" smtClean="0"/>
              <a:t> </a:t>
            </a:r>
            <a:r>
              <a:rPr lang="en-US" dirty="0" err="1" smtClean="0"/>
              <a:t>karcinomem</a:t>
            </a:r>
            <a:r>
              <a:rPr lang="en-US" dirty="0" smtClean="0"/>
              <a:t>, </a:t>
            </a:r>
            <a:r>
              <a:rPr lang="en-US" dirty="0" err="1" smtClean="0"/>
              <a:t>modrá</a:t>
            </a:r>
            <a:r>
              <a:rPr lang="en-US" dirty="0" smtClean="0"/>
              <a:t> </a:t>
            </a:r>
            <a:r>
              <a:rPr lang="en-US" dirty="0" err="1" smtClean="0"/>
              <a:t>pak</a:t>
            </a:r>
            <a:r>
              <a:rPr lang="en-US" dirty="0" smtClean="0"/>
              <a:t> </a:t>
            </a:r>
            <a:r>
              <a:rPr lang="en-US" dirty="0" err="1" smtClean="0"/>
              <a:t>vzorky</a:t>
            </a:r>
            <a:r>
              <a:rPr lang="en-US" dirty="0" smtClean="0"/>
              <a:t> </a:t>
            </a:r>
            <a:r>
              <a:rPr lang="en-US" dirty="0" err="1" smtClean="0"/>
              <a:t>kontrolních</a:t>
            </a:r>
            <a:r>
              <a:rPr lang="en-US" dirty="0" smtClean="0"/>
              <a:t> </a:t>
            </a:r>
            <a:r>
              <a:rPr lang="en-US" dirty="0" err="1" smtClean="0"/>
              <a:t>jedinců</a:t>
            </a:r>
            <a:r>
              <a:rPr lang="en-US" dirty="0" smtClean="0"/>
              <a:t>, </a:t>
            </a:r>
            <a:r>
              <a:rPr lang="en-US" dirty="0" err="1" smtClean="0"/>
              <a:t>vyhodnoceno</a:t>
            </a:r>
            <a:r>
              <a:rPr lang="en-US" dirty="0" smtClean="0"/>
              <a:t> </a:t>
            </a:r>
            <a:r>
              <a:rPr lang="en-US" dirty="0" err="1" smtClean="0"/>
              <a:t>metodou</a:t>
            </a:r>
            <a:r>
              <a:rPr lang="en-US" dirty="0" smtClean="0"/>
              <a:t> LIMMA, p&lt;0001)</a:t>
            </a:r>
          </a:p>
        </p:txBody>
      </p:sp>
      <p:sp>
        <p:nvSpPr>
          <p:cNvPr id="44036" name="TextBox 12"/>
          <p:cNvSpPr txBox="1">
            <a:spLocks noChangeArrowheads="1"/>
          </p:cNvSpPr>
          <p:nvPr/>
        </p:nvSpPr>
        <p:spPr bwMode="auto">
          <a:xfrm>
            <a:off x="6343650" y="6314688"/>
            <a:ext cx="24780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0" i="1" dirty="0" err="1"/>
              <a:t>Redova</a:t>
            </a:r>
            <a:r>
              <a:rPr lang="en-US" sz="1200" b="0" i="1" dirty="0"/>
              <a:t> et al., J </a:t>
            </a:r>
            <a:r>
              <a:rPr lang="en-US" sz="1200" b="0" i="1" dirty="0" err="1"/>
              <a:t>Transl</a:t>
            </a:r>
            <a:r>
              <a:rPr lang="en-US" sz="1200" b="0" i="1" dirty="0"/>
              <a:t> Med 2012</a:t>
            </a:r>
          </a:p>
        </p:txBody>
      </p:sp>
      <p:sp>
        <p:nvSpPr>
          <p:cNvPr id="2" name="Rectangle 1"/>
          <p:cNvSpPr/>
          <p:nvPr/>
        </p:nvSpPr>
        <p:spPr>
          <a:xfrm>
            <a:off x="2946400" y="1892300"/>
            <a:ext cx="1562100" cy="254000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5800" y="1892300"/>
            <a:ext cx="1168400" cy="254000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2" idx="1"/>
          </p:cNvCxnSpPr>
          <p:nvPr/>
        </p:nvCxnSpPr>
        <p:spPr>
          <a:xfrm flipH="1" flipV="1">
            <a:off x="1778000" y="1625600"/>
            <a:ext cx="1168400" cy="393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7" idx="3"/>
          </p:cNvCxnSpPr>
          <p:nvPr/>
        </p:nvCxnSpPr>
        <p:spPr>
          <a:xfrm flipV="1">
            <a:off x="5664200" y="1536700"/>
            <a:ext cx="1016000" cy="482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1500" y="1219200"/>
            <a:ext cx="168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Vzorky</a:t>
            </a:r>
            <a:r>
              <a:rPr lang="en-US" dirty="0" smtClean="0"/>
              <a:t> </a:t>
            </a:r>
            <a:r>
              <a:rPr lang="en-US" dirty="0" err="1" smtClean="0"/>
              <a:t>pacient</a:t>
            </a:r>
            <a:r>
              <a:rPr lang="en-US" dirty="0" err="1"/>
              <a:t>ů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80200" y="1219200"/>
            <a:ext cx="155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Vzorky</a:t>
            </a:r>
            <a:r>
              <a:rPr lang="en-US" dirty="0" smtClean="0"/>
              <a:t> </a:t>
            </a:r>
            <a:r>
              <a:rPr lang="en-US" dirty="0" err="1" smtClean="0"/>
              <a:t>kontrol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4152900"/>
            <a:ext cx="1765300" cy="1791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0200" y="4243152"/>
            <a:ext cx="2006600" cy="177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231263" y="4193704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81800" y="4243152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81800" y="3825557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Škála</a:t>
            </a:r>
            <a:r>
              <a:rPr lang="en-US" sz="1400" dirty="0" smtClean="0"/>
              <a:t> </a:t>
            </a:r>
            <a:r>
              <a:rPr lang="en-US" sz="1400" dirty="0" err="1" smtClean="0"/>
              <a:t>hladin</a:t>
            </a:r>
            <a:r>
              <a:rPr lang="en-US" sz="1400" dirty="0" smtClean="0"/>
              <a:t> </a:t>
            </a:r>
            <a:r>
              <a:rPr lang="en-US" sz="1400" dirty="0" err="1" smtClean="0"/>
              <a:t>mikroRNA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77" y="2717800"/>
            <a:ext cx="1671298" cy="2197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877" y="505833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Robert </a:t>
            </a:r>
            <a:r>
              <a:rPr lang="en-US" dirty="0" err="1" smtClean="0"/>
              <a:t>Iliev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71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4"/>
          <p:cNvSpPr>
            <a:spLocks noChangeArrowheads="1"/>
          </p:cNvSpPr>
          <p:nvPr/>
        </p:nvSpPr>
        <p:spPr bwMode="auto">
          <a:xfrm>
            <a:off x="131763" y="333375"/>
            <a:ext cx="82881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800000"/>
                </a:solidFill>
              </a:rPr>
              <a:t>Cirkukující</a:t>
            </a:r>
            <a:r>
              <a:rPr lang="cs-CZ" sz="2400" b="1" dirty="0">
                <a:solidFill>
                  <a:srgbClr val="800000"/>
                </a:solidFill>
              </a:rPr>
              <a:t> sérové </a:t>
            </a:r>
            <a:r>
              <a:rPr lang="cs-CZ" sz="2400" b="1" dirty="0" err="1">
                <a:solidFill>
                  <a:srgbClr val="800000"/>
                </a:solidFill>
              </a:rPr>
              <a:t>mikroRNA</a:t>
            </a:r>
            <a:r>
              <a:rPr lang="cs-CZ" sz="2400" b="1" dirty="0">
                <a:solidFill>
                  <a:srgbClr val="800000"/>
                </a:solidFill>
              </a:rPr>
              <a:t> v diagnostice renálního karcinomu</a:t>
            </a:r>
          </a:p>
        </p:txBody>
      </p:sp>
      <p:pic>
        <p:nvPicPr>
          <p:cNvPr id="655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33401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914400"/>
            <a:ext cx="34671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900488"/>
            <a:ext cx="5816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21"/>
          <p:cNvSpPr txBox="1">
            <a:spLocks noChangeArrowheads="1"/>
          </p:cNvSpPr>
          <p:nvPr/>
        </p:nvSpPr>
        <p:spPr bwMode="auto">
          <a:xfrm>
            <a:off x="7085040" y="6473667"/>
            <a:ext cx="189346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1" i="1" dirty="0" err="1" smtClean="0">
                <a:latin typeface="Arial" charset="0"/>
              </a:rPr>
              <a:t>Fedorko</a:t>
            </a:r>
            <a:r>
              <a:rPr lang="en-US" sz="1000" b="1" i="1" dirty="0" smtClean="0">
                <a:latin typeface="Arial" charset="0"/>
              </a:rPr>
              <a:t>, </a:t>
            </a:r>
            <a:r>
              <a:rPr lang="en-US" sz="1000" b="1" i="1" dirty="0" err="1" smtClean="0">
                <a:latin typeface="Arial" charset="0"/>
              </a:rPr>
              <a:t>Int</a:t>
            </a:r>
            <a:r>
              <a:rPr lang="en-US" sz="1000" b="1" i="1" dirty="0" smtClean="0">
                <a:latin typeface="Arial" charset="0"/>
              </a:rPr>
              <a:t> J </a:t>
            </a:r>
            <a:r>
              <a:rPr lang="en-US" sz="1000" b="1" i="1" dirty="0" err="1" smtClean="0">
                <a:latin typeface="Arial" charset="0"/>
              </a:rPr>
              <a:t>Mol</a:t>
            </a:r>
            <a:r>
              <a:rPr lang="en-US" sz="1000" b="1" i="1" dirty="0" smtClean="0">
                <a:latin typeface="Arial" charset="0"/>
              </a:rPr>
              <a:t> </a:t>
            </a:r>
            <a:r>
              <a:rPr lang="en-US" sz="1000" b="1" i="1" dirty="0" err="1" smtClean="0">
                <a:latin typeface="Arial" charset="0"/>
              </a:rPr>
              <a:t>Sci</a:t>
            </a:r>
            <a:r>
              <a:rPr lang="en-US" sz="1000" b="1" i="1" dirty="0" smtClean="0">
                <a:latin typeface="Arial" charset="0"/>
              </a:rPr>
              <a:t>,  2015</a:t>
            </a:r>
            <a:endParaRPr lang="en-US" sz="1000" b="1" i="1" dirty="0">
              <a:latin typeface="Arial" charset="0"/>
            </a:endParaRPr>
          </a:p>
        </p:txBody>
      </p:sp>
      <p:sp>
        <p:nvSpPr>
          <p:cNvPr id="65542" name="TextBox 6"/>
          <p:cNvSpPr txBox="1">
            <a:spLocks noChangeArrowheads="1"/>
          </p:cNvSpPr>
          <p:nvPr/>
        </p:nvSpPr>
        <p:spPr bwMode="auto">
          <a:xfrm>
            <a:off x="620736" y="3435304"/>
            <a:ext cx="127791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/>
              <a:t>N=215</a:t>
            </a:r>
          </a:p>
        </p:txBody>
      </p:sp>
      <p:sp>
        <p:nvSpPr>
          <p:cNvPr id="65543" name="TextBox 7"/>
          <p:cNvSpPr txBox="1">
            <a:spLocks noChangeArrowheads="1"/>
          </p:cNvSpPr>
          <p:nvPr/>
        </p:nvSpPr>
        <p:spPr bwMode="auto">
          <a:xfrm>
            <a:off x="2200889" y="3541713"/>
            <a:ext cx="80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N=125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98650" y="1913467"/>
            <a:ext cx="106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P&lt;0.0001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65183" y="1728801"/>
            <a:ext cx="106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P&lt;0.0001</a:t>
            </a:r>
            <a:endParaRPr lang="en-US" dirty="0"/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678" y="1041020"/>
            <a:ext cx="2302405" cy="174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253" y="3116217"/>
            <a:ext cx="2590800" cy="2290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3663" y="5626768"/>
            <a:ext cx="2108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Sensitivity 80%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Specificity 76%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16800" y="4436533"/>
            <a:ext cx="1229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AUC=0,848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41067" y="2931551"/>
            <a:ext cx="168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miR-378+miR-210</a:t>
            </a:r>
            <a:endParaRPr lang="en-US" sz="1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4100" y="1803400"/>
            <a:ext cx="4483100" cy="32512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2703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98488" y="127000"/>
            <a:ext cx="80121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cs-CZ" sz="2000" b="1" dirty="0" smtClean="0">
                <a:solidFill>
                  <a:srgbClr val="800000"/>
                </a:solidFill>
              </a:rPr>
              <a:t>Močové </a:t>
            </a:r>
            <a:r>
              <a:rPr lang="cs-CZ" sz="2000" b="1" dirty="0" err="1" smtClean="0">
                <a:solidFill>
                  <a:srgbClr val="800000"/>
                </a:solidFill>
              </a:rPr>
              <a:t>mikroRNA</a:t>
            </a:r>
            <a:r>
              <a:rPr lang="cs-CZ" sz="2000" b="1" dirty="0" smtClean="0">
                <a:solidFill>
                  <a:srgbClr val="800000"/>
                </a:solidFill>
              </a:rPr>
              <a:t> jako diagnostické biomarkery </a:t>
            </a:r>
            <a:r>
              <a:rPr lang="cs-CZ" sz="2000" b="1" dirty="0" err="1" smtClean="0">
                <a:solidFill>
                  <a:srgbClr val="800000"/>
                </a:solidFill>
              </a:rPr>
              <a:t>uroteliálního</a:t>
            </a:r>
            <a:r>
              <a:rPr lang="cs-CZ" sz="2000" b="1" dirty="0" smtClean="0">
                <a:solidFill>
                  <a:srgbClr val="800000"/>
                </a:solidFill>
              </a:rPr>
              <a:t> karcinomu</a:t>
            </a:r>
          </a:p>
        </p:txBody>
      </p:sp>
      <p:pic>
        <p:nvPicPr>
          <p:cNvPr id="6" name="Zástupný symbol pro obsah 8" descr="miR-21 (pelet vs supernatant).pn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599556" y="723643"/>
            <a:ext cx="2953072" cy="2382192"/>
          </a:xfrm>
          <a:prstGeom prst="rect">
            <a:avLst/>
          </a:prstGeom>
        </p:spPr>
      </p:pic>
      <p:pic>
        <p:nvPicPr>
          <p:cNvPr id="8" name="Zástupný symbol pro obsah 6" descr="čas odběru vzorku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79081" y="723643"/>
            <a:ext cx="2959919" cy="22178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6125" y="2941486"/>
            <a:ext cx="2568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4  zdraví dobrovolníci </a:t>
            </a:r>
          </a:p>
          <a:p>
            <a:r>
              <a:rPr lang="cs-CZ" sz="1400" dirty="0"/>
              <a:t>odběry 3x denně po dobu  5 dnů</a:t>
            </a:r>
          </a:p>
        </p:txBody>
      </p:sp>
      <p:pic>
        <p:nvPicPr>
          <p:cNvPr id="10" name="Zástupný symbol pro obsah 9" descr="bioanalyzer.pn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3307654" y="3752166"/>
            <a:ext cx="2590800" cy="2607588"/>
          </a:xfrm>
          <a:prstGeom prst="rect">
            <a:avLst/>
          </a:prstGeom>
        </p:spPr>
      </p:pic>
      <p:pic>
        <p:nvPicPr>
          <p:cNvPr id="11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279037"/>
            <a:ext cx="3002854" cy="326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752166"/>
            <a:ext cx="2766969" cy="216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00" y="779100"/>
            <a:ext cx="1181100" cy="1420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5882" y="2482334"/>
            <a:ext cx="143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Jarda</a:t>
            </a:r>
            <a:r>
              <a:rPr lang="en-US" dirty="0" smtClean="0"/>
              <a:t> </a:t>
            </a:r>
            <a:r>
              <a:rPr lang="en-US" dirty="0" err="1" smtClean="0"/>
              <a:t>Juráček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3988" y="2295155"/>
            <a:ext cx="1209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Hanka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Mlčochová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8999" y="901700"/>
            <a:ext cx="1547769" cy="1547769"/>
          </a:xfrm>
          <a:prstGeom prst="rect">
            <a:avLst/>
          </a:prstGeom>
        </p:spPr>
      </p:pic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7239000" y="6456892"/>
            <a:ext cx="15970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1" i="1" dirty="0">
                <a:latin typeface="Arial" charset="0"/>
              </a:rPr>
              <a:t>unpublished data </a:t>
            </a:r>
            <a:r>
              <a:rPr lang="en-US" sz="1000" b="1" i="1" dirty="0" smtClean="0">
                <a:latin typeface="Arial" charset="0"/>
              </a:rPr>
              <a:t>2015</a:t>
            </a:r>
            <a:endParaRPr lang="en-US" sz="10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8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98488" y="127000"/>
            <a:ext cx="80121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cs-CZ" sz="2400" b="1" dirty="0">
                <a:solidFill>
                  <a:srgbClr val="800000"/>
                </a:solidFill>
              </a:rPr>
              <a:t>Močové </a:t>
            </a:r>
            <a:r>
              <a:rPr lang="cs-CZ" sz="2400" b="1" dirty="0" err="1">
                <a:solidFill>
                  <a:srgbClr val="800000"/>
                </a:solidFill>
              </a:rPr>
              <a:t>mikroRNA</a:t>
            </a:r>
            <a:r>
              <a:rPr lang="cs-CZ" sz="2400" b="1" dirty="0">
                <a:solidFill>
                  <a:srgbClr val="800000"/>
                </a:solidFill>
              </a:rPr>
              <a:t> jako diagnostické biomarkery </a:t>
            </a:r>
            <a:r>
              <a:rPr lang="cs-CZ" sz="2400" b="1" dirty="0" err="1">
                <a:solidFill>
                  <a:srgbClr val="800000"/>
                </a:solidFill>
              </a:rPr>
              <a:t>uroteliálního</a:t>
            </a:r>
            <a:r>
              <a:rPr lang="cs-CZ" sz="2400" b="1" dirty="0">
                <a:solidFill>
                  <a:srgbClr val="800000"/>
                </a:solidFill>
              </a:rPr>
              <a:t> karcinomu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0234"/>
            <a:ext cx="9144000" cy="565847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404533" y="5164666"/>
            <a:ext cx="812800" cy="74506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1181695"/>
            <a:ext cx="5162550" cy="4924425"/>
          </a:xfrm>
          <a:prstGeom prst="rect">
            <a:avLst/>
          </a:prstGeom>
          <a:noFill/>
          <a:ln w="285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01222" y="1365934"/>
            <a:ext cx="1137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59 </a:t>
            </a:r>
            <a:r>
              <a:rPr lang="en-US" b="1" dirty="0" err="1" smtClean="0">
                <a:solidFill>
                  <a:srgbClr val="800000"/>
                </a:solidFill>
              </a:rPr>
              <a:t>miRNA</a:t>
            </a:r>
            <a:endParaRPr lang="en-US" b="1" dirty="0" smtClean="0">
              <a:solidFill>
                <a:srgbClr val="800000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P&lt;0,01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7239000" y="6456892"/>
            <a:ext cx="15970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1" i="1" dirty="0">
                <a:latin typeface="Arial" charset="0"/>
              </a:rPr>
              <a:t>unpublished data </a:t>
            </a:r>
            <a:r>
              <a:rPr lang="en-US" sz="1000" b="1" i="1" dirty="0" smtClean="0">
                <a:latin typeface="Arial" charset="0"/>
              </a:rPr>
              <a:t>2015</a:t>
            </a:r>
            <a:endParaRPr lang="en-US" sz="10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70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5A637E-7B8F-CD48-9CFB-6E1E57B2CBC8}" type="slidenum">
              <a:rPr lang="cs-CZ" smtClean="0"/>
              <a:pPr>
                <a:defRPr/>
              </a:pPr>
              <a:t>45</a:t>
            </a:fld>
            <a:endParaRPr lang="cs-CZ">
              <a:solidFill>
                <a:srgbClr val="E1F0D2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98488" y="127000"/>
            <a:ext cx="8012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charset="0"/>
              <a:buNone/>
            </a:pPr>
            <a:r>
              <a:rPr lang="cs-CZ" b="1" dirty="0" smtClean="0">
                <a:solidFill>
                  <a:srgbClr val="800000"/>
                </a:solidFill>
              </a:rPr>
              <a:t>Močové </a:t>
            </a:r>
            <a:r>
              <a:rPr lang="cs-CZ" b="1" dirty="0" err="1" smtClean="0">
                <a:solidFill>
                  <a:srgbClr val="800000"/>
                </a:solidFill>
              </a:rPr>
              <a:t>mikroRNA</a:t>
            </a:r>
            <a:r>
              <a:rPr lang="cs-CZ" b="1" dirty="0" smtClean="0">
                <a:solidFill>
                  <a:srgbClr val="800000"/>
                </a:solidFill>
              </a:rPr>
              <a:t> jako </a:t>
            </a:r>
            <a:r>
              <a:rPr lang="cs-CZ" b="1" dirty="0" err="1" smtClean="0">
                <a:solidFill>
                  <a:srgbClr val="800000"/>
                </a:solidFill>
              </a:rPr>
              <a:t>biomakrery</a:t>
            </a:r>
            <a:r>
              <a:rPr lang="cs-CZ" b="1" dirty="0" smtClean="0">
                <a:solidFill>
                  <a:srgbClr val="800000"/>
                </a:solidFill>
              </a:rPr>
              <a:t> karcinomu močového měchýře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04900"/>
            <a:ext cx="4241800" cy="323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99" y="1371600"/>
            <a:ext cx="3780825" cy="287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7342" y="4279900"/>
            <a:ext cx="74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N=47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31106" y="850900"/>
            <a:ext cx="92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miR-31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55406" y="1028700"/>
            <a:ext cx="92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dirty="0" smtClean="0"/>
              <a:t>miR-93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3308" y="5207000"/>
            <a:ext cx="4097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Two examples of successful validation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Second phase of validation, patent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2984500" y="825500"/>
            <a:ext cx="444500" cy="381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896100" y="977900"/>
            <a:ext cx="444500" cy="381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7239000" y="6456892"/>
            <a:ext cx="15970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1" i="1" dirty="0">
                <a:latin typeface="Arial" charset="0"/>
              </a:rPr>
              <a:t>unpublished data </a:t>
            </a:r>
            <a:r>
              <a:rPr lang="en-US" sz="1000" b="1" i="1" dirty="0" smtClean="0">
                <a:latin typeface="Arial" charset="0"/>
              </a:rPr>
              <a:t>2015</a:t>
            </a:r>
            <a:endParaRPr lang="en-US" sz="10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667" y="488834"/>
            <a:ext cx="8707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Small RNA sequencing in blood serum of colorectal cancer patients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889" y="1312333"/>
            <a:ext cx="8379217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Pooled samples</a:t>
            </a:r>
          </a:p>
          <a:p>
            <a:r>
              <a:rPr lang="cs-CZ" b="1" dirty="0"/>
              <a:t>O</a:t>
            </a:r>
            <a:r>
              <a:rPr lang="en-US" b="1" dirty="0" err="1"/>
              <a:t>nly</a:t>
            </a:r>
            <a:r>
              <a:rPr lang="en-US" b="1" dirty="0"/>
              <a:t> </a:t>
            </a:r>
            <a:r>
              <a:rPr lang="en-US" b="1" dirty="0" err="1"/>
              <a:t>spectrophotometrically</a:t>
            </a:r>
            <a:r>
              <a:rPr lang="en-US" b="1" dirty="0"/>
              <a:t> evaluated non-</a:t>
            </a:r>
            <a:r>
              <a:rPr lang="en-US" b="1" dirty="0" err="1"/>
              <a:t>heamolyzed</a:t>
            </a:r>
            <a:r>
              <a:rPr lang="en-US" b="1" dirty="0"/>
              <a:t> samples were </a:t>
            </a:r>
            <a:r>
              <a:rPr lang="en-US" b="1" dirty="0" smtClean="0"/>
              <a:t>included</a:t>
            </a:r>
          </a:p>
          <a:p>
            <a:r>
              <a:rPr lang="en-US" b="1" dirty="0" smtClean="0"/>
              <a:t>1 pool = blood serum of 12 patients (200ul serum, one pool=2,4 ml)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5 pools of healthy donors = 60 healthy donors 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12 pools of CRC patients based on serum samples of 144 colorectal cancer patients </a:t>
            </a:r>
          </a:p>
          <a:p>
            <a:r>
              <a:rPr lang="en-US" b="1" dirty="0" smtClean="0"/>
              <a:t>	(36 CRC patients of each clinical stage I-IV)</a:t>
            </a:r>
          </a:p>
          <a:p>
            <a:endParaRPr lang="en-US" dirty="0"/>
          </a:p>
          <a:p>
            <a:r>
              <a:rPr lang="en-US" b="1" dirty="0"/>
              <a:t>RNA purification - </a:t>
            </a:r>
            <a:r>
              <a:rPr lang="cs-CZ" b="1" dirty="0" err="1"/>
              <a:t>miRNeasy</a:t>
            </a:r>
            <a:r>
              <a:rPr lang="cs-CZ" b="1" dirty="0"/>
              <a:t> </a:t>
            </a:r>
            <a:r>
              <a:rPr lang="cs-CZ" b="1" dirty="0" err="1"/>
              <a:t>Serum</a:t>
            </a:r>
            <a:r>
              <a:rPr lang="cs-CZ" b="1" dirty="0"/>
              <a:t>/plasma </a:t>
            </a:r>
            <a:r>
              <a:rPr lang="cs-CZ" b="1" dirty="0" err="1"/>
              <a:t>Kit</a:t>
            </a:r>
            <a:r>
              <a:rPr lang="cs-CZ" b="1" dirty="0"/>
              <a:t> (</a:t>
            </a:r>
            <a:r>
              <a:rPr lang="cs-CZ" b="1" dirty="0" err="1"/>
              <a:t>Qiagen</a:t>
            </a:r>
            <a:r>
              <a:rPr lang="cs-CZ" b="1" dirty="0" smtClean="0"/>
              <a:t>) (</a:t>
            </a:r>
            <a:r>
              <a:rPr lang="cs-CZ" b="1" dirty="0" err="1" smtClean="0"/>
              <a:t>glycogen</a:t>
            </a:r>
            <a:r>
              <a:rPr lang="cs-CZ" b="1" dirty="0" smtClean="0"/>
              <a:t> as </a:t>
            </a:r>
            <a:r>
              <a:rPr lang="cs-CZ" b="1" dirty="0" err="1" smtClean="0"/>
              <a:t>carrier</a:t>
            </a:r>
            <a:r>
              <a:rPr lang="cs-CZ" b="1" dirty="0"/>
              <a:t>)</a:t>
            </a:r>
          </a:p>
          <a:p>
            <a:r>
              <a:rPr lang="en-US" b="1" dirty="0" smtClean="0"/>
              <a:t>RNA yield 70-140 </a:t>
            </a:r>
            <a:r>
              <a:rPr lang="en-US" b="1" dirty="0" err="1" smtClean="0"/>
              <a:t>ng</a:t>
            </a:r>
            <a:endParaRPr lang="en-US" b="1" dirty="0" smtClean="0"/>
          </a:p>
          <a:p>
            <a:endParaRPr lang="en-US" dirty="0"/>
          </a:p>
          <a:p>
            <a:r>
              <a:rPr lang="en-US" b="1" dirty="0" err="1"/>
              <a:t>Illumina</a:t>
            </a:r>
            <a:r>
              <a:rPr lang="en-US" b="1" dirty="0"/>
              <a:t> </a:t>
            </a:r>
            <a:r>
              <a:rPr lang="en-US" b="1" dirty="0" err="1"/>
              <a:t>MiSeq</a:t>
            </a:r>
            <a:r>
              <a:rPr lang="en-US" b="1" dirty="0"/>
              <a:t>, </a:t>
            </a:r>
            <a:r>
              <a:rPr lang="en-US" b="1" dirty="0" err="1"/>
              <a:t>TruSeq</a:t>
            </a:r>
            <a:r>
              <a:rPr lang="en-US" b="1" dirty="0"/>
              <a:t> Small RNA kit</a:t>
            </a:r>
          </a:p>
          <a:p>
            <a:r>
              <a:rPr lang="en-US" dirty="0" smtClean="0"/>
              <a:t>2 pools in one sequencing run (7,5M  per pool)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" name="Picture 8" descr="http://www.ksre.ksu.edu/igenomics/fullsize1715.ash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2565" y="4096891"/>
            <a:ext cx="4036684" cy="2144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683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7973"/>
            <a:ext cx="6481974" cy="32882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144" y="809079"/>
            <a:ext cx="2781300" cy="440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5888" y="3969223"/>
            <a:ext cx="148166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miRNA</a:t>
            </a:r>
            <a:r>
              <a:rPr lang="en-US" sz="1200" dirty="0" smtClean="0"/>
              <a:t>/</a:t>
            </a:r>
            <a:r>
              <a:rPr lang="en-US" sz="1200" dirty="0" err="1" smtClean="0"/>
              <a:t>piRNA</a:t>
            </a:r>
            <a:endParaRPr lang="en-US" sz="1200" dirty="0" smtClean="0"/>
          </a:p>
          <a:p>
            <a:r>
              <a:rPr lang="en-US" sz="1200" dirty="0" smtClean="0"/>
              <a:t>constructs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7351889" y="492667"/>
            <a:ext cx="1051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Size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0908" y="1172443"/>
            <a:ext cx="582723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High Sensitivity DNA </a:t>
            </a:r>
            <a:r>
              <a:rPr lang="en-US" sz="2000" b="1" dirty="0" err="1">
                <a:solidFill>
                  <a:srgbClr val="800000"/>
                </a:solidFill>
              </a:rPr>
              <a:t>Bioanalyzer</a:t>
            </a:r>
            <a:r>
              <a:rPr lang="en-US" sz="2000" b="1" dirty="0">
                <a:solidFill>
                  <a:srgbClr val="800000"/>
                </a:solidFill>
              </a:rPr>
              <a:t> assay as checkpoint </a:t>
            </a:r>
            <a:endParaRPr lang="en-US" sz="2000" b="1" dirty="0" smtClean="0">
              <a:solidFill>
                <a:srgbClr val="800000"/>
              </a:solidFill>
            </a:endParaRPr>
          </a:p>
          <a:p>
            <a:r>
              <a:rPr lang="en-US" sz="2000" b="1" dirty="0" smtClean="0">
                <a:solidFill>
                  <a:srgbClr val="800000"/>
                </a:solidFill>
              </a:rPr>
              <a:t>for </a:t>
            </a:r>
            <a:r>
              <a:rPr lang="en-US" sz="2000" b="1" dirty="0">
                <a:solidFill>
                  <a:srgbClr val="800000"/>
                </a:solidFill>
              </a:rPr>
              <a:t>correct size selection during library preparation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22" y="3716162"/>
            <a:ext cx="3977966" cy="2417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620" y="3716161"/>
            <a:ext cx="4080289" cy="2417233"/>
          </a:xfrm>
          <a:prstGeom prst="rect">
            <a:avLst/>
          </a:prstGeom>
        </p:spPr>
      </p:pic>
      <p:pic>
        <p:nvPicPr>
          <p:cNvPr id="6" name="obrázek 10"/>
          <p:cNvPicPr/>
          <p:nvPr/>
        </p:nvPicPr>
        <p:blipFill>
          <a:blip r:embed="rId4" cstate="print"/>
          <a:srcRect l="22992" t="45455" r="41700" b="11302"/>
          <a:stretch>
            <a:fillRect/>
          </a:stretch>
        </p:blipFill>
        <p:spPr bwMode="auto">
          <a:xfrm>
            <a:off x="4612109" y="738664"/>
            <a:ext cx="38608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4"/>
          <p:cNvPicPr/>
          <p:nvPr/>
        </p:nvPicPr>
        <p:blipFill>
          <a:blip r:embed="rId5" cstate="print"/>
          <a:srcRect l="22164" t="44963" r="40188" b="11302"/>
          <a:stretch>
            <a:fillRect/>
          </a:stretch>
        </p:blipFill>
        <p:spPr bwMode="auto">
          <a:xfrm>
            <a:off x="586713" y="866422"/>
            <a:ext cx="3686175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33777" y="947888"/>
            <a:ext cx="16469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TUMOR TISSUE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4572000" y="865200"/>
            <a:ext cx="1625678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BLOOD SERUM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639137" y="0"/>
            <a:ext cx="77752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400" b="1" dirty="0" smtClean="0">
                <a:solidFill>
                  <a:srgbClr val="800000"/>
                </a:solidFill>
              </a:rPr>
              <a:t>The </a:t>
            </a:r>
            <a:r>
              <a:rPr lang="en-US" sz="2400" b="1" dirty="0">
                <a:solidFill>
                  <a:srgbClr val="800000"/>
                </a:solidFill>
              </a:rPr>
              <a:t>proportions </a:t>
            </a:r>
            <a:r>
              <a:rPr lang="en-US" sz="2400" b="1" dirty="0" smtClean="0">
                <a:solidFill>
                  <a:srgbClr val="800000"/>
                </a:solidFill>
              </a:rPr>
              <a:t>of </a:t>
            </a:r>
            <a:r>
              <a:rPr lang="en-US" sz="2400" b="1" dirty="0">
                <a:solidFill>
                  <a:srgbClr val="800000"/>
                </a:solidFill>
              </a:rPr>
              <a:t>annotated and non-annotated </a:t>
            </a:r>
            <a:r>
              <a:rPr lang="en-US" sz="2400" b="1" dirty="0" smtClean="0">
                <a:solidFill>
                  <a:srgbClr val="800000"/>
                </a:solidFill>
              </a:rPr>
              <a:t>reads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0339" y="3229518"/>
            <a:ext cx="274456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34% </a:t>
            </a:r>
            <a:r>
              <a:rPr lang="en-US" b="1" dirty="0" err="1" smtClean="0">
                <a:solidFill>
                  <a:srgbClr val="800000"/>
                </a:solidFill>
              </a:rPr>
              <a:t>vs</a:t>
            </a:r>
            <a:r>
              <a:rPr lang="en-US" b="1" dirty="0" smtClean="0">
                <a:solidFill>
                  <a:srgbClr val="800000"/>
                </a:solidFill>
              </a:rPr>
              <a:t> 4% mature </a:t>
            </a:r>
            <a:r>
              <a:rPr lang="en-US" b="1" dirty="0" err="1" smtClean="0">
                <a:solidFill>
                  <a:srgbClr val="800000"/>
                </a:solidFill>
              </a:rPr>
              <a:t>miRNAs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496" y="6210278"/>
            <a:ext cx="580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than 95% of all reads showed an average Q </a:t>
            </a:r>
            <a:r>
              <a:rPr lang="en-US" dirty="0"/>
              <a:t>score </a:t>
            </a:r>
            <a:r>
              <a:rPr lang="en-US" dirty="0" smtClean="0"/>
              <a:t>&gt;30.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9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264" y="1679223"/>
            <a:ext cx="4573423" cy="44613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444" y="241591"/>
            <a:ext cx="76978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</a:rPr>
              <a:t>Percentage of mapped and annotated </a:t>
            </a:r>
            <a:r>
              <a:rPr lang="en-US" sz="2400" b="1" dirty="0" err="1">
                <a:solidFill>
                  <a:srgbClr val="800000"/>
                </a:solidFill>
              </a:rPr>
              <a:t>miRNA</a:t>
            </a:r>
            <a:r>
              <a:rPr lang="en-US" sz="2400" b="1" dirty="0">
                <a:solidFill>
                  <a:srgbClr val="800000"/>
                </a:solidFill>
              </a:rPr>
              <a:t>/</a:t>
            </a:r>
            <a:r>
              <a:rPr lang="en-US" sz="2400" b="1" dirty="0" err="1">
                <a:solidFill>
                  <a:srgbClr val="800000"/>
                </a:solidFill>
              </a:rPr>
              <a:t>piRNA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</a:rPr>
              <a:t>reads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 </a:t>
            </a:r>
            <a:r>
              <a:rPr lang="en-US" sz="2400" b="1" dirty="0">
                <a:solidFill>
                  <a:srgbClr val="800000"/>
                </a:solidFill>
              </a:rPr>
              <a:t>compared to the total number of sequences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19778" y="396400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3,5%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8509" y="229606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32,7%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80845" y="430106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1,48%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94992" y="393173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5,67%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33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61" y="194295"/>
            <a:ext cx="126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800000"/>
                </a:solidFill>
              </a:rPr>
              <a:t>Současnost</a:t>
            </a:r>
            <a:endParaRPr lang="en-US" b="1" dirty="0" smtClean="0">
              <a:solidFill>
                <a:srgbClr val="800000"/>
              </a:solidFill>
            </a:endParaRPr>
          </a:p>
        </p:txBody>
      </p:sp>
      <p:pic>
        <p:nvPicPr>
          <p:cNvPr id="5" name="Picture 4" descr="ambr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3" y="960211"/>
            <a:ext cx="5289217" cy="528921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4563732" y="2381365"/>
            <a:ext cx="2259957" cy="21432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23689" y="1958011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Victor </a:t>
            </a:r>
            <a:r>
              <a:rPr lang="en-US" dirty="0" err="1" smtClean="0"/>
              <a:t>Ambros</a:t>
            </a:r>
            <a:endParaRPr lang="en-US" dirty="0" smtClean="0"/>
          </a:p>
          <a:p>
            <a:r>
              <a:rPr lang="en-US" dirty="0" smtClean="0"/>
              <a:t>2012, CSHL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10338" y="6297938"/>
            <a:ext cx="118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© O. </a:t>
            </a:r>
            <a:r>
              <a:rPr lang="en-US" dirty="0" err="1" smtClean="0"/>
              <a:t>Slabý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167558" y="194295"/>
            <a:ext cx="733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NEW!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78" y="1130300"/>
            <a:ext cx="3530600" cy="4597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478" y="1411111"/>
            <a:ext cx="1934633" cy="97366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3889" y="3443111"/>
            <a:ext cx="1806222" cy="49388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3889" y="4261556"/>
            <a:ext cx="1665111" cy="45155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6" idx="3"/>
          </p:cNvCxnSpPr>
          <p:nvPr/>
        </p:nvCxnSpPr>
        <p:spPr>
          <a:xfrm>
            <a:off x="2300111" y="1897945"/>
            <a:ext cx="3189111" cy="13617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</p:cNvCxnSpPr>
          <p:nvPr/>
        </p:nvCxnSpPr>
        <p:spPr>
          <a:xfrm flipV="1">
            <a:off x="2300111" y="3259667"/>
            <a:ext cx="3189111" cy="4303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</p:cNvCxnSpPr>
          <p:nvPr/>
        </p:nvCxnSpPr>
        <p:spPr>
          <a:xfrm flipV="1">
            <a:off x="2159000" y="3259667"/>
            <a:ext cx="3330222" cy="12276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36705" y="2936501"/>
            <a:ext cx="3281517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4 of 10 most abundant </a:t>
            </a:r>
            <a:r>
              <a:rPr lang="en-US" b="1" dirty="0" err="1" smtClean="0">
                <a:solidFill>
                  <a:srgbClr val="800000"/>
                </a:solidFill>
              </a:rPr>
              <a:t>miRNAs</a:t>
            </a:r>
            <a:endParaRPr lang="en-US" b="1" dirty="0" smtClean="0">
              <a:solidFill>
                <a:srgbClr val="800000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in serum originated from RBC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3889" y="591445"/>
            <a:ext cx="7928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</a:rPr>
              <a:t>Ten most abundant microRNAs among all blood serum samples analyzed</a:t>
            </a:r>
            <a:endParaRPr lang="en-US" sz="20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09550" y="904875"/>
          <a:ext cx="5930900" cy="463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5" name="Document" r:id="rId3" imgW="5930900" imgH="4635500" progId="Word.Document.12">
                  <p:embed/>
                </p:oleObj>
              </mc:Choice>
              <mc:Fallback>
                <p:oleObj name="Document" r:id="rId3" imgW="5930900" imgH="4635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9550" y="904875"/>
                        <a:ext cx="5930900" cy="46355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832225" y="2651125"/>
          <a:ext cx="5918200" cy="463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6" name="Document" r:id="rId5" imgW="5918200" imgH="4635500" progId="Word.Document.12">
                  <p:embed/>
                </p:oleObj>
              </mc:Choice>
              <mc:Fallback>
                <p:oleObj name="Document" r:id="rId5" imgW="5918200" imgH="4635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2225" y="2651125"/>
                        <a:ext cx="5918200" cy="4635500"/>
                      </a:xfrm>
                      <a:prstGeom prst="rect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9125" y="402709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miR-92 in colon tissue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34847" y="1640959"/>
            <a:ext cx="23554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miR-92 in </a:t>
            </a:r>
            <a:r>
              <a:rPr lang="en-US" b="1" dirty="0" smtClean="0">
                <a:solidFill>
                  <a:srgbClr val="800000"/>
                </a:solidFill>
              </a:rPr>
              <a:t>blood serum</a:t>
            </a:r>
          </a:p>
          <a:p>
            <a:r>
              <a:rPr lang="en-US" b="1" dirty="0">
                <a:solidFill>
                  <a:srgbClr val="800000"/>
                </a:solidFill>
              </a:rPr>
              <a:t>o</a:t>
            </a:r>
            <a:r>
              <a:rPr lang="en-US" b="1" dirty="0" smtClean="0">
                <a:solidFill>
                  <a:srgbClr val="800000"/>
                </a:solidFill>
              </a:rPr>
              <a:t>f healthy donor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67476" y="110321"/>
            <a:ext cx="56228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800000"/>
                </a:solidFill>
              </a:rPr>
              <a:t>isomiRs</a:t>
            </a:r>
            <a:r>
              <a:rPr lang="en-US" sz="3200" b="1" dirty="0" smtClean="0">
                <a:solidFill>
                  <a:srgbClr val="800000"/>
                </a:solidFill>
              </a:rPr>
              <a:t> in circulation and tissue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9550" y="1254125"/>
            <a:ext cx="5270500" cy="51383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19830" y="2994025"/>
            <a:ext cx="5270500" cy="51383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367476" y="1767959"/>
            <a:ext cx="2772974" cy="1089541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110" y="5979209"/>
            <a:ext cx="324004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IsomiRs</a:t>
            </a:r>
            <a:r>
              <a:rPr lang="en-US" b="1" dirty="0" smtClean="0"/>
              <a:t> with additional bases</a:t>
            </a:r>
          </a:p>
          <a:p>
            <a:r>
              <a:rPr lang="en-US" b="1" dirty="0"/>
              <a:t>a</a:t>
            </a:r>
            <a:r>
              <a:rPr lang="en-US" b="1" dirty="0" smtClean="0"/>
              <a:t>re increased in blood serum !!!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51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4"/>
          <p:cNvSpPr txBox="1">
            <a:spLocks/>
          </p:cNvSpPr>
          <p:nvPr/>
        </p:nvSpPr>
        <p:spPr>
          <a:xfrm>
            <a:off x="457200" y="1520825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20 </a:t>
            </a:r>
            <a:r>
              <a:rPr lang="en-US" dirty="0" err="1" smtClean="0"/>
              <a:t>miRNAs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p&lt;0.0001</a:t>
            </a: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828443"/>
            <a:ext cx="5743004" cy="574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28333"/>
            <a:ext cx="9238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M</a:t>
            </a:r>
            <a:r>
              <a:rPr lang="en-US" sz="2000" b="1" dirty="0" smtClean="0">
                <a:solidFill>
                  <a:srgbClr val="800000"/>
                </a:solidFill>
              </a:rPr>
              <a:t>icroRNA </a:t>
            </a:r>
            <a:r>
              <a:rPr lang="en-US" sz="2000" b="1" dirty="0" err="1" smtClean="0">
                <a:solidFill>
                  <a:srgbClr val="800000"/>
                </a:solidFill>
              </a:rPr>
              <a:t>differentialy</a:t>
            </a:r>
            <a:r>
              <a:rPr lang="en-US" sz="2000" b="1" dirty="0" smtClean="0">
                <a:solidFill>
                  <a:srgbClr val="800000"/>
                </a:solidFill>
              </a:rPr>
              <a:t> expressed in blood serum of CRC patients and healthy donors</a:t>
            </a:r>
            <a:endParaRPr lang="en-US" sz="20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1450370"/>
            <a:ext cx="5226050" cy="507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0833" y="1815584"/>
            <a:ext cx="33180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6 </a:t>
            </a:r>
            <a:r>
              <a:rPr lang="en-US" sz="2400" b="1" dirty="0" err="1"/>
              <a:t>miRNAs</a:t>
            </a:r>
            <a:r>
              <a:rPr lang="en-US" sz="2400" b="1" dirty="0"/>
              <a:t> with p&lt;0.0001</a:t>
            </a:r>
            <a:endParaRPr lang="cs-CZ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10833" y="285458"/>
            <a:ext cx="65867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M</a:t>
            </a:r>
            <a:r>
              <a:rPr lang="en-US" sz="2800" b="1" dirty="0" smtClean="0">
                <a:solidFill>
                  <a:srgbClr val="800000"/>
                </a:solidFill>
              </a:rPr>
              <a:t>icroRNA </a:t>
            </a:r>
            <a:r>
              <a:rPr lang="en-US" sz="2800" b="1" dirty="0" err="1" smtClean="0">
                <a:solidFill>
                  <a:srgbClr val="800000"/>
                </a:solidFill>
              </a:rPr>
              <a:t>differentialy</a:t>
            </a:r>
            <a:r>
              <a:rPr lang="en-US" sz="2800" b="1" dirty="0" smtClean="0">
                <a:solidFill>
                  <a:srgbClr val="800000"/>
                </a:solidFill>
              </a:rPr>
              <a:t> expressed in serum </a:t>
            </a:r>
          </a:p>
          <a:p>
            <a:r>
              <a:rPr lang="en-US" sz="2800" b="1" dirty="0" smtClean="0">
                <a:solidFill>
                  <a:srgbClr val="800000"/>
                </a:solidFill>
              </a:rPr>
              <a:t>of EARLY CRC patients and healthy donors</a:t>
            </a:r>
            <a:endParaRPr lang="en-US" sz="28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12 </a:t>
            </a:r>
            <a:r>
              <a:rPr lang="en-US" dirty="0" err="1" smtClean="0"/>
              <a:t>miRNAs</a:t>
            </a:r>
            <a:r>
              <a:rPr lang="en-US" dirty="0" smtClean="0"/>
              <a:t> with p&lt;0.00001</a:t>
            </a:r>
            <a:endParaRPr lang="cs-CZ" dirty="0" smtClean="0"/>
          </a:p>
          <a:p>
            <a:pPr marL="0" indent="0">
              <a:buFont typeface="Arial"/>
              <a:buNone/>
            </a:pPr>
            <a:endParaRPr lang="cs-CZ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980" y="1239565"/>
            <a:ext cx="5097444" cy="570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0833" y="285458"/>
            <a:ext cx="71827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M</a:t>
            </a:r>
            <a:r>
              <a:rPr lang="en-US" sz="2800" b="1" dirty="0" smtClean="0">
                <a:solidFill>
                  <a:srgbClr val="800000"/>
                </a:solidFill>
              </a:rPr>
              <a:t>icroRNA </a:t>
            </a:r>
            <a:r>
              <a:rPr lang="en-US" sz="2800" b="1" dirty="0" err="1" smtClean="0">
                <a:solidFill>
                  <a:srgbClr val="800000"/>
                </a:solidFill>
              </a:rPr>
              <a:t>differentialy</a:t>
            </a:r>
            <a:r>
              <a:rPr lang="en-US" sz="2800" b="1" dirty="0" smtClean="0">
                <a:solidFill>
                  <a:srgbClr val="800000"/>
                </a:solidFill>
              </a:rPr>
              <a:t> expressed in serum </a:t>
            </a:r>
          </a:p>
          <a:p>
            <a:r>
              <a:rPr lang="en-US" sz="2800" b="1" dirty="0" smtClean="0">
                <a:solidFill>
                  <a:srgbClr val="800000"/>
                </a:solidFill>
              </a:rPr>
              <a:t>of lymph</a:t>
            </a:r>
            <a:r>
              <a:rPr lang="en-US" sz="2800" b="1" dirty="0">
                <a:solidFill>
                  <a:srgbClr val="800000"/>
                </a:solidFill>
              </a:rPr>
              <a:t> </a:t>
            </a:r>
            <a:r>
              <a:rPr lang="en-US" sz="2800" b="1" dirty="0" smtClean="0">
                <a:solidFill>
                  <a:srgbClr val="800000"/>
                </a:solidFill>
              </a:rPr>
              <a:t>node-negative and positive CRC cases</a:t>
            </a:r>
            <a:endParaRPr lang="en-US" sz="28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8 </a:t>
            </a:r>
            <a:r>
              <a:rPr lang="en-US" dirty="0" err="1" smtClean="0"/>
              <a:t>miRNAs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with p&lt;0.001</a:t>
            </a:r>
            <a:endParaRPr lang="cs-CZ" dirty="0" smtClean="0"/>
          </a:p>
          <a:p>
            <a:pPr marL="0" indent="0">
              <a:buFont typeface="Arial"/>
              <a:buNone/>
            </a:pPr>
            <a:endParaRPr lang="cs-CZ" dirty="0"/>
          </a:p>
        </p:txBody>
      </p:sp>
      <p:sp>
        <p:nvSpPr>
          <p:cNvPr id="6" name="TextBox 5"/>
          <p:cNvSpPr txBox="1"/>
          <p:nvPr/>
        </p:nvSpPr>
        <p:spPr>
          <a:xfrm>
            <a:off x="310833" y="285458"/>
            <a:ext cx="74925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</a:rPr>
              <a:t>M</a:t>
            </a:r>
            <a:r>
              <a:rPr lang="en-US" sz="2800" b="1" dirty="0" smtClean="0">
                <a:solidFill>
                  <a:srgbClr val="800000"/>
                </a:solidFill>
              </a:rPr>
              <a:t>icroRNA </a:t>
            </a:r>
            <a:r>
              <a:rPr lang="en-US" sz="2800" b="1" dirty="0" err="1" smtClean="0">
                <a:solidFill>
                  <a:srgbClr val="800000"/>
                </a:solidFill>
              </a:rPr>
              <a:t>differentialy</a:t>
            </a:r>
            <a:r>
              <a:rPr lang="en-US" sz="2800" b="1" dirty="0" smtClean="0">
                <a:solidFill>
                  <a:srgbClr val="800000"/>
                </a:solidFill>
              </a:rPr>
              <a:t> expressed in serum </a:t>
            </a:r>
          </a:p>
          <a:p>
            <a:r>
              <a:rPr lang="en-US" sz="2800" b="1" dirty="0">
                <a:solidFill>
                  <a:srgbClr val="800000"/>
                </a:solidFill>
              </a:rPr>
              <a:t>o</a:t>
            </a:r>
            <a:r>
              <a:rPr lang="en-US" sz="2800" b="1" dirty="0" smtClean="0">
                <a:solidFill>
                  <a:srgbClr val="800000"/>
                </a:solidFill>
              </a:rPr>
              <a:t>f CRC cases with and without distant metastasis</a:t>
            </a:r>
            <a:endParaRPr lang="en-US" sz="2800" b="1" dirty="0">
              <a:solidFill>
                <a:srgbClr val="8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1269918"/>
            <a:ext cx="5160714" cy="511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45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2310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74133" y="-152400"/>
            <a:ext cx="10160000" cy="965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0266" y="103313"/>
            <a:ext cx="8411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</a:rPr>
              <a:t>CIRCULATING microRNAs as biomarkers in clinical trials</a:t>
            </a:r>
            <a:endParaRPr lang="en-US" sz="2800" b="1" dirty="0">
              <a:solidFill>
                <a:srgbClr val="8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06267" y="5486400"/>
            <a:ext cx="2032000" cy="120226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2533" y="1388533"/>
            <a:ext cx="7416800" cy="32173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2533" y="2878665"/>
            <a:ext cx="7416800" cy="45720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2533" y="3809998"/>
            <a:ext cx="7416800" cy="42333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9467" y="4673598"/>
            <a:ext cx="7416800" cy="42333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2533" y="5274732"/>
            <a:ext cx="7416800" cy="423335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7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0" y="938431"/>
            <a:ext cx="3695700" cy="550021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00113" y="152400"/>
            <a:ext cx="7177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cs-CZ" b="1" dirty="0" err="1" smtClean="0">
                <a:solidFill>
                  <a:srgbClr val="800000"/>
                </a:solidFill>
              </a:rPr>
              <a:t>MikroRNA</a:t>
            </a:r>
            <a:r>
              <a:rPr lang="cs-CZ" b="1" dirty="0" smtClean="0">
                <a:solidFill>
                  <a:srgbClr val="800000"/>
                </a:solidFill>
              </a:rPr>
              <a:t> jako tkáňové biomarkery spojené se známými histologickými a molekulárními podtypy nádorových onemocnění</a:t>
            </a:r>
            <a:endParaRPr lang="cs-CZ" b="1" dirty="0">
              <a:solidFill>
                <a:srgbClr val="8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04" y="1727200"/>
            <a:ext cx="3568602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8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23850" y="744538"/>
            <a:ext cx="89350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1800" b="0" dirty="0" err="1" smtClean="0"/>
              <a:t>mikroRNA</a:t>
            </a:r>
            <a:r>
              <a:rPr lang="cs-CZ" sz="1800" b="0" dirty="0" smtClean="0"/>
              <a:t> nepodléhají degradačním procesům během formalínové fixace a archivace</a:t>
            </a:r>
          </a:p>
          <a:p>
            <a:pPr eaLnBrk="1" hangingPunct="1"/>
            <a:r>
              <a:rPr lang="cs-CZ" sz="1800" b="0" dirty="0"/>
              <a:t>v</a:t>
            </a:r>
            <a:r>
              <a:rPr lang="cs-CZ" sz="1800" b="0" dirty="0" smtClean="0"/>
              <a:t> parafinových blocích jako je tomu u </a:t>
            </a:r>
            <a:r>
              <a:rPr lang="cs-CZ" sz="1800" b="0" dirty="0" err="1" smtClean="0"/>
              <a:t>mRNA</a:t>
            </a:r>
            <a:endParaRPr lang="cs-CZ" sz="1800" b="0" dirty="0" smtClean="0"/>
          </a:p>
          <a:p>
            <a:pPr eaLnBrk="1" hangingPunct="1">
              <a:buFont typeface="Wingdings" charset="0"/>
              <a:buChar char="è"/>
            </a:pPr>
            <a:r>
              <a:rPr lang="cs-CZ" sz="1800" dirty="0" smtClean="0">
                <a:solidFill>
                  <a:srgbClr val="A50021"/>
                </a:solidFill>
                <a:sym typeface="Wingdings" charset="0"/>
              </a:rPr>
              <a:t>ARCH</a:t>
            </a:r>
            <a:r>
              <a:rPr lang="cs-CZ" sz="1800" dirty="0">
                <a:solidFill>
                  <a:srgbClr val="A50021"/>
                </a:solidFill>
                <a:sym typeface="Wingdings" charset="0"/>
              </a:rPr>
              <a:t>I</a:t>
            </a:r>
            <a:r>
              <a:rPr lang="cs-CZ" sz="1800" dirty="0" smtClean="0">
                <a:solidFill>
                  <a:srgbClr val="A50021"/>
                </a:solidFill>
                <a:sym typeface="Wingdings" charset="0"/>
              </a:rPr>
              <a:t>VY FFPE MATERIÁLU NA PATOLOGIÍCH JE TAK MOŽNÉ VYUŽÍVAT</a:t>
            </a:r>
          </a:p>
          <a:p>
            <a:pPr eaLnBrk="1" hangingPunct="1"/>
            <a:r>
              <a:rPr lang="cs-CZ" sz="1800" dirty="0" smtClean="0">
                <a:solidFill>
                  <a:srgbClr val="A50021"/>
                </a:solidFill>
                <a:sym typeface="Wingdings" charset="0"/>
              </a:rPr>
              <a:t>PRO ROZSÁHLE RETROSPEKTIVNÍ STUDIE</a:t>
            </a:r>
            <a:endParaRPr lang="cs-CZ" sz="1800" dirty="0">
              <a:solidFill>
                <a:srgbClr val="A50021"/>
              </a:solidFill>
              <a:sym typeface="Wingdings" charset="0"/>
            </a:endParaRPr>
          </a:p>
        </p:txBody>
      </p:sp>
      <p:graphicFrame>
        <p:nvGraphicFramePr>
          <p:cNvPr id="5" name="Object 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484438" y="4508500"/>
          <a:ext cx="1735137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80" r:id="rId3" imgW="2996825" imgH="3034921" progId="">
                  <p:embed/>
                </p:oleObj>
              </mc:Choice>
              <mc:Fallback>
                <p:oleObj r:id="rId3" imgW="2996825" imgH="303492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4508500"/>
                        <a:ext cx="1735137" cy="175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484438" y="2349500"/>
          <a:ext cx="1727200" cy="171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81" r:id="rId5" imgW="3111111" imgH="3098413" progId="">
                  <p:embed/>
                </p:oleObj>
              </mc:Choice>
              <mc:Fallback>
                <p:oleObj r:id="rId5" imgW="3111111" imgH="309841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2349500"/>
                        <a:ext cx="1727200" cy="171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508625" y="2276475"/>
          <a:ext cx="3467100" cy="170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82" r:id="rId7" imgW="6298413" imgH="3098413" progId="">
                  <p:embed/>
                </p:oleObj>
              </mc:Choice>
              <mc:Fallback>
                <p:oleObj r:id="rId7" imgW="6298413" imgH="309841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2276475"/>
                        <a:ext cx="3467100" cy="170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4356100" y="3573463"/>
            <a:ext cx="116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A50021"/>
                </a:solidFill>
              </a:rPr>
              <a:t>versus</a:t>
            </a:r>
            <a:endParaRPr lang="cs-CZ">
              <a:solidFill>
                <a:srgbClr val="A50021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411413" y="4076700"/>
            <a:ext cx="21384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 smtClean="0">
                <a:solidFill>
                  <a:srgbClr val="A50021"/>
                </a:solidFill>
              </a:rPr>
              <a:t>mikroRNA</a:t>
            </a:r>
            <a:r>
              <a:rPr lang="en-US" sz="1800" dirty="0" smtClean="0">
                <a:solidFill>
                  <a:srgbClr val="A50021"/>
                </a:solidFill>
              </a:rPr>
              <a:t> z </a:t>
            </a:r>
            <a:r>
              <a:rPr lang="en-US" sz="1800" dirty="0">
                <a:solidFill>
                  <a:srgbClr val="A50021"/>
                </a:solidFill>
              </a:rPr>
              <a:t>FFPE</a:t>
            </a:r>
            <a:endParaRPr lang="cs-CZ" sz="1800" dirty="0">
              <a:solidFill>
                <a:srgbClr val="A50021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5651500" y="4076700"/>
            <a:ext cx="17150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A50021"/>
                </a:solidFill>
              </a:rPr>
              <a:t>mRNA </a:t>
            </a:r>
            <a:r>
              <a:rPr lang="en-US" sz="1800" dirty="0" smtClean="0">
                <a:solidFill>
                  <a:srgbClr val="A50021"/>
                </a:solidFill>
              </a:rPr>
              <a:t>z FFPE</a:t>
            </a:r>
            <a:endParaRPr lang="cs-CZ" sz="1800" dirty="0">
              <a:solidFill>
                <a:srgbClr val="A50021"/>
              </a:solidFill>
            </a:endParaRP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6804025" y="4632325"/>
            <a:ext cx="1976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sv-SE" sz="1000" b="0"/>
              <a:t>Yaguang Xi, RNA, 2007, 13:1–7</a:t>
            </a:r>
            <a:endParaRPr lang="cs-CZ" sz="1000" b="0"/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0" y="3284538"/>
          <a:ext cx="2232025" cy="187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83" r:id="rId9" imgW="6069841" imgH="5092063" progId="">
                  <p:embed/>
                </p:oleObj>
              </mc:Choice>
              <mc:Fallback>
                <p:oleObj r:id="rId9" imgW="6069841" imgH="509206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84538"/>
                        <a:ext cx="2232025" cy="187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900113" y="152400"/>
            <a:ext cx="71770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cs-CZ" b="1" dirty="0" err="1" smtClean="0">
                <a:solidFill>
                  <a:srgbClr val="800000"/>
                </a:solidFill>
              </a:rPr>
              <a:t>MikroRNA</a:t>
            </a:r>
            <a:r>
              <a:rPr lang="cs-CZ" b="1" dirty="0" smtClean="0">
                <a:solidFill>
                  <a:srgbClr val="800000"/>
                </a:solidFill>
              </a:rPr>
              <a:t> jako tkáňové biomarkery</a:t>
            </a:r>
            <a:endParaRPr lang="cs-CZ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2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097842"/>
              </p:ext>
            </p:extLst>
          </p:nvPr>
        </p:nvGraphicFramePr>
        <p:xfrm>
          <a:off x="0" y="1214755"/>
          <a:ext cx="4556125" cy="357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3" name="Document" r:id="rId3" imgW="5435600" imgH="4267200" progId="Word.Document.12">
                  <p:embed/>
                </p:oleObj>
              </mc:Choice>
              <mc:Fallback>
                <p:oleObj name="Document" r:id="rId3" imgW="5435600" imgH="4267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14755"/>
                        <a:ext cx="4556125" cy="3576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 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67" y="1214755"/>
            <a:ext cx="4482465" cy="452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2665" y="478522"/>
            <a:ext cx="7918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solidFill>
                  <a:srgbClr val="800000"/>
                </a:solidFill>
              </a:rPr>
              <a:t>MikroRNA</a:t>
            </a:r>
            <a:r>
              <a:rPr lang="cs-CZ" sz="2400" b="1" dirty="0" smtClean="0">
                <a:solidFill>
                  <a:srgbClr val="800000"/>
                </a:solidFill>
              </a:rPr>
              <a:t> rozdílně vyjádřené v nádorové tkáni glioblastomu</a:t>
            </a:r>
            <a:endParaRPr lang="en-US" sz="2400" b="1" dirty="0" smtClean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6581" y="5733534"/>
            <a:ext cx="118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p&lt;0.00001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99300" y="6515100"/>
            <a:ext cx="1959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Sana J, Carcinogenesis, 2014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665" y="4895850"/>
            <a:ext cx="1574800" cy="168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9900" y="6520418"/>
            <a:ext cx="945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Jiří</a:t>
            </a:r>
            <a:r>
              <a:rPr lang="en-US" dirty="0" smtClean="0"/>
              <a:t> </a:t>
            </a:r>
            <a:r>
              <a:rPr lang="en-US" dirty="0" err="1" smtClean="0"/>
              <a:t>Šána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89953" y="6502400"/>
            <a:ext cx="139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Andrej </a:t>
            </a:r>
            <a:r>
              <a:rPr lang="en-US" dirty="0" err="1" smtClean="0"/>
              <a:t>Bešše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953" y="4962755"/>
            <a:ext cx="1508203" cy="162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9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61" y="194295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800000"/>
                </a:solidFill>
              </a:rPr>
              <a:t>Definice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mikroRNA</a:t>
            </a:r>
            <a:endParaRPr lang="en-US" b="1" dirty="0" smtClean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673" y="719185"/>
            <a:ext cx="7922712" cy="4401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MikroRNA</a:t>
            </a:r>
            <a:r>
              <a:rPr lang="cs-CZ" sz="2400" dirty="0" smtClean="0"/>
              <a:t> </a:t>
            </a:r>
            <a:r>
              <a:rPr lang="cs-CZ" sz="2400" dirty="0"/>
              <a:t>je definována jako krátká, 21–23 nukleotidů </a:t>
            </a:r>
            <a:r>
              <a:rPr lang="cs-CZ" sz="2400" dirty="0" smtClean="0"/>
              <a:t>dlouhá </a:t>
            </a:r>
            <a:r>
              <a:rPr lang="cs-CZ" sz="2400" dirty="0" err="1"/>
              <a:t>jednořetězcová</a:t>
            </a:r>
            <a:r>
              <a:rPr lang="cs-CZ" sz="2400" dirty="0"/>
              <a:t> RNA, která vzniká z dlouhého primárního </a:t>
            </a:r>
            <a:r>
              <a:rPr lang="cs-CZ" sz="2400" dirty="0" err="1"/>
              <a:t>transkriptu</a:t>
            </a:r>
            <a:r>
              <a:rPr lang="cs-CZ" sz="2400" dirty="0"/>
              <a:t> (</a:t>
            </a:r>
            <a:r>
              <a:rPr lang="cs-CZ" sz="2400" dirty="0" err="1"/>
              <a:t>pri-miRNA</a:t>
            </a:r>
            <a:r>
              <a:rPr lang="cs-CZ" sz="2400" dirty="0"/>
              <a:t>) a vlásenkové </a:t>
            </a:r>
            <a:r>
              <a:rPr lang="cs-CZ" sz="2400" dirty="0" err="1"/>
              <a:t>prekurzorové</a:t>
            </a:r>
            <a:r>
              <a:rPr lang="cs-CZ" sz="2400" dirty="0"/>
              <a:t> struktury (</a:t>
            </a:r>
            <a:r>
              <a:rPr lang="cs-CZ" sz="2400" dirty="0" err="1"/>
              <a:t>pre-miRNA</a:t>
            </a:r>
            <a:r>
              <a:rPr lang="cs-CZ" sz="2400" dirty="0"/>
              <a:t>) účinkem ribonukleáz v jádře a cytoplazmě a jejíž hlavní funkcí je post-transkripční regulace genové </a:t>
            </a:r>
            <a:r>
              <a:rPr lang="cs-CZ" sz="2400" dirty="0" smtClean="0"/>
              <a:t>exprese</a:t>
            </a:r>
            <a:r>
              <a:rPr lang="en-US" sz="2400" dirty="0" smtClean="0"/>
              <a:t>.</a:t>
            </a:r>
          </a:p>
          <a:p>
            <a:endParaRPr lang="en-US" sz="1600" dirty="0" smtClean="0"/>
          </a:p>
          <a:p>
            <a:r>
              <a:rPr lang="en-US" sz="2400" dirty="0" err="1" smtClean="0"/>
              <a:t>Kritéria</a:t>
            </a:r>
            <a:r>
              <a:rPr lang="en-US" sz="2400" dirty="0"/>
              <a:t>:</a:t>
            </a:r>
          </a:p>
          <a:p>
            <a:pPr marL="342900" indent="-342900">
              <a:buAutoNum type="arabicParenR"/>
            </a:pPr>
            <a:r>
              <a:rPr lang="cs-CZ" sz="1400" dirty="0" smtClean="0"/>
              <a:t>krátká </a:t>
            </a:r>
            <a:r>
              <a:rPr lang="cs-CZ" sz="1400" dirty="0"/>
              <a:t>RNA musí být jednoznačně detekovatelná pomocí </a:t>
            </a:r>
            <a:r>
              <a:rPr lang="cs-CZ" sz="1400" dirty="0" err="1"/>
              <a:t>Northern</a:t>
            </a:r>
            <a:r>
              <a:rPr lang="cs-CZ" sz="1400" dirty="0"/>
              <a:t> </a:t>
            </a:r>
            <a:r>
              <a:rPr lang="cs-CZ" sz="1400" dirty="0" err="1"/>
              <a:t>blotu</a:t>
            </a:r>
            <a:r>
              <a:rPr lang="cs-CZ" sz="1400" dirty="0"/>
              <a:t>, RT-PCR nebo jiné standardní metody umožňující detekci RNA, </a:t>
            </a:r>
            <a:endParaRPr lang="cs-CZ" sz="1400" dirty="0" smtClean="0"/>
          </a:p>
          <a:p>
            <a:pPr marL="342900" indent="-342900">
              <a:buAutoNum type="arabicParenR"/>
            </a:pPr>
            <a:r>
              <a:rPr lang="cs-CZ" sz="1400" dirty="0" smtClean="0"/>
              <a:t>krátká </a:t>
            </a:r>
            <a:r>
              <a:rPr lang="cs-CZ" sz="1400" dirty="0"/>
              <a:t>RNA se musí vyskytovat v kmenové části vlásenkové, asi 70 nukleotidů dlouhé </a:t>
            </a:r>
            <a:r>
              <a:rPr lang="cs-CZ" sz="1400" dirty="0" err="1"/>
              <a:t>prekurzorové</a:t>
            </a:r>
            <a:r>
              <a:rPr lang="cs-CZ" sz="1400" dirty="0"/>
              <a:t> struktury, </a:t>
            </a:r>
            <a:endParaRPr lang="cs-CZ" sz="1400" dirty="0" smtClean="0"/>
          </a:p>
          <a:p>
            <a:pPr marL="342900" indent="-342900">
              <a:buAutoNum type="arabicParenR"/>
            </a:pPr>
            <a:r>
              <a:rPr lang="cs-CZ" sz="1400" dirty="0" smtClean="0"/>
              <a:t>sekvence </a:t>
            </a:r>
            <a:r>
              <a:rPr lang="cs-CZ" sz="1400" dirty="0"/>
              <a:t>krátké RNA a jejího prekurzoru musí být fylogeneticky konzervovaná (s výjimkou druhově specifických </a:t>
            </a:r>
            <a:r>
              <a:rPr lang="cs-CZ" sz="1400" dirty="0" err="1"/>
              <a:t>miRNA</a:t>
            </a:r>
            <a:r>
              <a:rPr lang="cs-CZ" sz="1400" dirty="0"/>
              <a:t>), </a:t>
            </a:r>
          </a:p>
          <a:p>
            <a:pPr marL="342900" indent="-342900">
              <a:buAutoNum type="arabicParenR"/>
            </a:pPr>
            <a:r>
              <a:rPr lang="cs-CZ" sz="1400" dirty="0" smtClean="0"/>
              <a:t>inhibice </a:t>
            </a:r>
            <a:r>
              <a:rPr lang="cs-CZ" sz="1400" dirty="0"/>
              <a:t>klíčových ribonukleáz v biogenezi </a:t>
            </a:r>
            <a:r>
              <a:rPr lang="cs-CZ" sz="1400" dirty="0" err="1"/>
              <a:t>miRNA</a:t>
            </a:r>
            <a:r>
              <a:rPr lang="cs-CZ" sz="1400" dirty="0"/>
              <a:t> musí vést k poklesu hladin krátké RNA a k akumulaci její </a:t>
            </a:r>
            <a:r>
              <a:rPr lang="cs-CZ" sz="1400" dirty="0" err="1"/>
              <a:t>prekurzorové</a:t>
            </a:r>
            <a:r>
              <a:rPr lang="cs-CZ" sz="1400" dirty="0"/>
              <a:t> </a:t>
            </a:r>
            <a:r>
              <a:rPr lang="cs-CZ" sz="1400" dirty="0" smtClean="0"/>
              <a:t>struktury</a:t>
            </a:r>
            <a:r>
              <a:rPr lang="en-US" sz="14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694" y="4935171"/>
            <a:ext cx="4778691" cy="163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2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381000"/>
            <a:ext cx="4201160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54100"/>
            <a:ext cx="27559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267200"/>
            <a:ext cx="8064500" cy="622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889500"/>
            <a:ext cx="8064500" cy="1524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2861" y="206712"/>
            <a:ext cx="7286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800000"/>
                </a:solidFill>
              </a:rPr>
              <a:t>Prognostická sada 6-miRNA u pacientů s glioblastomem</a:t>
            </a:r>
            <a:endParaRPr lang="en-US" sz="2400" b="1" dirty="0" smtClean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8100" y="2184400"/>
            <a:ext cx="97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9,8 </a:t>
            </a:r>
            <a:r>
              <a:rPr lang="en-US" dirty="0" err="1" smtClean="0"/>
              <a:t>měs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10200" y="2542064"/>
            <a:ext cx="97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4,4 </a:t>
            </a:r>
            <a:r>
              <a:rPr lang="en-US" dirty="0" err="1" smtClean="0"/>
              <a:t>měs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14600" y="2223532"/>
            <a:ext cx="97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7,8 </a:t>
            </a:r>
            <a:r>
              <a:rPr lang="en-US" dirty="0" err="1" smtClean="0"/>
              <a:t>měs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89100" y="2542064"/>
            <a:ext cx="80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 </a:t>
            </a:r>
            <a:r>
              <a:rPr lang="en-US" dirty="0" err="1" smtClean="0"/>
              <a:t>měs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18035" y="6565900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Sana et al, Carcinogenesis,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193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054" y="50334"/>
            <a:ext cx="5243195" cy="44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297" y="812800"/>
            <a:ext cx="3093402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99" y="4457234"/>
            <a:ext cx="7650797" cy="1996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18035" y="6565900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Sana et al, Carcinogenesis, 2014</a:t>
            </a:r>
            <a:endParaRPr lang="en-US" sz="1200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965200" y="6454140"/>
            <a:ext cx="752686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71461" y="59422"/>
            <a:ext cx="7286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800000"/>
                </a:solidFill>
              </a:rPr>
              <a:t>Prognostická sada 6-miRNA u pacientů s glioblastomem</a:t>
            </a:r>
            <a:endParaRPr lang="en-US" sz="2400" b="1" dirty="0" smtClean="0">
              <a:solidFill>
                <a:srgbClr val="8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88100" y="2184400"/>
            <a:ext cx="1093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16,2 </a:t>
            </a:r>
            <a:r>
              <a:rPr lang="en-US" dirty="0" err="1" smtClean="0"/>
              <a:t>měs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59300" y="2921000"/>
            <a:ext cx="97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7,5 </a:t>
            </a:r>
            <a:r>
              <a:rPr lang="en-US" dirty="0" err="1" smtClean="0"/>
              <a:t>měs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336800" y="2184400"/>
            <a:ext cx="91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 </a:t>
            </a:r>
            <a:r>
              <a:rPr lang="en-US" dirty="0" err="1" smtClean="0"/>
              <a:t>měs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243570" y="2521466"/>
            <a:ext cx="91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</a:t>
            </a:r>
            <a:r>
              <a:rPr lang="en-US" dirty="0" err="1" smtClean="0"/>
              <a:t>měs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348" y="1941003"/>
            <a:ext cx="7315200" cy="325951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800" y="1656797"/>
            <a:ext cx="4755822" cy="360614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632610" y="1815068"/>
            <a:ext cx="3660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Replacement of miR-31 in GBM cells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7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730423" y="199469"/>
            <a:ext cx="3691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 smtClean="0">
                <a:solidFill>
                  <a:srgbClr val="800000"/>
                </a:solidFill>
              </a:rPr>
              <a:t>MikroRNA</a:t>
            </a:r>
            <a:r>
              <a:rPr lang="en-US" sz="1800" dirty="0" smtClean="0">
                <a:solidFill>
                  <a:srgbClr val="800000"/>
                </a:solidFill>
              </a:rPr>
              <a:t> </a:t>
            </a:r>
            <a:r>
              <a:rPr lang="en-US" sz="1800" dirty="0" err="1" smtClean="0">
                <a:solidFill>
                  <a:srgbClr val="800000"/>
                </a:solidFill>
              </a:rPr>
              <a:t>jako</a:t>
            </a:r>
            <a:r>
              <a:rPr lang="en-US" sz="1800" dirty="0" smtClean="0">
                <a:solidFill>
                  <a:srgbClr val="800000"/>
                </a:solidFill>
              </a:rPr>
              <a:t> </a:t>
            </a:r>
            <a:r>
              <a:rPr lang="en-US" sz="1800" dirty="0" err="1" smtClean="0">
                <a:solidFill>
                  <a:srgbClr val="800000"/>
                </a:solidFill>
              </a:rPr>
              <a:t>terapeutické</a:t>
            </a:r>
            <a:r>
              <a:rPr lang="en-US" sz="1800" dirty="0" smtClean="0">
                <a:solidFill>
                  <a:srgbClr val="800000"/>
                </a:solidFill>
              </a:rPr>
              <a:t> </a:t>
            </a:r>
            <a:r>
              <a:rPr lang="en-US" sz="1800" dirty="0" err="1" smtClean="0">
                <a:solidFill>
                  <a:srgbClr val="800000"/>
                </a:solidFill>
              </a:rPr>
              <a:t>cíle</a:t>
            </a:r>
            <a:endParaRPr lang="en-US" sz="1800" dirty="0">
              <a:solidFill>
                <a:srgbClr val="800000"/>
              </a:solidFill>
            </a:endParaRPr>
          </a:p>
        </p:txBody>
      </p:sp>
      <p:sp>
        <p:nvSpPr>
          <p:cNvPr id="60419" name="TextBox 4"/>
          <p:cNvSpPr txBox="1">
            <a:spLocks noChangeArrowheads="1"/>
          </p:cNvSpPr>
          <p:nvPr/>
        </p:nvSpPr>
        <p:spPr bwMode="auto">
          <a:xfrm>
            <a:off x="4447676" y="6006194"/>
            <a:ext cx="278064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0" i="1" dirty="0" err="1" smtClean="0"/>
              <a:t>Wurdinger</a:t>
            </a:r>
            <a:r>
              <a:rPr lang="en-US" sz="1000" b="0" i="1" dirty="0" smtClean="0"/>
              <a:t> et al., Pharmacogenomics J, 2008</a:t>
            </a:r>
            <a:endParaRPr lang="en-US" sz="1000" b="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050" y="365601"/>
            <a:ext cx="2786950" cy="2628900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895360" y="3242875"/>
            <a:ext cx="21105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0" i="1" dirty="0" err="1" smtClean="0"/>
              <a:t>Iorio</a:t>
            </a:r>
            <a:r>
              <a:rPr lang="en-US" sz="1000" b="0" i="1" dirty="0"/>
              <a:t> </a:t>
            </a:r>
            <a:r>
              <a:rPr lang="en-US" sz="1000" b="0" i="1" dirty="0" smtClean="0"/>
              <a:t>et </a:t>
            </a:r>
            <a:r>
              <a:rPr lang="en-US" sz="1000" b="0" i="1" dirty="0"/>
              <a:t>al., </a:t>
            </a:r>
            <a:r>
              <a:rPr lang="en-US" sz="1000" b="0" i="1" dirty="0" smtClean="0"/>
              <a:t>EMBO </a:t>
            </a:r>
            <a:r>
              <a:rPr lang="en-US" sz="1000" b="0" i="1" dirty="0" err="1" smtClean="0"/>
              <a:t>Mol</a:t>
            </a:r>
            <a:r>
              <a:rPr lang="en-US" sz="1000" b="0" i="1" dirty="0" smtClean="0"/>
              <a:t> Med, 2012</a:t>
            </a:r>
            <a:endParaRPr lang="en-US" sz="1000" b="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353300" y="5003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23" y="1101818"/>
            <a:ext cx="5742685" cy="458624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4274" y="3244261"/>
            <a:ext cx="3080449" cy="2301399"/>
          </a:xfrm>
          <a:prstGeom prst="ellipse">
            <a:avLst/>
          </a:prstGeom>
          <a:solidFill>
            <a:schemeClr val="accent2">
              <a:lumMod val="40000"/>
              <a:lumOff val="60000"/>
              <a:alpha val="2400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383774" y="2411459"/>
            <a:ext cx="152400" cy="8355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6674" y="1636759"/>
            <a:ext cx="1881232" cy="738664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800000"/>
                </a:solidFill>
              </a:rPr>
              <a:t>Nádorově</a:t>
            </a:r>
            <a:r>
              <a:rPr lang="en-US" sz="1400" b="1" dirty="0" smtClean="0">
                <a:solidFill>
                  <a:srgbClr val="800000"/>
                </a:solidFill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</a:rPr>
              <a:t>supresorová</a:t>
            </a:r>
            <a:endParaRPr lang="en-US" sz="1400" b="1" dirty="0" smtClean="0">
              <a:solidFill>
                <a:srgbClr val="800000"/>
              </a:solidFill>
            </a:endParaRPr>
          </a:p>
          <a:p>
            <a:r>
              <a:rPr lang="en-US" sz="1400" b="1" dirty="0" err="1" smtClean="0">
                <a:solidFill>
                  <a:srgbClr val="800000"/>
                </a:solidFill>
              </a:rPr>
              <a:t>mikroRNA</a:t>
            </a:r>
            <a:endParaRPr lang="en-US" sz="1400" b="1" dirty="0" smtClean="0">
              <a:solidFill>
                <a:srgbClr val="800000"/>
              </a:solidFill>
            </a:endParaRPr>
          </a:p>
          <a:p>
            <a:r>
              <a:rPr lang="en-US" sz="1400" b="1" dirty="0" err="1" smtClean="0">
                <a:solidFill>
                  <a:srgbClr val="800000"/>
                </a:solidFill>
              </a:rPr>
              <a:t>Substituční</a:t>
            </a:r>
            <a:r>
              <a:rPr lang="en-US" sz="1400" b="1" dirty="0" smtClean="0">
                <a:solidFill>
                  <a:srgbClr val="800000"/>
                </a:solidFill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</a:rPr>
              <a:t>terapie</a:t>
            </a:r>
            <a:endParaRPr lang="en-US" sz="1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6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9"/>
          <p:cNvSpPr txBox="1">
            <a:spLocks noChangeArrowheads="1"/>
          </p:cNvSpPr>
          <p:nvPr/>
        </p:nvSpPr>
        <p:spPr bwMode="auto">
          <a:xfrm>
            <a:off x="351921" y="508000"/>
            <a:ext cx="66571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800000"/>
                </a:solidFill>
              </a:rPr>
              <a:t>MiR-</a:t>
            </a:r>
            <a:r>
              <a:rPr lang="en-US" sz="2000" b="1" dirty="0" smtClean="0">
                <a:solidFill>
                  <a:srgbClr val="800000"/>
                </a:solidFill>
              </a:rPr>
              <a:t>215</a:t>
            </a:r>
            <a:r>
              <a:rPr lang="en-US" sz="2000" b="1" dirty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jako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nádorový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supresor</a:t>
            </a:r>
            <a:r>
              <a:rPr lang="en-US" sz="2000" b="1" dirty="0" smtClean="0">
                <a:solidFill>
                  <a:srgbClr val="800000"/>
                </a:solidFill>
              </a:rPr>
              <a:t> u </a:t>
            </a:r>
            <a:r>
              <a:rPr lang="en-US" sz="2000" b="1" dirty="0" err="1" smtClean="0">
                <a:solidFill>
                  <a:srgbClr val="800000"/>
                </a:solidFill>
              </a:rPr>
              <a:t>kolorektálního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karcinomu</a:t>
            </a:r>
            <a:endParaRPr lang="en-US" sz="2000" b="1" dirty="0">
              <a:solidFill>
                <a:srgbClr val="800000"/>
              </a:solidFill>
            </a:endParaRPr>
          </a:p>
        </p:txBody>
      </p:sp>
      <p:pic>
        <p:nvPicPr>
          <p:cNvPr id="47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"/>
          <a:stretch>
            <a:fillRect/>
          </a:stretch>
        </p:blipFill>
        <p:spPr bwMode="auto">
          <a:xfrm>
            <a:off x="176213" y="2100187"/>
            <a:ext cx="2466789" cy="27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23" name="Skupina 31"/>
          <p:cNvGrpSpPr>
            <a:grpSpLocks/>
          </p:cNvGrpSpPr>
          <p:nvPr/>
        </p:nvGrpSpPr>
        <p:grpSpPr bwMode="auto">
          <a:xfrm>
            <a:off x="4229101" y="2176387"/>
            <a:ext cx="2730499" cy="2687713"/>
            <a:chOff x="0" y="1916832"/>
            <a:chExt cx="5148064" cy="4742854"/>
          </a:xfrm>
        </p:grpSpPr>
        <p:pic>
          <p:nvPicPr>
            <p:cNvPr id="47127" name="Obrázek 23" descr="miR-215.em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2" r="12086"/>
            <a:stretch>
              <a:fillRect/>
            </a:stretch>
          </p:blipFill>
          <p:spPr bwMode="auto">
            <a:xfrm>
              <a:off x="2024" y="2348880"/>
              <a:ext cx="4759425" cy="3753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8" name="TextovéPole 27"/>
            <p:cNvSpPr txBox="1">
              <a:spLocks noChangeArrowheads="1"/>
            </p:cNvSpPr>
            <p:nvPr/>
          </p:nvSpPr>
          <p:spPr bwMode="auto">
            <a:xfrm>
              <a:off x="1475655" y="5661247"/>
              <a:ext cx="1728191" cy="998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/>
                <a:t>EP</a:t>
              </a:r>
            </a:p>
          </p:txBody>
        </p:sp>
        <p:sp>
          <p:nvSpPr>
            <p:cNvPr id="47129" name="TextovéPole 28"/>
            <p:cNvSpPr txBox="1">
              <a:spLocks noChangeArrowheads="1"/>
            </p:cNvSpPr>
            <p:nvPr/>
          </p:nvSpPr>
          <p:spPr bwMode="auto">
            <a:xfrm>
              <a:off x="3419873" y="5661247"/>
              <a:ext cx="1728191" cy="998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400"/>
                <a:t>TT</a:t>
              </a:r>
            </a:p>
          </p:txBody>
        </p:sp>
        <p:sp>
          <p:nvSpPr>
            <p:cNvPr id="29" name="TextovéPole 29"/>
            <p:cNvSpPr txBox="1"/>
            <p:nvPr/>
          </p:nvSpPr>
          <p:spPr>
            <a:xfrm>
              <a:off x="0" y="1916832"/>
              <a:ext cx="1097499" cy="3383338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>
              <a:spAutoFit/>
            </a:bodyPr>
            <a:lstStyle/>
            <a:p>
              <a:pPr>
                <a:defRPr/>
              </a:pPr>
              <a:endParaRPr lang="en-GB" sz="800" dirty="0"/>
            </a:p>
          </p:txBody>
        </p:sp>
      </p:grpSp>
      <p:sp>
        <p:nvSpPr>
          <p:cNvPr id="30" name="TextovéPole 29"/>
          <p:cNvSpPr txBox="1">
            <a:spLocks noChangeArrowheads="1"/>
          </p:cNvSpPr>
          <p:nvPr/>
        </p:nvSpPr>
        <p:spPr bwMode="auto">
          <a:xfrm>
            <a:off x="2755901" y="1385812"/>
            <a:ext cx="2087562" cy="461962"/>
          </a:xfrm>
          <a:prstGeom prst="rect">
            <a:avLst/>
          </a:prstGeom>
          <a:solidFill>
            <a:srgbClr val="98181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cs-CZ" b="1" dirty="0">
                <a:solidFill>
                  <a:schemeClr val="bg1"/>
                </a:solidFill>
              </a:rPr>
              <a:t>miR-215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243263" y="3441624"/>
            <a:ext cx="91122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27217" y="5238810"/>
            <a:ext cx="582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N=240 </a:t>
            </a:r>
            <a:r>
              <a:rPr lang="en-US" dirty="0" err="1" smtClean="0"/>
              <a:t>párových</a:t>
            </a:r>
            <a:r>
              <a:rPr lang="en-US" dirty="0" smtClean="0"/>
              <a:t> </a:t>
            </a:r>
            <a:r>
              <a:rPr lang="en-US" dirty="0" err="1" smtClean="0"/>
              <a:t>vzorků</a:t>
            </a:r>
            <a:r>
              <a:rPr lang="en-US" dirty="0" smtClean="0"/>
              <a:t> (tumor vs. non-</a:t>
            </a:r>
            <a:r>
              <a:rPr lang="en-US" dirty="0" err="1" smtClean="0"/>
              <a:t>tumoral</a:t>
            </a:r>
            <a:r>
              <a:rPr lang="en-US" dirty="0" smtClean="0"/>
              <a:t> colon tissue)</a:t>
            </a:r>
            <a:endParaRPr lang="en-US" dirty="0"/>
          </a:p>
        </p:txBody>
      </p:sp>
      <p:sp>
        <p:nvSpPr>
          <p:cNvPr id="31" name="TextBox 8"/>
          <p:cNvSpPr txBox="1">
            <a:spLocks noChangeArrowheads="1"/>
          </p:cNvSpPr>
          <p:nvPr/>
        </p:nvSpPr>
        <p:spPr bwMode="auto">
          <a:xfrm>
            <a:off x="6232525" y="6170613"/>
            <a:ext cx="25336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err="1"/>
              <a:t>Faltejskova</a:t>
            </a:r>
            <a:r>
              <a:rPr lang="en-US" sz="1200" dirty="0"/>
              <a:t> et </a:t>
            </a:r>
            <a:r>
              <a:rPr lang="en-US" sz="1200" dirty="0" err="1"/>
              <a:t>al.,J</a:t>
            </a:r>
            <a:r>
              <a:rPr lang="en-US" sz="1200" dirty="0"/>
              <a:t> Cell </a:t>
            </a:r>
            <a:r>
              <a:rPr lang="en-US" sz="1200" dirty="0" err="1"/>
              <a:t>Mol</a:t>
            </a:r>
            <a:r>
              <a:rPr lang="en-US" sz="1200" dirty="0"/>
              <a:t> Med 2012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600" y="270060"/>
            <a:ext cx="1397000" cy="179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8953" y="2158706"/>
            <a:ext cx="123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Petra</a:t>
            </a:r>
          </a:p>
          <a:p>
            <a:r>
              <a:rPr lang="en-US" dirty="0" err="1" smtClean="0"/>
              <a:t>Faltejsková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41800" y="3708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84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2"/>
          <p:cNvSpPr txBox="1">
            <a:spLocks/>
          </p:cNvSpPr>
          <p:nvPr/>
        </p:nvSpPr>
        <p:spPr>
          <a:xfrm>
            <a:off x="0" y="588413"/>
            <a:ext cx="9144000" cy="5715000"/>
          </a:xfrm>
          <a:prstGeom prst="rect">
            <a:avLst/>
          </a:prstGeom>
          <a:solidFill>
            <a:schemeClr val="bg1"/>
          </a:solidFill>
        </p:spPr>
        <p:txBody>
          <a:bodyPr rIns="468000" rtlCol="0"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mtClean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1800" smtClean="0"/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1800" smtClean="0"/>
          </a:p>
          <a:p>
            <a:pPr marL="971550" lvl="1" indent="-514350" eaLnBrk="1" fontAlgn="auto" hangingPunct="1">
              <a:spcAft>
                <a:spcPts val="0"/>
              </a:spcAft>
              <a:defRPr/>
            </a:pPr>
            <a:r>
              <a:rPr lang="en-GB" sz="2600" smtClean="0"/>
              <a:t>	</a:t>
            </a:r>
          </a:p>
          <a:p>
            <a:pPr marL="971550" lvl="1" indent="-514350" eaLnBrk="1" fontAlgn="auto" hangingPunct="1">
              <a:spcAft>
                <a:spcPts val="0"/>
              </a:spcAft>
              <a:defRPr/>
            </a:pPr>
            <a:endParaRPr lang="en-GB" sz="2600" smtClean="0"/>
          </a:p>
          <a:p>
            <a:pPr marL="971550" lvl="1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1800" smtClean="0"/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1800" smtClean="0"/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1800" smtClean="0"/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1800" smtClean="0"/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1800" smtClean="0"/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1800" smtClean="0"/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1800" smtClean="0"/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1800" b="1" smtClean="0"/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 sz="1800" b="1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997" y="769066"/>
            <a:ext cx="4130971" cy="4152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769066"/>
            <a:ext cx="4176464" cy="344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8"/>
          <p:cNvSpPr txBox="1">
            <a:spLocks noChangeArrowheads="1"/>
          </p:cNvSpPr>
          <p:nvPr/>
        </p:nvSpPr>
        <p:spPr bwMode="auto">
          <a:xfrm>
            <a:off x="18250" y="307401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Calibri" pitchFamily="34" charset="0"/>
              </a:rPr>
              <a:t>MiR-215 </a:t>
            </a:r>
            <a:r>
              <a:rPr lang="en-US" sz="2000" b="1" dirty="0" err="1" smtClean="0">
                <a:solidFill>
                  <a:srgbClr val="800000"/>
                </a:solidFill>
                <a:latin typeface="Calibri" pitchFamily="34" charset="0"/>
              </a:rPr>
              <a:t>koreluje</a:t>
            </a:r>
            <a:r>
              <a:rPr lang="en-US" sz="2000" b="1" dirty="0" smtClean="0">
                <a:solidFill>
                  <a:srgbClr val="800000"/>
                </a:solidFill>
                <a:latin typeface="Calibri" pitchFamily="34" charset="0"/>
              </a:rPr>
              <a:t> s </a:t>
            </a:r>
            <a:r>
              <a:rPr lang="en-US" sz="2000" b="1" dirty="0" err="1" smtClean="0">
                <a:solidFill>
                  <a:srgbClr val="800000"/>
                </a:solidFill>
                <a:latin typeface="Calibri" pitchFamily="34" charset="0"/>
              </a:rPr>
              <a:t>klinickým</a:t>
            </a:r>
            <a:r>
              <a:rPr lang="en-US" sz="2000" b="1" dirty="0" smtClean="0">
                <a:solidFill>
                  <a:srgbClr val="800000"/>
                </a:solidFill>
                <a:latin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  <a:latin typeface="Calibri" pitchFamily="34" charset="0"/>
              </a:rPr>
              <a:t>stádiem</a:t>
            </a:r>
            <a:r>
              <a:rPr lang="en-US" sz="2000" b="1" dirty="0" smtClean="0">
                <a:solidFill>
                  <a:srgbClr val="800000"/>
                </a:solidFill>
                <a:latin typeface="Calibri" pitchFamily="34" charset="0"/>
              </a:rPr>
              <a:t> a </a:t>
            </a:r>
            <a:r>
              <a:rPr lang="en-US" sz="2000" b="1" dirty="0" err="1" smtClean="0">
                <a:solidFill>
                  <a:srgbClr val="800000"/>
                </a:solidFill>
                <a:latin typeface="Calibri" pitchFamily="34" charset="0"/>
              </a:rPr>
              <a:t>bezpříznakovým</a:t>
            </a:r>
            <a:r>
              <a:rPr lang="en-US" sz="2000" b="1" dirty="0" smtClean="0">
                <a:solidFill>
                  <a:srgbClr val="800000"/>
                </a:solidFill>
                <a:latin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  <a:latin typeface="Calibri" pitchFamily="34" charset="0"/>
              </a:rPr>
              <a:t>přežíváním</a:t>
            </a:r>
            <a:r>
              <a:rPr lang="en-US" sz="2000" b="1" dirty="0" smtClean="0">
                <a:solidFill>
                  <a:srgbClr val="800000"/>
                </a:solidFill>
                <a:latin typeface="Calibri" pitchFamily="34" charset="0"/>
              </a:rPr>
              <a:t> u </a:t>
            </a:r>
            <a:r>
              <a:rPr lang="en-US" sz="2000" b="1" dirty="0" err="1" smtClean="0">
                <a:solidFill>
                  <a:srgbClr val="800000"/>
                </a:solidFill>
                <a:latin typeface="Calibri" pitchFamily="34" charset="0"/>
              </a:rPr>
              <a:t>pacientů</a:t>
            </a:r>
            <a:r>
              <a:rPr lang="en-US" sz="2000" b="1" dirty="0" smtClean="0">
                <a:solidFill>
                  <a:srgbClr val="800000"/>
                </a:solidFill>
                <a:latin typeface="Calibri" pitchFamily="34" charset="0"/>
              </a:rPr>
              <a:t> s CRC</a:t>
            </a:r>
            <a:endParaRPr lang="en-GB" sz="2000" b="1" dirty="0">
              <a:solidFill>
                <a:srgbClr val="800000"/>
              </a:solidFill>
              <a:latin typeface="Calibri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4287" y="2428868"/>
            <a:ext cx="397192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36212" y="5690949"/>
            <a:ext cx="1873521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Low expression</a:t>
            </a:r>
          </a:p>
          <a:p>
            <a:r>
              <a:rPr lang="en-US" dirty="0" smtClean="0"/>
              <a:t>High expression</a:t>
            </a:r>
            <a:endParaRPr lang="en-US" dirty="0"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6232525" y="6170613"/>
            <a:ext cx="25336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err="1"/>
              <a:t>Faltejskova</a:t>
            </a:r>
            <a:r>
              <a:rPr lang="en-US" sz="1200" dirty="0"/>
              <a:t> et </a:t>
            </a:r>
            <a:r>
              <a:rPr lang="en-US" sz="1200" dirty="0" err="1"/>
              <a:t>al.,J</a:t>
            </a:r>
            <a:r>
              <a:rPr lang="en-US" sz="1200" dirty="0"/>
              <a:t> Cell </a:t>
            </a:r>
            <a:r>
              <a:rPr lang="en-US" sz="1200" dirty="0" err="1"/>
              <a:t>Mol</a:t>
            </a:r>
            <a:r>
              <a:rPr lang="en-US" sz="1200" dirty="0"/>
              <a:t> Med 2012</a:t>
            </a:r>
          </a:p>
        </p:txBody>
      </p:sp>
    </p:spTree>
    <p:extLst>
      <p:ext uri="{BB962C8B-B14F-4D97-AF65-F5344CB8AC3E}">
        <p14:creationId xmlns:p14="http://schemas.microsoft.com/office/powerpoint/2010/main" val="45048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2"/>
          <p:cNvSpPr txBox="1">
            <a:spLocks/>
          </p:cNvSpPr>
          <p:nvPr/>
        </p:nvSpPr>
        <p:spPr>
          <a:xfrm>
            <a:off x="0" y="584200"/>
            <a:ext cx="9144000" cy="5715000"/>
          </a:xfrm>
          <a:prstGeom prst="rect">
            <a:avLst/>
          </a:prstGeom>
          <a:solidFill>
            <a:schemeClr val="bg1"/>
          </a:solidFill>
        </p:spPr>
        <p:txBody>
          <a:bodyPr rIns="468000"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dirty="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dirty="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dirty="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dirty="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defRPr/>
            </a:pPr>
            <a:endParaRPr lang="cs-CZ" sz="2600" b="1" u="sng" dirty="0" smtClean="0">
              <a:ea typeface="+mn-ea"/>
              <a:cs typeface="Times New Roman" pitchFamily="18" charset="0"/>
            </a:endParaRPr>
          </a:p>
          <a:p>
            <a:pPr marL="800100" lvl="1" indent="-342900" eaLnBrk="1" fontAlgn="auto" hangingPunct="1">
              <a:spcAft>
                <a:spcPts val="0"/>
              </a:spcAft>
              <a:defRPr/>
            </a:pPr>
            <a:endParaRPr lang="cs-CZ" sz="1800" dirty="0" smtClean="0">
              <a:ea typeface="+mn-ea"/>
              <a:cs typeface="Times New Roman" pitchFamily="18" charset="0"/>
            </a:endParaRPr>
          </a:p>
          <a:p>
            <a:pPr marL="800100" lvl="1" indent="-342900" eaLnBrk="1" fontAlgn="auto" hangingPunct="1">
              <a:spcAft>
                <a:spcPts val="0"/>
              </a:spcAft>
              <a:defRPr/>
            </a:pPr>
            <a:endParaRPr lang="cs-CZ" sz="1800" dirty="0" smtClean="0">
              <a:ea typeface="+mn-ea"/>
              <a:cs typeface="Times New Roman" pitchFamily="18" charset="0"/>
            </a:endParaRPr>
          </a:p>
          <a:p>
            <a:pPr marL="971550" lvl="1" indent="-514350" algn="just" eaLnBrk="1" fontAlgn="auto" hangingPunct="1">
              <a:spcAft>
                <a:spcPts val="0"/>
              </a:spcAft>
              <a:defRPr/>
            </a:pPr>
            <a:endParaRPr lang="cs-CZ" sz="2400" dirty="0" smtClean="0">
              <a:ea typeface="+mn-ea"/>
              <a:cs typeface="Times New Roman" pitchFamily="18" charset="0"/>
            </a:endParaRPr>
          </a:p>
          <a:p>
            <a:pPr marL="971550" lvl="1" indent="-514350" eaLnBrk="1" fontAlgn="auto" hangingPunct="1">
              <a:spcAft>
                <a:spcPts val="0"/>
              </a:spcAft>
              <a:defRPr/>
            </a:pPr>
            <a:endParaRPr lang="cs-CZ" sz="2600" dirty="0" smtClean="0">
              <a:ea typeface="+mn-ea"/>
            </a:endParaRPr>
          </a:p>
          <a:p>
            <a:pPr marL="971550" lvl="1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dirty="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dirty="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dirty="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dirty="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dirty="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dirty="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dirty="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b="1" dirty="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b="1" dirty="0" smtClean="0">
              <a:ea typeface="+mn-ea"/>
            </a:endParaRPr>
          </a:p>
        </p:txBody>
      </p:sp>
      <p:sp>
        <p:nvSpPr>
          <p:cNvPr id="3" name="TextovéPole 8"/>
          <p:cNvSpPr txBox="1">
            <a:spLocks noChangeArrowheads="1"/>
          </p:cNvSpPr>
          <p:nvPr/>
        </p:nvSpPr>
        <p:spPr bwMode="auto">
          <a:xfrm>
            <a:off x="0" y="928688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b="1">
                <a:latin typeface="+mn-lt"/>
                <a:ea typeface="+mn-ea"/>
              </a:rPr>
              <a:t>  </a:t>
            </a:r>
            <a:endParaRPr lang="cs-CZ" sz="3200" b="1">
              <a:latin typeface="+mn-lt"/>
              <a:ea typeface="+mn-ea"/>
              <a:cs typeface="Times New Roman" pitchFamily="18" charset="0"/>
            </a:endParaRPr>
          </a:p>
        </p:txBody>
      </p:sp>
      <p:graphicFrame>
        <p:nvGraphicFramePr>
          <p:cNvPr id="4" name="Graf 18"/>
          <p:cNvGraphicFramePr/>
          <p:nvPr/>
        </p:nvGraphicFramePr>
        <p:xfrm>
          <a:off x="323528" y="2852936"/>
          <a:ext cx="410445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 33"/>
          <p:cNvGraphicFramePr/>
          <p:nvPr>
            <p:extLst>
              <p:ext uri="{D42A27DB-BD31-4B8C-83A1-F6EECF244321}">
                <p14:modId xmlns:p14="http://schemas.microsoft.com/office/powerpoint/2010/main" val="1649560130"/>
              </p:ext>
            </p:extLst>
          </p:nvPr>
        </p:nvGraphicFramePr>
        <p:xfrm>
          <a:off x="2339752" y="928688"/>
          <a:ext cx="417646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 34"/>
          <p:cNvGraphicFramePr/>
          <p:nvPr>
            <p:extLst>
              <p:ext uri="{D42A27DB-BD31-4B8C-83A1-F6EECF244321}">
                <p14:modId xmlns:p14="http://schemas.microsoft.com/office/powerpoint/2010/main" val="3399594743"/>
              </p:ext>
            </p:extLst>
          </p:nvPr>
        </p:nvGraphicFramePr>
        <p:xfrm>
          <a:off x="246847" y="3622204"/>
          <a:ext cx="446449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f 35"/>
          <p:cNvGraphicFramePr/>
          <p:nvPr>
            <p:extLst>
              <p:ext uri="{D42A27DB-BD31-4B8C-83A1-F6EECF244321}">
                <p14:modId xmlns:p14="http://schemas.microsoft.com/office/powerpoint/2010/main" val="3198167823"/>
              </p:ext>
            </p:extLst>
          </p:nvPr>
        </p:nvGraphicFramePr>
        <p:xfrm>
          <a:off x="4711343" y="3618012"/>
          <a:ext cx="432048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ovéPole 37"/>
          <p:cNvSpPr txBox="1"/>
          <p:nvPr/>
        </p:nvSpPr>
        <p:spPr>
          <a:xfrm>
            <a:off x="3415943" y="1584855"/>
            <a:ext cx="12954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latin typeface="+mn-lt"/>
              </a:rPr>
              <a:t>P = 0.0168</a:t>
            </a:r>
          </a:p>
        </p:txBody>
      </p:sp>
      <p:sp>
        <p:nvSpPr>
          <p:cNvPr id="10" name="TextovéPole 38"/>
          <p:cNvSpPr txBox="1"/>
          <p:nvPr/>
        </p:nvSpPr>
        <p:spPr>
          <a:xfrm>
            <a:off x="1792288" y="4298950"/>
            <a:ext cx="12954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000000"/>
                </a:solidFill>
                <a:latin typeface="+mn-lt"/>
              </a:rPr>
              <a:t>P = 0.0122</a:t>
            </a:r>
          </a:p>
        </p:txBody>
      </p:sp>
      <p:sp>
        <p:nvSpPr>
          <p:cNvPr id="11" name="TextovéPole 39"/>
          <p:cNvSpPr txBox="1"/>
          <p:nvPr/>
        </p:nvSpPr>
        <p:spPr>
          <a:xfrm>
            <a:off x="6516688" y="4298950"/>
            <a:ext cx="12954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000000"/>
                </a:solidFill>
                <a:latin typeface="+mn-lt"/>
              </a:rPr>
              <a:t>P = 0.0273</a:t>
            </a:r>
          </a:p>
        </p:txBody>
      </p:sp>
      <p:sp>
        <p:nvSpPr>
          <p:cNvPr id="49162" name="TextBox 9"/>
          <p:cNvSpPr txBox="1">
            <a:spLocks noChangeArrowheads="1"/>
          </p:cNvSpPr>
          <p:nvPr/>
        </p:nvSpPr>
        <p:spPr bwMode="auto">
          <a:xfrm>
            <a:off x="834168" y="165100"/>
            <a:ext cx="75852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err="1" smtClean="0">
                <a:solidFill>
                  <a:srgbClr val="800000"/>
                </a:solidFill>
              </a:rPr>
              <a:t>Navýšení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hladin</a:t>
            </a:r>
            <a:r>
              <a:rPr lang="en-US" sz="2000" b="1" dirty="0" smtClean="0">
                <a:solidFill>
                  <a:srgbClr val="800000"/>
                </a:solidFill>
              </a:rPr>
              <a:t> miR-215 </a:t>
            </a:r>
            <a:r>
              <a:rPr lang="en-US" sz="2000" b="1" dirty="0" err="1" smtClean="0">
                <a:solidFill>
                  <a:srgbClr val="800000"/>
                </a:solidFill>
              </a:rPr>
              <a:t>tlumí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proliferací</a:t>
            </a:r>
            <a:r>
              <a:rPr lang="en-US" sz="2000" b="1" dirty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buněk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odvozených</a:t>
            </a:r>
            <a:r>
              <a:rPr lang="en-US" sz="2000" b="1" dirty="0" smtClean="0">
                <a:solidFill>
                  <a:srgbClr val="800000"/>
                </a:solidFill>
              </a:rPr>
              <a:t> od CRC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6334125" y="6363841"/>
            <a:ext cx="25336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err="1"/>
              <a:t>Faltejskova</a:t>
            </a:r>
            <a:r>
              <a:rPr lang="en-US" sz="1200" dirty="0"/>
              <a:t> et </a:t>
            </a:r>
            <a:r>
              <a:rPr lang="en-US" sz="1200" dirty="0" err="1"/>
              <a:t>al.,J</a:t>
            </a:r>
            <a:r>
              <a:rPr lang="en-US" sz="1200" dirty="0"/>
              <a:t> Cell </a:t>
            </a:r>
            <a:r>
              <a:rPr lang="en-US" sz="1200" dirty="0" err="1"/>
              <a:t>Mol</a:t>
            </a:r>
            <a:r>
              <a:rPr lang="en-US" sz="1200" dirty="0"/>
              <a:t> Med 2012</a:t>
            </a:r>
          </a:p>
        </p:txBody>
      </p:sp>
    </p:spTree>
    <p:extLst>
      <p:ext uri="{BB962C8B-B14F-4D97-AF65-F5344CB8AC3E}">
        <p14:creationId xmlns:p14="http://schemas.microsoft.com/office/powerpoint/2010/main" val="160283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24"/>
          <p:cNvGraphicFramePr/>
          <p:nvPr>
            <p:extLst>
              <p:ext uri="{D42A27DB-BD31-4B8C-83A1-F6EECF244321}">
                <p14:modId xmlns:p14="http://schemas.microsoft.com/office/powerpoint/2010/main" val="207959058"/>
              </p:ext>
            </p:extLst>
          </p:nvPr>
        </p:nvGraphicFramePr>
        <p:xfrm>
          <a:off x="0" y="609204"/>
          <a:ext cx="435597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f 18"/>
          <p:cNvGraphicFramePr/>
          <p:nvPr/>
        </p:nvGraphicFramePr>
        <p:xfrm>
          <a:off x="323528" y="2852936"/>
          <a:ext cx="410445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ovéPole 19"/>
          <p:cNvSpPr txBox="1"/>
          <p:nvPr/>
        </p:nvSpPr>
        <p:spPr>
          <a:xfrm>
            <a:off x="646906" y="1388533"/>
            <a:ext cx="15128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dirty="0">
                <a:solidFill>
                  <a:srgbClr val="000000"/>
                </a:solidFill>
                <a:latin typeface="+mn-lt"/>
              </a:rPr>
              <a:t>P &lt;</a:t>
            </a:r>
            <a:r>
              <a:rPr lang="cs-CZ" b="1" dirty="0" smtClean="0">
                <a:solidFill>
                  <a:srgbClr val="000000"/>
                </a:solidFill>
                <a:latin typeface="+mn-lt"/>
              </a:rPr>
              <a:t> 0.001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50180" name="Skupina 12"/>
          <p:cNvGrpSpPr>
            <a:grpSpLocks/>
          </p:cNvGrpSpPr>
          <p:nvPr/>
        </p:nvGrpSpPr>
        <p:grpSpPr bwMode="auto">
          <a:xfrm>
            <a:off x="4103688" y="2205038"/>
            <a:ext cx="5040312" cy="3311525"/>
            <a:chOff x="0" y="3075222"/>
            <a:chExt cx="4464496" cy="2736304"/>
          </a:xfrm>
        </p:grpSpPr>
        <p:graphicFrame>
          <p:nvGraphicFramePr>
            <p:cNvPr id="8" name="Graf 13"/>
            <p:cNvGraphicFramePr/>
            <p:nvPr>
              <p:extLst>
                <p:ext uri="{D42A27DB-BD31-4B8C-83A1-F6EECF244321}">
                  <p14:modId xmlns:p14="http://schemas.microsoft.com/office/powerpoint/2010/main" val="2773866912"/>
                </p:ext>
              </p:extLst>
            </p:nvPr>
          </p:nvGraphicFramePr>
          <p:xfrm>
            <a:off x="0" y="3075222"/>
            <a:ext cx="4464496" cy="27363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50184" name="TextovéPole 1"/>
            <p:cNvSpPr txBox="1">
              <a:spLocks noChangeArrowheads="1"/>
            </p:cNvSpPr>
            <p:nvPr/>
          </p:nvSpPr>
          <p:spPr bwMode="auto">
            <a:xfrm>
              <a:off x="2195736" y="3573016"/>
              <a:ext cx="677216" cy="228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cs-CZ" sz="1400" b="1" dirty="0"/>
                <a:t>P = 0.01</a:t>
              </a:r>
            </a:p>
          </p:txBody>
        </p:sp>
      </p:grpSp>
      <p:sp>
        <p:nvSpPr>
          <p:cNvPr id="50182" name="TextBox 9"/>
          <p:cNvSpPr txBox="1">
            <a:spLocks noChangeArrowheads="1"/>
          </p:cNvSpPr>
          <p:nvPr/>
        </p:nvSpPr>
        <p:spPr bwMode="auto">
          <a:xfrm>
            <a:off x="155970" y="314325"/>
            <a:ext cx="69445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800000"/>
                </a:solidFill>
              </a:rPr>
              <a:t>MiR-215 </a:t>
            </a:r>
            <a:r>
              <a:rPr lang="en-US" sz="2000" b="1" dirty="0" err="1" smtClean="0">
                <a:solidFill>
                  <a:srgbClr val="800000"/>
                </a:solidFill>
              </a:rPr>
              <a:t>indukuje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apoptózu</a:t>
            </a:r>
            <a:r>
              <a:rPr lang="en-US" sz="2000" b="1" dirty="0" smtClean="0">
                <a:solidFill>
                  <a:srgbClr val="800000"/>
                </a:solidFill>
              </a:rPr>
              <a:t> a </a:t>
            </a:r>
            <a:r>
              <a:rPr lang="en-US" sz="2000" b="1" dirty="0" err="1" smtClean="0">
                <a:solidFill>
                  <a:srgbClr val="800000"/>
                </a:solidFill>
              </a:rPr>
              <a:t>zástavu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buněčného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cyklu</a:t>
            </a:r>
            <a:r>
              <a:rPr lang="en-US" sz="2000" b="1" dirty="0" smtClean="0">
                <a:solidFill>
                  <a:srgbClr val="800000"/>
                </a:solidFill>
              </a:rPr>
              <a:t> v G1 </a:t>
            </a:r>
            <a:r>
              <a:rPr lang="en-US" sz="2000" b="1" dirty="0" err="1" smtClean="0">
                <a:solidFill>
                  <a:srgbClr val="800000"/>
                </a:solidFill>
              </a:rPr>
              <a:t>fázi</a:t>
            </a:r>
            <a:endParaRPr lang="en-US" sz="2000" b="1" dirty="0">
              <a:solidFill>
                <a:srgbClr val="800000"/>
              </a:solidFill>
            </a:endParaRPr>
          </a:p>
        </p:txBody>
      </p:sp>
      <p:graphicFrame>
        <p:nvGraphicFramePr>
          <p:cNvPr id="12" name="Graf 14"/>
          <p:cNvGraphicFramePr/>
          <p:nvPr>
            <p:extLst>
              <p:ext uri="{D42A27DB-BD31-4B8C-83A1-F6EECF244321}">
                <p14:modId xmlns:p14="http://schemas.microsoft.com/office/powerpoint/2010/main" val="1220485123"/>
              </p:ext>
            </p:extLst>
          </p:nvPr>
        </p:nvGraphicFramePr>
        <p:xfrm>
          <a:off x="0" y="3447720"/>
          <a:ext cx="453650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ovéPole 19"/>
          <p:cNvSpPr txBox="1"/>
          <p:nvPr/>
        </p:nvSpPr>
        <p:spPr>
          <a:xfrm>
            <a:off x="799306" y="4150296"/>
            <a:ext cx="15128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b="1" dirty="0">
                <a:solidFill>
                  <a:srgbClr val="000000"/>
                </a:solidFill>
                <a:latin typeface="+mn-lt"/>
              </a:rPr>
              <a:t>P &lt;</a:t>
            </a:r>
            <a:r>
              <a:rPr lang="cs-CZ" b="1" dirty="0" smtClean="0">
                <a:solidFill>
                  <a:srgbClr val="000000"/>
                </a:solidFill>
                <a:latin typeface="+mn-lt"/>
              </a:rPr>
              <a:t> 0.05</a:t>
            </a:r>
            <a:endParaRPr lang="en-GB" sz="1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557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ovéPole 35"/>
          <p:cNvSpPr txBox="1">
            <a:spLocks noChangeArrowheads="1"/>
          </p:cNvSpPr>
          <p:nvPr/>
        </p:nvSpPr>
        <p:spPr bwMode="auto">
          <a:xfrm>
            <a:off x="4169304" y="2081213"/>
            <a:ext cx="107950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cs-CZ" sz="1800"/>
          </a:p>
        </p:txBody>
      </p:sp>
      <p:sp>
        <p:nvSpPr>
          <p:cNvPr id="51202" name="TextovéPole 38"/>
          <p:cNvSpPr txBox="1">
            <a:spLocks noChangeArrowheads="1"/>
          </p:cNvSpPr>
          <p:nvPr/>
        </p:nvSpPr>
        <p:spPr bwMode="auto">
          <a:xfrm>
            <a:off x="1792816" y="4457700"/>
            <a:ext cx="129540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cs-CZ" sz="1800"/>
          </a:p>
        </p:txBody>
      </p:sp>
      <p:sp>
        <p:nvSpPr>
          <p:cNvPr id="51203" name="TextovéPole 39"/>
          <p:cNvSpPr txBox="1">
            <a:spLocks noChangeArrowheads="1"/>
          </p:cNvSpPr>
          <p:nvPr/>
        </p:nvSpPr>
        <p:spPr bwMode="auto">
          <a:xfrm>
            <a:off x="3448579" y="3881438"/>
            <a:ext cx="10080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cs-CZ" sz="180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3" t="15375" r="34422" b="21626"/>
          <a:stretch>
            <a:fillRect/>
          </a:stretch>
        </p:blipFill>
        <p:spPr bwMode="auto">
          <a:xfrm>
            <a:off x="1287991" y="712788"/>
            <a:ext cx="496887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18"/>
          <p:cNvSpPr txBox="1"/>
          <p:nvPr/>
        </p:nvSpPr>
        <p:spPr>
          <a:xfrm>
            <a:off x="6688666" y="3943350"/>
            <a:ext cx="1296988" cy="369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dirty="0"/>
              <a:t>↓ 50%</a:t>
            </a:r>
          </a:p>
        </p:txBody>
      </p:sp>
      <p:cxnSp>
        <p:nvCxnSpPr>
          <p:cNvPr id="7" name="Přímá spojovací šipka 23"/>
          <p:cNvCxnSpPr/>
          <p:nvPr/>
        </p:nvCxnSpPr>
        <p:spPr>
          <a:xfrm flipH="1">
            <a:off x="6112404" y="4168775"/>
            <a:ext cx="43338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9" name="TextBox 9"/>
          <p:cNvSpPr txBox="1">
            <a:spLocks noChangeArrowheads="1"/>
          </p:cNvSpPr>
          <p:nvPr/>
        </p:nvSpPr>
        <p:spPr bwMode="auto">
          <a:xfrm>
            <a:off x="1540362" y="212725"/>
            <a:ext cx="58633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800000"/>
                </a:solidFill>
              </a:rPr>
              <a:t>MiR-215 </a:t>
            </a:r>
            <a:r>
              <a:rPr lang="en-US" sz="2000" b="1" dirty="0" err="1" smtClean="0">
                <a:solidFill>
                  <a:srgbClr val="800000"/>
                </a:solidFill>
              </a:rPr>
              <a:t>snižuje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migrační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kapacitu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nádorových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buněk</a:t>
            </a:r>
            <a:endParaRPr lang="en-US" sz="2000" b="1" dirty="0">
              <a:solidFill>
                <a:srgbClr val="800000"/>
              </a:solidFill>
            </a:endParaRPr>
          </a:p>
        </p:txBody>
      </p:sp>
      <p:pic>
        <p:nvPicPr>
          <p:cNvPr id="12" name="Picture 2" descr="C:\Users\Petra Faltejsková\Documents\PGS\III. ročník\migrace\18.4.2014 DLD-1 poprvé 48h\mock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8770" y="5225058"/>
            <a:ext cx="1763712" cy="1322784"/>
          </a:xfrm>
          <a:prstGeom prst="rect">
            <a:avLst/>
          </a:prstGeom>
          <a:noFill/>
        </p:spPr>
      </p:pic>
      <p:pic>
        <p:nvPicPr>
          <p:cNvPr id="13" name="Picture 3" descr="C:\Users\Petra Faltejsková\Documents\PGS\III. ročník\migrace\18.4.2014 DLD-1 poprvé 48h\miR-215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6904" y="5225058"/>
            <a:ext cx="1763712" cy="1322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241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35"/>
          <p:cNvSpPr txBox="1"/>
          <p:nvPr/>
        </p:nvSpPr>
        <p:spPr>
          <a:xfrm>
            <a:off x="2915816" y="3212976"/>
            <a:ext cx="1080120" cy="43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3" name="TextovéPole 39"/>
          <p:cNvSpPr txBox="1"/>
          <p:nvPr/>
        </p:nvSpPr>
        <p:spPr>
          <a:xfrm>
            <a:off x="2195736" y="5013176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8"/>
          <p:cNvSpPr txBox="1">
            <a:spLocks noChangeArrowheads="1"/>
          </p:cNvSpPr>
          <p:nvPr/>
        </p:nvSpPr>
        <p:spPr bwMode="auto">
          <a:xfrm>
            <a:off x="-36512" y="1081088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200" b="1" dirty="0" smtClean="0">
                <a:solidFill>
                  <a:srgbClr val="800000"/>
                </a:solidFill>
                <a:latin typeface="Calibri" pitchFamily="34" charset="0"/>
              </a:rPr>
              <a:t>Jaké </a:t>
            </a:r>
            <a:r>
              <a:rPr lang="cs-CZ" sz="3200" b="1" dirty="0" err="1" smtClean="0">
                <a:solidFill>
                  <a:srgbClr val="800000"/>
                </a:solidFill>
                <a:latin typeface="Calibri" pitchFamily="34" charset="0"/>
              </a:rPr>
              <a:t>mRNA</a:t>
            </a:r>
            <a:r>
              <a:rPr lang="cs-CZ" sz="3200" b="1" dirty="0" smtClean="0">
                <a:solidFill>
                  <a:srgbClr val="800000"/>
                </a:solidFill>
                <a:latin typeface="Calibri" pitchFamily="34" charset="0"/>
              </a:rPr>
              <a:t> jsou pomocí miR-215 regulovány???</a:t>
            </a:r>
          </a:p>
        </p:txBody>
      </p:sp>
      <p:sp>
        <p:nvSpPr>
          <p:cNvPr id="5" name="TextovéPole 15"/>
          <p:cNvSpPr txBox="1"/>
          <p:nvPr/>
        </p:nvSpPr>
        <p:spPr>
          <a:xfrm>
            <a:off x="5364088" y="2348880"/>
            <a:ext cx="9361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TYMS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6" name="TextovéPole 16"/>
          <p:cNvSpPr txBox="1"/>
          <p:nvPr/>
        </p:nvSpPr>
        <p:spPr>
          <a:xfrm>
            <a:off x="3347864" y="2348880"/>
            <a:ext cx="86409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XIAP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" name="TextovéPole 18"/>
          <p:cNvSpPr txBox="1"/>
          <p:nvPr/>
        </p:nvSpPr>
        <p:spPr>
          <a:xfrm>
            <a:off x="6804248" y="2348880"/>
            <a:ext cx="9361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CD164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8" name="TextovéPole 22"/>
          <p:cNvSpPr txBox="1"/>
          <p:nvPr/>
        </p:nvSpPr>
        <p:spPr>
          <a:xfrm>
            <a:off x="1979712" y="2348880"/>
            <a:ext cx="86409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EREG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9" name="TextovéPole 23"/>
          <p:cNvSpPr txBox="1"/>
          <p:nvPr/>
        </p:nvSpPr>
        <p:spPr>
          <a:xfrm>
            <a:off x="539552" y="2339588"/>
            <a:ext cx="100811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HOXB9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0" name="Šipka dolů 26"/>
          <p:cNvSpPr/>
          <p:nvPr/>
        </p:nvSpPr>
        <p:spPr>
          <a:xfrm>
            <a:off x="1619672" y="3212976"/>
            <a:ext cx="216024" cy="122413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ů 27"/>
          <p:cNvSpPr/>
          <p:nvPr/>
        </p:nvSpPr>
        <p:spPr>
          <a:xfrm>
            <a:off x="3707904" y="3212976"/>
            <a:ext cx="216024" cy="122413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lů 28"/>
          <p:cNvSpPr/>
          <p:nvPr/>
        </p:nvSpPr>
        <p:spPr>
          <a:xfrm>
            <a:off x="5724128" y="3212976"/>
            <a:ext cx="216024" cy="122413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lů 29"/>
          <p:cNvSpPr/>
          <p:nvPr/>
        </p:nvSpPr>
        <p:spPr>
          <a:xfrm>
            <a:off x="7812360" y="3212976"/>
            <a:ext cx="216024" cy="122413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30"/>
          <p:cNvSpPr txBox="1"/>
          <p:nvPr/>
        </p:nvSpPr>
        <p:spPr>
          <a:xfrm>
            <a:off x="444500" y="4869160"/>
            <a:ext cx="2111276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000000"/>
                </a:solidFill>
              </a:rPr>
              <a:t>PROLIFERATION</a:t>
            </a:r>
            <a:endParaRPr lang="cs-CZ" sz="1600" b="1" dirty="0">
              <a:solidFill>
                <a:srgbClr val="000000"/>
              </a:solidFill>
            </a:endParaRPr>
          </a:p>
        </p:txBody>
      </p:sp>
      <p:sp>
        <p:nvSpPr>
          <p:cNvPr id="15" name="TextovéPole 33"/>
          <p:cNvSpPr txBox="1"/>
          <p:nvPr/>
        </p:nvSpPr>
        <p:spPr>
          <a:xfrm>
            <a:off x="2915816" y="4869160"/>
            <a:ext cx="1728192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000000"/>
                </a:solidFill>
              </a:rPr>
              <a:t>APOPTOSIS</a:t>
            </a:r>
            <a:endParaRPr lang="cs-CZ" sz="1600" b="1" dirty="0">
              <a:solidFill>
                <a:srgbClr val="000000"/>
              </a:solidFill>
            </a:endParaRPr>
          </a:p>
        </p:txBody>
      </p:sp>
      <p:sp>
        <p:nvSpPr>
          <p:cNvPr id="16" name="TextovéPole 34"/>
          <p:cNvSpPr txBox="1"/>
          <p:nvPr/>
        </p:nvSpPr>
        <p:spPr>
          <a:xfrm>
            <a:off x="5004048" y="4869160"/>
            <a:ext cx="1728192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000000"/>
                </a:solidFill>
              </a:rPr>
              <a:t>CELL CYCLE</a:t>
            </a:r>
            <a:endParaRPr lang="cs-CZ" sz="1600" b="1" dirty="0">
              <a:solidFill>
                <a:srgbClr val="000000"/>
              </a:solidFill>
            </a:endParaRPr>
          </a:p>
        </p:txBody>
      </p:sp>
      <p:sp>
        <p:nvSpPr>
          <p:cNvPr id="17" name="TextovéPole 36"/>
          <p:cNvSpPr txBox="1"/>
          <p:nvPr/>
        </p:nvSpPr>
        <p:spPr>
          <a:xfrm>
            <a:off x="7092280" y="4869160"/>
            <a:ext cx="1728192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smtClean="0">
                <a:solidFill>
                  <a:srgbClr val="000000"/>
                </a:solidFill>
              </a:rPr>
              <a:t>MIGRATION</a:t>
            </a:r>
            <a:endParaRPr lang="cs-CZ" sz="1600" b="1" dirty="0">
              <a:solidFill>
                <a:srgbClr val="000000"/>
              </a:solidFill>
            </a:endParaRPr>
          </a:p>
        </p:txBody>
      </p:sp>
      <p:sp>
        <p:nvSpPr>
          <p:cNvPr id="18" name="TextovéPole 37"/>
          <p:cNvSpPr txBox="1"/>
          <p:nvPr/>
        </p:nvSpPr>
        <p:spPr>
          <a:xfrm>
            <a:off x="8100392" y="2348880"/>
            <a:ext cx="9361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ZEB2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5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31"/>
          <p:cNvGraphicFramePr/>
          <p:nvPr/>
        </p:nvGraphicFramePr>
        <p:xfrm>
          <a:off x="4535488" y="692696"/>
          <a:ext cx="4608512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 10"/>
          <p:cNvGraphicFramePr/>
          <p:nvPr>
            <p:extLst>
              <p:ext uri="{D42A27DB-BD31-4B8C-83A1-F6EECF244321}">
                <p14:modId xmlns:p14="http://schemas.microsoft.com/office/powerpoint/2010/main" val="121894095"/>
              </p:ext>
            </p:extLst>
          </p:nvPr>
        </p:nvGraphicFramePr>
        <p:xfrm>
          <a:off x="179512" y="3212976"/>
          <a:ext cx="468052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 11"/>
          <p:cNvGraphicFramePr/>
          <p:nvPr/>
        </p:nvGraphicFramePr>
        <p:xfrm>
          <a:off x="179512" y="692696"/>
          <a:ext cx="424847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17600" y="1428736"/>
            <a:ext cx="357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</a:t>
            </a:r>
            <a:endParaRPr lang="cs-CZ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160000" y="1357298"/>
            <a:ext cx="357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</a:t>
            </a:r>
            <a:endParaRPr lang="cs-CZ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00364" y="1428736"/>
            <a:ext cx="357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</a:t>
            </a:r>
            <a:endParaRPr lang="cs-CZ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624000" y="1714488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**</a:t>
            </a:r>
            <a:endParaRPr lang="cs-CZ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524000" y="1928802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***</a:t>
            </a:r>
            <a:endParaRPr lang="cs-CZ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460000" y="1928802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***</a:t>
            </a:r>
            <a:endParaRPr lang="cs-CZ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343040" y="4286256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**</a:t>
            </a:r>
            <a:endParaRPr lang="cs-CZ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303800" y="4357694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**</a:t>
            </a:r>
            <a:endParaRPr lang="cs-CZ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271866" y="4214818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**</a:t>
            </a:r>
            <a:endParaRPr lang="cs-CZ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211800" y="4286256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**</a:t>
            </a:r>
            <a:endParaRPr lang="cs-CZ" sz="1400" dirty="0"/>
          </a:p>
        </p:txBody>
      </p:sp>
      <p:sp>
        <p:nvSpPr>
          <p:cNvPr id="19" name="TextovéPole 8"/>
          <p:cNvSpPr txBox="1">
            <a:spLocks noChangeArrowheads="1"/>
          </p:cNvSpPr>
          <p:nvPr/>
        </p:nvSpPr>
        <p:spPr bwMode="auto">
          <a:xfrm>
            <a:off x="-36512" y="31221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dirty="0">
                <a:solidFill>
                  <a:srgbClr val="800000"/>
                </a:solidFill>
                <a:latin typeface="Calibri" pitchFamily="34" charset="0"/>
              </a:rPr>
              <a:t>Jaké </a:t>
            </a:r>
            <a:r>
              <a:rPr lang="cs-CZ" sz="2800" b="1" dirty="0" err="1">
                <a:solidFill>
                  <a:srgbClr val="800000"/>
                </a:solidFill>
                <a:latin typeface="Calibri" pitchFamily="34" charset="0"/>
              </a:rPr>
              <a:t>mRNA</a:t>
            </a:r>
            <a:r>
              <a:rPr lang="cs-CZ" sz="2800" b="1" dirty="0">
                <a:solidFill>
                  <a:srgbClr val="800000"/>
                </a:solidFill>
                <a:latin typeface="Calibri" pitchFamily="34" charset="0"/>
              </a:rPr>
              <a:t> jsou pomocí miR-215 regulovány???</a:t>
            </a:r>
          </a:p>
        </p:txBody>
      </p:sp>
    </p:spTree>
    <p:extLst>
      <p:ext uri="{BB962C8B-B14F-4D97-AF65-F5344CB8AC3E}">
        <p14:creationId xmlns:p14="http://schemas.microsoft.com/office/powerpoint/2010/main" val="218041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94"/>
          <p:cNvSpPr>
            <a:spLocks noChangeArrowheads="1"/>
          </p:cNvSpPr>
          <p:nvPr/>
        </p:nvSpPr>
        <p:spPr bwMode="auto">
          <a:xfrm>
            <a:off x="2514600" y="18859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650" name="TextovéPole 12"/>
          <p:cNvSpPr txBox="1">
            <a:spLocks noChangeArrowheads="1"/>
          </p:cNvSpPr>
          <p:nvPr/>
        </p:nvSpPr>
        <p:spPr bwMode="auto">
          <a:xfrm>
            <a:off x="1571625" y="128588"/>
            <a:ext cx="2417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1200">
                <a:solidFill>
                  <a:schemeClr val="bg1"/>
                </a:solidFill>
              </a:rPr>
              <a:t>Úvod do molekulární medicíny </a:t>
            </a:r>
            <a:r>
              <a:rPr lang="en-US" sz="1200">
                <a:solidFill>
                  <a:schemeClr val="bg1"/>
                </a:solidFill>
              </a:rPr>
              <a:t>4</a:t>
            </a:r>
            <a:r>
              <a:rPr lang="cs-CZ" sz="1200">
                <a:solidFill>
                  <a:schemeClr val="bg1"/>
                </a:solidFill>
              </a:rPr>
              <a:t>/12</a:t>
            </a:r>
          </a:p>
        </p:txBody>
      </p:sp>
      <p:sp>
        <p:nvSpPr>
          <p:cNvPr id="27651" name="TextovéPole 13"/>
          <p:cNvSpPr txBox="1">
            <a:spLocks noChangeArrowheads="1"/>
          </p:cNvSpPr>
          <p:nvPr/>
        </p:nvSpPr>
        <p:spPr bwMode="auto">
          <a:xfrm>
            <a:off x="571500" y="6500813"/>
            <a:ext cx="8112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1200">
                <a:solidFill>
                  <a:schemeClr val="bg1"/>
                </a:solidFill>
              </a:rPr>
              <a:t>Strana  29</a:t>
            </a:r>
          </a:p>
        </p:txBody>
      </p:sp>
      <p:sp>
        <p:nvSpPr>
          <p:cNvPr id="27652" name="TextovéPole 14"/>
          <p:cNvSpPr txBox="1">
            <a:spLocks noChangeArrowheads="1"/>
          </p:cNvSpPr>
          <p:nvPr/>
        </p:nvSpPr>
        <p:spPr bwMode="auto">
          <a:xfrm>
            <a:off x="7786688" y="6500813"/>
            <a:ext cx="1219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1400" baseline="-25000">
                <a:solidFill>
                  <a:schemeClr val="bg1"/>
                </a:solidFill>
              </a:rPr>
              <a:t>© Ondřej Slabý, 2009</a:t>
            </a:r>
          </a:p>
        </p:txBody>
      </p:sp>
      <p:sp>
        <p:nvSpPr>
          <p:cNvPr id="17" name="TextovéPole 1"/>
          <p:cNvSpPr txBox="1">
            <a:spLocks noChangeArrowheads="1"/>
          </p:cNvSpPr>
          <p:nvPr/>
        </p:nvSpPr>
        <p:spPr bwMode="auto">
          <a:xfrm>
            <a:off x="229126" y="571500"/>
            <a:ext cx="877676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 smtClean="0">
                <a:solidFill>
                  <a:srgbClr val="800000"/>
                </a:solidFill>
                <a:latin typeface="+mj-lt"/>
                <a:cs typeface="Arial"/>
              </a:rPr>
              <a:t>Základní fakta o </a:t>
            </a:r>
            <a:r>
              <a:rPr lang="cs-CZ" sz="2000" b="1" dirty="0" err="1" smtClean="0">
                <a:solidFill>
                  <a:srgbClr val="800000"/>
                </a:solidFill>
                <a:latin typeface="+mj-lt"/>
                <a:cs typeface="Arial"/>
              </a:rPr>
              <a:t>mikroRNA</a:t>
            </a:r>
            <a:endParaRPr lang="cs-CZ" sz="2000" b="1" dirty="0">
              <a:solidFill>
                <a:srgbClr val="800000"/>
              </a:solidFill>
              <a:latin typeface="+mj-lt"/>
              <a:cs typeface="Arial"/>
            </a:endParaRPr>
          </a:p>
          <a:p>
            <a:pPr>
              <a:defRPr/>
            </a:pPr>
            <a:endParaRPr lang="cs-CZ" dirty="0">
              <a:cs typeface="Arial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cs-CZ" sz="2000" dirty="0" smtClean="0">
                <a:cs typeface="Arial" charset="0"/>
              </a:rPr>
              <a:t>Přibližně </a:t>
            </a:r>
            <a:r>
              <a:rPr lang="cs-CZ" sz="2000" dirty="0">
                <a:cs typeface="Arial" charset="0"/>
              </a:rPr>
              <a:t>3</a:t>
            </a:r>
            <a:r>
              <a:rPr lang="en-US" sz="2000" dirty="0">
                <a:cs typeface="Arial" charset="0"/>
              </a:rPr>
              <a:t>% </a:t>
            </a:r>
            <a:r>
              <a:rPr lang="cs-CZ" sz="2000" dirty="0" smtClean="0">
                <a:cs typeface="Arial" charset="0"/>
              </a:rPr>
              <a:t>predikovaných lidských genů jsou geny pro </a:t>
            </a:r>
            <a:r>
              <a:rPr lang="cs-CZ" sz="2000" dirty="0" err="1" smtClean="0">
                <a:cs typeface="Arial" charset="0"/>
              </a:rPr>
              <a:t>miRNA</a:t>
            </a:r>
            <a:endParaRPr lang="cs-CZ" sz="2000" dirty="0" smtClean="0">
              <a:cs typeface="Arial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cs-CZ" sz="2000" dirty="0"/>
              <a:t>Jsou fylogeneticky vysoce </a:t>
            </a:r>
            <a:r>
              <a:rPr lang="cs-CZ" sz="2000" dirty="0" smtClean="0"/>
              <a:t>konzervované</a:t>
            </a:r>
            <a:endParaRPr lang="cs-CZ" sz="2000" dirty="0" smtClean="0">
              <a:cs typeface="Arial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cs-CZ" sz="2000" dirty="0" smtClean="0"/>
              <a:t>Geny </a:t>
            </a:r>
            <a:r>
              <a:rPr lang="cs-CZ" sz="2000" dirty="0"/>
              <a:t>pro </a:t>
            </a:r>
            <a:r>
              <a:rPr lang="cs-CZ" sz="2000" dirty="0" err="1"/>
              <a:t>miRNA</a:t>
            </a:r>
            <a:r>
              <a:rPr lang="cs-CZ" sz="2000" dirty="0"/>
              <a:t> jsou rozmístěny na všech lidských chromozomech s výjimkou </a:t>
            </a:r>
            <a:r>
              <a:rPr lang="cs-CZ" sz="2000" dirty="0" err="1" smtClean="0"/>
              <a:t>Y</a:t>
            </a:r>
            <a:endParaRPr lang="cs-CZ" sz="2000" dirty="0">
              <a:cs typeface="Arial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 smtClean="0"/>
              <a:t>V </a:t>
            </a:r>
            <a:r>
              <a:rPr lang="en-US" sz="2000" dirty="0" err="1" smtClean="0"/>
              <a:t>databázi</a:t>
            </a:r>
            <a:r>
              <a:rPr lang="en-US" sz="2000" dirty="0" smtClean="0"/>
              <a:t> </a:t>
            </a:r>
            <a:r>
              <a:rPr lang="en-US" sz="2000" dirty="0" err="1" smtClean="0"/>
              <a:t>miRBase</a:t>
            </a:r>
            <a:r>
              <a:rPr lang="en-US" sz="2000" dirty="0" smtClean="0"/>
              <a:t> je </a:t>
            </a:r>
            <a:r>
              <a:rPr lang="en-US" sz="2000" dirty="0" err="1" smtClean="0"/>
              <a:t>anotováno</a:t>
            </a:r>
            <a:r>
              <a:rPr lang="en-US" sz="2000" dirty="0" smtClean="0"/>
              <a:t> 1390 </a:t>
            </a:r>
            <a:r>
              <a:rPr lang="en-US" sz="2000" dirty="0" err="1" smtClean="0"/>
              <a:t>mikroRNA</a:t>
            </a:r>
            <a:r>
              <a:rPr lang="en-US" sz="2000" dirty="0" smtClean="0"/>
              <a:t>*</a:t>
            </a:r>
            <a:r>
              <a:rPr lang="en-US" sz="2000" dirty="0"/>
              <a:t>(1000 -2000 </a:t>
            </a:r>
            <a:r>
              <a:rPr lang="en-US" sz="2000" dirty="0" err="1" smtClean="0"/>
              <a:t>predikovaných</a:t>
            </a:r>
            <a:r>
              <a:rPr lang="en-US" sz="2000" dirty="0" smtClean="0"/>
              <a:t>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 err="1" smtClean="0"/>
              <a:t>Maturovaná</a:t>
            </a:r>
            <a:r>
              <a:rPr lang="en-US" sz="2000" dirty="0" smtClean="0"/>
              <a:t> </a:t>
            </a:r>
            <a:r>
              <a:rPr lang="en-US" sz="2000" dirty="0" err="1" smtClean="0"/>
              <a:t>miRNA</a:t>
            </a:r>
            <a:r>
              <a:rPr lang="en-US" sz="2000" dirty="0" smtClean="0"/>
              <a:t> je </a:t>
            </a:r>
            <a:r>
              <a:rPr lang="en-US" sz="2000" dirty="0" err="1" smtClean="0"/>
              <a:t>dlouhá</a:t>
            </a:r>
            <a:r>
              <a:rPr lang="en-US" sz="2000" dirty="0" smtClean="0"/>
              <a:t> 20-25 </a:t>
            </a:r>
            <a:r>
              <a:rPr lang="en-US" sz="2000" dirty="0" err="1" smtClean="0"/>
              <a:t>nukleotidů</a:t>
            </a:r>
            <a:endParaRPr lang="en-US" sz="2000" dirty="0"/>
          </a:p>
          <a:p>
            <a:pPr marL="285750" indent="-285750">
              <a:buFont typeface="Arial"/>
              <a:buChar char="•"/>
              <a:defRPr/>
            </a:pPr>
            <a:r>
              <a:rPr lang="cs-CZ" sz="2000" dirty="0" err="1" smtClean="0">
                <a:cs typeface="Arial" charset="0"/>
              </a:rPr>
              <a:t>MiRNA</a:t>
            </a:r>
            <a:r>
              <a:rPr lang="cs-CZ" sz="2000" dirty="0" smtClean="0">
                <a:cs typeface="Arial" charset="0"/>
              </a:rPr>
              <a:t> mají potenciál regulovat více než polovinu lidských kódujících genů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s-CZ" sz="2000" dirty="0" smtClean="0">
                <a:cs typeface="Arial" charset="0"/>
              </a:rPr>
              <a:t>Jedna </a:t>
            </a:r>
            <a:r>
              <a:rPr lang="cs-CZ" sz="2000" dirty="0" err="1" smtClean="0">
                <a:cs typeface="Arial" charset="0"/>
              </a:rPr>
              <a:t>miRNA</a:t>
            </a:r>
            <a:r>
              <a:rPr lang="cs-CZ" sz="2000" dirty="0" smtClean="0">
                <a:cs typeface="Arial" charset="0"/>
              </a:rPr>
              <a:t> může regulovat desítky až stovky cílových </a:t>
            </a:r>
            <a:r>
              <a:rPr lang="cs-CZ" sz="2000" dirty="0" err="1" smtClean="0">
                <a:cs typeface="Arial" charset="0"/>
              </a:rPr>
              <a:t>mRNA</a:t>
            </a:r>
            <a:endParaRPr lang="cs-CZ" sz="2000" dirty="0">
              <a:cs typeface="Arial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cs-CZ" sz="2000" dirty="0" err="1" smtClean="0">
                <a:cs typeface="Arial" charset="0"/>
              </a:rPr>
              <a:t>miRNA</a:t>
            </a:r>
            <a:r>
              <a:rPr lang="cs-CZ" sz="2000" dirty="0" smtClean="0">
                <a:cs typeface="Arial" charset="0"/>
              </a:rPr>
              <a:t> často tvoří rodiny nebo jsou kódovány v klastrech  </a:t>
            </a:r>
            <a:r>
              <a:rPr lang="cs-CZ" sz="2000" dirty="0">
                <a:cs typeface="Arial" charset="0"/>
              </a:rPr>
              <a:t>(eg. cluster miR-17</a:t>
            </a:r>
            <a:r>
              <a:rPr lang="cs-CZ" sz="2000" dirty="0" smtClean="0">
                <a:cs typeface="Arial" charset="0"/>
              </a:rPr>
              <a:t>)</a:t>
            </a:r>
            <a:endParaRPr lang="cs-CZ" sz="2000" dirty="0">
              <a:cs typeface="Arial" charset="0"/>
            </a:endParaRPr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4513264"/>
            <a:ext cx="3330575" cy="132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1"/>
          <p:cNvSpPr txBox="1">
            <a:spLocks noChangeArrowheads="1"/>
          </p:cNvSpPr>
          <p:nvPr/>
        </p:nvSpPr>
        <p:spPr bwMode="auto">
          <a:xfrm>
            <a:off x="323850" y="6453188"/>
            <a:ext cx="27130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0" dirty="0"/>
              <a:t>*Sanger </a:t>
            </a:r>
            <a:r>
              <a:rPr lang="en-US" sz="1200" b="0" dirty="0" err="1"/>
              <a:t>miRBase</a:t>
            </a:r>
            <a:r>
              <a:rPr lang="en-US" sz="1200" b="0" dirty="0"/>
              <a:t> release 17.0, 2011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690" y="4164987"/>
            <a:ext cx="5029198" cy="167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8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2"/>
          <p:cNvSpPr txBox="1">
            <a:spLocks/>
          </p:cNvSpPr>
          <p:nvPr/>
        </p:nvSpPr>
        <p:spPr>
          <a:xfrm>
            <a:off x="0" y="620688"/>
            <a:ext cx="9144000" cy="5715000"/>
          </a:xfrm>
          <a:prstGeom prst="rect">
            <a:avLst/>
          </a:prstGeom>
          <a:solidFill>
            <a:schemeClr val="bg1"/>
          </a:solidFill>
        </p:spPr>
        <p:txBody>
          <a:bodyPr rIns="468000" rtlCol="0"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mtClean="0"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180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180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defRPr/>
            </a:pPr>
            <a:endParaRPr lang="cs-CZ" sz="2600" b="1" u="sng" smtClean="0">
              <a:ea typeface="+mn-ea"/>
              <a:cs typeface="Times New Roman" pitchFamily="18" charset="0"/>
            </a:endParaRPr>
          </a:p>
          <a:p>
            <a:pPr marL="800100" lvl="1" indent="-342900" eaLnBrk="1" fontAlgn="auto" hangingPunct="1">
              <a:spcAft>
                <a:spcPts val="0"/>
              </a:spcAft>
              <a:defRPr/>
            </a:pPr>
            <a:endParaRPr lang="cs-CZ" sz="1800" smtClean="0">
              <a:ea typeface="+mn-ea"/>
              <a:cs typeface="Times New Roman" pitchFamily="18" charset="0"/>
            </a:endParaRPr>
          </a:p>
          <a:p>
            <a:pPr marL="800100" lvl="1" indent="-342900" eaLnBrk="1" fontAlgn="auto" hangingPunct="1">
              <a:spcAft>
                <a:spcPts val="0"/>
              </a:spcAft>
              <a:defRPr/>
            </a:pPr>
            <a:endParaRPr lang="cs-CZ" sz="1800" smtClean="0">
              <a:ea typeface="+mn-ea"/>
              <a:cs typeface="Times New Roman" pitchFamily="18" charset="0"/>
            </a:endParaRPr>
          </a:p>
          <a:p>
            <a:pPr marL="971550" lvl="1" indent="-514350" algn="just" eaLnBrk="1" fontAlgn="auto" hangingPunct="1">
              <a:spcAft>
                <a:spcPts val="0"/>
              </a:spcAft>
              <a:defRPr/>
            </a:pPr>
            <a:endParaRPr lang="cs-CZ" sz="2400" smtClean="0">
              <a:ea typeface="+mn-ea"/>
              <a:cs typeface="Times New Roman" pitchFamily="18" charset="0"/>
            </a:endParaRPr>
          </a:p>
          <a:p>
            <a:pPr marL="971550" lvl="1" indent="-514350" eaLnBrk="1" fontAlgn="auto" hangingPunct="1">
              <a:spcAft>
                <a:spcPts val="0"/>
              </a:spcAft>
              <a:defRPr/>
            </a:pPr>
            <a:endParaRPr lang="cs-CZ" sz="2600" smtClean="0">
              <a:ea typeface="+mn-ea"/>
            </a:endParaRPr>
          </a:p>
          <a:p>
            <a:pPr marL="971550" lvl="1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b="1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b="1" dirty="0" smtClean="0">
              <a:ea typeface="+mn-ea"/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633388"/>
            <a:ext cx="9144000" cy="5715000"/>
          </a:xfrm>
          <a:prstGeom prst="rect">
            <a:avLst/>
          </a:prstGeom>
          <a:solidFill>
            <a:schemeClr val="bg1"/>
          </a:solidFill>
        </p:spPr>
        <p:txBody>
          <a:bodyPr rIns="468000" rtlCol="0"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mtClean="0"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180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180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defRPr/>
            </a:pPr>
            <a:endParaRPr lang="cs-CZ" sz="2600" b="1" u="sng" smtClean="0">
              <a:ea typeface="+mn-ea"/>
              <a:cs typeface="Times New Roman" pitchFamily="18" charset="0"/>
            </a:endParaRPr>
          </a:p>
          <a:p>
            <a:pPr marL="800100" lvl="1" indent="-342900" eaLnBrk="1" fontAlgn="auto" hangingPunct="1">
              <a:spcAft>
                <a:spcPts val="0"/>
              </a:spcAft>
              <a:defRPr/>
            </a:pPr>
            <a:endParaRPr lang="cs-CZ" sz="1800" smtClean="0">
              <a:ea typeface="+mn-ea"/>
              <a:cs typeface="Times New Roman" pitchFamily="18" charset="0"/>
            </a:endParaRPr>
          </a:p>
          <a:p>
            <a:pPr marL="800100" lvl="1" indent="-342900" eaLnBrk="1" fontAlgn="auto" hangingPunct="1">
              <a:spcAft>
                <a:spcPts val="0"/>
              </a:spcAft>
              <a:defRPr/>
            </a:pPr>
            <a:endParaRPr lang="cs-CZ" sz="1800" smtClean="0">
              <a:ea typeface="+mn-ea"/>
              <a:cs typeface="Times New Roman" pitchFamily="18" charset="0"/>
            </a:endParaRPr>
          </a:p>
          <a:p>
            <a:pPr marL="971550" lvl="1" indent="-514350" algn="just" eaLnBrk="1" fontAlgn="auto" hangingPunct="1">
              <a:spcAft>
                <a:spcPts val="0"/>
              </a:spcAft>
              <a:defRPr/>
            </a:pPr>
            <a:endParaRPr lang="cs-CZ" sz="2400" smtClean="0">
              <a:ea typeface="+mn-ea"/>
              <a:cs typeface="Times New Roman" pitchFamily="18" charset="0"/>
            </a:endParaRPr>
          </a:p>
          <a:p>
            <a:pPr marL="971550" lvl="1" indent="-514350" eaLnBrk="1" fontAlgn="auto" hangingPunct="1">
              <a:spcAft>
                <a:spcPts val="0"/>
              </a:spcAft>
              <a:defRPr/>
            </a:pPr>
            <a:endParaRPr lang="cs-CZ" sz="2600" smtClean="0">
              <a:ea typeface="+mn-ea"/>
            </a:endParaRPr>
          </a:p>
          <a:p>
            <a:pPr marL="971550" lvl="1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smtClean="0">
              <a:ea typeface="+mn-ea"/>
            </a:endParaRPr>
          </a:p>
          <a:p>
            <a:pPr marL="1714500" lvl="3" indent="-34290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cs-CZ" sz="1800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b="1" smtClean="0">
              <a:ea typeface="+mn-ea"/>
            </a:endParaRPr>
          </a:p>
          <a:p>
            <a:pPr marL="800100" lvl="1" indent="-3429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sz="1800" b="1" dirty="0" smtClean="0">
              <a:ea typeface="+mn-ea"/>
            </a:endParaRPr>
          </a:p>
        </p:txBody>
      </p:sp>
      <p:graphicFrame>
        <p:nvGraphicFramePr>
          <p:cNvPr id="7" name="Graf 37"/>
          <p:cNvGraphicFramePr/>
          <p:nvPr>
            <p:extLst>
              <p:ext uri="{D42A27DB-BD31-4B8C-83A1-F6EECF244321}">
                <p14:modId xmlns:p14="http://schemas.microsoft.com/office/powerpoint/2010/main" val="222938739"/>
              </p:ext>
            </p:extLst>
          </p:nvPr>
        </p:nvGraphicFramePr>
        <p:xfrm>
          <a:off x="0" y="1844824"/>
          <a:ext cx="428396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f 40"/>
          <p:cNvGraphicFramePr/>
          <p:nvPr>
            <p:extLst>
              <p:ext uri="{D42A27DB-BD31-4B8C-83A1-F6EECF244321}">
                <p14:modId xmlns:p14="http://schemas.microsoft.com/office/powerpoint/2010/main" val="188607033"/>
              </p:ext>
            </p:extLst>
          </p:nvPr>
        </p:nvGraphicFramePr>
        <p:xfrm>
          <a:off x="4572000" y="1772816"/>
          <a:ext cx="457200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Elipsa 41"/>
          <p:cNvSpPr/>
          <p:nvPr/>
        </p:nvSpPr>
        <p:spPr>
          <a:xfrm>
            <a:off x="6372200" y="1772816"/>
            <a:ext cx="1008112" cy="504056"/>
          </a:xfrm>
          <a:prstGeom prst="ellipse">
            <a:avLst/>
          </a:prstGeom>
          <a:noFill/>
          <a:ln w="57150">
            <a:solidFill>
              <a:srgbClr val="981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Box 9"/>
          <p:cNvSpPr txBox="1"/>
          <p:nvPr/>
        </p:nvSpPr>
        <p:spPr>
          <a:xfrm>
            <a:off x="1116000" y="2928934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**</a:t>
            </a:r>
            <a:endParaRPr lang="cs-CZ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928794" y="3143248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***</a:t>
            </a:r>
            <a:endParaRPr lang="cs-CZ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786050" y="3335537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***</a:t>
            </a:r>
            <a:endParaRPr lang="cs-CZ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643306" y="3500438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***</a:t>
            </a:r>
            <a:endParaRPr lang="cs-CZ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702400" y="3692727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***</a:t>
            </a:r>
            <a:endParaRPr lang="cs-CZ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631200" y="3478413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***</a:t>
            </a:r>
            <a:endParaRPr lang="cs-CZ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556400" y="3692727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***</a:t>
            </a:r>
            <a:endParaRPr lang="cs-CZ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8481600" y="3295648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***</a:t>
            </a:r>
            <a:endParaRPr lang="cs-CZ" sz="1400" dirty="0"/>
          </a:p>
        </p:txBody>
      </p:sp>
      <p:sp>
        <p:nvSpPr>
          <p:cNvPr id="18" name="TextovéPole 8"/>
          <p:cNvSpPr txBox="1">
            <a:spLocks noChangeArrowheads="1"/>
          </p:cNvSpPr>
          <p:nvPr/>
        </p:nvSpPr>
        <p:spPr bwMode="auto">
          <a:xfrm>
            <a:off x="-36512" y="454555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200" b="1" dirty="0">
                <a:solidFill>
                  <a:srgbClr val="800000"/>
                </a:solidFill>
                <a:latin typeface="Calibri" pitchFamily="34" charset="0"/>
              </a:rPr>
              <a:t>Jaké </a:t>
            </a:r>
            <a:r>
              <a:rPr lang="cs-CZ" sz="3200" b="1" dirty="0" err="1">
                <a:solidFill>
                  <a:srgbClr val="800000"/>
                </a:solidFill>
                <a:latin typeface="Calibri" pitchFamily="34" charset="0"/>
              </a:rPr>
              <a:t>mRNA</a:t>
            </a:r>
            <a:r>
              <a:rPr lang="cs-CZ" sz="3200" b="1" dirty="0">
                <a:solidFill>
                  <a:srgbClr val="800000"/>
                </a:solidFill>
                <a:latin typeface="Calibri" pitchFamily="34" charset="0"/>
              </a:rPr>
              <a:t> jsou pomocí miR-215 regulovány???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7239000" y="6456892"/>
            <a:ext cx="15970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1" i="1" dirty="0">
                <a:latin typeface="Arial" charset="0"/>
              </a:rPr>
              <a:t>unpublished data </a:t>
            </a:r>
            <a:r>
              <a:rPr lang="en-US" sz="1000" b="1" i="1" dirty="0" smtClean="0">
                <a:latin typeface="Arial" charset="0"/>
              </a:rPr>
              <a:t>2015</a:t>
            </a:r>
            <a:endParaRPr lang="en-US" sz="10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2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2355675" y="212725"/>
            <a:ext cx="42326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800000"/>
                </a:solidFill>
              </a:rPr>
              <a:t>MiR-215 </a:t>
            </a:r>
            <a:r>
              <a:rPr lang="en-US" sz="2000" b="1" dirty="0" err="1" smtClean="0">
                <a:solidFill>
                  <a:srgbClr val="800000"/>
                </a:solidFill>
              </a:rPr>
              <a:t>ovlivňuje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růst</a:t>
            </a:r>
            <a:r>
              <a:rPr lang="en-US" sz="2000" b="1" dirty="0" smtClean="0">
                <a:solidFill>
                  <a:srgbClr val="800000"/>
                </a:solidFill>
              </a:rPr>
              <a:t> </a:t>
            </a:r>
            <a:r>
              <a:rPr lang="en-US" sz="2000" b="1" dirty="0" err="1" smtClean="0">
                <a:solidFill>
                  <a:srgbClr val="800000"/>
                </a:solidFill>
              </a:rPr>
              <a:t>nádoru</a:t>
            </a:r>
            <a:r>
              <a:rPr lang="en-US" sz="2000" b="1" dirty="0" smtClean="0">
                <a:solidFill>
                  <a:srgbClr val="800000"/>
                </a:solidFill>
              </a:rPr>
              <a:t> in vivo</a:t>
            </a:r>
            <a:endParaRPr lang="en-US" sz="2000" b="1" i="1" dirty="0">
              <a:solidFill>
                <a:srgbClr val="800000"/>
              </a:solidFill>
            </a:endParaRPr>
          </a:p>
        </p:txBody>
      </p:sp>
      <p:pic>
        <p:nvPicPr>
          <p:cNvPr id="3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4033" y="932782"/>
            <a:ext cx="1775767" cy="153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0504" y="932782"/>
            <a:ext cx="2035468" cy="141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ovéPole 174"/>
          <p:cNvSpPr txBox="1"/>
          <p:nvPr/>
        </p:nvSpPr>
        <p:spPr>
          <a:xfrm>
            <a:off x="23114793" y="30027636"/>
            <a:ext cx="28803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HCT-116</a:t>
            </a:r>
            <a:r>
              <a:rPr lang="cs-CZ" sz="2400" baseline="30000" dirty="0" smtClean="0"/>
              <a:t>+/+</a:t>
            </a:r>
            <a:r>
              <a:rPr lang="cs-CZ" sz="2400" dirty="0" smtClean="0"/>
              <a:t> (clone 33)</a:t>
            </a:r>
            <a:endParaRPr lang="cs-CZ" sz="2400" baseline="300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230833" y="3587924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HCT-116</a:t>
            </a:r>
            <a:r>
              <a:rPr lang="cs-CZ" baseline="30000" dirty="0"/>
              <a:t>+/+</a:t>
            </a:r>
            <a:r>
              <a:rPr lang="cs-CZ" dirty="0"/>
              <a:t> (</a:t>
            </a:r>
            <a:r>
              <a:rPr lang="cs-CZ" dirty="0" err="1"/>
              <a:t>clone</a:t>
            </a:r>
            <a:r>
              <a:rPr lang="cs-CZ" dirty="0"/>
              <a:t> 33</a:t>
            </a:r>
            <a:r>
              <a:rPr lang="cs-CZ" dirty="0" smtClean="0"/>
              <a:t>)</a:t>
            </a:r>
            <a:endParaRPr lang="cs-CZ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33" y="612835"/>
            <a:ext cx="1115367" cy="18589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232" y="2471780"/>
            <a:ext cx="1344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Jana</a:t>
            </a:r>
          </a:p>
          <a:p>
            <a:r>
              <a:rPr lang="en-US" dirty="0" err="1" smtClean="0"/>
              <a:t>Merhautová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4933" y="932782"/>
            <a:ext cx="2470672" cy="1416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6047" y="3166622"/>
            <a:ext cx="3124200" cy="329027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 r="7856"/>
          <a:stretch>
            <a:fillRect/>
          </a:stretch>
        </p:blipFill>
        <p:spPr bwMode="auto">
          <a:xfrm>
            <a:off x="6099980" y="3453300"/>
            <a:ext cx="2485992" cy="23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" y="3969956"/>
            <a:ext cx="565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N=5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7239000" y="6456892"/>
            <a:ext cx="15970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1" i="1" dirty="0">
                <a:latin typeface="Arial" charset="0"/>
              </a:rPr>
              <a:t>unpublished data </a:t>
            </a:r>
            <a:r>
              <a:rPr lang="en-US" sz="1000" b="1" i="1" dirty="0" smtClean="0">
                <a:latin typeface="Arial" charset="0"/>
              </a:rPr>
              <a:t>2015</a:t>
            </a:r>
            <a:endParaRPr lang="en-US" sz="1000" b="1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70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5" name="Object 1"/>
          <p:cNvGraphicFramePr>
            <a:graphicFrameLocks noChangeAspect="1"/>
          </p:cNvGraphicFramePr>
          <p:nvPr/>
        </p:nvGraphicFramePr>
        <p:xfrm>
          <a:off x="755650" y="1341438"/>
          <a:ext cx="7467600" cy="488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6" name="Document" r:id="rId3" imgW="7467325" imgH="4889320" progId="Word.Document.12">
                  <p:embed/>
                </p:oleObj>
              </mc:Choice>
              <mc:Fallback>
                <p:oleObj name="Document" r:id="rId3" imgW="7467325" imgH="488932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341438"/>
                        <a:ext cx="7467600" cy="488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6" name="TextBox 2"/>
          <p:cNvSpPr txBox="1">
            <a:spLocks noChangeArrowheads="1"/>
          </p:cNvSpPr>
          <p:nvPr/>
        </p:nvSpPr>
        <p:spPr bwMode="auto">
          <a:xfrm>
            <a:off x="827088" y="333375"/>
            <a:ext cx="726973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 smtClean="0">
                <a:solidFill>
                  <a:srgbClr val="800000"/>
                </a:solidFill>
              </a:rPr>
              <a:t>MikroRNA</a:t>
            </a:r>
            <a:r>
              <a:rPr lang="en-US" sz="1800" dirty="0" smtClean="0">
                <a:solidFill>
                  <a:srgbClr val="800000"/>
                </a:solidFill>
              </a:rPr>
              <a:t> </a:t>
            </a:r>
            <a:r>
              <a:rPr lang="en-US" sz="1800" dirty="0" err="1" smtClean="0">
                <a:solidFill>
                  <a:srgbClr val="800000"/>
                </a:solidFill>
              </a:rPr>
              <a:t>jako</a:t>
            </a:r>
            <a:r>
              <a:rPr lang="en-US" sz="1800" dirty="0" smtClean="0">
                <a:solidFill>
                  <a:srgbClr val="800000"/>
                </a:solidFill>
              </a:rPr>
              <a:t> </a:t>
            </a:r>
            <a:r>
              <a:rPr lang="en-US" sz="1800" dirty="0" err="1" smtClean="0">
                <a:solidFill>
                  <a:srgbClr val="800000"/>
                </a:solidFill>
              </a:rPr>
              <a:t>terapeutické</a:t>
            </a:r>
            <a:r>
              <a:rPr lang="en-US" sz="1800" dirty="0" smtClean="0">
                <a:solidFill>
                  <a:srgbClr val="800000"/>
                </a:solidFill>
              </a:rPr>
              <a:t> </a:t>
            </a:r>
            <a:r>
              <a:rPr lang="en-US" sz="1800" dirty="0" err="1" smtClean="0">
                <a:solidFill>
                  <a:srgbClr val="800000"/>
                </a:solidFill>
              </a:rPr>
              <a:t>cíle</a:t>
            </a:r>
            <a:endParaRPr lang="en-US" sz="1800" dirty="0" smtClean="0">
              <a:solidFill>
                <a:srgbClr val="800000"/>
              </a:solidFill>
            </a:endParaRPr>
          </a:p>
          <a:p>
            <a:pPr eaLnBrk="1" hangingPunct="1"/>
            <a:endParaRPr lang="en-US" sz="1600" dirty="0"/>
          </a:p>
          <a:p>
            <a:pPr eaLnBrk="1" hangingPunct="1"/>
            <a:r>
              <a:rPr lang="en-US" sz="1600" dirty="0" err="1" smtClean="0"/>
              <a:t>Seznam</a:t>
            </a:r>
            <a:r>
              <a:rPr lang="en-US" sz="1600" dirty="0" smtClean="0"/>
              <a:t> </a:t>
            </a:r>
            <a:r>
              <a:rPr lang="en-US" sz="1600" dirty="0" err="1" smtClean="0"/>
              <a:t>mikroRNA</a:t>
            </a:r>
            <a:r>
              <a:rPr lang="en-US" sz="1600" dirty="0"/>
              <a:t> </a:t>
            </a:r>
            <a:r>
              <a:rPr lang="en-US" sz="1600" dirty="0" err="1" smtClean="0"/>
              <a:t>které</a:t>
            </a:r>
            <a:r>
              <a:rPr lang="en-US" sz="1600" dirty="0" smtClean="0"/>
              <a:t> </a:t>
            </a:r>
            <a:r>
              <a:rPr lang="en-US" sz="1600" dirty="0" err="1" smtClean="0"/>
              <a:t>jsou</a:t>
            </a:r>
            <a:r>
              <a:rPr lang="en-US" sz="1600" dirty="0" smtClean="0"/>
              <a:t> </a:t>
            </a:r>
            <a:r>
              <a:rPr lang="en-US" sz="1600" dirty="0" err="1" smtClean="0"/>
              <a:t>testovány</a:t>
            </a:r>
            <a:r>
              <a:rPr lang="en-US" sz="1600" dirty="0" smtClean="0"/>
              <a:t> </a:t>
            </a:r>
            <a:r>
              <a:rPr lang="en-US" sz="1600" dirty="0" err="1" smtClean="0"/>
              <a:t>jako</a:t>
            </a:r>
            <a:r>
              <a:rPr lang="en-US" sz="1600" dirty="0" smtClean="0"/>
              <a:t> </a:t>
            </a:r>
            <a:r>
              <a:rPr lang="en-US" sz="1600" dirty="0" err="1" smtClean="0"/>
              <a:t>potenciální</a:t>
            </a:r>
            <a:r>
              <a:rPr lang="en-US" sz="1600" dirty="0" smtClean="0"/>
              <a:t> </a:t>
            </a:r>
            <a:r>
              <a:rPr lang="en-US" sz="1600" dirty="0" err="1" smtClean="0"/>
              <a:t>terapeutické</a:t>
            </a:r>
            <a:r>
              <a:rPr lang="en-US" sz="1600" dirty="0" smtClean="0"/>
              <a:t> </a:t>
            </a:r>
            <a:r>
              <a:rPr lang="en-US" sz="1600" dirty="0" err="1" smtClean="0"/>
              <a:t>cíle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755650" y="1854200"/>
            <a:ext cx="7467600" cy="3302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5650" y="4446032"/>
            <a:ext cx="7467600" cy="3302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61200" y="4446032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1802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89100"/>
            <a:ext cx="7315200" cy="3467100"/>
          </a:xfrm>
          <a:prstGeom prst="rect">
            <a:avLst/>
          </a:prstGeom>
        </p:spPr>
      </p:pic>
      <p:pic>
        <p:nvPicPr>
          <p:cNvPr id="6348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6250"/>
            <a:ext cx="455612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773238"/>
            <a:ext cx="476885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3"/>
          <p:cNvSpPr txBox="1">
            <a:spLocks noChangeArrowheads="1"/>
          </p:cNvSpPr>
          <p:nvPr/>
        </p:nvSpPr>
        <p:spPr bwMode="auto">
          <a:xfrm>
            <a:off x="5076825" y="260350"/>
            <a:ext cx="37552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 smtClean="0">
                <a:solidFill>
                  <a:srgbClr val="800000"/>
                </a:solidFill>
              </a:rPr>
              <a:t>MikroRNA</a:t>
            </a:r>
            <a:r>
              <a:rPr lang="en-US" sz="1800" dirty="0" smtClean="0">
                <a:solidFill>
                  <a:srgbClr val="800000"/>
                </a:solidFill>
              </a:rPr>
              <a:t> </a:t>
            </a:r>
            <a:r>
              <a:rPr lang="en-US" sz="1800" dirty="0" err="1" smtClean="0">
                <a:solidFill>
                  <a:srgbClr val="800000"/>
                </a:solidFill>
              </a:rPr>
              <a:t>ja</a:t>
            </a:r>
            <a:r>
              <a:rPr lang="en-US" sz="1800" dirty="0" smtClean="0">
                <a:solidFill>
                  <a:srgbClr val="800000"/>
                </a:solidFill>
              </a:rPr>
              <a:t> </a:t>
            </a:r>
            <a:r>
              <a:rPr lang="en-US" sz="1800" dirty="0" err="1" smtClean="0">
                <a:solidFill>
                  <a:srgbClr val="800000"/>
                </a:solidFill>
              </a:rPr>
              <a:t>ko</a:t>
            </a:r>
            <a:r>
              <a:rPr lang="en-US" sz="1800" dirty="0" smtClean="0">
                <a:solidFill>
                  <a:srgbClr val="800000"/>
                </a:solidFill>
              </a:rPr>
              <a:t> </a:t>
            </a:r>
            <a:r>
              <a:rPr lang="en-US" sz="1800" dirty="0" err="1" smtClean="0">
                <a:solidFill>
                  <a:srgbClr val="800000"/>
                </a:solidFill>
              </a:rPr>
              <a:t>terapeutické</a:t>
            </a:r>
            <a:r>
              <a:rPr lang="en-US" sz="1800" dirty="0" smtClean="0">
                <a:solidFill>
                  <a:srgbClr val="800000"/>
                </a:solidFill>
              </a:rPr>
              <a:t> </a:t>
            </a:r>
            <a:r>
              <a:rPr lang="en-US" sz="1800" dirty="0" err="1" smtClean="0">
                <a:solidFill>
                  <a:srgbClr val="800000"/>
                </a:solidFill>
              </a:rPr>
              <a:t>cíle</a:t>
            </a:r>
            <a:endParaRPr lang="en-US" sz="1800" dirty="0">
              <a:solidFill>
                <a:srgbClr val="800000"/>
              </a:solidFill>
            </a:endParaRPr>
          </a:p>
          <a:p>
            <a:pPr eaLnBrk="1" hangingPunct="1"/>
            <a:endParaRPr lang="en-US" sz="1800" dirty="0">
              <a:solidFill>
                <a:srgbClr val="800000"/>
              </a:solidFill>
            </a:endParaRPr>
          </a:p>
          <a:p>
            <a:pPr eaLnBrk="1" hangingPunct="1"/>
            <a:r>
              <a:rPr lang="en-US" sz="1800" dirty="0" err="1">
                <a:solidFill>
                  <a:srgbClr val="800000"/>
                </a:solidFill>
              </a:rPr>
              <a:t>Miravirsen</a:t>
            </a:r>
            <a:r>
              <a:rPr lang="en-US" sz="1800" dirty="0">
                <a:solidFill>
                  <a:srgbClr val="800000"/>
                </a:solidFill>
              </a:rPr>
              <a:t>, anti-miR-122</a:t>
            </a:r>
          </a:p>
        </p:txBody>
      </p:sp>
    </p:spTree>
    <p:extLst>
      <p:ext uri="{BB962C8B-B14F-4D97-AF65-F5344CB8AC3E}">
        <p14:creationId xmlns:p14="http://schemas.microsoft.com/office/powerpoint/2010/main" val="62250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1716088"/>
            <a:ext cx="76200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890588"/>
            <a:ext cx="2336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519113" y="360363"/>
            <a:ext cx="8369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err="1">
                <a:solidFill>
                  <a:srgbClr val="800000"/>
                </a:solidFill>
                <a:latin typeface="Arial" charset="0"/>
              </a:rPr>
              <a:t>MikroRNA</a:t>
            </a:r>
            <a:r>
              <a:rPr lang="en-US" sz="1800" b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1800" b="1" dirty="0" err="1">
                <a:solidFill>
                  <a:srgbClr val="800000"/>
                </a:solidFill>
                <a:latin typeface="Arial" charset="0"/>
              </a:rPr>
              <a:t>jako</a:t>
            </a:r>
            <a:r>
              <a:rPr lang="en-US" sz="1800" b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1800" b="1" dirty="0" err="1">
                <a:solidFill>
                  <a:srgbClr val="800000"/>
                </a:solidFill>
                <a:latin typeface="Arial" charset="0"/>
              </a:rPr>
              <a:t>terapeutické</a:t>
            </a:r>
            <a:r>
              <a:rPr lang="en-US" sz="1800" b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1800" b="1" dirty="0" err="1">
                <a:solidFill>
                  <a:srgbClr val="800000"/>
                </a:solidFill>
                <a:latin typeface="Arial" charset="0"/>
              </a:rPr>
              <a:t>cíle</a:t>
            </a:r>
            <a:r>
              <a:rPr lang="en-US" sz="1800" b="1" dirty="0">
                <a:solidFill>
                  <a:srgbClr val="800000"/>
                </a:solidFill>
                <a:latin typeface="Arial" charset="0"/>
              </a:rPr>
              <a:t>: from bench to bedside</a:t>
            </a:r>
          </a:p>
          <a:p>
            <a:pPr eaLnBrk="1" hangingPunct="1"/>
            <a:r>
              <a:rPr lang="en-US" sz="1800" b="1" dirty="0">
                <a:solidFill>
                  <a:srgbClr val="800000"/>
                </a:solidFill>
                <a:latin typeface="Arial" charset="0"/>
              </a:rPr>
              <a:t>MRX34 – </a:t>
            </a:r>
            <a:r>
              <a:rPr lang="en-US" sz="1800" b="1" dirty="0" err="1">
                <a:solidFill>
                  <a:srgbClr val="800000"/>
                </a:solidFill>
                <a:latin typeface="Arial" charset="0"/>
              </a:rPr>
              <a:t>hepatocelulární</a:t>
            </a:r>
            <a:r>
              <a:rPr lang="en-US" sz="1800" b="1" dirty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800000"/>
                </a:solidFill>
                <a:latin typeface="Arial" charset="0"/>
              </a:rPr>
              <a:t>karcinom</a:t>
            </a:r>
            <a:r>
              <a:rPr lang="en-US" sz="1800" b="1" dirty="0" smtClean="0">
                <a:solidFill>
                  <a:srgbClr val="800000"/>
                </a:solidFill>
                <a:latin typeface="Arial" charset="0"/>
              </a:rPr>
              <a:t> a </a:t>
            </a:r>
            <a:r>
              <a:rPr lang="en-US" sz="1800" b="1" dirty="0" err="1" smtClean="0">
                <a:solidFill>
                  <a:srgbClr val="800000"/>
                </a:solidFill>
                <a:latin typeface="Arial" charset="0"/>
              </a:rPr>
              <a:t>jaterní</a:t>
            </a:r>
            <a:r>
              <a:rPr lang="en-US" sz="1800" b="1" dirty="0" smtClean="0">
                <a:solidFill>
                  <a:srgbClr val="8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800000"/>
                </a:solidFill>
                <a:latin typeface="Arial" charset="0"/>
              </a:rPr>
              <a:t>metastázy</a:t>
            </a:r>
            <a:endParaRPr lang="en-US" sz="1800" b="1" dirty="0">
              <a:solidFill>
                <a:srgbClr val="8000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388" y="3886200"/>
            <a:ext cx="3327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8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6151" y="4829969"/>
            <a:ext cx="896274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Masarykův</a:t>
            </a:r>
            <a:r>
              <a:rPr lang="en-US" b="1" dirty="0" smtClean="0"/>
              <a:t> </a:t>
            </a:r>
            <a:r>
              <a:rPr lang="en-US" b="1" dirty="0" err="1" smtClean="0"/>
              <a:t>onkologický</a:t>
            </a:r>
            <a:r>
              <a:rPr lang="en-US" b="1" dirty="0" smtClean="0"/>
              <a:t> </a:t>
            </a:r>
            <a:r>
              <a:rPr lang="en-US" b="1" dirty="0" err="1" smtClean="0"/>
              <a:t>ústav</a:t>
            </a:r>
            <a:endParaRPr lang="en-US" b="1" dirty="0" smtClean="0"/>
          </a:p>
          <a:p>
            <a:r>
              <a:rPr lang="en-US" sz="1400" dirty="0" smtClean="0"/>
              <a:t>Doc. </a:t>
            </a:r>
            <a:r>
              <a:rPr lang="en-US" sz="1400" dirty="0" err="1" smtClean="0"/>
              <a:t>MUDr</a:t>
            </a:r>
            <a:r>
              <a:rPr lang="en-US" sz="1400" dirty="0" smtClean="0"/>
              <a:t>. </a:t>
            </a:r>
            <a:r>
              <a:rPr lang="en-US" sz="1400" dirty="0" err="1" smtClean="0"/>
              <a:t>Marek</a:t>
            </a:r>
            <a:r>
              <a:rPr lang="en-US" sz="1400" dirty="0" smtClean="0"/>
              <a:t> Svoboda, Ph.D.</a:t>
            </a:r>
          </a:p>
          <a:p>
            <a:r>
              <a:rPr lang="en-US" sz="1400" dirty="0" smtClean="0"/>
              <a:t>Prof. </a:t>
            </a:r>
            <a:r>
              <a:rPr lang="en-US" sz="1400" dirty="0" err="1" smtClean="0"/>
              <a:t>MUDr</a:t>
            </a:r>
            <a:r>
              <a:rPr lang="en-US" sz="1400" dirty="0" smtClean="0"/>
              <a:t>. </a:t>
            </a:r>
            <a:r>
              <a:rPr lang="en-US" sz="1400" dirty="0" err="1" smtClean="0"/>
              <a:t>Rostislav</a:t>
            </a:r>
            <a:r>
              <a:rPr lang="en-US" sz="1400" dirty="0" smtClean="0"/>
              <a:t> </a:t>
            </a:r>
            <a:r>
              <a:rPr lang="en-US" sz="1400" dirty="0" err="1" smtClean="0"/>
              <a:t>Vyzula</a:t>
            </a:r>
            <a:r>
              <a:rPr lang="en-US" sz="1400" dirty="0" smtClean="0"/>
              <a:t>, Ph.D., Prof. </a:t>
            </a:r>
            <a:r>
              <a:rPr lang="en-US" sz="1400" dirty="0" err="1" smtClean="0"/>
              <a:t>MUDr</a:t>
            </a:r>
            <a:r>
              <a:rPr lang="en-US" sz="1400" dirty="0" smtClean="0"/>
              <a:t>. </a:t>
            </a:r>
            <a:r>
              <a:rPr lang="en-US" sz="1400" dirty="0" err="1" smtClean="0"/>
              <a:t>Pavel</a:t>
            </a:r>
            <a:r>
              <a:rPr lang="en-US" sz="1400" dirty="0" smtClean="0"/>
              <a:t> </a:t>
            </a:r>
            <a:r>
              <a:rPr lang="en-US" sz="1400" dirty="0" err="1" smtClean="0"/>
              <a:t>Šlampa</a:t>
            </a:r>
            <a:r>
              <a:rPr lang="en-US" sz="1400" dirty="0" smtClean="0"/>
              <a:t>, </a:t>
            </a:r>
            <a:r>
              <a:rPr lang="en-US" sz="1400" dirty="0" err="1" smtClean="0"/>
              <a:t>CSc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Doc. </a:t>
            </a:r>
            <a:r>
              <a:rPr lang="en-US" sz="1400" dirty="0" err="1" smtClean="0"/>
              <a:t>MUDr</a:t>
            </a:r>
            <a:r>
              <a:rPr lang="en-US" sz="1400" dirty="0" smtClean="0"/>
              <a:t>. Jan </a:t>
            </a:r>
            <a:r>
              <a:rPr lang="en-US" sz="1400" dirty="0" err="1" smtClean="0"/>
              <a:t>Doležel</a:t>
            </a:r>
            <a:r>
              <a:rPr lang="en-US" sz="1400" dirty="0" smtClean="0"/>
              <a:t>, Ph.D.</a:t>
            </a:r>
          </a:p>
          <a:p>
            <a:r>
              <a:rPr lang="en-US" sz="1400" dirty="0" err="1" smtClean="0"/>
              <a:t>MUDr</a:t>
            </a:r>
            <a:r>
              <a:rPr lang="en-US" sz="1400" dirty="0"/>
              <a:t>. </a:t>
            </a:r>
            <a:r>
              <a:rPr lang="en-US" sz="1400" dirty="0" err="1"/>
              <a:t>Radek</a:t>
            </a:r>
            <a:r>
              <a:rPr lang="en-US" sz="1400" dirty="0"/>
              <a:t> </a:t>
            </a:r>
            <a:r>
              <a:rPr lang="en-US" sz="1400" dirty="0" err="1" smtClean="0"/>
              <a:t>Lakomý</a:t>
            </a:r>
            <a:r>
              <a:rPr lang="en-US" sz="1400" dirty="0" smtClean="0"/>
              <a:t>, Ph.D., </a:t>
            </a:r>
            <a:r>
              <a:rPr lang="en-US" sz="1400" dirty="0" err="1" smtClean="0"/>
              <a:t>MUDr</a:t>
            </a:r>
            <a:r>
              <a:rPr lang="en-US" sz="1400" dirty="0" smtClean="0"/>
              <a:t>. </a:t>
            </a:r>
            <a:r>
              <a:rPr lang="en-US" sz="1400" dirty="0" err="1" smtClean="0"/>
              <a:t>Alexandr</a:t>
            </a:r>
            <a:r>
              <a:rPr lang="en-US" sz="1400" dirty="0" smtClean="0"/>
              <a:t> </a:t>
            </a:r>
            <a:r>
              <a:rPr lang="en-US" sz="1400" dirty="0" err="1" smtClean="0"/>
              <a:t>Poprach</a:t>
            </a:r>
            <a:r>
              <a:rPr lang="en-US" sz="1400" dirty="0" smtClean="0"/>
              <a:t>, Ph.D., </a:t>
            </a:r>
            <a:r>
              <a:rPr lang="en-US" sz="1400" dirty="0" err="1" smtClean="0"/>
              <a:t>MUDr</a:t>
            </a:r>
            <a:r>
              <a:rPr lang="en-US" sz="1400" dirty="0" smtClean="0"/>
              <a:t>. Michal </a:t>
            </a:r>
            <a:r>
              <a:rPr lang="en-US" sz="1400" dirty="0" err="1" smtClean="0"/>
              <a:t>Staník</a:t>
            </a:r>
            <a:r>
              <a:rPr lang="en-US" sz="1400" dirty="0" smtClean="0"/>
              <a:t>, Ph.D., </a:t>
            </a:r>
            <a:r>
              <a:rPr lang="en-US" sz="1400" dirty="0" err="1" smtClean="0"/>
              <a:t>MUDr</a:t>
            </a:r>
            <a:r>
              <a:rPr lang="en-US" sz="1400" dirty="0" smtClean="0"/>
              <a:t>. </a:t>
            </a:r>
            <a:r>
              <a:rPr lang="en-US" sz="1400" dirty="0" err="1" smtClean="0"/>
              <a:t>Radim</a:t>
            </a:r>
            <a:r>
              <a:rPr lang="en-US" sz="1400" dirty="0" smtClean="0"/>
              <a:t> </a:t>
            </a:r>
            <a:r>
              <a:rPr lang="en-US" sz="1400" dirty="0" err="1" smtClean="0"/>
              <a:t>Němeček</a:t>
            </a:r>
            <a:r>
              <a:rPr lang="en-US" sz="1400" dirty="0" smtClean="0"/>
              <a:t>,..</a:t>
            </a:r>
          </a:p>
          <a:p>
            <a:r>
              <a:rPr lang="en-US" b="1" dirty="0" smtClean="0"/>
              <a:t>FN Brno</a:t>
            </a:r>
          </a:p>
          <a:p>
            <a:r>
              <a:rPr lang="en-US" sz="1400" dirty="0"/>
              <a:t>prof. </a:t>
            </a:r>
            <a:r>
              <a:rPr lang="en-US" sz="1400" dirty="0" err="1"/>
              <a:t>MUDr</a:t>
            </a:r>
            <a:r>
              <a:rPr lang="en-US" sz="1400" dirty="0"/>
              <a:t>. </a:t>
            </a:r>
            <a:r>
              <a:rPr lang="en-US" sz="1400" dirty="0" err="1"/>
              <a:t>Zdeněk</a:t>
            </a:r>
            <a:r>
              <a:rPr lang="en-US" sz="1400" dirty="0"/>
              <a:t> Kala, </a:t>
            </a:r>
            <a:r>
              <a:rPr lang="en-US" sz="1400" dirty="0" err="1"/>
              <a:t>CSc</a:t>
            </a:r>
            <a:r>
              <a:rPr lang="en-US" sz="1400" dirty="0" smtClean="0"/>
              <a:t>., doc. </a:t>
            </a:r>
            <a:r>
              <a:rPr lang="en-US" sz="1400" dirty="0" err="1" smtClean="0"/>
              <a:t>MUDr</a:t>
            </a:r>
            <a:r>
              <a:rPr lang="en-US" sz="1400" dirty="0" smtClean="0"/>
              <a:t>. </a:t>
            </a:r>
            <a:r>
              <a:rPr lang="en-US" sz="1400" dirty="0" err="1" smtClean="0"/>
              <a:t>Leoš</a:t>
            </a:r>
            <a:r>
              <a:rPr lang="en-US" sz="1400" dirty="0" smtClean="0"/>
              <a:t> </a:t>
            </a:r>
            <a:r>
              <a:rPr lang="en-US" sz="1400" dirty="0" err="1" smtClean="0"/>
              <a:t>Křen</a:t>
            </a:r>
            <a:r>
              <a:rPr lang="en-US" sz="1400" dirty="0" smtClean="0"/>
              <a:t>, Ph.D., prof. </a:t>
            </a:r>
            <a:r>
              <a:rPr lang="en-US" sz="1400" dirty="0" err="1" smtClean="0"/>
              <a:t>MUDr</a:t>
            </a:r>
            <a:r>
              <a:rPr lang="en-US" sz="1400" dirty="0" smtClean="0"/>
              <a:t>. </a:t>
            </a:r>
            <a:r>
              <a:rPr lang="en-US" sz="1400" dirty="0" err="1" smtClean="0"/>
              <a:t>Dalibor</a:t>
            </a:r>
            <a:r>
              <a:rPr lang="en-US" sz="1400" dirty="0" smtClean="0"/>
              <a:t> </a:t>
            </a:r>
            <a:r>
              <a:rPr lang="en-US" sz="1400" dirty="0" err="1" smtClean="0"/>
              <a:t>Pacík</a:t>
            </a:r>
            <a:r>
              <a:rPr lang="en-US" sz="1400" dirty="0" smtClean="0"/>
              <a:t>, </a:t>
            </a:r>
            <a:r>
              <a:rPr lang="en-US" sz="1400" dirty="0" err="1" smtClean="0"/>
              <a:t>CSc</a:t>
            </a:r>
            <a:r>
              <a:rPr lang="en-US" sz="1400" dirty="0" smtClean="0"/>
              <a:t>., </a:t>
            </a:r>
            <a:r>
              <a:rPr lang="en-US" sz="1400" dirty="0" err="1" smtClean="0"/>
              <a:t>MUDr</a:t>
            </a:r>
            <a:r>
              <a:rPr lang="en-US" sz="1400" dirty="0" smtClean="0"/>
              <a:t>. Michal </a:t>
            </a:r>
            <a:r>
              <a:rPr lang="en-US" sz="1400" dirty="0" err="1" smtClean="0"/>
              <a:t>Fedorko</a:t>
            </a:r>
            <a:r>
              <a:rPr lang="en-US" sz="1400" dirty="0" smtClean="0"/>
              <a:t>,</a:t>
            </a:r>
          </a:p>
          <a:p>
            <a:r>
              <a:rPr lang="en-US" sz="1400" dirty="0" err="1" smtClean="0"/>
              <a:t>MUDr</a:t>
            </a:r>
            <a:r>
              <a:rPr lang="en-US" sz="1400" dirty="0" smtClean="0"/>
              <a:t>. Jan </a:t>
            </a:r>
            <a:r>
              <a:rPr lang="en-US" sz="1400" dirty="0" err="1" smtClean="0"/>
              <a:t>Hlavsa</a:t>
            </a:r>
            <a:r>
              <a:rPr lang="en-US" sz="1400" dirty="0" smtClean="0"/>
              <a:t>, Ph.D.,…. </a:t>
            </a:r>
            <a:r>
              <a:rPr lang="en-US" b="1" dirty="0" err="1" smtClean="0"/>
              <a:t>FNuSA</a:t>
            </a:r>
            <a:r>
              <a:rPr lang="en-US" b="1" dirty="0" smtClean="0"/>
              <a:t> Brno</a:t>
            </a:r>
            <a:r>
              <a:rPr lang="en-US" sz="1400" dirty="0" smtClean="0"/>
              <a:t> – prof. </a:t>
            </a:r>
            <a:r>
              <a:rPr lang="en-US" sz="1400" dirty="0" err="1" smtClean="0"/>
              <a:t>MUDr</a:t>
            </a:r>
            <a:r>
              <a:rPr lang="en-US" sz="1400" dirty="0" smtClean="0"/>
              <a:t>.</a:t>
            </a:r>
            <a:r>
              <a:rPr lang="en-US" sz="1400" dirty="0"/>
              <a:t> </a:t>
            </a:r>
            <a:r>
              <a:rPr lang="en-US" sz="1400" dirty="0" err="1" smtClean="0"/>
              <a:t>Markéta</a:t>
            </a:r>
            <a:r>
              <a:rPr lang="en-US" sz="1400" dirty="0" smtClean="0"/>
              <a:t> </a:t>
            </a:r>
            <a:r>
              <a:rPr lang="en-US" sz="1400" dirty="0" err="1" smtClean="0"/>
              <a:t>Hermanová</a:t>
            </a:r>
            <a:r>
              <a:rPr lang="en-US" sz="1400" dirty="0" smtClean="0"/>
              <a:t>, Ph.D., doc. </a:t>
            </a:r>
            <a:r>
              <a:rPr lang="en-US" sz="1400" dirty="0" err="1" smtClean="0"/>
              <a:t>MUDr</a:t>
            </a:r>
            <a:r>
              <a:rPr lang="en-US" sz="1400" dirty="0" smtClean="0"/>
              <a:t>. </a:t>
            </a:r>
            <a:r>
              <a:rPr lang="en-US" sz="1400" dirty="0" err="1" smtClean="0"/>
              <a:t>Radim</a:t>
            </a:r>
            <a:r>
              <a:rPr lang="en-US" sz="1400" dirty="0" smtClean="0"/>
              <a:t> </a:t>
            </a:r>
            <a:r>
              <a:rPr lang="en-US" sz="1400" dirty="0" err="1" smtClean="0"/>
              <a:t>Jančálek</a:t>
            </a:r>
            <a:r>
              <a:rPr lang="en-US" sz="1400" dirty="0" smtClean="0"/>
              <a:t>, Ph.D.</a:t>
            </a:r>
            <a:endParaRPr lang="en-US" sz="14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881480"/>
              </p:ext>
            </p:extLst>
          </p:nvPr>
        </p:nvGraphicFramePr>
        <p:xfrm>
          <a:off x="5173663" y="297018"/>
          <a:ext cx="4098925" cy="6560982"/>
        </p:xfrm>
        <a:graphic>
          <a:graphicData uri="http://schemas.openxmlformats.org/drawingml/2006/table">
            <a:tbl>
              <a:tblPr/>
              <a:tblGrid>
                <a:gridCol w="1083884"/>
                <a:gridCol w="3015041"/>
              </a:tblGrid>
              <a:tr h="226072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doc. </a:t>
                      </a:r>
                      <a:r>
                        <a:rPr lang="en-US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RNDr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Ondřej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Slabý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PhD</a:t>
                      </a: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283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postdocs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Martina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Rédová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PhD</a:t>
                      </a:r>
                    </a:p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doc.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MUDr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Marek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Svoboda, PhD</a:t>
                      </a:r>
                    </a:p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doc.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MUDr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Julie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Bienertová-Vašků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PhD</a:t>
                      </a:r>
                    </a:p>
                    <a:p>
                      <a:pPr algn="l" fontAlgn="b"/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Nithyananda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Thorenoor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PhD</a:t>
                      </a:r>
                      <a:endParaRPr lang="en-US" sz="14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PhD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studenti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Renata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Héžová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7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Jiří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Šána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945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Petra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Faltejsková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Hana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Mlčochová</a:t>
                      </a:r>
                      <a:endParaRPr lang="en-US" sz="14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Robert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Iliev</a:t>
                      </a:r>
                      <a:endParaRPr lang="en-US" sz="14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Zbyněk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Čech</a:t>
                      </a:r>
                      <a:endParaRPr lang="en-US" sz="14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Jana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Merhautová</a:t>
                      </a:r>
                      <a:endParaRPr lang="en-US" sz="14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Andrej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Bešše</a:t>
                      </a:r>
                      <a:endParaRPr lang="en-US" sz="14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Jitka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Mlčochová</a:t>
                      </a:r>
                      <a:endParaRPr lang="en-US" sz="14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Mgr.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Jaroslav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Juráček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94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Pregraduální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studenti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Bc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Anna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Čurdová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Bc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Renata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Kle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inová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7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Bc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Zdeňka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Kosařová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7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Bc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Soňa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Klusová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7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Bc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Zuzana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Ožanová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7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7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945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7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07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283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701" marR="12701" marT="1269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27025" y="301625"/>
            <a:ext cx="45308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 smtClean="0">
                <a:solidFill>
                  <a:srgbClr val="800000"/>
                </a:solidFill>
                <a:latin typeface="Calibri" charset="0"/>
              </a:rPr>
              <a:t>Poděkování</a:t>
            </a:r>
            <a:endParaRPr lang="en-US" sz="2000" dirty="0" smtClean="0">
              <a:solidFill>
                <a:srgbClr val="800000"/>
              </a:solidFill>
              <a:latin typeface="Calibri" charset="0"/>
            </a:endParaRPr>
          </a:p>
          <a:p>
            <a:pPr eaLnBrk="1" hangingPunct="1"/>
            <a:r>
              <a:rPr lang="en-US" sz="2000" dirty="0" smtClean="0">
                <a:solidFill>
                  <a:srgbClr val="800000"/>
                </a:solidFill>
                <a:latin typeface="Calibri" charset="0"/>
              </a:rPr>
              <a:t>CEITEC, </a:t>
            </a:r>
            <a:r>
              <a:rPr lang="en-US" sz="2000" dirty="0" err="1" smtClean="0">
                <a:solidFill>
                  <a:srgbClr val="800000"/>
                </a:solidFill>
                <a:latin typeface="Calibri" charset="0"/>
              </a:rPr>
              <a:t>Skupina</a:t>
            </a:r>
            <a:r>
              <a:rPr lang="en-US" sz="2000" dirty="0" smtClean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rgbClr val="800000"/>
                </a:solidFill>
                <a:latin typeface="Calibri" charset="0"/>
              </a:rPr>
              <a:t>Molekulární</a:t>
            </a:r>
            <a:r>
              <a:rPr lang="en-US" sz="2000" dirty="0" smtClean="0">
                <a:solidFill>
                  <a:srgbClr val="800000"/>
                </a:solidFill>
                <a:latin typeface="Calibri" charset="0"/>
              </a:rPr>
              <a:t> </a:t>
            </a:r>
            <a:r>
              <a:rPr lang="en-US" sz="2000" dirty="0" err="1" smtClean="0">
                <a:solidFill>
                  <a:srgbClr val="800000"/>
                </a:solidFill>
                <a:latin typeface="Calibri" charset="0"/>
              </a:rPr>
              <a:t>onkologie</a:t>
            </a:r>
            <a:r>
              <a:rPr lang="en-US" sz="2000" dirty="0" smtClean="0">
                <a:solidFill>
                  <a:srgbClr val="800000"/>
                </a:solidFill>
                <a:latin typeface="Calibri" charset="0"/>
              </a:rPr>
              <a:t> II</a:t>
            </a:r>
            <a:endParaRPr lang="en-US" sz="2000" dirty="0">
              <a:solidFill>
                <a:srgbClr val="800000"/>
              </a:solidFill>
              <a:latin typeface="Calibri" charset="0"/>
            </a:endParaRPr>
          </a:p>
        </p:txBody>
      </p:sp>
      <p:pic>
        <p:nvPicPr>
          <p:cNvPr id="12" name="Picture 13" descr="logo_MO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294" y="4829969"/>
            <a:ext cx="1084262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760" y="138906"/>
            <a:ext cx="20732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476" y="1220389"/>
            <a:ext cx="4845187" cy="3211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83" y="1009511"/>
            <a:ext cx="7124700" cy="56261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932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61" y="194295"/>
            <a:ext cx="599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800000"/>
                </a:solidFill>
              </a:rPr>
              <a:t>Struktura a distribuce genů pro </a:t>
            </a:r>
            <a:r>
              <a:rPr lang="cs-CZ" b="1" dirty="0" err="1">
                <a:solidFill>
                  <a:srgbClr val="800000"/>
                </a:solidFill>
              </a:rPr>
              <a:t>mikroRNA</a:t>
            </a:r>
            <a:r>
              <a:rPr lang="cs-CZ" b="1" dirty="0">
                <a:solidFill>
                  <a:srgbClr val="800000"/>
                </a:solidFill>
              </a:rPr>
              <a:t> v lidském genomu</a:t>
            </a:r>
            <a:r>
              <a:rPr lang="en-US" dirty="0" smtClean="0">
                <a:solidFill>
                  <a:srgbClr val="800000"/>
                </a:solidFill>
                <a:effectLst/>
              </a:rPr>
              <a:t> </a:t>
            </a:r>
            <a:endParaRPr lang="en-US" b="1" dirty="0" smtClean="0">
              <a:solidFill>
                <a:srgbClr val="8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436" y="1737378"/>
            <a:ext cx="3710095" cy="31626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161" y="1190285"/>
            <a:ext cx="41735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cs-CZ" dirty="0"/>
              <a:t>Geny pro </a:t>
            </a:r>
            <a:r>
              <a:rPr lang="cs-CZ" dirty="0" err="1"/>
              <a:t>miRNA</a:t>
            </a:r>
            <a:r>
              <a:rPr lang="cs-CZ" dirty="0"/>
              <a:t> jsou rozmístěny na všech lidských chromozomech </a:t>
            </a:r>
            <a:r>
              <a:rPr lang="cs-CZ" dirty="0" smtClean="0"/>
              <a:t>		     s </a:t>
            </a:r>
            <a:r>
              <a:rPr lang="cs-CZ" dirty="0"/>
              <a:t>výjimkou chromozomu </a:t>
            </a:r>
            <a:r>
              <a:rPr lang="cs-CZ" dirty="0" err="1"/>
              <a:t>Y</a:t>
            </a:r>
            <a:r>
              <a:rPr lang="cs-CZ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cs-CZ" dirty="0" smtClean="0"/>
              <a:t>Přibližně </a:t>
            </a:r>
            <a:r>
              <a:rPr lang="cs-CZ" dirty="0"/>
              <a:t>50 % </a:t>
            </a:r>
            <a:r>
              <a:rPr lang="cs-CZ" dirty="0" err="1"/>
              <a:t>miRNA</a:t>
            </a:r>
            <a:r>
              <a:rPr lang="cs-CZ" dirty="0"/>
              <a:t> se nachází v podobě klastrů (u člověka 55 klastrů), které jsou přepisovány jako polycistronní primární </a:t>
            </a:r>
            <a:r>
              <a:rPr lang="cs-CZ" dirty="0" err="1" smtClean="0"/>
              <a:t>transkripty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r>
              <a:rPr lang="cs-CZ" dirty="0" smtClean="0"/>
              <a:t>Dle vztahu ke </a:t>
            </a:r>
            <a:r>
              <a:rPr lang="cs-CZ" dirty="0"/>
              <a:t>známým a definovaným transkripčním jednotkám </a:t>
            </a:r>
            <a:r>
              <a:rPr lang="cs-CZ" dirty="0" smtClean="0"/>
              <a:t>dělíme na </a:t>
            </a:r>
          </a:p>
          <a:p>
            <a:pPr marL="285750" indent="-285750">
              <a:buFont typeface="Arial"/>
              <a:buChar char="•"/>
            </a:pPr>
            <a:r>
              <a:rPr lang="cs-CZ" dirty="0" err="1" smtClean="0"/>
              <a:t>Mezigenové</a:t>
            </a:r>
            <a:r>
              <a:rPr lang="cs-CZ" dirty="0" smtClean="0"/>
              <a:t> </a:t>
            </a:r>
            <a:r>
              <a:rPr lang="cs-CZ" dirty="0" err="1"/>
              <a:t>miRNA</a:t>
            </a:r>
            <a:r>
              <a:rPr lang="cs-CZ" dirty="0"/>
              <a:t> (přibližně 50 %</a:t>
            </a:r>
            <a:r>
              <a:rPr lang="cs-CZ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Intronové</a:t>
            </a:r>
            <a:r>
              <a:rPr lang="en-US" dirty="0" smtClean="0"/>
              <a:t> </a:t>
            </a:r>
            <a:r>
              <a:rPr lang="en-US" dirty="0" err="1" smtClean="0"/>
              <a:t>miRNA</a:t>
            </a:r>
            <a:r>
              <a:rPr lang="en-US" dirty="0" smtClean="0"/>
              <a:t> (</a:t>
            </a:r>
            <a:r>
              <a:rPr lang="en-US" dirty="0" err="1" smtClean="0"/>
              <a:t>přibližně</a:t>
            </a:r>
            <a:r>
              <a:rPr lang="en-US" dirty="0" smtClean="0"/>
              <a:t> 40 %)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miRtrony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Exonové</a:t>
            </a:r>
            <a:r>
              <a:rPr lang="en-US" dirty="0" smtClean="0"/>
              <a:t> </a:t>
            </a:r>
            <a:r>
              <a:rPr lang="en-US" dirty="0" err="1" smtClean="0"/>
              <a:t>miRNA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28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ChangeArrowheads="1"/>
          </p:cNvSpPr>
          <p:nvPr/>
        </p:nvSpPr>
        <p:spPr bwMode="auto">
          <a:xfrm>
            <a:off x="900113" y="188913"/>
            <a:ext cx="6624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en-US" sz="2400">
                <a:solidFill>
                  <a:srgbClr val="800000"/>
                </a:solidFill>
              </a:rPr>
              <a:t>Biogeneze a funkce mikroRNA</a:t>
            </a:r>
            <a:endParaRPr lang="cs-CZ" sz="2400">
              <a:solidFill>
                <a:srgbClr val="800000"/>
              </a:solidFill>
            </a:endParaRPr>
          </a:p>
        </p:txBody>
      </p:sp>
      <p:sp>
        <p:nvSpPr>
          <p:cNvPr id="18435" name="Text Box 9"/>
          <p:cNvSpPr txBox="1">
            <a:spLocks noChangeArrowheads="1"/>
          </p:cNvSpPr>
          <p:nvPr/>
        </p:nvSpPr>
        <p:spPr bwMode="auto">
          <a:xfrm>
            <a:off x="5000625" y="1428750"/>
            <a:ext cx="3097213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cs-CZ" b="0"/>
              <a:t>Transkripce miRNA genu</a:t>
            </a:r>
          </a:p>
          <a:p>
            <a:pPr eaLnBrk="1" hangingPunct="1">
              <a:buFontTx/>
              <a:buAutoNum type="arabicPeriod"/>
            </a:pPr>
            <a:endParaRPr lang="cs-CZ" b="0"/>
          </a:p>
          <a:p>
            <a:pPr eaLnBrk="1" hangingPunct="1">
              <a:buFontTx/>
              <a:buAutoNum type="arabicPeriod"/>
            </a:pPr>
            <a:r>
              <a:rPr lang="cs-CZ" b="0"/>
              <a:t>pri-miRNA jsou zpracovány pomocí RNáz Drosha a Pasha</a:t>
            </a:r>
          </a:p>
          <a:p>
            <a:pPr eaLnBrk="1" hangingPunct="1">
              <a:buFontTx/>
              <a:buAutoNum type="arabicPeriod"/>
            </a:pPr>
            <a:endParaRPr lang="cs-CZ" b="0"/>
          </a:p>
          <a:p>
            <a:pPr eaLnBrk="1" hangingPunct="1">
              <a:buFontTx/>
              <a:buAutoNum type="arabicPeriod"/>
            </a:pPr>
            <a:r>
              <a:rPr lang="cs-CZ" b="0"/>
              <a:t>pre-miRNA exportovány pomocí Exportinu 5 do cytoplazmy</a:t>
            </a:r>
          </a:p>
          <a:p>
            <a:pPr eaLnBrk="1" hangingPunct="1">
              <a:buFontTx/>
              <a:buAutoNum type="arabicPeriod"/>
            </a:pPr>
            <a:endParaRPr lang="cs-CZ" b="0"/>
          </a:p>
          <a:p>
            <a:pPr eaLnBrk="1" hangingPunct="1">
              <a:buFontTx/>
              <a:buAutoNum type="arabicPeriod"/>
            </a:pPr>
            <a:r>
              <a:rPr lang="cs-CZ" b="0"/>
              <a:t>Zpracovaní pomocí RNázy Dicer</a:t>
            </a:r>
          </a:p>
          <a:p>
            <a:pPr eaLnBrk="1" hangingPunct="1">
              <a:buFontTx/>
              <a:buAutoNum type="arabicPeriod"/>
            </a:pPr>
            <a:endParaRPr lang="cs-CZ" b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714375"/>
            <a:ext cx="3071812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000500"/>
            <a:ext cx="2881313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37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2522</Words>
  <Application>Microsoft Macintosh PowerPoint</Application>
  <PresentationFormat>On-screen Show (4:3)</PresentationFormat>
  <Paragraphs>592</Paragraphs>
  <Slides>75</Slides>
  <Notes>7</Notes>
  <HiddenSlides>0</HiddenSlides>
  <MMClips>0</MMClips>
  <ScaleCrop>false</ScaleCrop>
  <HeadingPairs>
    <vt:vector size="10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3" baseType="lpstr">
      <vt:lpstr>Calibri</vt:lpstr>
      <vt:lpstr>ＭＳ Ｐゴシック</vt:lpstr>
      <vt:lpstr>Times New Roman</vt:lpstr>
      <vt:lpstr>Wingdings</vt:lpstr>
      <vt:lpstr>Arial</vt:lpstr>
      <vt:lpstr>Office Theme</vt:lpstr>
      <vt:lpstr>\\localhost\Users\ondrej\Desktop\work\workshop\mikroRNA2012-BRNO\predn\!OLE_LINK1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-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Ondrej Slaby</dc:creator>
  <cp:lastModifiedBy>Ondrej Slaby</cp:lastModifiedBy>
  <cp:revision>153</cp:revision>
  <dcterms:created xsi:type="dcterms:W3CDTF">2012-10-03T17:59:43Z</dcterms:created>
  <dcterms:modified xsi:type="dcterms:W3CDTF">2015-10-19T20:36:55Z</dcterms:modified>
</cp:coreProperties>
</file>