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65" r:id="rId9"/>
    <p:sldId id="267" r:id="rId10"/>
    <p:sldId id="274" r:id="rId11"/>
    <p:sldId id="268" r:id="rId12"/>
    <p:sldId id="269" r:id="rId13"/>
    <p:sldId id="259" r:id="rId14"/>
    <p:sldId id="273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  <a:srgbClr val="003300"/>
    <a:srgbClr val="DDDDDD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C0B72-2750-4987-9495-D2CCBCE070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FB1F1-69AA-4823-A151-7335B10D61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C1F6C-B66E-447F-8C6F-D6B0674BB5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56A8B-A09D-40A1-A3D3-D2F2997CB5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39503-84DD-40C7-AE18-741DE5A63C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7083E-EC52-45A4-95F9-A077663ACE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4E7AD-8D5A-4ABC-800B-C5F1525F34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AF225-EA8E-4447-B54A-647C31E62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AB181-7066-4B65-A6E4-D2A77DA50E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AC450-8599-4488-B1FE-12B117470E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E003B-5ED3-46EE-9420-D49DB8FDF6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FD8BCD3-6A13-4ED7-B1B9-E9DB879283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hyperlink" Target="http://www.reagent.co.uk/images/tpoison.jpg" TargetMode="External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jpeg"/><Relationship Id="rId4" Type="http://schemas.openxmlformats.org/officeDocument/2006/relationships/hyperlink" Target="http://www.reagent.co.uk/images/tpoison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66"/>
                </a:solidFill>
              </a:rPr>
              <a:t>Stanovení genotypu a aktivity alkohol </a:t>
            </a:r>
            <a:r>
              <a:rPr lang="cs-CZ" b="1" dirty="0" err="1" smtClean="0">
                <a:solidFill>
                  <a:srgbClr val="000066"/>
                </a:solidFill>
              </a:rPr>
              <a:t>dehydrogenasy</a:t>
            </a:r>
            <a:r>
              <a:rPr lang="cs-CZ" b="1" dirty="0" smtClean="0">
                <a:solidFill>
                  <a:srgbClr val="000066"/>
                </a:solidFill>
              </a:rPr>
              <a:t> z krve</a:t>
            </a:r>
            <a:endParaRPr lang="en-US" b="1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854075" y="1108075"/>
            <a:ext cx="2323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000066"/>
                </a:solidFill>
              </a:rPr>
              <a:t>Měření aktivity</a:t>
            </a:r>
            <a:endParaRPr lang="cs-CZ" sz="2400" b="1" dirty="0">
              <a:solidFill>
                <a:srgbClr val="000066"/>
              </a:solidFill>
            </a:endParaRPr>
          </a:p>
        </p:txBody>
      </p:sp>
      <p:pic>
        <p:nvPicPr>
          <p:cNvPr id="32770" name="Picture 2" descr="http://toxnet.nlm.nih.gov/png/138-89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88840"/>
            <a:ext cx="1905000" cy="1905000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971600" y="3501008"/>
            <a:ext cx="5623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p-</a:t>
            </a:r>
            <a:r>
              <a:rPr lang="cs-CZ" dirty="0" err="1" smtClean="0"/>
              <a:t>nitrosodimethyl</a:t>
            </a:r>
            <a:r>
              <a:rPr lang="cs-CZ" dirty="0" smtClean="0"/>
              <a:t> anilin   +   NADH -----------</a:t>
            </a:r>
            <a:r>
              <a:rPr lang="cs-CZ" dirty="0" smtClean="0">
                <a:sym typeface="Wingdings" pitchFamily="2" charset="2"/>
              </a:rPr>
              <a:t>  ????  </a:t>
            </a:r>
            <a:endParaRPr lang="cs-CZ" dirty="0"/>
          </a:p>
        </p:txBody>
      </p:sp>
      <p:pic>
        <p:nvPicPr>
          <p:cNvPr id="32772" name="Picture 4" descr="http://upload.wikimedia.org/wikipedia/commons/b/b7/Pyrazole_struct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4581128"/>
            <a:ext cx="648072" cy="78991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619672" y="5517232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Pyrazol – inhibitor reakce</a:t>
            </a:r>
            <a:endParaRPr lang="cs-CZ" dirty="0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5050" y="3644900"/>
            <a:ext cx="3552825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rgbClr val="000066"/>
                </a:solidFill>
              </a:rPr>
              <a:t>Obvyklé konjugační reakce:</a:t>
            </a:r>
          </a:p>
          <a:p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</a:t>
            </a:r>
            <a:r>
              <a:rPr lang="en-US" b="1">
                <a:solidFill>
                  <a:srgbClr val="000066"/>
                </a:solidFill>
              </a:rPr>
              <a:t>konj</a:t>
            </a:r>
            <a:r>
              <a:rPr lang="cs-CZ" b="1">
                <a:solidFill>
                  <a:srgbClr val="000066"/>
                </a:solidFill>
              </a:rPr>
              <a:t>ugace</a:t>
            </a:r>
            <a:r>
              <a:rPr lang="en-US" b="1">
                <a:solidFill>
                  <a:srgbClr val="000066"/>
                </a:solidFill>
              </a:rPr>
              <a:t> s k. </a:t>
            </a:r>
            <a:r>
              <a:rPr lang="cs-CZ" b="1">
                <a:solidFill>
                  <a:srgbClr val="000066"/>
                </a:solidFill>
              </a:rPr>
              <a:t>g</a:t>
            </a:r>
            <a:r>
              <a:rPr lang="en-US" b="1">
                <a:solidFill>
                  <a:srgbClr val="000066"/>
                </a:solidFill>
              </a:rPr>
              <a:t>lukuronovou</a:t>
            </a:r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</a:t>
            </a:r>
            <a:r>
              <a:rPr lang="en-US" b="1">
                <a:solidFill>
                  <a:srgbClr val="000066"/>
                </a:solidFill>
              </a:rPr>
              <a:t>sulfátová konjugace</a:t>
            </a:r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</a:t>
            </a:r>
            <a:r>
              <a:rPr lang="en-US" b="1">
                <a:solidFill>
                  <a:srgbClr val="000066"/>
                </a:solidFill>
              </a:rPr>
              <a:t>glycinová konjugace</a:t>
            </a:r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a</a:t>
            </a:r>
            <a:r>
              <a:rPr lang="en-US" b="1">
                <a:solidFill>
                  <a:srgbClr val="000066"/>
                </a:solidFill>
              </a:rPr>
              <a:t>cetylace</a:t>
            </a:r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m</a:t>
            </a:r>
            <a:r>
              <a:rPr lang="en-US" b="1">
                <a:solidFill>
                  <a:srgbClr val="000066"/>
                </a:solidFill>
              </a:rPr>
              <a:t>etylace</a:t>
            </a:r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g</a:t>
            </a:r>
            <a:r>
              <a:rPr lang="en-US" b="1">
                <a:solidFill>
                  <a:srgbClr val="000066"/>
                </a:solidFill>
              </a:rPr>
              <a:t>lutat</a:t>
            </a:r>
            <a:r>
              <a:rPr lang="cs-CZ" b="1">
                <a:solidFill>
                  <a:srgbClr val="000066"/>
                </a:solidFill>
              </a:rPr>
              <a:t>h</a:t>
            </a:r>
            <a:r>
              <a:rPr lang="en-US" b="1">
                <a:solidFill>
                  <a:srgbClr val="000066"/>
                </a:solidFill>
              </a:rPr>
              <a:t>ionová konjugace</a:t>
            </a:r>
            <a:endParaRPr lang="cs-CZ" b="1">
              <a:solidFill>
                <a:srgbClr val="000066"/>
              </a:solidFill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033463" y="3644900"/>
            <a:ext cx="5965825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rgbClr val="000066"/>
                </a:solidFill>
              </a:rPr>
              <a:t>Obvyklé konjugační reakce:</a:t>
            </a:r>
          </a:p>
          <a:p>
            <a:endParaRPr lang="cs-CZ" b="1">
              <a:solidFill>
                <a:srgbClr val="000066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chemeClr val="bg2"/>
                </a:solidFill>
              </a:rPr>
              <a:t>  </a:t>
            </a:r>
            <a:r>
              <a:rPr lang="en-US" b="1">
                <a:solidFill>
                  <a:schemeClr val="bg2"/>
                </a:solidFill>
              </a:rPr>
              <a:t>konj</a:t>
            </a:r>
            <a:r>
              <a:rPr lang="cs-CZ" b="1">
                <a:solidFill>
                  <a:schemeClr val="bg2"/>
                </a:solidFill>
              </a:rPr>
              <a:t>ugace</a:t>
            </a:r>
            <a:r>
              <a:rPr lang="en-US" b="1">
                <a:solidFill>
                  <a:schemeClr val="bg2"/>
                </a:solidFill>
              </a:rPr>
              <a:t> s k. </a:t>
            </a:r>
            <a:r>
              <a:rPr lang="cs-CZ" b="1">
                <a:solidFill>
                  <a:schemeClr val="bg2"/>
                </a:solidFill>
              </a:rPr>
              <a:t>g</a:t>
            </a:r>
            <a:r>
              <a:rPr lang="en-US" b="1">
                <a:solidFill>
                  <a:schemeClr val="bg2"/>
                </a:solidFill>
              </a:rPr>
              <a:t>lukuronovou</a:t>
            </a:r>
            <a:endParaRPr lang="cs-CZ" b="1">
              <a:solidFill>
                <a:schemeClr val="bg2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chemeClr val="bg2"/>
                </a:solidFill>
              </a:rPr>
              <a:t>  </a:t>
            </a:r>
            <a:r>
              <a:rPr lang="en-US" b="1">
                <a:solidFill>
                  <a:schemeClr val="bg2"/>
                </a:solidFill>
              </a:rPr>
              <a:t>sulfátová konjugace</a:t>
            </a:r>
            <a:endParaRPr lang="cs-CZ" b="1">
              <a:solidFill>
                <a:schemeClr val="bg2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chemeClr val="bg2"/>
                </a:solidFill>
              </a:rPr>
              <a:t>  </a:t>
            </a:r>
            <a:r>
              <a:rPr lang="en-US" b="1">
                <a:solidFill>
                  <a:schemeClr val="bg2"/>
                </a:solidFill>
              </a:rPr>
              <a:t>glycinová konjugace</a:t>
            </a:r>
            <a:endParaRPr lang="cs-CZ" b="1">
              <a:solidFill>
                <a:schemeClr val="bg2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a</a:t>
            </a:r>
            <a:r>
              <a:rPr lang="en-US" b="1">
                <a:solidFill>
                  <a:srgbClr val="000066"/>
                </a:solidFill>
              </a:rPr>
              <a:t>cetylace</a:t>
            </a:r>
            <a:r>
              <a:rPr lang="cs-CZ" b="1">
                <a:solidFill>
                  <a:srgbClr val="000066"/>
                </a:solidFill>
              </a:rPr>
              <a:t> (N-acetyltransferáza)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</a:t>
            </a:r>
            <a:r>
              <a:rPr lang="cs-CZ" b="1">
                <a:solidFill>
                  <a:schemeClr val="bg2"/>
                </a:solidFill>
              </a:rPr>
              <a:t>m</a:t>
            </a:r>
            <a:r>
              <a:rPr lang="en-US" b="1">
                <a:solidFill>
                  <a:schemeClr val="bg2"/>
                </a:solidFill>
              </a:rPr>
              <a:t>etylace</a:t>
            </a:r>
            <a:endParaRPr lang="cs-CZ" b="1">
              <a:solidFill>
                <a:schemeClr val="bg2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g</a:t>
            </a:r>
            <a:r>
              <a:rPr lang="en-US" b="1">
                <a:solidFill>
                  <a:srgbClr val="000066"/>
                </a:solidFill>
              </a:rPr>
              <a:t>lutat</a:t>
            </a:r>
            <a:r>
              <a:rPr lang="cs-CZ" b="1">
                <a:solidFill>
                  <a:srgbClr val="000066"/>
                </a:solidFill>
              </a:rPr>
              <a:t>h</a:t>
            </a:r>
            <a:r>
              <a:rPr lang="en-US" b="1">
                <a:solidFill>
                  <a:srgbClr val="000066"/>
                </a:solidFill>
              </a:rPr>
              <a:t>ionová konjugace</a:t>
            </a:r>
            <a:r>
              <a:rPr lang="cs-CZ" b="1">
                <a:solidFill>
                  <a:srgbClr val="000066"/>
                </a:solidFill>
              </a:rPr>
              <a:t> (Glutathion-S-transferáza)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2838450" y="1004888"/>
            <a:ext cx="358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u="sng">
                <a:solidFill>
                  <a:srgbClr val="000066"/>
                </a:solidFill>
              </a:rPr>
              <a:t>2. fáze biotransformace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685800" y="1701800"/>
            <a:ext cx="798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Xenobiotikum se přes polární funkční skupinu navázanou v první fázi váže na vysokomolekulární endogenní konjugační činidlo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685800" y="2540000"/>
            <a:ext cx="798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Konjugát má obvykle menší biologickou aktivitu,  vyšší rozpustnost ve vodě a vyšší molekulovou hmotnost než původní látka (metabolit z 1. fáze)</a:t>
            </a:r>
          </a:p>
        </p:txBody>
      </p:sp>
      <p:grpSp>
        <p:nvGrpSpPr>
          <p:cNvPr id="15367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5370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1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0" grpId="0"/>
      <p:bldP spid="14349" grpId="0"/>
      <p:bldP spid="14345" grpId="0"/>
      <p:bldP spid="143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8"/>
          <p:cNvSpPr txBox="1">
            <a:spLocks noChangeArrowheads="1"/>
          </p:cNvSpPr>
          <p:nvPr/>
        </p:nvSpPr>
        <p:spPr bwMode="auto">
          <a:xfrm>
            <a:off x="771525" y="1174750"/>
            <a:ext cx="7726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>
                <a:solidFill>
                  <a:srgbClr val="000066"/>
                </a:solidFill>
              </a:rPr>
              <a:t>Acetylace pomocí N-acetyltransferáz (NAT1 a NAT2)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95288" y="2133600"/>
            <a:ext cx="8353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4638" indent="-274638" algn="just"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důležitá metabolická cesta pro látky obsahující aminoskupinu ve své  molekule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01638" y="3133725"/>
            <a:ext cx="601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arylaminy, heterocyklické a  aromatické aminy, atd. </a:t>
            </a:r>
          </a:p>
        </p:txBody>
      </p:sp>
      <p:grpSp>
        <p:nvGrpSpPr>
          <p:cNvPr id="16389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6392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93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/>
      <p:bldP spid="153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8"/>
          <p:cNvGraphicFramePr>
            <a:graphicFrameLocks noChangeAspect="1"/>
          </p:cNvGraphicFramePr>
          <p:nvPr/>
        </p:nvGraphicFramePr>
        <p:xfrm>
          <a:off x="1619250" y="1149350"/>
          <a:ext cx="1296988" cy="668338"/>
        </p:xfrm>
        <a:graphic>
          <a:graphicData uri="http://schemas.openxmlformats.org/presentationml/2006/ole">
            <p:oleObj spid="_x0000_s6146" name="ChemSketch" r:id="rId3" imgW="1118520" imgH="576000" progId="">
              <p:embed/>
            </p:oleObj>
          </a:graphicData>
        </a:graphic>
      </p:graphicFrame>
      <p:graphicFrame>
        <p:nvGraphicFramePr>
          <p:cNvPr id="6147" name="Object 9"/>
          <p:cNvGraphicFramePr>
            <a:graphicFrameLocks noChangeAspect="1"/>
          </p:cNvGraphicFramePr>
          <p:nvPr/>
        </p:nvGraphicFramePr>
        <p:xfrm>
          <a:off x="5148263" y="1158875"/>
          <a:ext cx="1655762" cy="649288"/>
        </p:xfrm>
        <a:graphic>
          <a:graphicData uri="http://schemas.openxmlformats.org/presentationml/2006/ole">
            <p:oleObj spid="_x0000_s6147" name="ChemSketch" r:id="rId4" imgW="1496520" imgH="585360" progId="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1619250" y="2609850"/>
          <a:ext cx="1512888" cy="676275"/>
        </p:xfrm>
        <a:graphic>
          <a:graphicData uri="http://schemas.openxmlformats.org/presentationml/2006/ole">
            <p:oleObj spid="_x0000_s6148" name="ChemSketch" r:id="rId5" imgW="1289160" imgH="576000" progId="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5146675" y="2547938"/>
          <a:ext cx="1728788" cy="676275"/>
        </p:xfrm>
        <a:graphic>
          <a:graphicData uri="http://schemas.openxmlformats.org/presentationml/2006/ole">
            <p:oleObj spid="_x0000_s6149" name="ChemSketch" r:id="rId6" imgW="1496520" imgH="585360" progId="">
              <p:embed/>
            </p:oleObj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3563938" y="3789363"/>
          <a:ext cx="2160587" cy="679450"/>
        </p:xfrm>
        <a:graphic>
          <a:graphicData uri="http://schemas.openxmlformats.org/presentationml/2006/ole">
            <p:oleObj spid="_x0000_s6150" name="ChemSketch" r:id="rId7" imgW="1834920" imgH="576000" progId="">
              <p:embed/>
            </p:oleObj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6588125" y="3789363"/>
          <a:ext cx="2087563" cy="715962"/>
        </p:xfrm>
        <a:graphic>
          <a:graphicData uri="http://schemas.openxmlformats.org/presentationml/2006/ole">
            <p:oleObj spid="_x0000_s6151" name="ChemSketch" r:id="rId8" imgW="1716120" imgH="588240" progId="">
              <p:embed/>
            </p:oleObj>
          </a:graphicData>
        </a:graphic>
      </p:graphicFrame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3527425" y="5214938"/>
          <a:ext cx="1420813" cy="722312"/>
        </p:xfrm>
        <a:graphic>
          <a:graphicData uri="http://schemas.openxmlformats.org/presentationml/2006/ole">
            <p:oleObj spid="_x0000_s6152" name="ChemSketch" r:id="rId9" imgW="1134000" imgH="576000" progId="">
              <p:embed/>
            </p:oleObj>
          </a:graphicData>
        </a:graphic>
      </p:graphicFrame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6588125" y="5213350"/>
          <a:ext cx="1871663" cy="738188"/>
        </p:xfrm>
        <a:graphic>
          <a:graphicData uri="http://schemas.openxmlformats.org/presentationml/2006/ole">
            <p:oleObj spid="_x0000_s6153" name="ChemSketch" r:id="rId10" imgW="1493640" imgH="588240" progId="">
              <p:embed/>
            </p:oleObj>
          </a:graphicData>
        </a:graphic>
      </p:graphicFrame>
      <p:sp>
        <p:nvSpPr>
          <p:cNvPr id="6154" name="Line 16"/>
          <p:cNvSpPr>
            <a:spLocks noChangeShapeType="1"/>
          </p:cNvSpPr>
          <p:nvPr/>
        </p:nvSpPr>
        <p:spPr bwMode="auto">
          <a:xfrm>
            <a:off x="3379788" y="14192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155" name="Line 17"/>
          <p:cNvSpPr>
            <a:spLocks noChangeShapeType="1"/>
          </p:cNvSpPr>
          <p:nvPr/>
        </p:nvSpPr>
        <p:spPr bwMode="auto">
          <a:xfrm flipH="1">
            <a:off x="3348038" y="153035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2268538" y="20780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5740400" y="20780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>
            <a:off x="2627313" y="3502025"/>
            <a:ext cx="108108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4211638" y="46942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7267575" y="46942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161" name="Text Box 23"/>
          <p:cNvSpPr txBox="1">
            <a:spLocks noChangeArrowheads="1"/>
          </p:cNvSpPr>
          <p:nvPr/>
        </p:nvSpPr>
        <p:spPr bwMode="auto">
          <a:xfrm>
            <a:off x="3803650" y="1125538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NAT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1400175" y="2165350"/>
            <a:ext cx="87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5711825" y="2165350"/>
            <a:ext cx="87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1635125" y="3197225"/>
            <a:ext cx="1336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hydroxylamin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4870450" y="3133725"/>
            <a:ext cx="1838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hydroxylacetylamin</a:t>
            </a:r>
          </a:p>
        </p:txBody>
      </p:sp>
      <p:sp>
        <p:nvSpPr>
          <p:cNvPr id="6166" name="Text Box 28"/>
          <p:cNvSpPr txBox="1">
            <a:spLocks noChangeArrowheads="1"/>
          </p:cNvSpPr>
          <p:nvPr/>
        </p:nvSpPr>
        <p:spPr bwMode="auto">
          <a:xfrm>
            <a:off x="1763713" y="1757363"/>
            <a:ext cx="944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Arylamin</a:t>
            </a:r>
          </a:p>
        </p:txBody>
      </p:sp>
      <p:sp>
        <p:nvSpPr>
          <p:cNvPr id="6167" name="Text Box 29"/>
          <p:cNvSpPr txBox="1">
            <a:spLocks noChangeArrowheads="1"/>
          </p:cNvSpPr>
          <p:nvPr/>
        </p:nvSpPr>
        <p:spPr bwMode="auto">
          <a:xfrm>
            <a:off x="5180013" y="1717675"/>
            <a:ext cx="1139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N-acetamid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3451225" y="4381500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N-acetoxy-ester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6356350" y="4397375"/>
            <a:ext cx="2073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N-acetyl-acetoxy-ester</a:t>
            </a:r>
          </a:p>
        </p:txBody>
      </p:sp>
      <p:pic>
        <p:nvPicPr>
          <p:cNvPr id="5152" name="Picture 32" descr="tpoison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972300" y="6078538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53" name="Picture 33" descr="tpoison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30650" y="6062663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5076825" y="5430838"/>
            <a:ext cx="1365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Nitréniový ion</a:t>
            </a:r>
          </a:p>
        </p:txBody>
      </p:sp>
      <p:sp>
        <p:nvSpPr>
          <p:cNvPr id="6173" name="Text Box 36"/>
          <p:cNvSpPr txBox="1">
            <a:spLocks noChangeArrowheads="1"/>
          </p:cNvSpPr>
          <p:nvPr/>
        </p:nvSpPr>
        <p:spPr bwMode="auto">
          <a:xfrm>
            <a:off x="3811588" y="1517650"/>
            <a:ext cx="569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DAC</a:t>
            </a:r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>
            <a:off x="5076825" y="410051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58" name="Line 38"/>
          <p:cNvSpPr>
            <a:spLocks noChangeShapeType="1"/>
          </p:cNvSpPr>
          <p:nvPr/>
        </p:nvSpPr>
        <p:spPr bwMode="auto">
          <a:xfrm flipH="1">
            <a:off x="5045075" y="42116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5791200" y="3806825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NAT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5508625" y="4198938"/>
            <a:ext cx="569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DAC</a:t>
            </a:r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>
            <a:off x="5940425" y="3502025"/>
            <a:ext cx="11525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6731000" y="3438525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OAT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4500563" y="3446463"/>
            <a:ext cx="687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NOAT</a:t>
            </a:r>
          </a:p>
        </p:txBody>
      </p:sp>
      <p:sp>
        <p:nvSpPr>
          <p:cNvPr id="5164" name="Line 44"/>
          <p:cNvSpPr>
            <a:spLocks noChangeShapeType="1"/>
          </p:cNvSpPr>
          <p:nvPr/>
        </p:nvSpPr>
        <p:spPr bwMode="auto">
          <a:xfrm flipH="1">
            <a:off x="4859338" y="3502025"/>
            <a:ext cx="792162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3149600" y="3446463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OAT</a:t>
            </a:r>
          </a:p>
        </p:txBody>
      </p:sp>
      <p:grpSp>
        <p:nvGrpSpPr>
          <p:cNvPr id="6183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6186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87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 animBg="1"/>
      <p:bldP spid="5139" grpId="0" animBg="1"/>
      <p:bldP spid="5140" grpId="0" animBg="1"/>
      <p:bldP spid="5141" grpId="0" animBg="1"/>
      <p:bldP spid="5142" grpId="0" animBg="1"/>
      <p:bldP spid="5144" grpId="0"/>
      <p:bldP spid="5145" grpId="0"/>
      <p:bldP spid="5146" grpId="0"/>
      <p:bldP spid="5147" grpId="0"/>
      <p:bldP spid="5150" grpId="0"/>
      <p:bldP spid="5151" grpId="0"/>
      <p:bldP spid="5154" grpId="0"/>
      <p:bldP spid="5157" grpId="0" animBg="1"/>
      <p:bldP spid="5158" grpId="0" animBg="1"/>
      <p:bldP spid="5159" grpId="0"/>
      <p:bldP spid="5160" grpId="0"/>
      <p:bldP spid="5161" grpId="0" animBg="1"/>
      <p:bldP spid="5162" grpId="0"/>
      <p:bldP spid="5163" grpId="0"/>
      <p:bldP spid="5164" grpId="0" animBg="1"/>
      <p:bldP spid="51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22"/>
          <p:cNvSpPr txBox="1">
            <a:spLocks noChangeArrowheads="1"/>
          </p:cNvSpPr>
          <p:nvPr/>
        </p:nvSpPr>
        <p:spPr bwMode="auto">
          <a:xfrm>
            <a:off x="987425" y="1125538"/>
            <a:ext cx="731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solidFill>
                  <a:srgbClr val="000066"/>
                </a:solidFill>
              </a:rPr>
              <a:t>Konjugační reakce s glutathionem katalyzovaná Glutathion-S-transferázou (GST)</a:t>
            </a:r>
          </a:p>
        </p:txBody>
      </p:sp>
      <p:graphicFrame>
        <p:nvGraphicFramePr>
          <p:cNvPr id="7170" name="Object 23"/>
          <p:cNvGraphicFramePr>
            <a:graphicFrameLocks noChangeAspect="1"/>
          </p:cNvGraphicFramePr>
          <p:nvPr/>
        </p:nvGraphicFramePr>
        <p:xfrm>
          <a:off x="900113" y="3500438"/>
          <a:ext cx="2305050" cy="1460500"/>
        </p:xfrm>
        <a:graphic>
          <a:graphicData uri="http://schemas.openxmlformats.org/presentationml/2006/ole">
            <p:oleObj spid="_x0000_s7170" name="ChemSketch" r:id="rId3" imgW="1905120" imgH="1207080" progId="">
              <p:embed/>
            </p:oleObj>
          </a:graphicData>
        </a:graphic>
      </p:graphicFrame>
      <p:graphicFrame>
        <p:nvGraphicFramePr>
          <p:cNvPr id="7171" name="Object 24"/>
          <p:cNvGraphicFramePr>
            <a:graphicFrameLocks noChangeAspect="1"/>
          </p:cNvGraphicFramePr>
          <p:nvPr/>
        </p:nvGraphicFramePr>
        <p:xfrm>
          <a:off x="5580063" y="3571875"/>
          <a:ext cx="2305050" cy="1460500"/>
        </p:xfrm>
        <a:graphic>
          <a:graphicData uri="http://schemas.openxmlformats.org/presentationml/2006/ole">
            <p:oleObj spid="_x0000_s7171" name="ChemSketch" r:id="rId4" imgW="1905120" imgH="1207080" progId="">
              <p:embed/>
            </p:oleObj>
          </a:graphicData>
        </a:graphic>
      </p:graphicFrame>
      <p:sp>
        <p:nvSpPr>
          <p:cNvPr id="7174" name="Line 25"/>
          <p:cNvSpPr>
            <a:spLocks noChangeShapeType="1"/>
          </p:cNvSpPr>
          <p:nvPr/>
        </p:nvSpPr>
        <p:spPr bwMode="auto">
          <a:xfrm>
            <a:off x="4356100" y="4364038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75" name="Text Box 26"/>
          <p:cNvSpPr txBox="1">
            <a:spLocks noChangeArrowheads="1"/>
          </p:cNvSpPr>
          <p:nvPr/>
        </p:nvSpPr>
        <p:spPr bwMode="auto">
          <a:xfrm>
            <a:off x="3276600" y="4148138"/>
            <a:ext cx="876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+ GSH</a:t>
            </a:r>
          </a:p>
        </p:txBody>
      </p:sp>
      <p:sp>
        <p:nvSpPr>
          <p:cNvPr id="7176" name="Text Box 27"/>
          <p:cNvSpPr txBox="1">
            <a:spLocks noChangeArrowheads="1"/>
          </p:cNvSpPr>
          <p:nvPr/>
        </p:nvSpPr>
        <p:spPr bwMode="auto">
          <a:xfrm>
            <a:off x="4540250" y="4003675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GST</a:t>
            </a:r>
          </a:p>
        </p:txBody>
      </p:sp>
      <p:sp>
        <p:nvSpPr>
          <p:cNvPr id="7177" name="Text Box 28"/>
          <p:cNvSpPr txBox="1">
            <a:spLocks noChangeArrowheads="1"/>
          </p:cNvSpPr>
          <p:nvPr/>
        </p:nvSpPr>
        <p:spPr bwMode="auto">
          <a:xfrm>
            <a:off x="682625" y="2349500"/>
            <a:ext cx="7993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4638" indent="-274638"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největší význam má membránově vázaná GST, protože se vyskytuje  v blízkosti CYP450</a:t>
            </a:r>
          </a:p>
        </p:txBody>
      </p:sp>
      <p:sp>
        <p:nvSpPr>
          <p:cNvPr id="7178" name="Text Box 29"/>
          <p:cNvSpPr txBox="1">
            <a:spLocks noChangeArrowheads="1"/>
          </p:cNvSpPr>
          <p:nvPr/>
        </p:nvSpPr>
        <p:spPr bwMode="auto">
          <a:xfrm>
            <a:off x="4859338" y="5661025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 =  Glutathion (GSH)</a:t>
            </a:r>
          </a:p>
        </p:txBody>
      </p:sp>
      <p:graphicFrame>
        <p:nvGraphicFramePr>
          <p:cNvPr id="7172" name="Object 30"/>
          <p:cNvGraphicFramePr>
            <a:graphicFrameLocks noChangeAspect="1"/>
          </p:cNvGraphicFramePr>
          <p:nvPr/>
        </p:nvGraphicFramePr>
        <p:xfrm>
          <a:off x="827088" y="5229225"/>
          <a:ext cx="3529012" cy="1033463"/>
        </p:xfrm>
        <a:graphic>
          <a:graphicData uri="http://schemas.openxmlformats.org/presentationml/2006/ole">
            <p:oleObj spid="_x0000_s7172" name="ChemSketch" r:id="rId5" imgW="3304080" imgH="929520" progId="">
              <p:embed/>
            </p:oleObj>
          </a:graphicData>
        </a:graphic>
      </p:graphicFrame>
      <p:sp>
        <p:nvSpPr>
          <p:cNvPr id="7179" name="Text Box 31"/>
          <p:cNvSpPr txBox="1">
            <a:spLocks noChangeArrowheads="1"/>
          </p:cNvSpPr>
          <p:nvPr/>
        </p:nvSpPr>
        <p:spPr bwMode="auto">
          <a:xfrm>
            <a:off x="1187450" y="6292850"/>
            <a:ext cx="29384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000066"/>
                </a:solidFill>
              </a:rPr>
              <a:t>Glu                </a:t>
            </a:r>
            <a:r>
              <a:rPr lang="cs-CZ" sz="1600" b="1">
                <a:solidFill>
                  <a:srgbClr val="008000"/>
                </a:solidFill>
              </a:rPr>
              <a:t>Cys</a:t>
            </a:r>
            <a:r>
              <a:rPr lang="cs-CZ" sz="1600" b="1">
                <a:solidFill>
                  <a:srgbClr val="000066"/>
                </a:solidFill>
              </a:rPr>
              <a:t>              </a:t>
            </a:r>
            <a:r>
              <a:rPr lang="cs-CZ" sz="1600" b="1">
                <a:solidFill>
                  <a:srgbClr val="FF0000"/>
                </a:solidFill>
              </a:rPr>
              <a:t>Gly</a:t>
            </a:r>
            <a:endParaRPr lang="cs-CZ" sz="1600" b="1">
              <a:solidFill>
                <a:srgbClr val="000066"/>
              </a:solidFill>
            </a:endParaRPr>
          </a:p>
          <a:p>
            <a:endParaRPr lang="cs-CZ" sz="1600"/>
          </a:p>
        </p:txBody>
      </p:sp>
      <p:grpSp>
        <p:nvGrpSpPr>
          <p:cNvPr id="7180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7183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84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0247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48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39750" y="1412875"/>
            <a:ext cx="76533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000066"/>
                </a:solidFill>
              </a:rPr>
              <a:t>Xenobiotika (xenos = cizí)</a:t>
            </a:r>
          </a:p>
          <a:p>
            <a:endParaRPr lang="cs-CZ" sz="2000" b="1">
              <a:solidFill>
                <a:srgbClr val="000066"/>
              </a:solidFill>
            </a:endParaRPr>
          </a:p>
          <a:p>
            <a:pPr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  normálně se v organismu nevyskytují</a:t>
            </a:r>
          </a:p>
          <a:p>
            <a:pPr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  nejsou nutné pro jeho zdravý vývoj</a:t>
            </a:r>
          </a:p>
          <a:p>
            <a:pPr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  neslouží pro organismus jako zdroj energie.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03238" y="3789363"/>
            <a:ext cx="81375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365125"/>
            <a:r>
              <a:rPr lang="cs-CZ" sz="2400" b="1">
                <a:solidFill>
                  <a:srgbClr val="000066"/>
                </a:solidFill>
              </a:rPr>
              <a:t>Primárním zdroje xenobiotik</a:t>
            </a:r>
          </a:p>
          <a:p>
            <a:pPr marL="365125" indent="-365125"/>
            <a:endParaRPr lang="cs-CZ" sz="2000" b="1">
              <a:solidFill>
                <a:srgbClr val="000066"/>
              </a:solidFill>
            </a:endParaRP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chemický průmysl (PAH, PCB, benzen, fenoly, ....)</a:t>
            </a: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kouření (PAH, aromatické aminy, ….)</a:t>
            </a: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jídlo a alkohol (PAH, arylaminy, heterocyklické a  aromatické aminy, .…)</a:t>
            </a:r>
          </a:p>
          <a:p>
            <a:pPr marL="365125" indent="-365125">
              <a:buFontTx/>
              <a:buChar char="•"/>
            </a:pPr>
            <a:r>
              <a:rPr lang="cs-CZ" sz="2400">
                <a:solidFill>
                  <a:srgbClr val="000066"/>
                </a:solidFill>
              </a:rPr>
              <a:t>aflatoxiny</a:t>
            </a:r>
          </a:p>
          <a:p>
            <a:pPr marL="365125" indent="-365125"/>
            <a:endParaRPr lang="cs-CZ" sz="24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  <p:bldP spid="3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8"/>
          <p:cNvSpPr txBox="1">
            <a:spLocks noChangeArrowheads="1"/>
          </p:cNvSpPr>
          <p:nvPr/>
        </p:nvSpPr>
        <p:spPr bwMode="auto">
          <a:xfrm>
            <a:off x="3540125" y="836613"/>
            <a:ext cx="2197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u="sng" dirty="0" err="1">
                <a:solidFill>
                  <a:srgbClr val="000066"/>
                </a:solidFill>
              </a:rPr>
              <a:t>Xenobiotikum</a:t>
            </a:r>
            <a:endParaRPr lang="cs-CZ" sz="2400" b="1" u="sng" dirty="0">
              <a:solidFill>
                <a:srgbClr val="000066"/>
              </a:solidFill>
            </a:endParaRPr>
          </a:p>
        </p:txBody>
      </p:sp>
      <p:sp>
        <p:nvSpPr>
          <p:cNvPr id="11267" name="Text Box 39"/>
          <p:cNvSpPr txBox="1">
            <a:spLocks noChangeArrowheads="1"/>
          </p:cNvSpPr>
          <p:nvPr/>
        </p:nvSpPr>
        <p:spPr bwMode="auto">
          <a:xfrm>
            <a:off x="539750" y="1592263"/>
            <a:ext cx="1760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66"/>
                </a:solidFill>
              </a:rPr>
              <a:t>Silně lipofilní</a:t>
            </a:r>
          </a:p>
        </p:txBody>
      </p:sp>
      <p:sp>
        <p:nvSpPr>
          <p:cNvPr id="11268" name="Text Box 40"/>
          <p:cNvSpPr txBox="1">
            <a:spLocks noChangeArrowheads="1"/>
          </p:cNvSpPr>
          <p:nvPr/>
        </p:nvSpPr>
        <p:spPr bwMode="auto">
          <a:xfrm>
            <a:off x="3186113" y="1592263"/>
            <a:ext cx="1169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66"/>
                </a:solidFill>
              </a:rPr>
              <a:t>Lipofilní</a:t>
            </a:r>
          </a:p>
        </p:txBody>
      </p:sp>
      <p:sp>
        <p:nvSpPr>
          <p:cNvPr id="11269" name="Text Box 41"/>
          <p:cNvSpPr txBox="1">
            <a:spLocks noChangeArrowheads="1"/>
          </p:cNvSpPr>
          <p:nvPr/>
        </p:nvSpPr>
        <p:spPr bwMode="auto">
          <a:xfrm>
            <a:off x="5364163" y="1592263"/>
            <a:ext cx="104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66"/>
                </a:solidFill>
              </a:rPr>
              <a:t>Polární</a:t>
            </a:r>
          </a:p>
        </p:txBody>
      </p:sp>
      <p:sp>
        <p:nvSpPr>
          <p:cNvPr id="11270" name="Text Box 42"/>
          <p:cNvSpPr txBox="1">
            <a:spLocks noChangeArrowheads="1"/>
          </p:cNvSpPr>
          <p:nvPr/>
        </p:nvSpPr>
        <p:spPr bwMode="auto">
          <a:xfrm>
            <a:off x="7380288" y="1592263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000066"/>
                </a:solidFill>
              </a:rPr>
              <a:t>Hydrofilní</a:t>
            </a:r>
          </a:p>
        </p:txBody>
      </p:sp>
      <p:sp>
        <p:nvSpPr>
          <p:cNvPr id="11271" name="Text Box 43"/>
          <p:cNvSpPr txBox="1">
            <a:spLocks noChangeArrowheads="1"/>
          </p:cNvSpPr>
          <p:nvPr/>
        </p:nvSpPr>
        <p:spPr bwMode="auto">
          <a:xfrm>
            <a:off x="2484438" y="2995613"/>
            <a:ext cx="2903537" cy="86518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buFontTx/>
              <a:buAutoNum type="arabicPeriod"/>
            </a:pPr>
            <a:r>
              <a:rPr lang="cs-CZ" b="1">
                <a:solidFill>
                  <a:srgbClr val="000066"/>
                </a:solidFill>
              </a:rPr>
              <a:t>Fáze biotransformace</a:t>
            </a:r>
          </a:p>
          <a:p>
            <a:pPr marL="342900" indent="-342900" algn="ctr"/>
            <a:r>
              <a:rPr lang="cs-CZ" sz="1600" b="1">
                <a:solidFill>
                  <a:srgbClr val="000066"/>
                </a:solidFill>
              </a:rPr>
              <a:t>  aktivace/inaktivace</a:t>
            </a:r>
          </a:p>
          <a:p>
            <a:pPr marL="342900" indent="-342900" algn="ctr"/>
            <a:r>
              <a:rPr lang="cs-CZ" sz="1600" b="1">
                <a:solidFill>
                  <a:srgbClr val="000066"/>
                </a:solidFill>
              </a:rPr>
              <a:t>oxidace, redukce, hydrolýza</a:t>
            </a:r>
          </a:p>
        </p:txBody>
      </p:sp>
      <p:sp>
        <p:nvSpPr>
          <p:cNvPr id="11272" name="Text Box 44"/>
          <p:cNvSpPr txBox="1">
            <a:spLocks noChangeArrowheads="1"/>
          </p:cNvSpPr>
          <p:nvPr/>
        </p:nvSpPr>
        <p:spPr bwMode="auto">
          <a:xfrm>
            <a:off x="4284663" y="4149725"/>
            <a:ext cx="2898775" cy="8651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/>
            <a:r>
              <a:rPr lang="cs-CZ" b="1">
                <a:solidFill>
                  <a:srgbClr val="000066"/>
                </a:solidFill>
              </a:rPr>
              <a:t>2.	Fáze biotransformace</a:t>
            </a:r>
          </a:p>
          <a:p>
            <a:pPr marL="342900" indent="-342900" algn="ctr"/>
            <a:r>
              <a:rPr lang="cs-CZ" sz="1600" b="1">
                <a:solidFill>
                  <a:srgbClr val="000066"/>
                </a:solidFill>
              </a:rPr>
              <a:t>  aktivace/inaktivace</a:t>
            </a:r>
          </a:p>
          <a:p>
            <a:pPr marL="342900" indent="-342900" algn="ctr"/>
            <a:r>
              <a:rPr lang="cs-CZ" sz="1600" b="1">
                <a:solidFill>
                  <a:srgbClr val="000066"/>
                </a:solidFill>
              </a:rPr>
              <a:t>konjugační reakce</a:t>
            </a:r>
          </a:p>
        </p:txBody>
      </p:sp>
      <p:sp>
        <p:nvSpPr>
          <p:cNvPr id="11273" name="Line 45"/>
          <p:cNvSpPr>
            <a:spLocks noChangeShapeType="1"/>
          </p:cNvSpPr>
          <p:nvPr/>
        </p:nvSpPr>
        <p:spPr bwMode="auto">
          <a:xfrm>
            <a:off x="8027988" y="2092325"/>
            <a:ext cx="0" cy="396081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74" name="Text Box 46"/>
          <p:cNvSpPr txBox="1">
            <a:spLocks noChangeArrowheads="1"/>
          </p:cNvSpPr>
          <p:nvPr/>
        </p:nvSpPr>
        <p:spPr bwMode="auto">
          <a:xfrm>
            <a:off x="684213" y="2492375"/>
            <a:ext cx="1458912" cy="5905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>
                <a:solidFill>
                  <a:srgbClr val="000066"/>
                </a:solidFill>
              </a:rPr>
              <a:t>Akumulace v tukové tkáni</a:t>
            </a:r>
          </a:p>
        </p:txBody>
      </p:sp>
      <p:sp>
        <p:nvSpPr>
          <p:cNvPr id="11275" name="Line 47"/>
          <p:cNvSpPr>
            <a:spLocks noChangeShapeType="1"/>
          </p:cNvSpPr>
          <p:nvPr/>
        </p:nvSpPr>
        <p:spPr bwMode="auto">
          <a:xfrm>
            <a:off x="1403350" y="1997075"/>
            <a:ext cx="0" cy="4318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76" name="Text Box 48"/>
          <p:cNvSpPr txBox="1">
            <a:spLocks noChangeArrowheads="1"/>
          </p:cNvSpPr>
          <p:nvPr/>
        </p:nvSpPr>
        <p:spPr bwMode="auto">
          <a:xfrm>
            <a:off x="2676525" y="4405313"/>
            <a:ext cx="958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Polární</a:t>
            </a:r>
          </a:p>
        </p:txBody>
      </p:sp>
      <p:sp>
        <p:nvSpPr>
          <p:cNvPr id="11277" name="Line 50"/>
          <p:cNvSpPr>
            <a:spLocks noChangeShapeType="1"/>
          </p:cNvSpPr>
          <p:nvPr/>
        </p:nvSpPr>
        <p:spPr bwMode="auto">
          <a:xfrm>
            <a:off x="1403350" y="3084513"/>
            <a:ext cx="0" cy="36036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78" name="Line 51"/>
          <p:cNvSpPr>
            <a:spLocks noChangeShapeType="1"/>
          </p:cNvSpPr>
          <p:nvPr/>
        </p:nvSpPr>
        <p:spPr bwMode="auto">
          <a:xfrm>
            <a:off x="1403350" y="3444875"/>
            <a:ext cx="1081088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79" name="Line 52"/>
          <p:cNvSpPr>
            <a:spLocks noChangeShapeType="1"/>
          </p:cNvSpPr>
          <p:nvPr/>
        </p:nvSpPr>
        <p:spPr bwMode="auto">
          <a:xfrm>
            <a:off x="5867400" y="2060575"/>
            <a:ext cx="0" cy="20161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0" name="Line 53"/>
          <p:cNvSpPr>
            <a:spLocks noChangeShapeType="1"/>
          </p:cNvSpPr>
          <p:nvPr/>
        </p:nvSpPr>
        <p:spPr bwMode="auto">
          <a:xfrm>
            <a:off x="3171825" y="3860800"/>
            <a:ext cx="0" cy="57626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1" name="Line 54"/>
          <p:cNvSpPr>
            <a:spLocks noChangeShapeType="1"/>
          </p:cNvSpPr>
          <p:nvPr/>
        </p:nvSpPr>
        <p:spPr bwMode="auto">
          <a:xfrm>
            <a:off x="3611563" y="4597400"/>
            <a:ext cx="647700" cy="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2" name="Line 55"/>
          <p:cNvSpPr>
            <a:spLocks noChangeShapeType="1"/>
          </p:cNvSpPr>
          <p:nvPr/>
        </p:nvSpPr>
        <p:spPr bwMode="auto">
          <a:xfrm>
            <a:off x="3171825" y="4813300"/>
            <a:ext cx="0" cy="122396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3" name="Text Box 56"/>
          <p:cNvSpPr txBox="1">
            <a:spLocks noChangeArrowheads="1"/>
          </p:cNvSpPr>
          <p:nvPr/>
        </p:nvSpPr>
        <p:spPr bwMode="auto">
          <a:xfrm>
            <a:off x="5097463" y="5373688"/>
            <a:ext cx="125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Hydrofilní</a:t>
            </a:r>
          </a:p>
        </p:txBody>
      </p:sp>
      <p:sp>
        <p:nvSpPr>
          <p:cNvPr id="11284" name="Line 57"/>
          <p:cNvSpPr>
            <a:spLocks noChangeShapeType="1"/>
          </p:cNvSpPr>
          <p:nvPr/>
        </p:nvSpPr>
        <p:spPr bwMode="auto">
          <a:xfrm>
            <a:off x="5724525" y="5013325"/>
            <a:ext cx="0" cy="4318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5" name="Line 58"/>
          <p:cNvSpPr>
            <a:spLocks noChangeShapeType="1"/>
          </p:cNvSpPr>
          <p:nvPr/>
        </p:nvSpPr>
        <p:spPr bwMode="auto">
          <a:xfrm>
            <a:off x="5724525" y="5805488"/>
            <a:ext cx="0" cy="287337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6" name="Line 59"/>
          <p:cNvSpPr>
            <a:spLocks noChangeShapeType="1"/>
          </p:cNvSpPr>
          <p:nvPr/>
        </p:nvSpPr>
        <p:spPr bwMode="auto">
          <a:xfrm>
            <a:off x="3771900" y="2020888"/>
            <a:ext cx="0" cy="935037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7" name="Text Box 60"/>
          <p:cNvSpPr txBox="1">
            <a:spLocks noChangeArrowheads="1"/>
          </p:cNvSpPr>
          <p:nvPr/>
        </p:nvSpPr>
        <p:spPr bwMode="auto">
          <a:xfrm>
            <a:off x="2374900" y="6169025"/>
            <a:ext cx="6356350" cy="40640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>
                <a:solidFill>
                  <a:srgbClr val="000066"/>
                </a:solidFill>
              </a:rPr>
              <a:t>Extracelulární tekutiny – exkrece játry, ledvinami</a:t>
            </a:r>
          </a:p>
        </p:txBody>
      </p:sp>
      <p:grpSp>
        <p:nvGrpSpPr>
          <p:cNvPr id="11288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1291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92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8"/>
          <p:cNvSpPr txBox="1">
            <a:spLocks noChangeArrowheads="1"/>
          </p:cNvSpPr>
          <p:nvPr/>
        </p:nvSpPr>
        <p:spPr bwMode="auto">
          <a:xfrm>
            <a:off x="2774950" y="1004888"/>
            <a:ext cx="358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u="sng">
                <a:solidFill>
                  <a:srgbClr val="000066"/>
                </a:solidFill>
              </a:rPr>
              <a:t>1. fáze biotransformace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39750" y="1747838"/>
            <a:ext cx="70961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   zavedení polární funkční skupiny do molekuly lipofilní látky </a:t>
            </a:r>
          </a:p>
          <a:p>
            <a:pPr lvl="1"/>
            <a:r>
              <a:rPr lang="cs-CZ" b="1">
                <a:solidFill>
                  <a:srgbClr val="000066"/>
                </a:solidFill>
              </a:rPr>
              <a:t>       - OH, -NH2, -SH, = CO, - COOH</a:t>
            </a:r>
          </a:p>
          <a:p>
            <a:endParaRPr lang="cs-CZ">
              <a:solidFill>
                <a:srgbClr val="000066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39750" y="25400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reakce 1. fáze biotransformace: oxidace, redukce, hydrolýza</a:t>
            </a:r>
            <a:endParaRPr lang="cs-CZ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534988" y="31877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během 1. fáze biotransformace může docházet jak ke snížení tak ke zvýšení toxicity</a:t>
            </a:r>
            <a:endParaRPr lang="cs-CZ" b="1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11188" y="4292600"/>
            <a:ext cx="541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>
                <a:solidFill>
                  <a:srgbClr val="000066"/>
                </a:solidFill>
              </a:rPr>
              <a:t>Nejčastější reakce je oxidace katalyzovaná: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107950" y="4843463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cs-CZ" b="1">
                <a:solidFill>
                  <a:srgbClr val="000066"/>
                </a:solidFill>
              </a:rPr>
              <a:t>cytochrom P - 450		                        (CYP450)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cs-CZ" b="1">
                <a:solidFill>
                  <a:srgbClr val="000066"/>
                </a:solidFill>
              </a:rPr>
              <a:t>alkoholdehydrogenáza                               (ADH)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Ø"/>
            </a:pPr>
            <a:r>
              <a:rPr lang="cs-CZ" b="1">
                <a:solidFill>
                  <a:srgbClr val="000066"/>
                </a:solidFill>
              </a:rPr>
              <a:t>monoaminoxidázy a diaminoxidázy          (MAO)</a:t>
            </a:r>
            <a:endParaRPr lang="cs-CZ" b="1">
              <a:solidFill>
                <a:srgbClr val="000066"/>
              </a:solidFill>
              <a:sym typeface="Symbol" pitchFamily="18" charset="2"/>
            </a:endParaRPr>
          </a:p>
        </p:txBody>
      </p:sp>
      <p:grpSp>
        <p:nvGrpSpPr>
          <p:cNvPr id="12296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2299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00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  <p:bldP spid="8203" grpId="0"/>
      <p:bldP spid="8204" grpId="0"/>
      <p:bldP spid="82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3251200" y="90805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u="sng">
                <a:solidFill>
                  <a:srgbClr val="000066"/>
                </a:solidFill>
              </a:rPr>
              <a:t>Cytochrom P450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52450" y="1549400"/>
            <a:ext cx="819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    skupina membránově vázaných hemo-proteinů obsahujících atom Fe</a:t>
            </a:r>
            <a:r>
              <a:rPr lang="cs-CZ" b="1" baseline="30000">
                <a:solidFill>
                  <a:srgbClr val="000066"/>
                </a:solidFill>
              </a:rPr>
              <a:t>3+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528638" y="2867025"/>
            <a:ext cx="8229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účastní se metabolizmu endogenních látek i xenobiotik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539750" y="2098675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nachází se především v hladkém endoplazmatickém retikulu jaterních buněk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528638" y="34290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b="1">
                <a:solidFill>
                  <a:srgbClr val="000066"/>
                </a:solidFill>
              </a:rPr>
              <a:t>nespecifickým enzym  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751138" y="4097338"/>
            <a:ext cx="376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rgbClr val="000066"/>
                </a:solidFill>
              </a:rPr>
              <a:t>Schéma oxidace pomocí CYP450</a:t>
            </a:r>
          </a:p>
        </p:txBody>
      </p:sp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898525" y="4868863"/>
          <a:ext cx="706438" cy="787400"/>
        </p:xfrm>
        <a:graphic>
          <a:graphicData uri="http://schemas.openxmlformats.org/presentationml/2006/ole">
            <p:oleObj spid="_x0000_s1026" name="ChemSketch" r:id="rId3" imgW="576000" imgH="642960" progId="">
              <p:embed/>
            </p:oleObj>
          </a:graphicData>
        </a:graphic>
      </p:graphicFrame>
      <p:graphicFrame>
        <p:nvGraphicFramePr>
          <p:cNvPr id="9232" name="Object 16"/>
          <p:cNvGraphicFramePr>
            <a:graphicFrameLocks noChangeAspect="1"/>
          </p:cNvGraphicFramePr>
          <p:nvPr/>
        </p:nvGraphicFramePr>
        <p:xfrm>
          <a:off x="5722938" y="4857750"/>
          <a:ext cx="1081087" cy="803275"/>
        </p:xfrm>
        <a:graphic>
          <a:graphicData uri="http://schemas.openxmlformats.org/presentationml/2006/ole">
            <p:oleObj spid="_x0000_s1027" name="ChemSketch" r:id="rId4" imgW="865800" imgH="642960" progId="">
              <p:embed/>
            </p:oleObj>
          </a:graphicData>
        </a:graphic>
      </p:graphicFrame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547813" y="5084763"/>
            <a:ext cx="2217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+ O</a:t>
            </a:r>
            <a:r>
              <a:rPr lang="cs-CZ" baseline="-25000"/>
              <a:t>2</a:t>
            </a:r>
            <a:r>
              <a:rPr lang="cs-CZ"/>
              <a:t> + NADPH + H</a:t>
            </a:r>
            <a:r>
              <a:rPr lang="cs-CZ" baseline="30000"/>
              <a:t>+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6807200" y="5084763"/>
            <a:ext cx="201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+ H</a:t>
            </a:r>
            <a:r>
              <a:rPr lang="cs-CZ" baseline="-25000"/>
              <a:t>2</a:t>
            </a:r>
            <a:r>
              <a:rPr lang="cs-CZ"/>
              <a:t>O + NADP</a:t>
            </a: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3827463" y="5268913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3332163" y="5540375"/>
            <a:ext cx="719137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9238" name="Object 22"/>
          <p:cNvGraphicFramePr>
            <a:graphicFrameLocks noChangeAspect="1"/>
          </p:cNvGraphicFramePr>
          <p:nvPr/>
        </p:nvGraphicFramePr>
        <p:xfrm>
          <a:off x="4100513" y="5649913"/>
          <a:ext cx="958850" cy="806450"/>
        </p:xfrm>
        <a:graphic>
          <a:graphicData uri="http://schemas.openxmlformats.org/presentationml/2006/ole">
            <p:oleObj spid="_x0000_s1028" name="ChemSketch" r:id="rId5" imgW="765000" imgH="642960" progId="">
              <p:embed/>
            </p:oleObj>
          </a:graphicData>
        </a:graphic>
      </p:graphicFrame>
      <p:sp>
        <p:nvSpPr>
          <p:cNvPr id="9239" name="Line 23"/>
          <p:cNvSpPr>
            <a:spLocks noChangeShapeType="1"/>
          </p:cNvSpPr>
          <p:nvPr/>
        </p:nvSpPr>
        <p:spPr bwMode="auto">
          <a:xfrm flipV="1">
            <a:off x="5148263" y="5597525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pic>
        <p:nvPicPr>
          <p:cNvPr id="9241" name="Picture 2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2600" y="1603375"/>
            <a:ext cx="8137525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41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044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5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27" grpId="0"/>
      <p:bldP spid="9228" grpId="0"/>
      <p:bldP spid="9229" grpId="0"/>
      <p:bldP spid="9230" grpId="0"/>
      <p:bldP spid="9234" grpId="0"/>
      <p:bldP spid="9235" grpId="0"/>
      <p:bldP spid="9236" grpId="0" animBg="1"/>
      <p:bldP spid="9237" grpId="0" animBg="1"/>
      <p:bldP spid="92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4175" y="1916113"/>
            <a:ext cx="7245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65125" indent="-365125">
              <a:buFontTx/>
              <a:buChar char="•"/>
            </a:pPr>
            <a:r>
              <a:rPr lang="cs-CZ" sz="2000" b="1">
                <a:solidFill>
                  <a:srgbClr val="000066"/>
                </a:solidFill>
              </a:rPr>
              <a:t>Hydroxylace alifatických a aromatických uhlovodíků</a:t>
            </a:r>
          </a:p>
          <a:p>
            <a:pPr marL="365125" indent="-365125"/>
            <a:r>
              <a:rPr lang="cs-CZ" sz="2000" b="1">
                <a:solidFill>
                  <a:srgbClr val="000066"/>
                </a:solidFill>
              </a:rPr>
              <a:t>      (benzén a jeho deriváty, PAHs, aflatoxiny, alkany, PCB)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84175" y="2773363"/>
            <a:ext cx="7648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66"/>
                </a:solidFill>
              </a:rPr>
              <a:t>     Epoxidace nenasycené dvojné vazby (styrén, vinylchlorid)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95288" y="3429000"/>
            <a:ext cx="385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66"/>
                </a:solidFill>
              </a:rPr>
              <a:t>     Hydroxylace aminů (anilin)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84175" y="4024313"/>
            <a:ext cx="332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66"/>
                </a:solidFill>
              </a:rPr>
              <a:t>      -O, -N a –S dealkylace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84175" y="4652963"/>
            <a:ext cx="8651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cs-CZ" sz="2000" b="1">
                <a:solidFill>
                  <a:srgbClr val="000066"/>
                </a:solidFill>
              </a:rPr>
              <a:t>     Dehalogenace (PCB, formaldehyd, dibenzodioxiny, dibenzofurany)</a:t>
            </a:r>
          </a:p>
        </p:txBody>
      </p:sp>
      <p:sp>
        <p:nvSpPr>
          <p:cNvPr id="2060" name="Text Box 13"/>
          <p:cNvSpPr txBox="1">
            <a:spLocks noChangeArrowheads="1"/>
          </p:cNvSpPr>
          <p:nvPr/>
        </p:nvSpPr>
        <p:spPr bwMode="auto">
          <a:xfrm>
            <a:off x="2967038" y="1289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2276475" y="1100138"/>
            <a:ext cx="4573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u="sng">
                <a:solidFill>
                  <a:srgbClr val="000066"/>
                </a:solidFill>
              </a:rPr>
              <a:t>Oxidace katalyzované CYP450</a:t>
            </a:r>
          </a:p>
        </p:txBody>
      </p:sp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684213" y="5300663"/>
          <a:ext cx="1670050" cy="1020762"/>
        </p:xfrm>
        <a:graphic>
          <a:graphicData uri="http://schemas.openxmlformats.org/presentationml/2006/ole">
            <p:oleObj spid="_x0000_s2050" name="ChemSketch" r:id="rId3" imgW="1670400" imgH="1020960" progId="">
              <p:embed/>
            </p:oleObj>
          </a:graphicData>
        </a:graphic>
      </p:graphicFrame>
      <p:graphicFrame>
        <p:nvGraphicFramePr>
          <p:cNvPr id="10256" name="Object 16"/>
          <p:cNvGraphicFramePr>
            <a:graphicFrameLocks noChangeAspect="1"/>
          </p:cNvGraphicFramePr>
          <p:nvPr/>
        </p:nvGraphicFramePr>
        <p:xfrm>
          <a:off x="2627313" y="5624513"/>
          <a:ext cx="1150937" cy="447675"/>
        </p:xfrm>
        <a:graphic>
          <a:graphicData uri="http://schemas.openxmlformats.org/presentationml/2006/ole">
            <p:oleObj spid="_x0000_s2051" name="ChemSketch" r:id="rId4" imgW="871560" imgH="338400" progId="">
              <p:embed/>
            </p:oleObj>
          </a:graphicData>
        </a:graphic>
      </p:graphicFrame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>
          <a:off x="4179888" y="5300663"/>
          <a:ext cx="679450" cy="1008062"/>
        </p:xfrm>
        <a:graphic>
          <a:graphicData uri="http://schemas.openxmlformats.org/presentationml/2006/ole">
            <p:oleObj spid="_x0000_s2052" name="ChemSketch" r:id="rId5" imgW="576000" imgH="853560" progId="">
              <p:embed/>
            </p:oleObj>
          </a:graphicData>
        </a:graphic>
      </p:graphicFrame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5148263" y="5732463"/>
          <a:ext cx="1295400" cy="249237"/>
        </p:xfrm>
        <a:graphic>
          <a:graphicData uri="http://schemas.openxmlformats.org/presentationml/2006/ole">
            <p:oleObj spid="_x0000_s2053" name="ChemSketch" r:id="rId6" imgW="917280" imgH="176760" progId="">
              <p:embed/>
            </p:oleObj>
          </a:graphicData>
        </a:graphic>
      </p:graphicFrame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6659563" y="5303838"/>
          <a:ext cx="2016125" cy="1004887"/>
        </p:xfrm>
        <a:graphic>
          <a:graphicData uri="http://schemas.openxmlformats.org/presentationml/2006/ole">
            <p:oleObj spid="_x0000_s2054" name="ChemSketch" r:id="rId7" imgW="1688760" imgH="841320" progId="">
              <p:embed/>
            </p:oleObj>
          </a:graphicData>
        </a:graphic>
      </p:graphicFrame>
      <p:grpSp>
        <p:nvGrpSpPr>
          <p:cNvPr id="2062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2065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6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7" grpId="0"/>
      <p:bldP spid="102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3938588" y="925513"/>
          <a:ext cx="1266825" cy="774700"/>
        </p:xfrm>
        <a:graphic>
          <a:graphicData uri="http://schemas.openxmlformats.org/presentationml/2006/ole">
            <p:oleObj spid="_x0000_s3074" name="ChemSketch" r:id="rId3" imgW="1670400" imgH="1020960" progId="">
              <p:embed/>
            </p:oleObj>
          </a:graphicData>
        </a:graphic>
      </p:graphicFrame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2771775" y="1916113"/>
            <a:ext cx="10795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4572000" y="2060575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748088" y="2057400"/>
            <a:ext cx="8763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  <a:p>
            <a:r>
              <a:rPr lang="cs-CZ" sz="1400" b="1">
                <a:solidFill>
                  <a:srgbClr val="000066"/>
                </a:solidFill>
              </a:rPr>
              <a:t>CYP3A4</a:t>
            </a:r>
          </a:p>
          <a:p>
            <a:r>
              <a:rPr lang="cs-CZ" sz="1400" b="1">
                <a:solidFill>
                  <a:srgbClr val="000066"/>
                </a:solidFill>
              </a:rPr>
              <a:t>CYP2C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 rot="3175148">
            <a:off x="2624138" y="1404938"/>
            <a:ext cx="8763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  <a:p>
            <a:r>
              <a:rPr lang="cs-CZ" sz="1400" b="1">
                <a:solidFill>
                  <a:srgbClr val="000066"/>
                </a:solidFill>
              </a:rPr>
              <a:t>CYP3A4</a:t>
            </a:r>
          </a:p>
          <a:p>
            <a:r>
              <a:rPr lang="cs-CZ" sz="1400" b="1">
                <a:solidFill>
                  <a:srgbClr val="000066"/>
                </a:solidFill>
              </a:rPr>
              <a:t>CYP2C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981200" y="2886075"/>
            <a:ext cx="115728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>
                <a:solidFill>
                  <a:srgbClr val="000066"/>
                </a:solidFill>
              </a:rPr>
              <a:t>2,3-epoxid</a:t>
            </a:r>
          </a:p>
          <a:p>
            <a:pPr algn="ctr"/>
            <a:r>
              <a:rPr lang="cs-CZ" sz="1400" b="1">
                <a:solidFill>
                  <a:srgbClr val="000066"/>
                </a:solidFill>
              </a:rPr>
              <a:t>4,5-epoxid</a:t>
            </a:r>
          </a:p>
          <a:p>
            <a:pPr algn="ctr"/>
            <a:r>
              <a:rPr lang="cs-CZ" sz="1400" b="1">
                <a:solidFill>
                  <a:srgbClr val="000066"/>
                </a:solidFill>
              </a:rPr>
              <a:t>9,10-epoxid</a:t>
            </a:r>
          </a:p>
          <a:p>
            <a:pPr algn="ctr"/>
            <a:r>
              <a:rPr lang="cs-CZ" sz="1400" b="1">
                <a:solidFill>
                  <a:srgbClr val="000066"/>
                </a:solidFill>
              </a:rPr>
              <a:t>7,8-epoxid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4167188" y="3259138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000066"/>
                </a:solidFill>
              </a:rPr>
              <a:t>Fenoly</a:t>
            </a: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3316288" y="34290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2124075" y="3860800"/>
            <a:ext cx="3603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1619250" y="4365625"/>
            <a:ext cx="901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4,5-diol</a:t>
            </a:r>
          </a:p>
          <a:p>
            <a:r>
              <a:rPr lang="cs-CZ" sz="1400" b="1">
                <a:solidFill>
                  <a:srgbClr val="000066"/>
                </a:solidFill>
              </a:rPr>
              <a:t>9,10-diol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616200" y="4492625"/>
            <a:ext cx="803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7,8-diol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2484438" y="3860800"/>
            <a:ext cx="3587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2987675" y="48688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2987675" y="4829175"/>
            <a:ext cx="12969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2027238" y="5716588"/>
            <a:ext cx="183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7,8-diol-9,10-epoxid</a:t>
            </a:r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3995738" y="58769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4924425" y="5716588"/>
            <a:ext cx="196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Glutathion-konjugáty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4090988" y="5876925"/>
            <a:ext cx="8255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GSTA1 </a:t>
            </a:r>
          </a:p>
          <a:p>
            <a:r>
              <a:rPr lang="cs-CZ" sz="1400" b="1">
                <a:solidFill>
                  <a:srgbClr val="FF0000"/>
                </a:solidFill>
              </a:rPr>
              <a:t>GSTM1</a:t>
            </a:r>
          </a:p>
          <a:p>
            <a:r>
              <a:rPr lang="cs-CZ" sz="1400" b="1">
                <a:solidFill>
                  <a:srgbClr val="FF0000"/>
                </a:solidFill>
              </a:rPr>
              <a:t>GSTP1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179388" y="5716588"/>
            <a:ext cx="1189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DNA adukty</a:t>
            </a:r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flipH="1">
            <a:off x="1508125" y="586105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4643438" y="3644900"/>
            <a:ext cx="1152525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 rot="-1884042">
            <a:off x="4503738" y="4576763"/>
            <a:ext cx="7953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GSTM1</a:t>
            </a:r>
          </a:p>
          <a:p>
            <a:r>
              <a:rPr lang="cs-CZ" sz="1400" b="1">
                <a:solidFill>
                  <a:srgbClr val="FF0000"/>
                </a:solidFill>
              </a:rPr>
              <a:t>GSTP1</a:t>
            </a:r>
            <a:endParaRPr lang="cs-CZ" sz="1400"/>
          </a:p>
        </p:txBody>
      </p:sp>
      <p:pic>
        <p:nvPicPr>
          <p:cNvPr id="4129" name="Picture 33" descr="tpois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5157788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5076825" y="2867025"/>
            <a:ext cx="60801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1-OH</a:t>
            </a:r>
          </a:p>
          <a:p>
            <a:r>
              <a:rPr lang="cs-CZ" sz="1400" b="1">
                <a:solidFill>
                  <a:srgbClr val="000066"/>
                </a:solidFill>
              </a:rPr>
              <a:t>3-OH</a:t>
            </a:r>
          </a:p>
          <a:p>
            <a:r>
              <a:rPr lang="cs-CZ" sz="1400" b="1">
                <a:solidFill>
                  <a:srgbClr val="000066"/>
                </a:solidFill>
              </a:rPr>
              <a:t>6-OH</a:t>
            </a:r>
          </a:p>
          <a:p>
            <a:r>
              <a:rPr lang="cs-CZ" sz="1400" b="1">
                <a:solidFill>
                  <a:srgbClr val="000066"/>
                </a:solidFill>
              </a:rPr>
              <a:t>7-OH</a:t>
            </a:r>
          </a:p>
          <a:p>
            <a:r>
              <a:rPr lang="cs-CZ" sz="1400" b="1">
                <a:solidFill>
                  <a:srgbClr val="FF0000"/>
                </a:solidFill>
              </a:rPr>
              <a:t>9-OH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6588125" y="3276600"/>
            <a:ext cx="1335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9-OH-4,5-oxid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7667625" y="4221163"/>
            <a:ext cx="1285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9-OH-4,5-diol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5940425" y="4221163"/>
            <a:ext cx="1189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DNA adukty</a:t>
            </a:r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>
            <a:off x="5795963" y="3429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6" name="Line 40"/>
          <p:cNvSpPr>
            <a:spLocks noChangeShapeType="1"/>
          </p:cNvSpPr>
          <p:nvPr/>
        </p:nvSpPr>
        <p:spPr bwMode="auto">
          <a:xfrm>
            <a:off x="7235825" y="3644900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 flipH="1">
            <a:off x="6588125" y="3644900"/>
            <a:ext cx="6477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pic>
        <p:nvPicPr>
          <p:cNvPr id="4138" name="Picture 42" descr="tpois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788" y="4581525"/>
            <a:ext cx="571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8" name="Text Box 43"/>
          <p:cNvSpPr txBox="1">
            <a:spLocks noChangeArrowheads="1"/>
          </p:cNvSpPr>
          <p:nvPr/>
        </p:nvSpPr>
        <p:spPr bwMode="auto">
          <a:xfrm>
            <a:off x="4211638" y="1695450"/>
            <a:ext cx="661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B(</a:t>
            </a:r>
            <a:r>
              <a:rPr lang="cs-CZ" sz="1400" b="1">
                <a:solidFill>
                  <a:srgbClr val="000066"/>
                </a:solidFill>
                <a:latin typeface="Symbol" pitchFamily="18" charset="2"/>
              </a:rPr>
              <a:t>a</a:t>
            </a:r>
            <a:r>
              <a:rPr lang="cs-CZ" sz="1400" b="1">
                <a:solidFill>
                  <a:srgbClr val="000066"/>
                </a:solidFill>
              </a:rPr>
              <a:t>)P</a:t>
            </a:r>
          </a:p>
        </p:txBody>
      </p:sp>
      <p:graphicFrame>
        <p:nvGraphicFramePr>
          <p:cNvPr id="4140" name="Object 44"/>
          <p:cNvGraphicFramePr>
            <a:graphicFrameLocks noChangeAspect="1"/>
          </p:cNvGraphicFramePr>
          <p:nvPr/>
        </p:nvGraphicFramePr>
        <p:xfrm>
          <a:off x="684213" y="2909888"/>
          <a:ext cx="1258887" cy="835025"/>
        </p:xfrm>
        <a:graphic>
          <a:graphicData uri="http://schemas.openxmlformats.org/presentationml/2006/ole">
            <p:oleObj spid="_x0000_s3075" name="ChemSketch" r:id="rId6" imgW="1670400" imgH="1109520" progId="">
              <p:embed/>
            </p:oleObj>
          </a:graphicData>
        </a:graphic>
      </p:graphicFrame>
      <p:graphicFrame>
        <p:nvGraphicFramePr>
          <p:cNvPr id="4141" name="Object 45"/>
          <p:cNvGraphicFramePr>
            <a:graphicFrameLocks noChangeAspect="1"/>
          </p:cNvGraphicFramePr>
          <p:nvPr/>
        </p:nvGraphicFramePr>
        <p:xfrm>
          <a:off x="250825" y="4149725"/>
          <a:ext cx="1370013" cy="879475"/>
        </p:xfrm>
        <a:graphic>
          <a:graphicData uri="http://schemas.openxmlformats.org/presentationml/2006/ole">
            <p:oleObj spid="_x0000_s3076" name="ChemSketch" r:id="rId7" imgW="1950840" imgH="1252800" progId="">
              <p:embed/>
            </p:oleObj>
          </a:graphicData>
        </a:graphic>
      </p:graphicFrame>
      <p:graphicFrame>
        <p:nvGraphicFramePr>
          <p:cNvPr id="4142" name="Object 46"/>
          <p:cNvGraphicFramePr>
            <a:graphicFrameLocks noChangeAspect="1"/>
          </p:cNvGraphicFramePr>
          <p:nvPr/>
        </p:nvGraphicFramePr>
        <p:xfrm>
          <a:off x="2195513" y="5978525"/>
          <a:ext cx="1368425" cy="879475"/>
        </p:xfrm>
        <a:graphic>
          <a:graphicData uri="http://schemas.openxmlformats.org/presentationml/2006/ole">
            <p:oleObj spid="_x0000_s3077" name="ChemSketch" r:id="rId8" imgW="1950840" imgH="1252800" progId="">
              <p:embed/>
            </p:oleObj>
          </a:graphicData>
        </a:graphic>
      </p:graphicFrame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2659063" y="39338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EH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1851025" y="39338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EH</a:t>
            </a:r>
          </a:p>
        </p:txBody>
      </p:sp>
      <p:sp>
        <p:nvSpPr>
          <p:cNvPr id="4145" name="Rectangle 49"/>
          <p:cNvSpPr>
            <a:spLocks noChangeArrowheads="1"/>
          </p:cNvSpPr>
          <p:nvPr/>
        </p:nvSpPr>
        <p:spPr bwMode="auto">
          <a:xfrm>
            <a:off x="5667375" y="2730500"/>
            <a:ext cx="12969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solidFill>
                  <a:srgbClr val="FF0000"/>
                </a:solidFill>
              </a:rPr>
              <a:t>CYP1A1</a:t>
            </a:r>
          </a:p>
          <a:p>
            <a:r>
              <a:rPr lang="cs-CZ" sz="1400" b="1">
                <a:solidFill>
                  <a:srgbClr val="FF0000"/>
                </a:solidFill>
              </a:rPr>
              <a:t>CYP1A2</a:t>
            </a:r>
          </a:p>
          <a:p>
            <a:r>
              <a:rPr lang="cs-CZ" sz="1400" b="1">
                <a:solidFill>
                  <a:srgbClr val="FF0000"/>
                </a:solidFill>
              </a:rPr>
              <a:t>CYP1B1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7716838" y="366871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EH</a:t>
            </a:r>
          </a:p>
        </p:txBody>
      </p:sp>
      <p:sp>
        <p:nvSpPr>
          <p:cNvPr id="4147" name="Rectangle 51"/>
          <p:cNvSpPr>
            <a:spLocks noChangeArrowheads="1"/>
          </p:cNvSpPr>
          <p:nvPr/>
        </p:nvSpPr>
        <p:spPr bwMode="auto">
          <a:xfrm>
            <a:off x="5708650" y="2708275"/>
            <a:ext cx="792163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48" name="Rectangle 52"/>
          <p:cNvSpPr>
            <a:spLocks noChangeArrowheads="1"/>
          </p:cNvSpPr>
          <p:nvPr/>
        </p:nvSpPr>
        <p:spPr bwMode="auto">
          <a:xfrm>
            <a:off x="4108450" y="6108700"/>
            <a:ext cx="719138" cy="504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49" name="Rectangle 53"/>
          <p:cNvSpPr>
            <a:spLocks noChangeArrowheads="1"/>
          </p:cNvSpPr>
          <p:nvPr/>
        </p:nvSpPr>
        <p:spPr bwMode="auto">
          <a:xfrm>
            <a:off x="3019425" y="4821238"/>
            <a:ext cx="792163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0" name="Rectangle 54"/>
          <p:cNvSpPr>
            <a:spLocks noChangeArrowheads="1"/>
          </p:cNvSpPr>
          <p:nvPr/>
        </p:nvSpPr>
        <p:spPr bwMode="auto">
          <a:xfrm rot="-1880465">
            <a:off x="4548188" y="4581525"/>
            <a:ext cx="719137" cy="504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1" name="Rectangle 55"/>
          <p:cNvSpPr>
            <a:spLocks noChangeArrowheads="1"/>
          </p:cNvSpPr>
          <p:nvPr/>
        </p:nvSpPr>
        <p:spPr bwMode="auto">
          <a:xfrm>
            <a:off x="3787775" y="2028825"/>
            <a:ext cx="792163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3" name="Rectangle 57"/>
          <p:cNvSpPr>
            <a:spLocks noChangeArrowheads="1"/>
          </p:cNvSpPr>
          <p:nvPr/>
        </p:nvSpPr>
        <p:spPr bwMode="auto">
          <a:xfrm rot="3209002">
            <a:off x="2851945" y="1443831"/>
            <a:ext cx="792162" cy="7207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4" name="Rectangle 58"/>
          <p:cNvSpPr>
            <a:spLocks noChangeArrowheads="1"/>
          </p:cNvSpPr>
          <p:nvPr/>
        </p:nvSpPr>
        <p:spPr bwMode="auto">
          <a:xfrm>
            <a:off x="5724525" y="1125538"/>
            <a:ext cx="287338" cy="2873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5" name="Rectangle 59"/>
          <p:cNvSpPr>
            <a:spLocks noChangeArrowheads="1"/>
          </p:cNvSpPr>
          <p:nvPr/>
        </p:nvSpPr>
        <p:spPr bwMode="auto">
          <a:xfrm>
            <a:off x="5724525" y="1743075"/>
            <a:ext cx="287338" cy="28733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6027738" y="1612900"/>
            <a:ext cx="31321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solidFill>
                  <a:srgbClr val="008000"/>
                </a:solidFill>
              </a:rPr>
              <a:t>Pokles aktivity má protektivní účinek</a:t>
            </a:r>
          </a:p>
        </p:txBody>
      </p:sp>
      <p:sp>
        <p:nvSpPr>
          <p:cNvPr id="4157" name="Text Box 61"/>
          <p:cNvSpPr txBox="1">
            <a:spLocks noChangeArrowheads="1"/>
          </p:cNvSpPr>
          <p:nvPr/>
        </p:nvSpPr>
        <p:spPr bwMode="auto">
          <a:xfrm>
            <a:off x="6043613" y="976313"/>
            <a:ext cx="31321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solidFill>
                  <a:srgbClr val="FF0000"/>
                </a:solidFill>
              </a:rPr>
              <a:t>Pokles aktivity nese vyšší riziko</a:t>
            </a:r>
          </a:p>
        </p:txBody>
      </p:sp>
      <p:grpSp>
        <p:nvGrpSpPr>
          <p:cNvPr id="3123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3126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7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animBg="1"/>
      <p:bldP spid="4107" grpId="0" animBg="1"/>
      <p:bldP spid="4108" grpId="0"/>
      <p:bldP spid="4109" grpId="0"/>
      <p:bldP spid="4110" grpId="0"/>
      <p:bldP spid="4111" grpId="0"/>
      <p:bldP spid="4112" grpId="0" animBg="1"/>
      <p:bldP spid="4113" grpId="0" animBg="1"/>
      <p:bldP spid="4114" grpId="0"/>
      <p:bldP spid="4115" grpId="0"/>
      <p:bldP spid="4116" grpId="0" animBg="1"/>
      <p:bldP spid="4117" grpId="0" animBg="1"/>
      <p:bldP spid="4118" grpId="0"/>
      <p:bldP spid="4119" grpId="0"/>
      <p:bldP spid="4120" grpId="0" animBg="1"/>
      <p:bldP spid="4121" grpId="0"/>
      <p:bldP spid="4122" grpId="0"/>
      <p:bldP spid="4123" grpId="0"/>
      <p:bldP spid="4124" grpId="0" animBg="1"/>
      <p:bldP spid="4126" grpId="0" animBg="1"/>
      <p:bldP spid="4127" grpId="0"/>
      <p:bldP spid="4130" grpId="0"/>
      <p:bldP spid="4132" grpId="0"/>
      <p:bldP spid="4133" grpId="0"/>
      <p:bldP spid="4134" grpId="0"/>
      <p:bldP spid="4135" grpId="0" animBg="1"/>
      <p:bldP spid="4136" grpId="0" animBg="1"/>
      <p:bldP spid="4137" grpId="0" animBg="1"/>
      <p:bldP spid="4143" grpId="0"/>
      <p:bldP spid="4144" grpId="0"/>
      <p:bldP spid="4145" grpId="0"/>
      <p:bldP spid="4146" grpId="0"/>
      <p:bldP spid="4147" grpId="0" animBg="1"/>
      <p:bldP spid="4148" grpId="0" animBg="1"/>
      <p:bldP spid="4149" grpId="0" animBg="1"/>
      <p:bldP spid="4150" grpId="0" animBg="1"/>
      <p:bldP spid="4151" grpId="0" animBg="1"/>
      <p:bldP spid="4153" grpId="0" animBg="1"/>
      <p:bldP spid="4154" grpId="0" animBg="1"/>
      <p:bldP spid="4155" grpId="0" animBg="1"/>
      <p:bldP spid="4156" grpId="0"/>
      <p:bldP spid="41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8"/>
          <p:cNvGraphicFramePr>
            <a:graphicFrameLocks noChangeAspect="1"/>
          </p:cNvGraphicFramePr>
          <p:nvPr/>
        </p:nvGraphicFramePr>
        <p:xfrm>
          <a:off x="3811588" y="2432050"/>
          <a:ext cx="1584325" cy="225425"/>
        </p:xfrm>
        <a:graphic>
          <a:graphicData uri="http://schemas.openxmlformats.org/presentationml/2006/ole">
            <p:oleObj spid="_x0000_s4098" name="ChemSketch" r:id="rId3" imgW="1237320" imgH="176760" progId="">
              <p:embed/>
            </p:oleObj>
          </a:graphicData>
        </a:graphic>
      </p:graphicFrame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4092575" y="1989138"/>
            <a:ext cx="99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ethanol</a:t>
            </a:r>
          </a:p>
        </p:txBody>
      </p:sp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3995738" y="3595688"/>
          <a:ext cx="1200150" cy="585787"/>
        </p:xfrm>
        <a:graphic>
          <a:graphicData uri="http://schemas.openxmlformats.org/presentationml/2006/ole">
            <p:oleObj spid="_x0000_s4099" name="ChemSketch" r:id="rId4" imgW="957240" imgH="466200" progId="">
              <p:embed/>
            </p:oleObj>
          </a:graphicData>
        </a:graphic>
      </p:graphicFrame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603750" y="290195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587875" y="2941638"/>
            <a:ext cx="2298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>
                <a:solidFill>
                  <a:srgbClr val="FF0000"/>
                </a:solidFill>
              </a:rPr>
              <a:t>ADH</a:t>
            </a:r>
          </a:p>
          <a:p>
            <a:pPr algn="ctr"/>
            <a:r>
              <a:rPr lang="cs-CZ" sz="1400" b="1">
                <a:solidFill>
                  <a:srgbClr val="FF0000"/>
                </a:solidFill>
              </a:rPr>
              <a:t>(Alkohol dehydrogenáza)</a:t>
            </a:r>
          </a:p>
        </p:txBody>
      </p:sp>
      <p:sp>
        <p:nvSpPr>
          <p:cNvPr id="11278" name="Freeform 14"/>
          <p:cNvSpPr>
            <a:spLocks/>
          </p:cNvSpPr>
          <p:nvPr/>
        </p:nvSpPr>
        <p:spPr bwMode="auto">
          <a:xfrm>
            <a:off x="4100513" y="2901950"/>
            <a:ext cx="514350" cy="503238"/>
          </a:xfrm>
          <a:custGeom>
            <a:avLst/>
            <a:gdLst>
              <a:gd name="T0" fmla="*/ 45 w 324"/>
              <a:gd name="T1" fmla="*/ 0 h 317"/>
              <a:gd name="T2" fmla="*/ 317 w 324"/>
              <a:gd name="T3" fmla="*/ 181 h 317"/>
              <a:gd name="T4" fmla="*/ 0 w 324"/>
              <a:gd name="T5" fmla="*/ 317 h 317"/>
              <a:gd name="T6" fmla="*/ 0 60000 65536"/>
              <a:gd name="T7" fmla="*/ 0 60000 65536"/>
              <a:gd name="T8" fmla="*/ 0 60000 65536"/>
              <a:gd name="T9" fmla="*/ 0 w 324"/>
              <a:gd name="T10" fmla="*/ 0 h 317"/>
              <a:gd name="T11" fmla="*/ 324 w 324"/>
              <a:gd name="T12" fmla="*/ 317 h 3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4" h="317">
                <a:moveTo>
                  <a:pt x="45" y="0"/>
                </a:moveTo>
                <a:cubicBezTo>
                  <a:pt x="184" y="64"/>
                  <a:pt x="324" y="128"/>
                  <a:pt x="317" y="181"/>
                </a:cubicBezTo>
                <a:cubicBezTo>
                  <a:pt x="310" y="234"/>
                  <a:pt x="155" y="275"/>
                  <a:pt x="0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4016375" y="3365500"/>
            <a:ext cx="2159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548063" y="2757488"/>
            <a:ext cx="636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NAD</a:t>
            </a:r>
            <a:r>
              <a:rPr lang="cs-CZ" sz="1400" b="1" baseline="30000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2979738" y="3268663"/>
            <a:ext cx="1095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NADH + H</a:t>
            </a:r>
            <a:r>
              <a:rPr lang="cs-CZ" sz="1400" b="1" baseline="30000">
                <a:solidFill>
                  <a:srgbClr val="000066"/>
                </a:solidFill>
              </a:rPr>
              <a:t>+</a:t>
            </a:r>
          </a:p>
        </p:txBody>
      </p:sp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3971925" y="5414963"/>
          <a:ext cx="1236663" cy="560387"/>
        </p:xfrm>
        <a:graphic>
          <a:graphicData uri="http://schemas.openxmlformats.org/presentationml/2006/ole">
            <p:oleObj spid="_x0000_s4100" name="ChemSketch" r:id="rId5" imgW="1030320" imgH="466200" progId="">
              <p:embed/>
            </p:oleObj>
          </a:graphicData>
        </a:graphic>
      </p:graphicFrame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4603750" y="455771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4" name="Freeform 20"/>
          <p:cNvSpPr>
            <a:spLocks/>
          </p:cNvSpPr>
          <p:nvPr/>
        </p:nvSpPr>
        <p:spPr bwMode="auto">
          <a:xfrm>
            <a:off x="4100513" y="4670425"/>
            <a:ext cx="514350" cy="503238"/>
          </a:xfrm>
          <a:custGeom>
            <a:avLst/>
            <a:gdLst>
              <a:gd name="T0" fmla="*/ 45 w 324"/>
              <a:gd name="T1" fmla="*/ 0 h 317"/>
              <a:gd name="T2" fmla="*/ 317 w 324"/>
              <a:gd name="T3" fmla="*/ 181 h 317"/>
              <a:gd name="T4" fmla="*/ 0 w 324"/>
              <a:gd name="T5" fmla="*/ 317 h 317"/>
              <a:gd name="T6" fmla="*/ 0 60000 65536"/>
              <a:gd name="T7" fmla="*/ 0 60000 65536"/>
              <a:gd name="T8" fmla="*/ 0 60000 65536"/>
              <a:gd name="T9" fmla="*/ 0 w 324"/>
              <a:gd name="T10" fmla="*/ 0 h 317"/>
              <a:gd name="T11" fmla="*/ 324 w 324"/>
              <a:gd name="T12" fmla="*/ 317 h 3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4" h="317">
                <a:moveTo>
                  <a:pt x="45" y="0"/>
                </a:moveTo>
                <a:cubicBezTo>
                  <a:pt x="184" y="64"/>
                  <a:pt x="324" y="128"/>
                  <a:pt x="317" y="181"/>
                </a:cubicBezTo>
                <a:cubicBezTo>
                  <a:pt x="310" y="234"/>
                  <a:pt x="155" y="275"/>
                  <a:pt x="0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548063" y="4525963"/>
            <a:ext cx="636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NAD</a:t>
            </a:r>
            <a:r>
              <a:rPr lang="cs-CZ" sz="1400" b="1" baseline="30000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2979738" y="5037138"/>
            <a:ext cx="1095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66"/>
                </a:solidFill>
              </a:rPr>
              <a:t>NADH + H</a:t>
            </a:r>
            <a:r>
              <a:rPr lang="cs-CZ" sz="1400" b="1" baseline="30000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4587875" y="4725988"/>
            <a:ext cx="2347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400" b="1">
                <a:solidFill>
                  <a:srgbClr val="FF0000"/>
                </a:solidFill>
              </a:rPr>
              <a:t>ALDH</a:t>
            </a:r>
          </a:p>
          <a:p>
            <a:pPr algn="ctr"/>
            <a:r>
              <a:rPr lang="cs-CZ" sz="1400" b="1">
                <a:solidFill>
                  <a:srgbClr val="FF0000"/>
                </a:solidFill>
              </a:rPr>
              <a:t>(Aldehyd dehydrogenáza)</a:t>
            </a:r>
          </a:p>
        </p:txBody>
      </p:sp>
      <p:sp>
        <p:nvSpPr>
          <p:cNvPr id="11288" name="Freeform 24"/>
          <p:cNvSpPr>
            <a:spLocks/>
          </p:cNvSpPr>
          <p:nvPr/>
        </p:nvSpPr>
        <p:spPr bwMode="auto">
          <a:xfrm>
            <a:off x="5608638" y="2581275"/>
            <a:ext cx="1800225" cy="1225550"/>
          </a:xfrm>
          <a:custGeom>
            <a:avLst/>
            <a:gdLst>
              <a:gd name="T0" fmla="*/ 0 w 1134"/>
              <a:gd name="T1" fmla="*/ 0 h 772"/>
              <a:gd name="T2" fmla="*/ 1134 w 1134"/>
              <a:gd name="T3" fmla="*/ 409 h 772"/>
              <a:gd name="T4" fmla="*/ 0 w 1134"/>
              <a:gd name="T5" fmla="*/ 772 h 772"/>
              <a:gd name="T6" fmla="*/ 0 60000 65536"/>
              <a:gd name="T7" fmla="*/ 0 60000 65536"/>
              <a:gd name="T8" fmla="*/ 0 60000 65536"/>
              <a:gd name="T9" fmla="*/ 0 w 1134"/>
              <a:gd name="T10" fmla="*/ 0 h 772"/>
              <a:gd name="T11" fmla="*/ 1134 w 1134"/>
              <a:gd name="T12" fmla="*/ 772 h 7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4" h="772">
                <a:moveTo>
                  <a:pt x="0" y="0"/>
                </a:moveTo>
                <a:cubicBezTo>
                  <a:pt x="567" y="140"/>
                  <a:pt x="1134" y="280"/>
                  <a:pt x="1134" y="409"/>
                </a:cubicBezTo>
                <a:cubicBezTo>
                  <a:pt x="1134" y="538"/>
                  <a:pt x="567" y="655"/>
                  <a:pt x="0" y="7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H="1">
            <a:off x="5456238" y="3775075"/>
            <a:ext cx="28733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7383463" y="3022600"/>
            <a:ext cx="106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CYP2E1</a:t>
            </a:r>
          </a:p>
        </p:txBody>
      </p:sp>
      <p:sp>
        <p:nvSpPr>
          <p:cNvPr id="11291" name="Freeform 27"/>
          <p:cNvSpPr>
            <a:spLocks/>
          </p:cNvSpPr>
          <p:nvPr/>
        </p:nvSpPr>
        <p:spPr bwMode="auto">
          <a:xfrm flipH="1">
            <a:off x="1824038" y="2590800"/>
            <a:ext cx="1800225" cy="1225550"/>
          </a:xfrm>
          <a:custGeom>
            <a:avLst/>
            <a:gdLst>
              <a:gd name="T0" fmla="*/ 0 w 1134"/>
              <a:gd name="T1" fmla="*/ 0 h 772"/>
              <a:gd name="T2" fmla="*/ 1134 w 1134"/>
              <a:gd name="T3" fmla="*/ 409 h 772"/>
              <a:gd name="T4" fmla="*/ 0 w 1134"/>
              <a:gd name="T5" fmla="*/ 772 h 772"/>
              <a:gd name="T6" fmla="*/ 0 60000 65536"/>
              <a:gd name="T7" fmla="*/ 0 60000 65536"/>
              <a:gd name="T8" fmla="*/ 0 60000 65536"/>
              <a:gd name="T9" fmla="*/ 0 w 1134"/>
              <a:gd name="T10" fmla="*/ 0 h 772"/>
              <a:gd name="T11" fmla="*/ 1134 w 1134"/>
              <a:gd name="T12" fmla="*/ 772 h 7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4" h="772">
                <a:moveTo>
                  <a:pt x="0" y="0"/>
                </a:moveTo>
                <a:cubicBezTo>
                  <a:pt x="567" y="140"/>
                  <a:pt x="1134" y="280"/>
                  <a:pt x="1134" y="409"/>
                </a:cubicBezTo>
                <a:cubicBezTo>
                  <a:pt x="1134" y="538"/>
                  <a:pt x="567" y="655"/>
                  <a:pt x="0" y="7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3448050" y="3775075"/>
            <a:ext cx="2873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684213" y="2759075"/>
            <a:ext cx="11112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b="1">
                <a:solidFill>
                  <a:srgbClr val="000066"/>
                </a:solidFill>
              </a:rPr>
              <a:t>Kataláza</a:t>
            </a:r>
          </a:p>
          <a:p>
            <a:pPr algn="ctr"/>
            <a:r>
              <a:rPr lang="cs-CZ" sz="1600" b="1">
                <a:solidFill>
                  <a:srgbClr val="000066"/>
                </a:solidFill>
              </a:rPr>
              <a:t>+ H</a:t>
            </a:r>
            <a:r>
              <a:rPr lang="cs-CZ" sz="1600" b="1" baseline="-25000">
                <a:solidFill>
                  <a:srgbClr val="000066"/>
                </a:solidFill>
              </a:rPr>
              <a:t>2</a:t>
            </a:r>
            <a:r>
              <a:rPr lang="cs-CZ" sz="1600" b="1">
                <a:solidFill>
                  <a:srgbClr val="000066"/>
                </a:solidFill>
              </a:rPr>
              <a:t>O</a:t>
            </a:r>
            <a:r>
              <a:rPr lang="cs-CZ" sz="1600" b="1" baseline="-25000">
                <a:solidFill>
                  <a:srgbClr val="000066"/>
                </a:solidFill>
              </a:rPr>
              <a:t>2</a:t>
            </a:r>
          </a:p>
          <a:p>
            <a:pPr algn="ctr"/>
            <a:r>
              <a:rPr lang="cs-CZ" sz="1600" b="1">
                <a:solidFill>
                  <a:srgbClr val="000066"/>
                </a:solidFill>
              </a:rPr>
              <a:t>- H</a:t>
            </a:r>
            <a:r>
              <a:rPr lang="cs-CZ" sz="1600" b="1" baseline="-25000">
                <a:solidFill>
                  <a:srgbClr val="000066"/>
                </a:solidFill>
              </a:rPr>
              <a:t>2</a:t>
            </a:r>
            <a:r>
              <a:rPr lang="cs-CZ" sz="1600" b="1">
                <a:solidFill>
                  <a:srgbClr val="000066"/>
                </a:solidFill>
              </a:rPr>
              <a:t>O</a:t>
            </a:r>
          </a:p>
          <a:p>
            <a:pPr algn="ctr"/>
            <a:endParaRPr lang="cs-CZ" b="1">
              <a:solidFill>
                <a:srgbClr val="000066"/>
              </a:solidFill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3848100" y="4075113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000066"/>
                </a:solidFill>
              </a:rPr>
              <a:t>acetaldehyd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4008438" y="6046788"/>
            <a:ext cx="117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66"/>
                </a:solidFill>
              </a:rPr>
              <a:t>k. octová</a:t>
            </a:r>
          </a:p>
        </p:txBody>
      </p:sp>
      <p:sp>
        <p:nvSpPr>
          <p:cNvPr id="4121" name="Text Box 32"/>
          <p:cNvSpPr txBox="1">
            <a:spLocks noChangeArrowheads="1"/>
          </p:cNvSpPr>
          <p:nvPr/>
        </p:nvSpPr>
        <p:spPr bwMode="auto">
          <a:xfrm>
            <a:off x="915988" y="923925"/>
            <a:ext cx="7437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000" b="1">
                <a:solidFill>
                  <a:srgbClr val="000066"/>
                </a:solidFill>
              </a:rPr>
              <a:t>Oxidace alkoholu katalyzovaná enzymy alkohol dehydrogenáza (ADH) a aldehyd dehydrogenáza (ALDH)</a:t>
            </a:r>
          </a:p>
        </p:txBody>
      </p:sp>
      <p:grpSp>
        <p:nvGrpSpPr>
          <p:cNvPr id="4122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4125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26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nimBg="1"/>
      <p:bldP spid="11277" grpId="0"/>
      <p:bldP spid="11278" grpId="0" animBg="1"/>
      <p:bldP spid="11279" grpId="0" animBg="1"/>
      <p:bldP spid="11280" grpId="0"/>
      <p:bldP spid="11281" grpId="0"/>
      <p:bldP spid="11283" grpId="0" animBg="1"/>
      <p:bldP spid="11284" grpId="0" animBg="1"/>
      <p:bldP spid="11285" grpId="0"/>
      <p:bldP spid="11286" grpId="0"/>
      <p:bldP spid="11287" grpId="0"/>
      <p:bldP spid="11288" grpId="0" animBg="1"/>
      <p:bldP spid="11289" grpId="0" animBg="1"/>
      <p:bldP spid="11290" grpId="0"/>
      <p:bldP spid="11291" grpId="0" animBg="1"/>
      <p:bldP spid="11292" grpId="0" animBg="1"/>
      <p:bldP spid="11292" grpId="1" animBg="1"/>
      <p:bldP spid="11293" grpId="0"/>
      <p:bldP spid="11294" grpId="0"/>
      <p:bldP spid="112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827088" y="1772816"/>
            <a:ext cx="74628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cs-CZ" sz="1600" b="1" dirty="0">
                <a:solidFill>
                  <a:srgbClr val="FF0000"/>
                </a:solidFill>
              </a:rPr>
              <a:t>ADH1B (48 R/H)</a:t>
            </a:r>
            <a:endParaRPr lang="cs-CZ" sz="1600" dirty="0">
              <a:solidFill>
                <a:srgbClr val="FF0000"/>
              </a:solidFill>
            </a:endParaRPr>
          </a:p>
          <a:p>
            <a:pPr algn="just"/>
            <a:r>
              <a:rPr lang="cs-CZ" sz="1600" dirty="0">
                <a:solidFill>
                  <a:srgbClr val="FF0000"/>
                </a:solidFill>
              </a:rPr>
              <a:t>Studie ukázaly, že jedinci nesoucí alelu 48 H/H mají silně zvýšenou aktivitu ADH.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827088" y="2703091"/>
            <a:ext cx="69818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cs-CZ" sz="1600" b="1" dirty="0">
                <a:solidFill>
                  <a:srgbClr val="FF0000"/>
                </a:solidFill>
              </a:rPr>
              <a:t>ADH1C (</a:t>
            </a:r>
            <a:r>
              <a:rPr lang="cs-CZ" sz="1600" b="1" dirty="0" smtClean="0">
                <a:solidFill>
                  <a:srgbClr val="FF0000"/>
                </a:solidFill>
              </a:rPr>
              <a:t>349 </a:t>
            </a:r>
            <a:r>
              <a:rPr lang="cs-CZ" sz="1600" b="1" dirty="0">
                <a:solidFill>
                  <a:srgbClr val="FF0000"/>
                </a:solidFill>
              </a:rPr>
              <a:t>F/I)</a:t>
            </a:r>
            <a:endParaRPr lang="cs-CZ" sz="1600" dirty="0">
              <a:solidFill>
                <a:srgbClr val="FF0000"/>
              </a:solidFill>
            </a:endParaRPr>
          </a:p>
          <a:p>
            <a:pPr algn="just"/>
            <a:r>
              <a:rPr lang="cs-CZ" sz="1600" dirty="0">
                <a:solidFill>
                  <a:srgbClr val="FF0000"/>
                </a:solidFill>
              </a:rPr>
              <a:t>Studie ukázaly, že jedinci nesoucí alelu 350 I/I mají zvýšenou aktivitu ADH. </a:t>
            </a:r>
          </a:p>
        </p:txBody>
      </p:sp>
      <p:grpSp>
        <p:nvGrpSpPr>
          <p:cNvPr id="14342" name="Group 4"/>
          <p:cNvGrpSpPr>
            <a:grpSpLocks/>
          </p:cNvGrpSpPr>
          <p:nvPr/>
        </p:nvGrpSpPr>
        <p:grpSpPr bwMode="auto">
          <a:xfrm>
            <a:off x="0" y="469900"/>
            <a:ext cx="9144000" cy="307975"/>
            <a:chOff x="0" y="296"/>
            <a:chExt cx="5760" cy="194"/>
          </a:xfrm>
        </p:grpSpPr>
        <p:sp>
          <p:nvSpPr>
            <p:cNvPr id="14346" name="Rectangle 5"/>
            <p:cNvSpPr>
              <a:spLocks noChangeArrowheads="1"/>
            </p:cNvSpPr>
            <p:nvPr/>
          </p:nvSpPr>
          <p:spPr bwMode="auto">
            <a:xfrm>
              <a:off x="0" y="300"/>
              <a:ext cx="5760" cy="18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47" name="Rectangle 7"/>
            <p:cNvSpPr>
              <a:spLocks noChangeArrowheads="1"/>
            </p:cNvSpPr>
            <p:nvPr/>
          </p:nvSpPr>
          <p:spPr bwMode="auto">
            <a:xfrm>
              <a:off x="975" y="296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cs-CZ" sz="1400">
                <a:solidFill>
                  <a:srgbClr val="DDDDDD"/>
                </a:solidFill>
              </a:endParaRPr>
            </a:p>
          </p:txBody>
        </p:sp>
      </p:grp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854075" y="1108075"/>
            <a:ext cx="391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000066"/>
                </a:solidFill>
              </a:rPr>
              <a:t>Zkoumané polymorfismy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899592" y="3429000"/>
            <a:ext cx="631775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0066"/>
                </a:solidFill>
              </a:rPr>
              <a:t>Genotypy budou analyzovány pomocí PCR a restrikční analýzy</a:t>
            </a:r>
          </a:p>
          <a:p>
            <a:endParaRPr lang="cs-CZ" sz="1400" dirty="0">
              <a:solidFill>
                <a:srgbClr val="000066"/>
              </a:solidFill>
            </a:endParaRPr>
          </a:p>
          <a:p>
            <a:r>
              <a:rPr lang="cs-CZ" sz="1400" dirty="0" err="1">
                <a:solidFill>
                  <a:srgbClr val="000066"/>
                </a:solidFill>
              </a:rPr>
              <a:t>Restriktáza</a:t>
            </a:r>
            <a:r>
              <a:rPr lang="cs-CZ" sz="1400" dirty="0">
                <a:solidFill>
                  <a:srgbClr val="000066"/>
                </a:solidFill>
              </a:rPr>
              <a:t> </a:t>
            </a:r>
            <a:r>
              <a:rPr lang="cs-CZ" sz="1400" i="1" dirty="0" err="1">
                <a:solidFill>
                  <a:srgbClr val="000066"/>
                </a:solidFill>
              </a:rPr>
              <a:t>Hha</a:t>
            </a:r>
            <a:r>
              <a:rPr lang="cs-CZ" sz="1400" dirty="0" err="1">
                <a:solidFill>
                  <a:srgbClr val="000066"/>
                </a:solidFill>
              </a:rPr>
              <a:t>I</a:t>
            </a:r>
            <a:endParaRPr lang="cs-CZ" sz="1400" dirty="0">
              <a:solidFill>
                <a:srgbClr val="000066"/>
              </a:solidFill>
            </a:endParaRPr>
          </a:p>
          <a:p>
            <a:r>
              <a:rPr lang="cs-CZ" sz="1400" b="1" dirty="0" smtClean="0">
                <a:solidFill>
                  <a:srgbClr val="000066"/>
                </a:solidFill>
              </a:rPr>
              <a:t>rs1229984 </a:t>
            </a:r>
            <a:r>
              <a:rPr lang="cs-CZ" sz="1400" b="1" dirty="0">
                <a:solidFill>
                  <a:srgbClr val="000066"/>
                </a:solidFill>
              </a:rPr>
              <a:t>- </a:t>
            </a:r>
            <a:r>
              <a:rPr lang="cs-CZ" sz="1400" dirty="0">
                <a:solidFill>
                  <a:srgbClr val="000066"/>
                </a:solidFill>
              </a:rPr>
              <a:t>ADH1B*48His </a:t>
            </a:r>
            <a:endParaRPr lang="cs-CZ" sz="1400" dirty="0" smtClean="0">
              <a:solidFill>
                <a:srgbClr val="000066"/>
              </a:solidFill>
            </a:endParaRPr>
          </a:p>
          <a:p>
            <a:r>
              <a:rPr lang="cs-CZ" sz="1400" dirty="0">
                <a:solidFill>
                  <a:srgbClr val="000066"/>
                </a:solidFill>
              </a:rPr>
              <a:t> </a:t>
            </a:r>
            <a:r>
              <a:rPr lang="cs-CZ" sz="1400" dirty="0" smtClean="0">
                <a:solidFill>
                  <a:srgbClr val="000066"/>
                </a:solidFill>
              </a:rPr>
              <a:t>  </a:t>
            </a:r>
          </a:p>
          <a:p>
            <a:r>
              <a:rPr lang="cs-CZ" sz="1200" dirty="0" smtClean="0">
                <a:solidFill>
                  <a:srgbClr val="000066"/>
                </a:solidFill>
              </a:rPr>
              <a:t>rs1229984F:	GGTGGCTGTAGGAATCTGGC</a:t>
            </a:r>
          </a:p>
          <a:p>
            <a:r>
              <a:rPr lang="cs-CZ" sz="1200" dirty="0" smtClean="0">
                <a:solidFill>
                  <a:srgbClr val="000066"/>
                </a:solidFill>
              </a:rPr>
              <a:t>rs1229984R:	TTGACTGTAGTCACCCCTTCT </a:t>
            </a:r>
            <a:r>
              <a:rPr lang="cs-CZ" sz="1400" dirty="0" smtClean="0">
                <a:solidFill>
                  <a:srgbClr val="000066"/>
                </a:solidFill>
              </a:rPr>
              <a:t> </a:t>
            </a:r>
          </a:p>
          <a:p>
            <a:endParaRPr lang="cs-CZ" sz="1400" dirty="0" smtClean="0">
              <a:solidFill>
                <a:srgbClr val="000066"/>
              </a:solidFill>
            </a:endParaRPr>
          </a:p>
          <a:p>
            <a:r>
              <a:rPr lang="cs-CZ" sz="1400" dirty="0" err="1" smtClean="0">
                <a:solidFill>
                  <a:srgbClr val="000066"/>
                </a:solidFill>
              </a:rPr>
              <a:t>Restriktáza</a:t>
            </a:r>
            <a:r>
              <a:rPr lang="cs-CZ" sz="1400" dirty="0" smtClean="0">
                <a:solidFill>
                  <a:srgbClr val="000066"/>
                </a:solidFill>
              </a:rPr>
              <a:t> </a:t>
            </a:r>
            <a:r>
              <a:rPr lang="cs-CZ" sz="1400" i="1" dirty="0" err="1" smtClean="0">
                <a:solidFill>
                  <a:srgbClr val="000066"/>
                </a:solidFill>
              </a:rPr>
              <a:t>Ssp</a:t>
            </a:r>
            <a:r>
              <a:rPr lang="cs-CZ" sz="1400" dirty="0" err="1" smtClean="0">
                <a:solidFill>
                  <a:srgbClr val="000066"/>
                </a:solidFill>
              </a:rPr>
              <a:t>I</a:t>
            </a:r>
            <a:endParaRPr lang="cs-CZ" sz="1400" dirty="0" smtClean="0">
              <a:solidFill>
                <a:srgbClr val="000066"/>
              </a:solidFill>
            </a:endParaRPr>
          </a:p>
          <a:p>
            <a:r>
              <a:rPr lang="cs-CZ" sz="1400" b="1" dirty="0" smtClean="0">
                <a:solidFill>
                  <a:srgbClr val="000066"/>
                </a:solidFill>
              </a:rPr>
              <a:t>rs698</a:t>
            </a:r>
            <a:r>
              <a:rPr lang="cs-CZ" sz="1400" b="1" dirty="0">
                <a:solidFill>
                  <a:srgbClr val="000066"/>
                </a:solidFill>
              </a:rPr>
              <a:t> - </a:t>
            </a:r>
            <a:r>
              <a:rPr lang="cs-CZ" sz="1400" dirty="0" smtClean="0">
                <a:solidFill>
                  <a:srgbClr val="000066"/>
                </a:solidFill>
              </a:rPr>
              <a:t>ADH1C*349Ile</a:t>
            </a:r>
          </a:p>
          <a:p>
            <a:endParaRPr lang="cs-CZ" sz="1400" dirty="0">
              <a:solidFill>
                <a:srgbClr val="000066"/>
              </a:solidFill>
            </a:endParaRPr>
          </a:p>
          <a:p>
            <a:r>
              <a:rPr lang="cs-CZ" sz="1200" dirty="0" smtClean="0">
                <a:solidFill>
                  <a:srgbClr val="000066"/>
                </a:solidFill>
              </a:rPr>
              <a:t>rs698F</a:t>
            </a:r>
            <a:r>
              <a:rPr lang="cs-CZ" sz="1200" dirty="0">
                <a:solidFill>
                  <a:srgbClr val="000066"/>
                </a:solidFill>
              </a:rPr>
              <a:t>: GGCTAAGAAGTTTTCACTGGA</a:t>
            </a:r>
          </a:p>
          <a:p>
            <a:r>
              <a:rPr lang="cs-CZ" sz="1200" dirty="0">
                <a:solidFill>
                  <a:srgbClr val="000066"/>
                </a:solidFill>
              </a:rPr>
              <a:t>rs698R: GCCGCTACTGTAGAATACAAAG</a:t>
            </a:r>
          </a:p>
          <a:p>
            <a:endParaRPr lang="cs-CZ" sz="14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3324" grpId="0"/>
      <p:bldP spid="12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608</Words>
  <Application>Microsoft Office PowerPoint</Application>
  <PresentationFormat>Předvádění na obrazovce (4:3)</PresentationFormat>
  <Paragraphs>178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Výchozí návrh</vt:lpstr>
      <vt:lpstr>ChemSketch</vt:lpstr>
      <vt:lpstr>Stanovení genotypu a aktivity alkohol dehydrogenasy z krve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Detoxikace Xenobiotik</dc:title>
  <dc:creator>Lochman</dc:creator>
  <cp:lastModifiedBy>Lochik</cp:lastModifiedBy>
  <cp:revision>22</cp:revision>
  <dcterms:created xsi:type="dcterms:W3CDTF">2007-11-13T11:09:31Z</dcterms:created>
  <dcterms:modified xsi:type="dcterms:W3CDTF">2013-11-25T12:22:18Z</dcterms:modified>
</cp:coreProperties>
</file>