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2" r:id="rId3"/>
    <p:sldId id="316" r:id="rId4"/>
    <p:sldId id="319" r:id="rId5"/>
    <p:sldId id="260" r:id="rId6"/>
    <p:sldId id="258" r:id="rId7"/>
    <p:sldId id="261" r:id="rId8"/>
    <p:sldId id="288" r:id="rId9"/>
    <p:sldId id="279" r:id="rId10"/>
    <p:sldId id="304" r:id="rId11"/>
    <p:sldId id="293" r:id="rId12"/>
    <p:sldId id="313" r:id="rId13"/>
    <p:sldId id="312" r:id="rId14"/>
    <p:sldId id="311" r:id="rId15"/>
    <p:sldId id="276" r:id="rId16"/>
    <p:sldId id="314" r:id="rId17"/>
    <p:sldId id="315" r:id="rId18"/>
    <p:sldId id="302" r:id="rId19"/>
    <p:sldId id="289" r:id="rId20"/>
    <p:sldId id="290" r:id="rId21"/>
    <p:sldId id="277" r:id="rId22"/>
    <p:sldId id="291" r:id="rId23"/>
    <p:sldId id="320" r:id="rId24"/>
    <p:sldId id="321" r:id="rId25"/>
    <p:sldId id="317" r:id="rId26"/>
    <p:sldId id="318" r:id="rId27"/>
    <p:sldId id="292" r:id="rId28"/>
    <p:sldId id="294" r:id="rId29"/>
    <p:sldId id="308" r:id="rId30"/>
    <p:sldId id="309" r:id="rId31"/>
    <p:sldId id="295" r:id="rId32"/>
    <p:sldId id="310" r:id="rId33"/>
    <p:sldId id="285" r:id="rId34"/>
    <p:sldId id="307" r:id="rId35"/>
    <p:sldId id="296" r:id="rId36"/>
    <p:sldId id="297" r:id="rId37"/>
    <p:sldId id="298" r:id="rId38"/>
    <p:sldId id="299" r:id="rId39"/>
    <p:sldId id="300" r:id="rId40"/>
    <p:sldId id="303" r:id="rId41"/>
    <p:sldId id="301" r:id="rId42"/>
    <p:sldId id="305" r:id="rId43"/>
    <p:sldId id="306" r:id="rId4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2643187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5188"/>
          </a:xfrm>
        </p:spPr>
        <p:txBody>
          <a:bodyPr/>
          <a:lstStyle/>
          <a:p>
            <a:pPr eaLnBrk="1" hangingPunct="1"/>
            <a:r>
              <a:rPr lang="cs-CZ" dirty="0" smtClean="0"/>
              <a:t>RNDr. Ladislav Pospíšil, CSc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7200" dirty="0" smtClean="0">
                <a:solidFill>
                  <a:srgbClr val="0000FF"/>
                </a:solidFill>
                <a:latin typeface="Arial Black" pitchFamily="34" charset="0"/>
              </a:rPr>
              <a:t>UČO:29716</a:t>
            </a:r>
            <a:endParaRPr lang="cs-CZ" sz="7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10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„Skřivánci na niti“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„Kam s ní“ líčí potíže s tím, jak naložit se starým slamníkem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J. &amp; Z. Svěrákovi – film „Vratné lahve“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024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5A71E-A392-466B-B8FE-37B68CC40472}" type="slidenum">
              <a:rPr lang="sk-SK" smtClean="0"/>
              <a:pPr/>
              <a:t>11</a:t>
            </a:fld>
            <a:endParaRPr lang="sk-SK" smtClean="0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POLYMER - Plast (TERMOPLAST – </a:t>
            </a:r>
            <a:r>
              <a:rPr lang="cs-CZ" sz="2400" b="1" smtClean="0">
                <a:solidFill>
                  <a:srgbClr val="C00000"/>
                </a:solidFill>
              </a:rPr>
              <a:t>Termoset</a:t>
            </a:r>
            <a:r>
              <a:rPr lang="cs-CZ" sz="2400" b="1" smtClean="0">
                <a:solidFill>
                  <a:srgbClr val="0000FF"/>
                </a:solidFill>
              </a:rPr>
              <a:t>)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12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4F96-9A3E-42AA-AA39-07EE709019DF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23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B2EB8-F3D2-4B61-BB93-9C6732A5B6FE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výrobek, jehož vlastnosti jsou značně odlišné od materiálu původního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Secondary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3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54882-951D-4B79-B951-1816930F436D}" type="slidenum">
              <a:rPr lang="sk-SK" smtClean="0"/>
              <a:pPr/>
              <a:t>14</a:t>
            </a:fld>
            <a:endParaRPr lang="sk-SK" smtClean="0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r>
              <a:rPr lang="cs-CZ" sz="2000" b="1" smtClean="0">
                <a:solidFill>
                  <a:srgbClr val="0000FF"/>
                </a:solidFill>
              </a:rPr>
              <a:t>Neznám českou či slovenskou učebnici ani skripta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FF0000"/>
                </a:solidFill>
              </a:rPr>
              <a:t>Vannessa Goodship: </a:t>
            </a:r>
            <a:r>
              <a:rPr lang="cs-CZ" sz="2000" b="1" smtClean="0">
                <a:solidFill>
                  <a:srgbClr val="FF0000"/>
                </a:solidFill>
              </a:rPr>
              <a:t>Introduction to Plastics Recycling</a:t>
            </a:r>
            <a:r>
              <a:rPr lang="cs-CZ" sz="2000" smtClean="0">
                <a:solidFill>
                  <a:srgbClr val="FF0000"/>
                </a:solidFill>
              </a:rPr>
              <a:t>, 2nd Edition (ISBN: 978-1-84735-078-7) – </a:t>
            </a:r>
            <a:r>
              <a:rPr lang="cs-CZ" sz="2000" u="sng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smtClean="0">
                <a:solidFill>
                  <a:srgbClr val="FF0000"/>
                </a:solidFill>
              </a:rPr>
              <a:t>www. polymer-books.com</a:t>
            </a:r>
            <a:r>
              <a:rPr lang="cs-CZ" sz="2000" u="sng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R.J. Ehring (Editor): </a:t>
            </a:r>
            <a:r>
              <a:rPr lang="cs-CZ" sz="2000" b="1" smtClean="0">
                <a:solidFill>
                  <a:srgbClr val="0000FF"/>
                </a:solidFill>
              </a:rPr>
              <a:t>Plastics</a:t>
            </a:r>
            <a:r>
              <a:rPr lang="cs-CZ" sz="2000" smtClean="0">
                <a:solidFill>
                  <a:srgbClr val="0000FF"/>
                </a:solidFill>
              </a:rPr>
              <a:t> </a:t>
            </a:r>
            <a:r>
              <a:rPr lang="cs-CZ" sz="2000" b="1" smtClean="0">
                <a:solidFill>
                  <a:srgbClr val="0000FF"/>
                </a:solidFill>
              </a:rPr>
              <a:t>Recycling </a:t>
            </a:r>
            <a:r>
              <a:rPr lang="cs-CZ" sz="2000" smtClean="0">
                <a:solidFill>
                  <a:srgbClr val="0000FF"/>
                </a:solidFill>
              </a:rPr>
              <a:t>(ISBN: 3-446-15882-0 Hanser, 0-19-520934-6 Oxford University Press)</a:t>
            </a:r>
          </a:p>
          <a:p>
            <a:pPr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Odborný slovník </a:t>
            </a:r>
            <a:r>
              <a:rPr lang="cs-CZ" sz="20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0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A.L. Bisio, M. Xanthos (Editors): </a:t>
            </a:r>
            <a:r>
              <a:rPr lang="cs-CZ" sz="2000" b="1" smtClean="0">
                <a:solidFill>
                  <a:srgbClr val="0000FF"/>
                </a:solidFill>
              </a:rPr>
              <a:t>How to Manage Plastics Waste </a:t>
            </a:r>
            <a:r>
              <a:rPr lang="cs-CZ" sz="2000" smtClean="0">
                <a:solidFill>
                  <a:srgbClr val="0000FF"/>
                </a:solidFill>
              </a:rPr>
              <a:t>(Technology and Market Opportunities) (ISBN: 1-56990-136-8)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J. Schiers: </a:t>
            </a:r>
            <a:r>
              <a:rPr lang="cs-CZ" sz="2000" b="1" smtClean="0">
                <a:solidFill>
                  <a:srgbClr val="0000FF"/>
                </a:solidFill>
              </a:rPr>
              <a:t>Polymer Recycling </a:t>
            </a:r>
            <a:r>
              <a:rPr lang="cs-CZ" sz="2000" smtClean="0">
                <a:solidFill>
                  <a:srgbClr val="0000FF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228E-6447-4F19-B150-7D283428996D}" type="slidenum">
              <a:rPr lang="sk-SK" smtClean="0"/>
              <a:pPr/>
              <a:t>15</a:t>
            </a:fld>
            <a:endParaRPr lang="sk-SK" smtClean="0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Časopis ODPADY </a:t>
            </a:r>
            <a:r>
              <a:rPr lang="cs-CZ" sz="2000" smtClean="0">
                <a:solidFill>
                  <a:srgbClr val="0000FF"/>
                </a:solidFill>
              </a:rPr>
              <a:t>(měsíčník, česky, bereme na ústavu)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Elektronický měsíčník WASTE  </a:t>
            </a:r>
            <a:r>
              <a:rPr lang="cs-CZ" sz="200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Polymer Degradation and Stability </a:t>
            </a:r>
            <a:r>
              <a:rPr lang="cs-CZ" sz="200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Části časopisů (Plastics &amp; Environment), např. </a:t>
            </a:r>
            <a:r>
              <a:rPr lang="cs-CZ" sz="2000" b="1" smtClean="0">
                <a:solidFill>
                  <a:srgbClr val="0000FF"/>
                </a:solidFill>
              </a:rPr>
              <a:t>MACPLAS</a:t>
            </a:r>
            <a:r>
              <a:rPr lang="cs-CZ" sz="200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Konference „</a:t>
            </a:r>
            <a:r>
              <a:rPr lang="cs-CZ" sz="2000" b="1" smtClean="0">
                <a:solidFill>
                  <a:srgbClr val="0000FF"/>
                </a:solidFill>
              </a:rPr>
              <a:t>ODPADOVÉ FÓRUM</a:t>
            </a:r>
            <a:r>
              <a:rPr lang="cs-CZ" sz="2000" smtClean="0">
                <a:solidFill>
                  <a:srgbClr val="0000FF"/>
                </a:solidFill>
              </a:rPr>
              <a:t>“,  Milovy,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SVĚT BALENÍ  </a:t>
            </a:r>
            <a:r>
              <a:rPr lang="cs-CZ" sz="200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Plasty a kaučuk </a:t>
            </a:r>
            <a:r>
              <a:rPr lang="cs-CZ" sz="2000" smtClean="0">
                <a:solidFill>
                  <a:srgbClr val="0000FF"/>
                </a:solidFill>
              </a:rPr>
              <a:t>(časopis), řada krátkých anotací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…………………..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BC6D2-77CF-4AE5-9DB1-9F9A83939C1B}" type="slidenum">
              <a:rPr lang="sk-SK" smtClean="0"/>
              <a:pPr/>
              <a:t>18</a:t>
            </a:fld>
            <a:endParaRPr lang="sk-SK" smtClean="0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česká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Sbírka zákonů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Zákony a podzákonné normy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Zákon o odpadech č. 181/2001 Sb.</a:t>
            </a:r>
          </a:p>
          <a:p>
            <a:pPr lvl="2">
              <a:defRPr/>
            </a:pP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Vyhláška ministerstva životního prostředí č. 381/2001 Sb.: </a:t>
            </a:r>
            <a:r>
              <a:rPr lang="cs-CZ" sz="3600" b="1" dirty="0" smtClean="0">
                <a:solidFill>
                  <a:srgbClr val="FF0000"/>
                </a:solidFill>
                <a:ea typeface="+mn-ea"/>
                <a:cs typeface="+mn-cs"/>
              </a:rPr>
              <a:t>KATALOG ODPADŮ  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cs-CZ" sz="2000" b="1" u="sng" dirty="0" smtClean="0">
                <a:solidFill>
                  <a:srgbClr val="FF0000"/>
                </a:solidFill>
                <a:ea typeface="+mn-ea"/>
                <a:cs typeface="+mn-cs"/>
              </a:rPr>
              <a:t>použit zkrácený název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cs-CZ" sz="2800" b="1" dirty="0" smtClean="0">
                <a:solidFill>
                  <a:srgbClr val="0000FF"/>
                </a:solidFill>
              </a:rPr>
              <a:t>Plasty se v 381/2001 Sb. Vyskytují hned v několika skupinách, z nichž asi </a:t>
            </a:r>
            <a:r>
              <a:rPr lang="cs-CZ" sz="2800" b="1" u="sng" dirty="0" smtClean="0">
                <a:solidFill>
                  <a:srgbClr val="0000FF"/>
                </a:solidFill>
              </a:rPr>
              <a:t>Z HLEDISKA VEŘEJNOSTI </a:t>
            </a:r>
            <a:r>
              <a:rPr lang="cs-CZ" sz="2800" b="1" dirty="0" smtClean="0">
                <a:solidFill>
                  <a:srgbClr val="0000FF"/>
                </a:solidFill>
              </a:rPr>
              <a:t>nejdůležitější je skupina 15 </a:t>
            </a:r>
            <a:r>
              <a:rPr lang="cs-CZ" sz="2800" b="1" u="sng" dirty="0" smtClean="0">
                <a:solidFill>
                  <a:srgbClr val="0000FF"/>
                </a:solidFill>
              </a:rPr>
              <a:t>ODPADNÍ OBALY &gt; </a:t>
            </a:r>
            <a:r>
              <a:rPr lang="cs-CZ" sz="2000" dirty="0" smtClean="0">
                <a:solidFill>
                  <a:srgbClr val="0000FF"/>
                </a:solidFill>
              </a:rPr>
              <a:t>máte ke Sbírce přístup?</a:t>
            </a:r>
          </a:p>
          <a:p>
            <a:pPr>
              <a:buFontTx/>
              <a:buNone/>
              <a:defRPr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BF45C-BC22-4FB3-8BB8-1F3EE2EE6273}" type="slidenum">
              <a:rPr lang="sk-SK" smtClean="0"/>
              <a:pPr/>
              <a:t>19</a:t>
            </a:fld>
            <a:endParaRPr lang="sk-SK" smtClean="0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RECYKLACE TERMOPLASTŮ, TERMOSETŮ A PRYŽÍ PŘF MU  1 2015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Kdo jsem a odkud přicházím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2015</a:t>
            </a:r>
          </a:p>
          <a:p>
            <a:pPr lvl="1" eaLnBrk="1" hangingPunct="1"/>
            <a:r>
              <a:rPr lang="cs-CZ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4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a.s.,Havířov</a:t>
            </a:r>
          </a:p>
          <a:p>
            <a:pPr lvl="1" eaLnBrk="1" hangingPunct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pospisil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@</a:t>
            </a:r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gascontrolplast.cz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4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Soukromá firma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Odborný slovník </a:t>
            </a:r>
            <a:r>
              <a:rPr lang="cs-CZ" sz="24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4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smtClean="0">
                <a:solidFill>
                  <a:srgbClr val="FF0000"/>
                </a:solidFill>
              </a:rPr>
              <a:t>Council Directive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smtClean="0">
                <a:solidFill>
                  <a:srgbClr val="FF0000"/>
                </a:solidFill>
              </a:rPr>
              <a:t> of 15 July, 1975: „</a:t>
            </a:r>
            <a:r>
              <a:rPr lang="cs-CZ" sz="2400" b="1" smtClean="0">
                <a:solidFill>
                  <a:srgbClr val="FF0000"/>
                </a:solidFill>
              </a:rPr>
              <a:t>Waste – Framework Directive</a:t>
            </a:r>
            <a:r>
              <a:rPr lang="cs-CZ" sz="240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smtClean="0">
                <a:solidFill>
                  <a:srgbClr val="008000"/>
                </a:solidFill>
              </a:rPr>
              <a:t>Commission Decision </a:t>
            </a:r>
            <a:r>
              <a:rPr lang="cs-CZ" sz="2400" b="1" smtClean="0">
                <a:solidFill>
                  <a:srgbClr val="008000"/>
                </a:solidFill>
              </a:rPr>
              <a:t>94/3/EC</a:t>
            </a:r>
            <a:r>
              <a:rPr lang="cs-CZ" sz="2400" smtClean="0">
                <a:solidFill>
                  <a:srgbClr val="008000"/>
                </a:solidFill>
              </a:rPr>
              <a:t> of 20 December, 1994: „</a:t>
            </a:r>
            <a:r>
              <a:rPr lang="cs-CZ" sz="2400" b="1" smtClean="0">
                <a:solidFill>
                  <a:srgbClr val="008000"/>
                </a:solidFill>
              </a:rPr>
              <a:t>European List of Wastes </a:t>
            </a:r>
            <a:r>
              <a:rPr lang="cs-CZ" sz="2400" smtClean="0">
                <a:solidFill>
                  <a:srgbClr val="008000"/>
                </a:solidFill>
              </a:rPr>
              <a:t>“ (upřesňuje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b="1" smtClean="0">
                <a:solidFill>
                  <a:srgbClr val="008000"/>
                </a:solidFill>
              </a:rPr>
              <a:t>) je to tedy Katalog odpadů podle EU</a:t>
            </a:r>
            <a:endParaRPr lang="cs-CZ" sz="2400" smtClean="0">
              <a:solidFill>
                <a:srgbClr val="008000"/>
              </a:solidFill>
            </a:endParaRPr>
          </a:p>
          <a:p>
            <a:r>
              <a:rPr lang="cs-CZ" sz="240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smtClean="0">
                <a:solidFill>
                  <a:srgbClr val="FF0000"/>
                </a:solidFill>
              </a:rPr>
              <a:t>Introduction to Plastics Recycling, </a:t>
            </a:r>
            <a:r>
              <a:rPr lang="cs-CZ" sz="240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11467-D7CA-4EC1-9CD8-A2D64303AB16}" type="slidenum">
              <a:rPr lang="sk-SK" smtClean="0"/>
              <a:pPr/>
              <a:t>20</a:t>
            </a:fld>
            <a:endParaRPr lang="sk-SK" smtClean="0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smtClean="0">
                <a:solidFill>
                  <a:srgbClr val="FF0000"/>
                </a:solidFill>
              </a:rPr>
              <a:t>Recyklace plastů je problém (téma) spíše technický </a:t>
            </a:r>
            <a:r>
              <a:rPr lang="cs-CZ" sz="2800" smtClean="0"/>
              <a:t>obsahující v sobě minimálně tři obory (odbornosti):</a:t>
            </a:r>
          </a:p>
          <a:p>
            <a:r>
              <a:rPr lang="cs-CZ" sz="2800" b="1" smtClean="0">
                <a:solidFill>
                  <a:srgbClr val="008000"/>
                </a:solidFill>
              </a:rPr>
              <a:t>Chemie polymerů </a:t>
            </a:r>
            <a:r>
              <a:rPr lang="cs-CZ" sz="2800" smtClean="0"/>
              <a:t>(makromolekulární chemie)</a:t>
            </a:r>
          </a:p>
          <a:p>
            <a:r>
              <a:rPr lang="cs-CZ" sz="2800" b="1" smtClean="0">
                <a:solidFill>
                  <a:srgbClr val="0000FF"/>
                </a:solidFill>
              </a:rPr>
              <a:t>Zpracování plastů</a:t>
            </a:r>
          </a:p>
          <a:p>
            <a:r>
              <a:rPr lang="cs-CZ" sz="2800" b="1" smtClean="0"/>
              <a:t>Mechanické a jiné </a:t>
            </a:r>
            <a:r>
              <a:rPr lang="cs-CZ" sz="2800" smtClean="0"/>
              <a:t>(např. dlouhodobá stabilita) </a:t>
            </a:r>
            <a:r>
              <a:rPr lang="cs-CZ" sz="2800" b="1" smtClean="0"/>
              <a:t>vlastnosti výsledných materiálů</a:t>
            </a:r>
            <a:endParaRPr lang="cs-CZ" sz="2800" b="1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544A8-31FB-477D-8DF1-BFFDDCA33DCE}" type="slidenum">
              <a:rPr lang="sk-SK" smtClean="0"/>
              <a:pPr/>
              <a:t>21</a:t>
            </a:fld>
            <a:endParaRPr lang="sk-SK" smtClean="0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22</a:t>
            </a:fld>
            <a:endParaRPr lang="sk-SK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2786062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8000"/>
                </a:solidFill>
              </a:rPr>
              <a:t>SNAHY (TLAKY) O OCHRANU ŽIVOTNÍHO PROSTŘEDÍ</a:t>
            </a: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1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23</a:t>
            </a:fld>
            <a:endParaRPr lang="sk-SK" smtClean="0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pic>
        <p:nvPicPr>
          <p:cNvPr id="16" name="Obrázek 15" descr="img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34111" y="281218"/>
            <a:ext cx="4685470" cy="6794669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164288" y="148478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2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24</a:t>
            </a:fld>
            <a:endParaRPr lang="sk-SK" smtClean="0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18" name="TextovéPole 17"/>
          <p:cNvSpPr txBox="1"/>
          <p:nvPr/>
        </p:nvSpPr>
        <p:spPr>
          <a:xfrm>
            <a:off x="7164288" y="1412776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2823" y="-50535"/>
            <a:ext cx="4104456" cy="68870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23. 9. 2015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PŘF MU  1 2015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smtClean="0">
                <a:solidFill>
                  <a:srgbClr val="FF0000"/>
                </a:solidFill>
              </a:rPr>
              <a:t>Pokřik „Hadry, kosti, staré železo“ se ozýval již po městech a vesnicích c.k. monarchie</a:t>
            </a:r>
          </a:p>
          <a:p>
            <a:pPr>
              <a:buFontTx/>
              <a:buNone/>
            </a:pPr>
            <a:r>
              <a:rPr lang="cs-CZ" sz="2800" b="1" smtClean="0">
                <a:solidFill>
                  <a:srgbClr val="008000"/>
                </a:solidFill>
              </a:rPr>
              <a:t>Do roku 1989 se sbíraly a recyklovaly hlavně kovy, sklo a papír</a:t>
            </a:r>
          </a:p>
          <a:p>
            <a:pPr>
              <a:buFontTx/>
              <a:buNone/>
            </a:pPr>
            <a:r>
              <a:rPr lang="cs-CZ" sz="2800" b="1" smtClean="0">
                <a:solidFill>
                  <a:srgbClr val="0000FF"/>
                </a:solidFill>
              </a:rPr>
              <a:t>Recyklace plastů pocházejících z odpadů domácností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34349-389A-46B7-9263-52628939FDFE}" type="slidenum">
              <a:rPr lang="sk-SK" smtClean="0"/>
              <a:pPr/>
              <a:t>27</a:t>
            </a:fld>
            <a:endParaRPr lang="sk-SK" smtClean="0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2600" b="1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smtClean="0">
                <a:solidFill>
                  <a:srgbClr val="0000FF"/>
                </a:solidFill>
                <a:hlinkClick r:id="rId2"/>
              </a:rPr>
              <a:t>www.cni.cz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smtClean="0">
                <a:solidFill>
                  <a:srgbClr val="0000FF"/>
                </a:solidFill>
                <a:hlinkClick r:id="rId3"/>
              </a:rPr>
              <a:t>www.iso.org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  <a:r>
              <a:rPr lang="cs-CZ" sz="2600" b="1" smtClean="0">
                <a:solidFill>
                  <a:srgbClr val="0000FF"/>
                </a:solidFill>
                <a:hlinkClick r:id="rId4"/>
              </a:rPr>
              <a:t>www.cen.eu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smtClean="0">
                <a:solidFill>
                  <a:srgbClr val="0000FF"/>
                </a:solidFill>
                <a:hlinkClick r:id="rId5"/>
              </a:rPr>
              <a:t>www.astm.org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008000"/>
                </a:solidFill>
              </a:rPr>
              <a:t>Normy týkající se recyklace a recyklátů se postupně doplňují!</a:t>
            </a:r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51BF1-D7F3-4083-B907-0DA527E8AEB2}" type="slidenum">
              <a:rPr lang="sk-SK" smtClean="0"/>
              <a:pPr/>
              <a:t>28</a:t>
            </a:fld>
            <a:endParaRPr lang="sk-SK" smtClean="0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45209-F1B6-4E53-80F2-B9F9FF6F1472}" type="slidenum">
              <a:rPr lang="sk-SK" smtClean="0"/>
              <a:pPr/>
              <a:t>29</a:t>
            </a:fld>
            <a:endParaRPr lang="sk-SK" smtClean="0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Recyklace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ZAČALA UŽ V 19. STOLETÍ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3</a:t>
            </a:fld>
            <a:endParaRPr lang="sk-SK" smtClean="0"/>
          </a:p>
        </p:txBody>
      </p:sp>
      <p:pic>
        <p:nvPicPr>
          <p:cNvPr id="7" name="Obrázek 6" descr="img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549598" cy="13681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1628800"/>
            <a:ext cx="74888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299695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Mastikace = snižování MW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mechano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-chemickou degradací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00506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Kaučuk nebyl VULKANIZOVANÝ,  protože vulkanizaci vynalezl Ch.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Goodyear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až v roce 1833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00192" y="27089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652120" y="2420888"/>
            <a:ext cx="2376264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868144" y="1916832"/>
            <a:ext cx="2808312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</a:rPr>
              <a:t>EN 15347:2007 Plastics. Recycled Plastics. Characterization of plastics waste </a:t>
            </a:r>
            <a:endParaRPr lang="cs-CZ" sz="2000" b="1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Contents of EN 15347 include:</a:t>
            </a:r>
            <a:endParaRPr lang="en-US" sz="2400" smtClean="0"/>
          </a:p>
          <a:p>
            <a:r>
              <a:rPr lang="en-US" sz="2400" smtClean="0"/>
              <a:t>Foreword</a:t>
            </a:r>
          </a:p>
          <a:p>
            <a:r>
              <a:rPr lang="en-US" sz="2400" smtClean="0"/>
              <a:t>Introduction</a:t>
            </a:r>
          </a:p>
          <a:p>
            <a:r>
              <a:rPr lang="en-US" sz="2400" smtClean="0"/>
              <a:t>Scope</a:t>
            </a:r>
          </a:p>
          <a:p>
            <a:r>
              <a:rPr lang="en-US" sz="2400" smtClean="0"/>
              <a:t>Normative references</a:t>
            </a:r>
          </a:p>
          <a:p>
            <a:r>
              <a:rPr lang="en-US" sz="2400" smtClean="0"/>
              <a:t>Terms, definitions and abbreviated terms</a:t>
            </a:r>
          </a:p>
          <a:p>
            <a:r>
              <a:rPr lang="en-US" sz="2400" smtClean="0"/>
              <a:t>Requirements</a:t>
            </a:r>
          </a:p>
          <a:p>
            <a:r>
              <a:rPr lang="en-US" sz="2400" smtClean="0"/>
              <a:t>Classification scheme</a:t>
            </a:r>
          </a:p>
          <a:p>
            <a:r>
              <a:rPr lang="en-US" sz="2400" smtClean="0"/>
              <a:t>Quality Assurance</a:t>
            </a:r>
          </a:p>
          <a:p>
            <a:r>
              <a:rPr lang="en-US" sz="2400" smtClean="0"/>
              <a:t>Bibliography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0000FF"/>
                </a:solidFill>
              </a:rPr>
              <a:t>Jak vypadá ANOTACE NORMY  &gt; viz </a:t>
            </a:r>
            <a:r>
              <a:rPr lang="cs-CZ" sz="2800" b="1" smtClean="0">
                <a:solidFill>
                  <a:srgbClr val="0000FF"/>
                </a:solidFill>
              </a:rPr>
              <a:t>www.bsi-global.com</a:t>
            </a:r>
            <a:r>
              <a:rPr lang="cs-CZ" sz="1600" b="1" smtClean="0"/>
              <a:t/>
            </a:r>
            <a:br>
              <a:rPr lang="cs-CZ" sz="1600" b="1" smtClean="0"/>
            </a:br>
            <a:endParaRPr lang="cs-CZ" sz="1600" b="1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D432E-259E-4D5F-B219-57DA973A9CAF}" type="slidenum">
              <a:rPr lang="sk-SK" smtClean="0"/>
              <a:pPr/>
              <a:t>30</a:t>
            </a:fld>
            <a:endParaRPr lang="sk-SK" smtClean="0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00FF"/>
                </a:solidFill>
              </a:rPr>
              <a:t>Americká norma ASTM D 5033-00</a:t>
            </a:r>
            <a:endParaRPr lang="cs-CZ" sz="3200" b="1" smtClean="0">
              <a:solidFill>
                <a:srgbClr val="FF0000"/>
              </a:solidFill>
            </a:endParaRP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Development of ASTM Standards Relating to Recycling and Use of Recycled Plastics</a:t>
            </a:r>
          </a:p>
          <a:p>
            <a:endParaRPr lang="cs-CZ" smtClean="0">
              <a:solidFill>
                <a:srgbClr val="0000FF"/>
              </a:solidFill>
            </a:endParaRPr>
          </a:p>
          <a:p>
            <a:r>
              <a:rPr lang="cs-CZ" smtClean="0">
                <a:solidFill>
                  <a:srgbClr val="0000FF"/>
                </a:solidFill>
              </a:rPr>
              <a:t>Rozlišují primární, sekundární, terciární (výroba paliv) a kvartérní (spalování) recyklaci plastů </a:t>
            </a:r>
          </a:p>
          <a:p>
            <a:r>
              <a:rPr lang="cs-CZ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78F3D-8ED9-4CEC-81D1-81C8C6A1016B}" type="slidenum">
              <a:rPr lang="sk-SK" smtClean="0"/>
              <a:pPr/>
              <a:t>31</a:t>
            </a:fld>
            <a:endParaRPr lang="sk-SK" smtClean="0"/>
          </a:p>
        </p:txBody>
      </p:sp>
      <p:sp>
        <p:nvSpPr>
          <p:cNvPr id="7" name="Obdélník 6"/>
          <p:cNvSpPr/>
          <p:nvPr/>
        </p:nvSpPr>
        <p:spPr>
          <a:xfrm>
            <a:off x="4357688" y="2571750"/>
            <a:ext cx="4071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429125" y="27146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643313" y="3143250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4929188" y="3143250"/>
            <a:ext cx="785812" cy="500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</a:rPr>
              <a:t>ČSN 64 0003 Plasty 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64 0001 Plastikářská a gumárenská terminologie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04D94-5D4A-4A17-84A9-A008339C3A6F}" type="slidenum">
              <a:rPr lang="sk-SK" smtClean="0"/>
              <a:pPr/>
              <a:t>32</a:t>
            </a:fld>
            <a:endParaRPr lang="sk-SK" smtClean="0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86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BF98D-BE0B-4495-90D5-B3051AFE48DB}" type="slidenum">
              <a:rPr lang="sk-SK" smtClean="0"/>
              <a:pPr/>
              <a:t>33</a:t>
            </a:fld>
            <a:endParaRPr lang="sk-SK" smtClean="0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Extruder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3D601-8DBC-4A0D-83DC-2598DB3569C5}" type="slidenum">
              <a:rPr lang="sk-SK" smtClean="0"/>
              <a:pPr/>
              <a:t>34</a:t>
            </a:fld>
            <a:endParaRPr lang="sk-SK" smtClean="0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Zhodnocení plastového odpadu – Nenormované, leč používané výrazy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Nenormované,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Mechanická recyklace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Materiálová recyklace (pro odlišení </a:t>
                      </a:r>
                      <a:r>
                        <a:rPr lang="cs-CZ" sz="3200" b="1" i="0" u="none" smtClean="0">
                          <a:solidFill>
                            <a:srgbClr val="C00000"/>
                          </a:solidFill>
                        </a:rPr>
                        <a:t>od energetického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07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F72AD-8BEC-4E82-ABB2-719F5E62CE0E}" type="slidenum">
              <a:rPr lang="sk-SK" smtClean="0"/>
              <a:pPr/>
              <a:t>35</a:t>
            </a:fld>
            <a:endParaRPr lang="sk-SK" smtClean="0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a 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zgarnuluje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17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AA2A1-A015-4666-84E3-1E4A1863AB1D}" type="slidenum">
              <a:rPr lang="sk-SK" smtClean="0"/>
              <a:pPr/>
              <a:t>36</a:t>
            </a:fld>
            <a:endParaRPr lang="sk-SK" smtClean="0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27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9911D-9048-4054-9485-96CBA74B3CD9}" type="slidenum">
              <a:rPr lang="sk-SK" smtClean="0"/>
              <a:pPr/>
              <a:t>37</a:t>
            </a:fld>
            <a:endParaRPr lang="sk-SK" smtClean="0"/>
          </a:p>
        </p:txBody>
      </p:sp>
      <p:pic>
        <p:nvPicPr>
          <p:cNvPr id="32787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400050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8000"/>
                </a:solidFill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38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0FE2E-289B-4AF0-B74B-B92B2A46DFFD}" type="slidenum">
              <a:rPr lang="sk-SK" smtClean="0"/>
              <a:pPr/>
              <a:t>38</a:t>
            </a:fld>
            <a:endParaRPr lang="sk-SK" smtClean="0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48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835B8-CF2C-4BC2-8BE6-F0BD4144CC6A}" type="slidenum">
              <a:rPr lang="sk-SK" smtClean="0"/>
              <a:pPr/>
              <a:t>39</a:t>
            </a:fld>
            <a:endParaRPr lang="sk-SK" smtClean="0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4</a:t>
            </a:fld>
            <a:endParaRPr lang="sk-SK" smtClean="0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může obsahovat plast jednoho druhu či typu nebo směs plastů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58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AB362-013E-4665-A2B6-6432C345125E}" type="slidenum">
              <a:rPr lang="sk-SK" smtClean="0"/>
              <a:pPr/>
              <a:t>40</a:t>
            </a:fld>
            <a:endParaRPr lang="sk-SK" smtClean="0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Směs různých plastů, jejichž vlastnosti se mohou navzájem značně lišit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6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C6AA0-5425-4E41-B7C8-1EEF9FA1B14E}" type="slidenum">
              <a:rPr lang="sk-SK" smtClean="0"/>
              <a:pPr/>
              <a:t>41</a:t>
            </a:fld>
            <a:endParaRPr lang="sk-SK" smtClean="0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plasty mimo jakostní interval,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-grade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Proplachovací materiál, pročišťovací materiál,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79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C048F-CB33-4A60-AD12-B22FB460D99C}" type="slidenum">
              <a:rPr lang="sk-SK" smtClean="0"/>
              <a:pPr/>
              <a:t>42</a:t>
            </a:fld>
            <a:endParaRPr lang="sk-SK" smtClean="0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Regenerát versus recyklát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z vlastního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389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E26A9-F2FF-4CB0-98C2-EF91764637C6}" type="slidenum">
              <a:rPr lang="sk-SK" smtClean="0"/>
              <a:pPr/>
              <a:t>43</a:t>
            </a:fld>
            <a:endParaRPr lang="sk-SK" smtClean="0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Pochopení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Součástí výuky je minimálně jedna exkurze do recyklační firmy.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Absolvent by měl získat základ pro práci v recyklační firmě a být schopen si dále samostatně doplňovat znalosti v této oblasti.</a:t>
            </a: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sk-SK" sz="3200" b="1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428625" y="857250"/>
          <a:ext cx="8229600" cy="5120640"/>
        </p:xfrm>
        <a:graphic>
          <a:graphicData uri="http://schemas.openxmlformats.org/drawingml/2006/table">
            <a:tbl>
              <a:tblPr/>
              <a:tblGrid>
                <a:gridCol w="500066"/>
                <a:gridCol w="857256"/>
                <a:gridCol w="6872278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 (PETKA CZ)</a:t>
                      </a:r>
                      <a:endParaRPr lang="cs-CZ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(SPALOVNA BRNO)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(SVITAP)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61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29930-730E-4A8C-AFC4-06167B122B5D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lekcí</a:t>
            </a:r>
            <a:endParaRPr lang="sk-SK" smtClean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4016381"/>
        </p:xfrm>
        <a:graphic>
          <a:graphicData uri="http://schemas.openxmlformats.org/drawingml/2006/table">
            <a:tbl>
              <a:tblPr/>
              <a:tblGrid>
                <a:gridCol w="4929194"/>
                <a:gridCol w="3000424"/>
              </a:tblGrid>
              <a:tr h="5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>
                          <a:latin typeface="Calibri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EXKURZE, 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Přednášky budou vloženy na Intranet</a:t>
            </a:r>
          </a:p>
          <a:p>
            <a:r>
              <a:rPr lang="cs-CZ" smtClean="0"/>
              <a:t>Průběžná práce během celého semestru</a:t>
            </a:r>
          </a:p>
          <a:p>
            <a:r>
              <a:rPr lang="cs-CZ" smtClean="0"/>
              <a:t>Kombinace odborných úloh (4) a překladů z angličtiny (4)(</a:t>
            </a:r>
            <a:r>
              <a:rPr lang="cs-CZ" u="sng" smtClean="0"/>
              <a:t>bude součást hodnocení</a:t>
            </a:r>
            <a:r>
              <a:rPr lang="cs-CZ" smtClean="0"/>
              <a:t>)</a:t>
            </a:r>
          </a:p>
          <a:p>
            <a:r>
              <a:rPr lang="cs-CZ" b="1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2015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9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349959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Zasílat na moji Internetovou adresu</a:t>
                      </a:r>
                      <a:r>
                        <a:rPr lang="cs-CZ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pospisil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@polymer.</a:t>
                      </a:r>
                      <a:r>
                        <a:rPr lang="cs-CZ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cz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23. 9. 2015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2904</Words>
  <Application>Microsoft Office PowerPoint</Application>
  <PresentationFormat>Předvádění na obrazovce (4:3)</PresentationFormat>
  <Paragraphs>433</Paragraphs>
  <Slides>43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Default Design</vt:lpstr>
      <vt:lpstr>RECYKLACE TERMOPLASTŮ, TERMOSETŮ A PRYŽÍ</vt:lpstr>
      <vt:lpstr>Kdo jsem a odkud přicházím</vt:lpstr>
      <vt:lpstr>Recyklace ZAČALA UŽ V 19. STOLETÍ</vt:lpstr>
      <vt:lpstr>Recyklace nezná hranic!</vt:lpstr>
      <vt:lpstr>Předmět kurzu je:</vt:lpstr>
      <vt:lpstr>Časový plán</vt:lpstr>
      <vt:lpstr>Rozdělení lekcí</vt:lpstr>
      <vt:lpstr>Systém studia</vt:lpstr>
      <vt:lpstr>E - LEARNING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Literatura a zdroje poznání</vt:lpstr>
      <vt:lpstr>Snímek 16</vt:lpstr>
      <vt:lpstr>Snímek 17</vt:lpstr>
      <vt:lpstr>Literatura a zdroje poznání</vt:lpstr>
      <vt:lpstr>Legislativa česká</vt:lpstr>
      <vt:lpstr>Legislativa EU</vt:lpstr>
      <vt:lpstr>Věda nebo technika?</vt:lpstr>
      <vt:lpstr>Vzájemné ovlivňování recyklačních aktivit</vt:lpstr>
      <vt:lpstr>Uživatelský plastový odpad CO MÁ SMYSL Z TOHO RECYKLOVAT 1</vt:lpstr>
      <vt:lpstr>Uživatelský plastový odpad CO MÁ SMYSL Z TOHO RECYKLOVAT 2</vt:lpstr>
      <vt:lpstr>Snímek 25</vt:lpstr>
      <vt:lpstr>Snímek 26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EN 15347:2007 Plastics. Recycled Plastics. Characterization of plastics waste 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ČSN 64 0003 Plasty – Zhodnocení plastového odpadu – Názvosloví</vt:lpstr>
      <vt:lpstr>ČSN 64 0003 Plasty – Zhodnocení plastového odpadu – Názvosloví</vt:lpstr>
      <vt:lpstr>Regenerát versus recyklát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64</cp:revision>
  <dcterms:created xsi:type="dcterms:W3CDTF">2008-02-10T16:41:08Z</dcterms:created>
  <dcterms:modified xsi:type="dcterms:W3CDTF">2015-09-22T16:50:53Z</dcterms:modified>
</cp:coreProperties>
</file>