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7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92B"/>
    <a:srgbClr val="CCFFCC"/>
    <a:srgbClr val="CCFFFF"/>
    <a:srgbClr val="CCE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46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32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68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95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19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01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79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52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65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66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48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A8367-5BFA-4531-813A-7AD7C5BB1FA3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97419-5969-4B0B-8BFF-2D3D4DD39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27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409575"/>
            <a:ext cx="681990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47900" y="4724400"/>
            <a:ext cx="190500" cy="152400"/>
          </a:xfrm>
          <a:prstGeom prst="rect">
            <a:avLst/>
          </a:prstGeom>
          <a:solidFill>
            <a:srgbClr val="309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2743200" y="4582180"/>
            <a:ext cx="1295399" cy="523220"/>
          </a:xfrm>
          <a:prstGeom prst="rect">
            <a:avLst/>
          </a:prstGeom>
          <a:solidFill>
            <a:srgbClr val="30992B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</a:t>
            </a:r>
            <a:r>
              <a:rPr lang="cs-C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endParaRPr lang="cs-CZ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4724400"/>
            <a:ext cx="762000" cy="381000"/>
          </a:xfrm>
          <a:prstGeom prst="rect">
            <a:avLst/>
          </a:prstGeom>
          <a:solidFill>
            <a:srgbClr val="309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5829300" y="3886200"/>
            <a:ext cx="190500" cy="228600"/>
          </a:xfrm>
          <a:prstGeom prst="rect">
            <a:avLst/>
          </a:prstGeom>
          <a:solidFill>
            <a:srgbClr val="309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3733800" y="3886200"/>
            <a:ext cx="95250" cy="152400"/>
          </a:xfrm>
          <a:prstGeom prst="rect">
            <a:avLst/>
          </a:prstGeom>
          <a:solidFill>
            <a:srgbClr val="309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17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9" y="457199"/>
            <a:ext cx="9086521" cy="628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84371" y="2553677"/>
            <a:ext cx="457200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Symbol" panose="05050102010706020507" pitchFamily="18" charset="2"/>
              </a:rPr>
              <a:t>s</a:t>
            </a:r>
            <a:r>
              <a:rPr lang="en-US" sz="2400" b="1" baseline="-25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cs-CZ" sz="2400" b="1" baseline="-250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3881735"/>
            <a:ext cx="457200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Symbol" panose="05050102010706020507" pitchFamily="18" charset="2"/>
              </a:rPr>
              <a:t>s</a:t>
            </a:r>
            <a:r>
              <a:rPr lang="en-US" sz="2400" b="1" baseline="-25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cs-CZ" sz="2400" b="1" baseline="-250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4419600"/>
            <a:ext cx="457200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Symbol" panose="05050102010706020507" pitchFamily="18" charset="2"/>
              </a:rPr>
              <a:t>s</a:t>
            </a:r>
            <a:r>
              <a:rPr lang="en-US" sz="2400" b="1" baseline="-25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cs-CZ" sz="2400" b="1" baseline="-250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4953000"/>
            <a:ext cx="457200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Symbol" panose="05050102010706020507" pitchFamily="18" charset="2"/>
              </a:rPr>
              <a:t>s</a:t>
            </a:r>
            <a:r>
              <a:rPr lang="en-US" sz="2400" b="1" baseline="-25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cs-CZ" sz="2400" b="1" baseline="-250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5200" y="5558135"/>
            <a:ext cx="457200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Symbol" panose="05050102010706020507" pitchFamily="18" charset="2"/>
              </a:rPr>
              <a:t>s</a:t>
            </a:r>
            <a:r>
              <a:rPr lang="en-US" sz="2400" b="1" baseline="-25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cs-CZ" sz="2400" b="1" baseline="-250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9000" y="6096000"/>
            <a:ext cx="457200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Symbol" panose="05050102010706020507" pitchFamily="18" charset="2"/>
              </a:rPr>
              <a:t>s</a:t>
            </a:r>
            <a:r>
              <a:rPr lang="en-US" sz="2400" b="1" baseline="-25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cs-CZ" sz="2400" b="1" baseline="-250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6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8600"/>
            <a:ext cx="9266942" cy="654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532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Orbit</a:t>
            </a:r>
            <a:r>
              <a:rPr lang="cs-CZ" dirty="0" smtClean="0"/>
              <a:t>ální poloměr </a:t>
            </a:r>
            <a:r>
              <a:rPr lang="cs-CZ" dirty="0" smtClean="0">
                <a:latin typeface="Symbol" panose="05050102010706020507" pitchFamily="18" charset="2"/>
              </a:rPr>
              <a:t>r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orb</a:t>
            </a:r>
            <a:endParaRPr lang="cs-CZ" baseline="-25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8534400" cy="5257800"/>
              </a:xfrm>
            </p:spPr>
            <p:txBody>
              <a:bodyPr>
                <a:normAutofit fontScale="925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cs-CZ" sz="2600" dirty="0" smtClean="0">
                    <a:latin typeface="Symbol" panose="05050102010706020507" pitchFamily="18" charset="2"/>
                  </a:rPr>
                  <a:t>r</a:t>
                </a:r>
                <a:r>
                  <a:rPr lang="cs-CZ" sz="26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orb</a:t>
                </a:r>
                <a:r>
                  <a:rPr lang="cs-CZ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definován jako vzdálenost od jádra, v níž s největší p</a:t>
                </a: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ravděpodobností nalezneme elektron obsazující příslušný Slaterovský orbital</a:t>
                </a:r>
              </a:p>
              <a:p>
                <a:pPr>
                  <a:lnSpc>
                    <a:spcPct val="150000"/>
                  </a:lnSpc>
                </a:pP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Lze ukázat, že platí: </a:t>
                </a:r>
                <a:r>
                  <a:rPr lang="cs-CZ" sz="2600" dirty="0" smtClean="0">
                    <a:latin typeface="Symbol" panose="05050102010706020507" pitchFamily="18" charset="2"/>
                  </a:rPr>
                  <a:t>r</a:t>
                </a:r>
                <a:r>
                  <a:rPr lang="cs-CZ" sz="26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orb</a:t>
                </a: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(a.u.)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sz="2400" i="1" smtClean="0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𝑜𝑟𝑏</m:t>
                            </m:r>
                          </m:sub>
                          <m:sup/>
                        </m:sSubSup>
                        <m:r>
                          <a:rPr lang="en-US" sz="2400" b="0" i="1" smtClean="0">
                            <a:latin typeface="Cambria Math"/>
                            <a:cs typeface="Arial" panose="020B0604020202020204" pitchFamily="34" charset="0"/>
                          </a:rPr>
                          <m:t>∗</m:t>
                        </m:r>
                      </m:den>
                    </m:f>
                  </m:oMath>
                </a14:m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říklad: Vypočtěte Z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* a orbit</a:t>
                </a: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ální poloměry (v a.u., tj. Bohrových poloměrech i v jednotkách SI, tj. v metrech) pro jednotlivé obsazené AO síry.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[V</a:t>
                </a: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ýsledky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/>
                            <a:cs typeface="Arial" panose="020B0604020202020204" pitchFamily="34" charset="0"/>
                          </a:rPr>
                          <m:t>𝑍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Arial" panose="020B0604020202020204" pitchFamily="34" charset="0"/>
                          </a:rPr>
                          <m:t>𝑜𝑟𝑏</m:t>
                        </m:r>
                      </m:sub>
                      <m:sup/>
                    </m:sSubSup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∗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pro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orbitaly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1s, 2s+2p, 3s+3p: 15.70, 11.85, 10.55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>
                    <a:latin typeface="Symbol" panose="05050102010706020507" pitchFamily="18" charset="2"/>
                  </a:rPr>
                  <a:t>                         </a:t>
                </a:r>
                <a:r>
                  <a:rPr lang="cs-CZ" sz="2000" dirty="0" smtClean="0">
                    <a:latin typeface="Symbol" panose="05050102010706020507" pitchFamily="18" charset="2"/>
                  </a:rPr>
                  <a:t>r</a:t>
                </a:r>
                <a:r>
                  <a:rPr lang="cs-CZ" sz="20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orb</a:t>
                </a:r>
                <a:r>
                  <a:rPr lang="en-US" sz="20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orbitaly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1s, 2s+2p, 3s+3p</a:t>
                </a:r>
                <a:r>
                  <a:rPr 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3.4 pm, 17.9 pm, 87.4 pm]</a:t>
                </a:r>
                <a:endParaRPr lang="cs-CZ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8534400" cy="5257800"/>
              </a:xfrm>
              <a:blipFill rotWithShape="1">
                <a:blip r:embed="rId2"/>
                <a:stretch>
                  <a:fillRect l="-9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29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Orbitální poloměr rorb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10</cp:revision>
  <dcterms:created xsi:type="dcterms:W3CDTF">2015-10-23T09:54:32Z</dcterms:created>
  <dcterms:modified xsi:type="dcterms:W3CDTF">2015-10-23T10:25:31Z</dcterms:modified>
</cp:coreProperties>
</file>