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8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7" r:id="rId19"/>
    <p:sldId id="280" r:id="rId20"/>
    <p:sldId id="278" r:id="rId21"/>
    <p:sldId id="279" r:id="rId22"/>
    <p:sldId id="274" r:id="rId23"/>
    <p:sldId id="275" r:id="rId24"/>
    <p:sldId id="276" r:id="rId25"/>
    <p:sldId id="281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F1ED-41E2-4811-8962-836CF49512C0}" type="datetimeFigureOut">
              <a:rPr lang="cs-CZ" smtClean="0"/>
              <a:t>4.11.2015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A6F-6D21-4317-9F1B-762FD7197B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57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F1ED-41E2-4811-8962-836CF49512C0}" type="datetimeFigureOut">
              <a:rPr lang="cs-CZ" smtClean="0"/>
              <a:t>4.11.2015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A6F-6D21-4317-9F1B-762FD7197B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292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F1ED-41E2-4811-8962-836CF49512C0}" type="datetimeFigureOut">
              <a:rPr lang="cs-CZ" smtClean="0"/>
              <a:t>4.11.2015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A6F-6D21-4317-9F1B-762FD7197B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907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F1ED-41E2-4811-8962-836CF49512C0}" type="datetimeFigureOut">
              <a:rPr lang="cs-CZ" smtClean="0"/>
              <a:t>4.11.2015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A6F-6D21-4317-9F1B-762FD7197B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4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F1ED-41E2-4811-8962-836CF49512C0}" type="datetimeFigureOut">
              <a:rPr lang="cs-CZ" smtClean="0"/>
              <a:t>4.11.2015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A6F-6D21-4317-9F1B-762FD7197B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48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F1ED-41E2-4811-8962-836CF49512C0}" type="datetimeFigureOut">
              <a:rPr lang="cs-CZ" smtClean="0"/>
              <a:t>4.11.2015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A6F-6D21-4317-9F1B-762FD7197B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13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F1ED-41E2-4811-8962-836CF49512C0}" type="datetimeFigureOut">
              <a:rPr lang="cs-CZ" smtClean="0"/>
              <a:t>4.11.2015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A6F-6D21-4317-9F1B-762FD7197B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60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F1ED-41E2-4811-8962-836CF49512C0}" type="datetimeFigureOut">
              <a:rPr lang="cs-CZ" smtClean="0"/>
              <a:t>4.11.2015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A6F-6D21-4317-9F1B-762FD7197B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69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F1ED-41E2-4811-8962-836CF49512C0}" type="datetimeFigureOut">
              <a:rPr lang="cs-CZ" smtClean="0"/>
              <a:t>4.11.2015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A6F-6D21-4317-9F1B-762FD7197B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30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F1ED-41E2-4811-8962-836CF49512C0}" type="datetimeFigureOut">
              <a:rPr lang="cs-CZ" smtClean="0"/>
              <a:t>4.11.2015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A6F-6D21-4317-9F1B-762FD7197B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52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F1ED-41E2-4811-8962-836CF49512C0}" type="datetimeFigureOut">
              <a:rPr lang="cs-CZ" smtClean="0"/>
              <a:t>4.11.2015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A6F-6D21-4317-9F1B-762FD7197B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50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1F1ED-41E2-4811-8962-836CF49512C0}" type="datetimeFigureOut">
              <a:rPr lang="cs-CZ" smtClean="0"/>
              <a:t>4.11.2015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0CA6F-6D21-4317-9F1B-762FD7197B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58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Vznik lineární perspektivy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810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Hlavní postavy renesance – </a:t>
            </a:r>
            <a:r>
              <a:rPr lang="cs-CZ" dirty="0" err="1" smtClean="0"/>
              <a:t>Donatello</a:t>
            </a:r>
            <a:r>
              <a:rPr lang="cs-CZ" dirty="0" smtClean="0"/>
              <a:t> (1386-1466) sochař, </a:t>
            </a:r>
            <a:r>
              <a:rPr lang="cs-CZ" dirty="0" err="1" smtClean="0"/>
              <a:t>Masacio</a:t>
            </a:r>
            <a:r>
              <a:rPr lang="cs-CZ" dirty="0" smtClean="0"/>
              <a:t> (1401-1428) malíř – 1. správná 1Ú LP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16832"/>
            <a:ext cx="2239782" cy="4525963"/>
          </a:xfrm>
        </p:spPr>
      </p:pic>
    </p:spTree>
    <p:extLst>
      <p:ext uri="{BB962C8B-B14F-4D97-AF65-F5344CB8AC3E}">
        <p14:creationId xmlns:p14="http://schemas.microsoft.com/office/powerpoint/2010/main" val="62791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Hlavní postavy renesance – Leon Batista Alberti (1404-1472) stavitel, teoretik, </a:t>
            </a:r>
            <a:r>
              <a:rPr lang="cs-CZ" dirty="0" err="1" smtClean="0"/>
              <a:t>Della</a:t>
            </a:r>
            <a:r>
              <a:rPr lang="cs-CZ" dirty="0" smtClean="0"/>
              <a:t> </a:t>
            </a:r>
            <a:r>
              <a:rPr lang="cs-CZ" dirty="0" err="1"/>
              <a:t>p</a:t>
            </a:r>
            <a:r>
              <a:rPr lang="cs-CZ" dirty="0" err="1" smtClean="0"/>
              <a:t>itura</a:t>
            </a:r>
            <a:r>
              <a:rPr lang="cs-CZ" dirty="0" smtClean="0"/>
              <a:t> </a:t>
            </a:r>
            <a:r>
              <a:rPr lang="cs-CZ" dirty="0" err="1" smtClean="0"/>
              <a:t>libri</a:t>
            </a:r>
            <a:r>
              <a:rPr lang="cs-CZ" dirty="0" smtClean="0"/>
              <a:t> </a:t>
            </a:r>
            <a:r>
              <a:rPr lang="cs-CZ" dirty="0" err="1" smtClean="0"/>
              <a:t>tre</a:t>
            </a:r>
            <a:r>
              <a:rPr lang="cs-CZ" dirty="0" smtClean="0"/>
              <a:t> (1335), správná konstrukce </a:t>
            </a:r>
            <a:r>
              <a:rPr lang="cs-CZ" dirty="0" err="1" smtClean="0"/>
              <a:t>pavimenta</a:t>
            </a:r>
            <a:r>
              <a:rPr lang="cs-CZ" dirty="0" smtClean="0"/>
              <a:t> – </a:t>
            </a:r>
            <a:r>
              <a:rPr lang="cs-CZ" dirty="0" err="1" smtClean="0"/>
              <a:t>costruzione</a:t>
            </a:r>
            <a:r>
              <a:rPr lang="cs-CZ" dirty="0" smtClean="0"/>
              <a:t> </a:t>
            </a:r>
            <a:r>
              <a:rPr lang="cs-CZ" dirty="0" err="1" smtClean="0"/>
              <a:t>albertina</a:t>
            </a:r>
            <a:r>
              <a:rPr lang="cs-CZ" dirty="0" smtClean="0"/>
              <a:t> (</a:t>
            </a:r>
            <a:r>
              <a:rPr lang="cs-CZ" dirty="0" err="1" smtClean="0"/>
              <a:t>legittima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8229600" cy="238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49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Hlavní postavy renesance – Paolo di Dono (</a:t>
            </a:r>
            <a:r>
              <a:rPr lang="cs-CZ" dirty="0" err="1" smtClean="0"/>
              <a:t>Uccello</a:t>
            </a:r>
            <a:r>
              <a:rPr lang="cs-CZ" dirty="0" smtClean="0"/>
              <a:t>) 1396-1475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62" y="1600200"/>
            <a:ext cx="2941875" cy="4525963"/>
          </a:xfrm>
        </p:spPr>
      </p:pic>
    </p:spTree>
    <p:extLst>
      <p:ext uri="{BB962C8B-B14F-4D97-AF65-F5344CB8AC3E}">
        <p14:creationId xmlns:p14="http://schemas.microsoft.com/office/powerpoint/2010/main" val="319540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Hlavní postavy renesance – Lorenzo </a:t>
            </a:r>
            <a:r>
              <a:rPr lang="cs-CZ" dirty="0" err="1" smtClean="0"/>
              <a:t>Ghiberti</a:t>
            </a:r>
            <a:r>
              <a:rPr lang="cs-CZ" dirty="0" smtClean="0"/>
              <a:t> (1378-1455), sochař, zakladatel perspektivního reliéfu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2786700" cy="452596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916832"/>
            <a:ext cx="46291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8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8859"/>
            <a:ext cx="3394472" cy="4525963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484784"/>
            <a:ext cx="540060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Následníci, kteří už znali LP</a:t>
            </a:r>
            <a:br>
              <a:rPr lang="cs-CZ" dirty="0" smtClean="0"/>
            </a:br>
            <a:r>
              <a:rPr lang="cs-CZ" sz="2200" dirty="0"/>
              <a:t>Sandro Botticelli, 1445-1510, trůnící madona se </a:t>
            </a:r>
            <a:r>
              <a:rPr lang="cs-CZ" sz="2200" dirty="0" smtClean="0"/>
              <a:t>světci, přesně zakreslené kružnice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060848"/>
            <a:ext cx="4631568" cy="4525963"/>
          </a:xfrm>
        </p:spPr>
      </p:pic>
    </p:spTree>
    <p:extLst>
      <p:ext uri="{BB962C8B-B14F-4D97-AF65-F5344CB8AC3E}">
        <p14:creationId xmlns:p14="http://schemas.microsoft.com/office/powerpoint/2010/main" val="41300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Následníci, kteří už znali LP</a:t>
            </a:r>
            <a:br>
              <a:rPr lang="cs-CZ" dirty="0" smtClean="0"/>
            </a:br>
            <a:r>
              <a:rPr lang="cs-CZ" sz="2200" dirty="0" err="1"/>
              <a:t>Pietro</a:t>
            </a:r>
            <a:r>
              <a:rPr lang="cs-CZ" sz="2200" dirty="0"/>
              <a:t> </a:t>
            </a:r>
            <a:r>
              <a:rPr lang="cs-CZ" sz="2200" dirty="0" err="1"/>
              <a:t>Vannucci</a:t>
            </a:r>
            <a:r>
              <a:rPr lang="cs-CZ" sz="2200" dirty="0"/>
              <a:t> (</a:t>
            </a:r>
            <a:r>
              <a:rPr lang="cs-CZ" sz="2200" dirty="0" err="1"/>
              <a:t>Perugino</a:t>
            </a:r>
            <a:r>
              <a:rPr lang="cs-CZ" sz="2200" dirty="0"/>
              <a:t>), asi 1450-1523, Svatý Šebestián v </a:t>
            </a:r>
            <a:r>
              <a:rPr lang="cs-CZ" sz="2200" dirty="0" err="1"/>
              <a:t>Panicale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52" y="1600200"/>
            <a:ext cx="6611095" cy="4525963"/>
          </a:xfrm>
        </p:spPr>
      </p:pic>
    </p:spTree>
    <p:extLst>
      <p:ext uri="{BB962C8B-B14F-4D97-AF65-F5344CB8AC3E}">
        <p14:creationId xmlns:p14="http://schemas.microsoft.com/office/powerpoint/2010/main" val="181173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Následníci, kteří už znali LP</a:t>
            </a:r>
            <a:br>
              <a:rPr lang="cs-CZ" dirty="0" smtClean="0"/>
            </a:br>
            <a:r>
              <a:rPr lang="cs-CZ" sz="2200" dirty="0"/>
              <a:t>Leonardo da Vinci, 1452-1519,  Poslední večeře, Klanění tří králů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9043"/>
            <a:ext cx="8229600" cy="4288276"/>
          </a:xfrm>
        </p:spPr>
      </p:pic>
    </p:spTree>
    <p:extLst>
      <p:ext uri="{BB962C8B-B14F-4D97-AF65-F5344CB8AC3E}">
        <p14:creationId xmlns:p14="http://schemas.microsoft.com/office/powerpoint/2010/main" val="137536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200" dirty="0" smtClean="0"/>
              <a:t>Leonardo da Vinci, Poslední večeře - úběžníky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2496344"/>
            <a:ext cx="5429250" cy="2733675"/>
          </a:xfrm>
        </p:spPr>
      </p:pic>
    </p:spTree>
    <p:extLst>
      <p:ext uri="{BB962C8B-B14F-4D97-AF65-F5344CB8AC3E}">
        <p14:creationId xmlns:p14="http://schemas.microsoft.com/office/powerpoint/2010/main" val="90403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Následníci, kteří už znali LP</a:t>
            </a:r>
            <a:br>
              <a:rPr lang="cs-CZ" dirty="0" smtClean="0"/>
            </a:br>
            <a:r>
              <a:rPr lang="cs-CZ" sz="2200" dirty="0" err="1" smtClean="0"/>
              <a:t>Michelangelo</a:t>
            </a:r>
            <a:r>
              <a:rPr lang="cs-CZ" sz="2200" dirty="0"/>
              <a:t>, 1475-1564, </a:t>
            </a:r>
            <a:r>
              <a:rPr lang="cs-CZ" sz="2200" dirty="0" err="1"/>
              <a:t>Sistinská</a:t>
            </a:r>
            <a:r>
              <a:rPr lang="cs-CZ" sz="2200" dirty="0"/>
              <a:t> kaple – perspektiva na válcovou plochu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1" y="1600200"/>
            <a:ext cx="8044258" cy="4525963"/>
          </a:xfrm>
        </p:spPr>
      </p:pic>
    </p:spTree>
    <p:extLst>
      <p:ext uri="{BB962C8B-B14F-4D97-AF65-F5344CB8AC3E}">
        <p14:creationId xmlns:p14="http://schemas.microsoft.com/office/powerpoint/2010/main" val="285818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Předrenesanční období – Egypt, </a:t>
            </a:r>
            <a:r>
              <a:rPr lang="cs-CZ" dirty="0" err="1" smtClean="0"/>
              <a:t>hierarchní</a:t>
            </a:r>
            <a:r>
              <a:rPr lang="cs-CZ" dirty="0" smtClean="0"/>
              <a:t> perspektiva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50" y="2364581"/>
            <a:ext cx="44323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1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Následníci, kteří už znali LP</a:t>
            </a:r>
            <a:br>
              <a:rPr lang="cs-CZ" dirty="0" smtClean="0"/>
            </a:br>
            <a:r>
              <a:rPr lang="cs-CZ" sz="2200" dirty="0"/>
              <a:t>Rafael </a:t>
            </a:r>
            <a:r>
              <a:rPr lang="cs-CZ" sz="2200" dirty="0" err="1"/>
              <a:t>Santi</a:t>
            </a:r>
            <a:r>
              <a:rPr lang="cs-CZ" sz="2200" dirty="0"/>
              <a:t>, 1483-1520, Vatikán- Aténská škola, první správná </a:t>
            </a:r>
            <a:r>
              <a:rPr lang="cs-CZ" sz="2200" dirty="0" smtClean="0"/>
              <a:t>2Ú LP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0757"/>
            <a:ext cx="4143375" cy="2286000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752"/>
            <a:ext cx="4351784" cy="580796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35944" y="4437112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Postava opírající se o kvádr v nárožní perspektivě je </a:t>
            </a:r>
            <a:r>
              <a:rPr lang="cs-CZ" dirty="0" err="1" smtClean="0"/>
              <a:t>Hérakleitos</a:t>
            </a:r>
            <a:r>
              <a:rPr lang="cs-CZ" dirty="0" smtClean="0"/>
              <a:t> s tváří </a:t>
            </a:r>
            <a:r>
              <a:rPr lang="cs-CZ" dirty="0" err="1" smtClean="0"/>
              <a:t>Michelangela</a:t>
            </a:r>
            <a:r>
              <a:rPr lang="cs-CZ" dirty="0" smtClean="0"/>
              <a:t>, vlevo od něj sedí Pythagoras. Uprostřed nahoře Platón (tvář Leonarda da Vinci) a </a:t>
            </a:r>
            <a:r>
              <a:rPr lang="cs-CZ" dirty="0" err="1" smtClean="0"/>
              <a:t>Aristotelés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139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Následníci, kteří už znali LP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Leonardo da Vinci, 1452-1519, Klanění tří králů – skica a nedokončený obraz </a:t>
            </a:r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90054"/>
            <a:ext cx="3617665" cy="452596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972" y="1412776"/>
            <a:ext cx="489654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3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Následníci, kteří už znali LP</a:t>
            </a:r>
            <a:br>
              <a:rPr lang="cs-CZ" dirty="0" smtClean="0"/>
            </a:br>
            <a:r>
              <a:rPr lang="cs-CZ" sz="2200" dirty="0"/>
              <a:t>Albrecht </a:t>
            </a:r>
            <a:r>
              <a:rPr lang="cs-CZ" sz="2200" dirty="0" err="1"/>
              <a:t>Durer</a:t>
            </a:r>
            <a:r>
              <a:rPr lang="cs-CZ" sz="2200" dirty="0"/>
              <a:t>, 1471-1528, Čtyři knihy o proporci (</a:t>
            </a:r>
            <a:r>
              <a:rPr lang="cs-CZ" sz="2200" dirty="0" smtClean="0"/>
              <a:t>1525) </a:t>
            </a:r>
            <a:r>
              <a:rPr lang="cs-CZ" sz="2200" dirty="0"/>
              <a:t>– teorie jak správně kreslit </a:t>
            </a:r>
            <a:r>
              <a:rPr lang="cs-CZ" sz="2200" dirty="0" smtClean="0"/>
              <a:t>perspektivu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6853"/>
            <a:ext cx="8229600" cy="3072657"/>
          </a:xfrm>
        </p:spPr>
      </p:pic>
    </p:spTree>
    <p:extLst>
      <p:ext uri="{BB962C8B-B14F-4D97-AF65-F5344CB8AC3E}">
        <p14:creationId xmlns:p14="http://schemas.microsoft.com/office/powerpoint/2010/main" val="384197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Albrecht </a:t>
            </a:r>
            <a:r>
              <a:rPr lang="cs-CZ" sz="2000" dirty="0" err="1" smtClean="0"/>
              <a:t>Durer</a:t>
            </a:r>
            <a:r>
              <a:rPr lang="cs-CZ" sz="2000" dirty="0" smtClean="0"/>
              <a:t>, Čtyři knihy o proporci (1525) – teorie jak správně kreslit perspektivu</a:t>
            </a:r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877219"/>
            <a:ext cx="5524500" cy="3971925"/>
          </a:xfrm>
        </p:spPr>
      </p:pic>
    </p:spTree>
    <p:extLst>
      <p:ext uri="{BB962C8B-B14F-4D97-AF65-F5344CB8AC3E}">
        <p14:creationId xmlns:p14="http://schemas.microsoft.com/office/powerpoint/2010/main" val="283928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Albrecht </a:t>
            </a:r>
            <a:r>
              <a:rPr lang="cs-CZ" sz="2000" dirty="0" err="1" smtClean="0"/>
              <a:t>Durer</a:t>
            </a:r>
            <a:r>
              <a:rPr lang="cs-CZ" sz="2000" dirty="0" smtClean="0"/>
              <a:t>, Čtyři knihy o proporci (1525) – teorie jak správně kreslit perspektivu</a:t>
            </a:r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22" y="1600200"/>
            <a:ext cx="5431155" cy="4525963"/>
          </a:xfrm>
        </p:spPr>
      </p:pic>
    </p:spTree>
    <p:extLst>
      <p:ext uri="{BB962C8B-B14F-4D97-AF65-F5344CB8AC3E}">
        <p14:creationId xmlns:p14="http://schemas.microsoft.com/office/powerpoint/2010/main" val="365458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75681"/>
            <a:ext cx="7620000" cy="3175000"/>
          </a:xfrm>
        </p:spPr>
      </p:pic>
    </p:spTree>
    <p:extLst>
      <p:ext uri="{BB962C8B-B14F-4D97-AF65-F5344CB8AC3E}">
        <p14:creationId xmlns:p14="http://schemas.microsoft.com/office/powerpoint/2010/main" val="4567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Předrenesanční období – Pompeje, mozaika v lázních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908" y="1600200"/>
            <a:ext cx="3842184" cy="4525963"/>
          </a:xfrm>
        </p:spPr>
      </p:pic>
    </p:spTree>
    <p:extLst>
      <p:ext uri="{BB962C8B-B14F-4D97-AF65-F5344CB8AC3E}">
        <p14:creationId xmlns:p14="http://schemas.microsoft.com/office/powerpoint/2010/main" val="111749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Předrenesanční období - </a:t>
            </a:r>
            <a:r>
              <a:rPr lang="cs-CZ" dirty="0" err="1" smtClean="0"/>
              <a:t>byzanc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50" y="1875631"/>
            <a:ext cx="3060700" cy="3975100"/>
          </a:xfrm>
        </p:spPr>
      </p:pic>
    </p:spTree>
    <p:extLst>
      <p:ext uri="{BB962C8B-B14F-4D97-AF65-F5344CB8AC3E}">
        <p14:creationId xmlns:p14="http://schemas.microsoft.com/office/powerpoint/2010/main" val="188939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Předrenesanční období – </a:t>
            </a:r>
            <a:r>
              <a:rPr lang="cs-CZ" dirty="0" err="1" smtClean="0"/>
              <a:t>Giotto</a:t>
            </a:r>
            <a:r>
              <a:rPr lang="cs-CZ" dirty="0" smtClean="0"/>
              <a:t> 1267-1337, ze života sv. Františka, </a:t>
            </a:r>
            <a:r>
              <a:rPr lang="cs-CZ" dirty="0" err="1" smtClean="0"/>
              <a:t>Assissi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424" y="1600200"/>
            <a:ext cx="5177151" cy="4525963"/>
          </a:xfrm>
        </p:spPr>
      </p:pic>
    </p:spTree>
    <p:extLst>
      <p:ext uri="{BB962C8B-B14F-4D97-AF65-F5344CB8AC3E}">
        <p14:creationId xmlns:p14="http://schemas.microsoft.com/office/powerpoint/2010/main" val="4434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Předrenesanční období - </a:t>
            </a:r>
            <a:r>
              <a:rPr lang="cs-CZ" dirty="0" err="1" smtClean="0"/>
              <a:t>Lorenzetti</a:t>
            </a:r>
            <a:r>
              <a:rPr lang="cs-CZ" dirty="0" smtClean="0"/>
              <a:t>  (současník </a:t>
            </a:r>
            <a:r>
              <a:rPr lang="cs-CZ" dirty="0" err="1" smtClean="0"/>
              <a:t>Giotta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62" y="1600200"/>
            <a:ext cx="2941875" cy="4525963"/>
          </a:xfrm>
        </p:spPr>
      </p:pic>
    </p:spTree>
    <p:extLst>
      <p:ext uri="{BB962C8B-B14F-4D97-AF65-F5344CB8AC3E}">
        <p14:creationId xmlns:p14="http://schemas.microsoft.com/office/powerpoint/2010/main" val="422218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Předrenesanční období – Mistr vyšebrodského oltáře  (vliv </a:t>
            </a:r>
            <a:r>
              <a:rPr lang="cs-CZ" dirty="0" err="1" smtClean="0"/>
              <a:t>Giotta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97" y="1600200"/>
            <a:ext cx="4224805" cy="4525963"/>
          </a:xfrm>
        </p:spPr>
      </p:pic>
    </p:spTree>
    <p:extLst>
      <p:ext uri="{BB962C8B-B14F-4D97-AF65-F5344CB8AC3E}">
        <p14:creationId xmlns:p14="http://schemas.microsoft.com/office/powerpoint/2010/main" val="51017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Hlavní postavy renesance – Filippo </a:t>
            </a:r>
            <a:r>
              <a:rPr lang="cs-CZ" dirty="0" err="1" smtClean="0"/>
              <a:t>Bruneleschi</a:t>
            </a:r>
            <a:r>
              <a:rPr lang="cs-CZ" dirty="0" smtClean="0"/>
              <a:t> (1377-1446), stavitel, sochař, malíř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6937757" cy="4525963"/>
          </a:xfrm>
        </p:spPr>
      </p:pic>
    </p:spTree>
    <p:extLst>
      <p:ext uri="{BB962C8B-B14F-4D97-AF65-F5344CB8AC3E}">
        <p14:creationId xmlns:p14="http://schemas.microsoft.com/office/powerpoint/2010/main" val="75334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915" y="1751236"/>
            <a:ext cx="3810000" cy="42037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70" y="1052736"/>
            <a:ext cx="547687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4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249</Words>
  <Application>Microsoft Office PowerPoint</Application>
  <PresentationFormat>Předvádění na obrazovce (4:3)</PresentationFormat>
  <Paragraphs>23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systému Office</vt:lpstr>
      <vt:lpstr>Vznik lineární perspektivy</vt:lpstr>
      <vt:lpstr>Předrenesanční období – Egypt, hierarchní perspektiva</vt:lpstr>
      <vt:lpstr>Předrenesanční období – Pompeje, mozaika v lázních</vt:lpstr>
      <vt:lpstr>Předrenesanční období - byzanc</vt:lpstr>
      <vt:lpstr>Předrenesanční období – Giotto 1267-1337, ze života sv. Františka, Assissi</vt:lpstr>
      <vt:lpstr>Předrenesanční období - Lorenzetti  (současník Giotta)</vt:lpstr>
      <vt:lpstr>Předrenesanční období – Mistr vyšebrodského oltáře  (vliv Giotta)</vt:lpstr>
      <vt:lpstr>Hlavní postavy renesance – Filippo Bruneleschi (1377-1446), stavitel, sochař, malíř</vt:lpstr>
      <vt:lpstr>Prezentace aplikace PowerPoint</vt:lpstr>
      <vt:lpstr>Hlavní postavy renesance – Donatello (1386-1466) sochař, Masacio (1401-1428) malíř – 1. správná 1Ú LP</vt:lpstr>
      <vt:lpstr>Hlavní postavy renesance – Leon Batista Alberti (1404-1472) stavitel, teoretik, Della pitura libri tre (1335), správná konstrukce pavimenta – costruzione albertina (legittima)</vt:lpstr>
      <vt:lpstr>Hlavní postavy renesance – Paolo di Dono (Uccello) 1396-1475</vt:lpstr>
      <vt:lpstr>Hlavní postavy renesance – Lorenzo Ghiberti (1378-1455), sochař, zakladatel perspektivního reliéfu</vt:lpstr>
      <vt:lpstr>Prezentace aplikace PowerPoint</vt:lpstr>
      <vt:lpstr>Následníci, kteří už znali LP Sandro Botticelli, 1445-1510, trůnící madona se světci, přesně zakreslené kružnice </vt:lpstr>
      <vt:lpstr>Následníci, kteří už znali LP Pietro Vannucci (Perugino), asi 1450-1523, Svatý Šebestián v Panicale </vt:lpstr>
      <vt:lpstr>Následníci, kteří už znali LP Leonardo da Vinci, 1452-1519,  Poslední večeře, Klanění tří králů </vt:lpstr>
      <vt:lpstr> Leonardo da Vinci, Poslední večeře - úběžníky </vt:lpstr>
      <vt:lpstr>Následníci, kteří už znali LP Michelangelo, 1475-1564, Sistinská kaple – perspektiva na válcovou plochu </vt:lpstr>
      <vt:lpstr>Následníci, kteří už znali LP Rafael Santi, 1483-1520, Vatikán- Aténská škola, první správná 2Ú LP </vt:lpstr>
      <vt:lpstr>Následníci, kteří už znali LP Leonardo da Vinci, 1452-1519, Klanění tří králů – skica a nedokončený obraz </vt:lpstr>
      <vt:lpstr>Následníci, kteří už znali LP Albrecht Durer, 1471-1528, Čtyři knihy o proporci (1525) – teorie jak správně kreslit perspektivu </vt:lpstr>
      <vt:lpstr>Albrecht Durer, Čtyři knihy o proporci (1525) – teorie jak správně kreslit perspektivu</vt:lpstr>
      <vt:lpstr>Albrecht Durer, Čtyři knihy o proporci (1525) – teorie jak správně kreslit perspektivu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Vznik lineární perspektivy</dc:title>
  <dc:creator>janyska</dc:creator>
  <cp:lastModifiedBy>janyska</cp:lastModifiedBy>
  <cp:revision>10</cp:revision>
  <dcterms:created xsi:type="dcterms:W3CDTF">2015-11-04T11:13:07Z</dcterms:created>
  <dcterms:modified xsi:type="dcterms:W3CDTF">2015-11-04T12:53:10Z</dcterms:modified>
</cp:coreProperties>
</file>