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259" r:id="rId4"/>
    <p:sldId id="262" r:id="rId5"/>
    <p:sldId id="263" r:id="rId6"/>
    <p:sldId id="265" r:id="rId7"/>
    <p:sldId id="264" r:id="rId8"/>
    <p:sldId id="282" r:id="rId9"/>
    <p:sldId id="266" r:id="rId10"/>
    <p:sldId id="267" r:id="rId11"/>
    <p:sldId id="283" r:id="rId12"/>
    <p:sldId id="268" r:id="rId13"/>
    <p:sldId id="284" r:id="rId14"/>
    <p:sldId id="285" r:id="rId15"/>
    <p:sldId id="286" r:id="rId16"/>
    <p:sldId id="287" r:id="rId17"/>
    <p:sldId id="288" r:id="rId18"/>
    <p:sldId id="289" r:id="rId19"/>
    <p:sldId id="269" r:id="rId20"/>
    <p:sldId id="270" r:id="rId21"/>
    <p:sldId id="291" r:id="rId22"/>
    <p:sldId id="280" r:id="rId23"/>
    <p:sldId id="272" r:id="rId24"/>
    <p:sldId id="279" r:id="rId25"/>
    <p:sldId id="273" r:id="rId26"/>
    <p:sldId id="281" r:id="rId27"/>
    <p:sldId id="275" r:id="rId28"/>
    <p:sldId id="292" r:id="rId29"/>
    <p:sldId id="276" r:id="rId30"/>
    <p:sldId id="277" r:id="rId31"/>
    <p:sldId id="278"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4660"/>
  </p:normalViewPr>
  <p:slideViewPr>
    <p:cSldViewPr snapToGrid="0">
      <p:cViewPr varScale="1">
        <p:scale>
          <a:sx n="71" d="100"/>
          <a:sy n="71" d="100"/>
        </p:scale>
        <p:origin x="67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0E1980-3275-449C-BF41-1CBEB4A1D777}" type="datetimeFigureOut">
              <a:rPr lang="cs-CZ" smtClean="0"/>
              <a:t>24.11.2015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E96CA5-D9E0-4464-8299-CA9A0228D09F}" type="slidenum">
              <a:rPr lang="cs-CZ" smtClean="0"/>
              <a:t>‹#›</a:t>
            </a:fld>
            <a:endParaRPr lang="cs-CZ"/>
          </a:p>
        </p:txBody>
      </p:sp>
    </p:spTree>
    <p:extLst>
      <p:ext uri="{BB962C8B-B14F-4D97-AF65-F5344CB8AC3E}">
        <p14:creationId xmlns:p14="http://schemas.microsoft.com/office/powerpoint/2010/main" val="678986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a:t>
            </a:fld>
            <a:endParaRPr lang="cs-CZ"/>
          </a:p>
        </p:txBody>
      </p:sp>
    </p:spTree>
    <p:extLst>
      <p:ext uri="{BB962C8B-B14F-4D97-AF65-F5344CB8AC3E}">
        <p14:creationId xmlns:p14="http://schemas.microsoft.com/office/powerpoint/2010/main" val="549204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11</a:t>
            </a:fld>
            <a:endParaRPr lang="cs-CZ"/>
          </a:p>
        </p:txBody>
      </p:sp>
    </p:spTree>
    <p:extLst>
      <p:ext uri="{BB962C8B-B14F-4D97-AF65-F5344CB8AC3E}">
        <p14:creationId xmlns:p14="http://schemas.microsoft.com/office/powerpoint/2010/main" val="2419562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12</a:t>
            </a:fld>
            <a:endParaRPr lang="cs-CZ"/>
          </a:p>
        </p:txBody>
      </p:sp>
    </p:spTree>
    <p:extLst>
      <p:ext uri="{BB962C8B-B14F-4D97-AF65-F5344CB8AC3E}">
        <p14:creationId xmlns:p14="http://schemas.microsoft.com/office/powerpoint/2010/main" val="2299655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base"/>
            <a:r>
              <a:rPr lang="cs-CZ" dirty="0"/>
              <a:t>Na státní úrovni jsou zpracovávány rámcové vzdělávací programy (RVP) pro jednotlivé obory vzdělání. Tyto programové dokumenty konkretizují obecné cíle vzdělávání, specifikují klíčové kompetence důležité pro rozvoj osobnosti žáků, vymezují věcné oblasti vzdělávání a jejich obsahy, charakterizují očekávané výsledky vzdělávání a stanovují rámce a pravidla pro tvorbu školních vzdělávacích programů, včetně učebních plánů.</a:t>
            </a:r>
          </a:p>
          <a:p>
            <a:pPr fontAlgn="base"/>
            <a:r>
              <a:rPr lang="cs-CZ" dirty="0"/>
              <a:t>Na základě rámcových vzdělávacích programů a pravidel v nich stanovených si jednotlivé školy vytvářejí své realizační programové dokumenty – školní vzdělávací programy. Dosud (ke 31. 12. 2012) byly vydány rámcové vzdělávací programy pro předškolní vzdělávání, pro základní vzdělávání (včetně programu pro základní školu speciální), pro 284 oborů středního vzdělávání, včetně konzervatoří, pro jazykové školy s právem státní jazykové zkoušky a pro základní umělecké školy</a:t>
            </a:r>
            <a:r>
              <a:rPr lang="cs-CZ" dirty="0" smtClean="0"/>
              <a:t>.</a:t>
            </a:r>
          </a:p>
          <a:p>
            <a:pPr marL="0" marR="0" indent="0" algn="l" defTabSz="914400" rtl="0" eaLnBrk="1" fontAlgn="base" latinLnBrk="0" hangingPunct="1">
              <a:lnSpc>
                <a:spcPct val="100000"/>
              </a:lnSpc>
              <a:spcBef>
                <a:spcPts val="0"/>
              </a:spcBef>
              <a:spcAft>
                <a:spcPts val="0"/>
              </a:spcAft>
              <a:buClrTx/>
              <a:buSzTx/>
              <a:buFontTx/>
              <a:buNone/>
              <a:tabLst/>
              <a:defRPr/>
            </a:pPr>
            <a:r>
              <a:rPr lang="cs-CZ" sz="1200" dirty="0" smtClean="0"/>
              <a:t>) v 1. vlně 63 oborů, ve 2. vlně 82 oborů, ve 3. vlně 82 oborů, ve 4. vlně 49 oborů a v 5. vlně 4 obory, v 6. vlně 1 obor</a:t>
            </a:r>
          </a:p>
          <a:p>
            <a:pPr fontAlgn="base"/>
            <a:endParaRPr lang="cs-CZ" dirty="0"/>
          </a:p>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14</a:t>
            </a:fld>
            <a:endParaRPr lang="cs-CZ"/>
          </a:p>
        </p:txBody>
      </p:sp>
    </p:spTree>
    <p:extLst>
      <p:ext uri="{BB962C8B-B14F-4D97-AF65-F5344CB8AC3E}">
        <p14:creationId xmlns:p14="http://schemas.microsoft.com/office/powerpoint/2010/main" val="21472873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17</a:t>
            </a:fld>
            <a:endParaRPr lang="cs-CZ"/>
          </a:p>
        </p:txBody>
      </p:sp>
    </p:spTree>
    <p:extLst>
      <p:ext uri="{BB962C8B-B14F-4D97-AF65-F5344CB8AC3E}">
        <p14:creationId xmlns:p14="http://schemas.microsoft.com/office/powerpoint/2010/main" val="14587581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19</a:t>
            </a:fld>
            <a:endParaRPr lang="cs-CZ"/>
          </a:p>
        </p:txBody>
      </p:sp>
    </p:spTree>
    <p:extLst>
      <p:ext uri="{BB962C8B-B14F-4D97-AF65-F5344CB8AC3E}">
        <p14:creationId xmlns:p14="http://schemas.microsoft.com/office/powerpoint/2010/main" val="2508139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20</a:t>
            </a:fld>
            <a:endParaRPr lang="cs-CZ"/>
          </a:p>
        </p:txBody>
      </p:sp>
    </p:spTree>
    <p:extLst>
      <p:ext uri="{BB962C8B-B14F-4D97-AF65-F5344CB8AC3E}">
        <p14:creationId xmlns:p14="http://schemas.microsoft.com/office/powerpoint/2010/main" val="422273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21</a:t>
            </a:fld>
            <a:endParaRPr lang="cs-CZ"/>
          </a:p>
        </p:txBody>
      </p:sp>
    </p:spTree>
    <p:extLst>
      <p:ext uri="{BB962C8B-B14F-4D97-AF65-F5344CB8AC3E}">
        <p14:creationId xmlns:p14="http://schemas.microsoft.com/office/powerpoint/2010/main" val="969001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22</a:t>
            </a:fld>
            <a:endParaRPr lang="cs-CZ"/>
          </a:p>
        </p:txBody>
      </p:sp>
    </p:spTree>
    <p:extLst>
      <p:ext uri="{BB962C8B-B14F-4D97-AF65-F5344CB8AC3E}">
        <p14:creationId xmlns:p14="http://schemas.microsoft.com/office/powerpoint/2010/main" val="442626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23</a:t>
            </a:fld>
            <a:endParaRPr lang="cs-CZ"/>
          </a:p>
        </p:txBody>
      </p:sp>
    </p:spTree>
    <p:extLst>
      <p:ext uri="{BB962C8B-B14F-4D97-AF65-F5344CB8AC3E}">
        <p14:creationId xmlns:p14="http://schemas.microsoft.com/office/powerpoint/2010/main" val="1536002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24</a:t>
            </a:fld>
            <a:endParaRPr lang="cs-CZ"/>
          </a:p>
        </p:txBody>
      </p:sp>
    </p:spTree>
    <p:extLst>
      <p:ext uri="{BB962C8B-B14F-4D97-AF65-F5344CB8AC3E}">
        <p14:creationId xmlns:p14="http://schemas.microsoft.com/office/powerpoint/2010/main" val="137904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3</a:t>
            </a:fld>
            <a:endParaRPr lang="cs-CZ"/>
          </a:p>
        </p:txBody>
      </p:sp>
    </p:spTree>
    <p:extLst>
      <p:ext uri="{BB962C8B-B14F-4D97-AF65-F5344CB8AC3E}">
        <p14:creationId xmlns:p14="http://schemas.microsoft.com/office/powerpoint/2010/main" val="31812245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25</a:t>
            </a:fld>
            <a:endParaRPr lang="cs-CZ"/>
          </a:p>
        </p:txBody>
      </p:sp>
    </p:spTree>
    <p:extLst>
      <p:ext uri="{BB962C8B-B14F-4D97-AF65-F5344CB8AC3E}">
        <p14:creationId xmlns:p14="http://schemas.microsoft.com/office/powerpoint/2010/main" val="459025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26</a:t>
            </a:fld>
            <a:endParaRPr lang="cs-CZ"/>
          </a:p>
        </p:txBody>
      </p:sp>
    </p:spTree>
    <p:extLst>
      <p:ext uri="{BB962C8B-B14F-4D97-AF65-F5344CB8AC3E}">
        <p14:creationId xmlns:p14="http://schemas.microsoft.com/office/powerpoint/2010/main" val="2689138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27</a:t>
            </a:fld>
            <a:endParaRPr lang="cs-CZ"/>
          </a:p>
        </p:txBody>
      </p:sp>
    </p:spTree>
    <p:extLst>
      <p:ext uri="{BB962C8B-B14F-4D97-AF65-F5344CB8AC3E}">
        <p14:creationId xmlns:p14="http://schemas.microsoft.com/office/powerpoint/2010/main" val="11511083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28</a:t>
            </a:fld>
            <a:endParaRPr lang="cs-CZ"/>
          </a:p>
        </p:txBody>
      </p:sp>
    </p:spTree>
    <p:extLst>
      <p:ext uri="{BB962C8B-B14F-4D97-AF65-F5344CB8AC3E}">
        <p14:creationId xmlns:p14="http://schemas.microsoft.com/office/powerpoint/2010/main" val="18586856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29</a:t>
            </a:fld>
            <a:endParaRPr lang="cs-CZ"/>
          </a:p>
        </p:txBody>
      </p:sp>
    </p:spTree>
    <p:extLst>
      <p:ext uri="{BB962C8B-B14F-4D97-AF65-F5344CB8AC3E}">
        <p14:creationId xmlns:p14="http://schemas.microsoft.com/office/powerpoint/2010/main" val="921423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30</a:t>
            </a:fld>
            <a:endParaRPr lang="cs-CZ"/>
          </a:p>
        </p:txBody>
      </p:sp>
    </p:spTree>
    <p:extLst>
      <p:ext uri="{BB962C8B-B14F-4D97-AF65-F5344CB8AC3E}">
        <p14:creationId xmlns:p14="http://schemas.microsoft.com/office/powerpoint/2010/main" val="34640386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31</a:t>
            </a:fld>
            <a:endParaRPr lang="cs-CZ"/>
          </a:p>
        </p:txBody>
      </p:sp>
    </p:spTree>
    <p:extLst>
      <p:ext uri="{BB962C8B-B14F-4D97-AF65-F5344CB8AC3E}">
        <p14:creationId xmlns:p14="http://schemas.microsoft.com/office/powerpoint/2010/main" val="839141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4</a:t>
            </a:fld>
            <a:endParaRPr lang="cs-CZ"/>
          </a:p>
        </p:txBody>
      </p:sp>
    </p:spTree>
    <p:extLst>
      <p:ext uri="{BB962C8B-B14F-4D97-AF65-F5344CB8AC3E}">
        <p14:creationId xmlns:p14="http://schemas.microsoft.com/office/powerpoint/2010/main" val="1307215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5</a:t>
            </a:fld>
            <a:endParaRPr lang="cs-CZ"/>
          </a:p>
        </p:txBody>
      </p:sp>
    </p:spTree>
    <p:extLst>
      <p:ext uri="{BB962C8B-B14F-4D97-AF65-F5344CB8AC3E}">
        <p14:creationId xmlns:p14="http://schemas.microsoft.com/office/powerpoint/2010/main" val="1425533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6</a:t>
            </a:fld>
            <a:endParaRPr lang="cs-CZ"/>
          </a:p>
        </p:txBody>
      </p:sp>
    </p:spTree>
    <p:extLst>
      <p:ext uri="{BB962C8B-B14F-4D97-AF65-F5344CB8AC3E}">
        <p14:creationId xmlns:p14="http://schemas.microsoft.com/office/powerpoint/2010/main" val="4190068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7</a:t>
            </a:fld>
            <a:endParaRPr lang="cs-CZ"/>
          </a:p>
        </p:txBody>
      </p:sp>
    </p:spTree>
    <p:extLst>
      <p:ext uri="{BB962C8B-B14F-4D97-AF65-F5344CB8AC3E}">
        <p14:creationId xmlns:p14="http://schemas.microsoft.com/office/powerpoint/2010/main" val="3824592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8</a:t>
            </a:fld>
            <a:endParaRPr lang="cs-CZ"/>
          </a:p>
        </p:txBody>
      </p:sp>
    </p:spTree>
    <p:extLst>
      <p:ext uri="{BB962C8B-B14F-4D97-AF65-F5344CB8AC3E}">
        <p14:creationId xmlns:p14="http://schemas.microsoft.com/office/powerpoint/2010/main" val="3023146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9</a:t>
            </a:fld>
            <a:endParaRPr lang="cs-CZ"/>
          </a:p>
        </p:txBody>
      </p:sp>
    </p:spTree>
    <p:extLst>
      <p:ext uri="{BB962C8B-B14F-4D97-AF65-F5344CB8AC3E}">
        <p14:creationId xmlns:p14="http://schemas.microsoft.com/office/powerpoint/2010/main" val="4134583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48C4B44-343A-474D-8E29-6A235941B946}" type="slidenum">
              <a:rPr lang="cs-CZ" smtClean="0"/>
              <a:t>10</a:t>
            </a:fld>
            <a:endParaRPr lang="cs-CZ"/>
          </a:p>
        </p:txBody>
      </p:sp>
    </p:spTree>
    <p:extLst>
      <p:ext uri="{BB962C8B-B14F-4D97-AF65-F5344CB8AC3E}">
        <p14:creationId xmlns:p14="http://schemas.microsoft.com/office/powerpoint/2010/main" val="177277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6D5D1CE-4E87-45E6-80E1-D7D39FFFE932}" type="datetimeFigureOut">
              <a:rPr lang="cs-CZ" smtClean="0"/>
              <a:t>24.11.2015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3368226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D5D1CE-4E87-45E6-80E1-D7D39FFFE932}" type="datetimeFigureOut">
              <a:rPr lang="cs-CZ" smtClean="0"/>
              <a:t>24.11.2015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3702242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D5D1CE-4E87-45E6-80E1-D7D39FFFE932}" type="datetimeFigureOut">
              <a:rPr lang="cs-CZ" smtClean="0"/>
              <a:t>24.11.2015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208792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D5D1CE-4E87-45E6-80E1-D7D39FFFE932}" type="datetimeFigureOut">
              <a:rPr lang="cs-CZ" smtClean="0"/>
              <a:t>24.11.2015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1908953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6D5D1CE-4E87-45E6-80E1-D7D39FFFE932}" type="datetimeFigureOut">
              <a:rPr lang="cs-CZ" smtClean="0"/>
              <a:t>24.11.2015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591025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6D5D1CE-4E87-45E6-80E1-D7D39FFFE932}" type="datetimeFigureOut">
              <a:rPr lang="cs-CZ" smtClean="0"/>
              <a:t>24.11.2015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415815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6D5D1CE-4E87-45E6-80E1-D7D39FFFE932}" type="datetimeFigureOut">
              <a:rPr lang="cs-CZ" smtClean="0"/>
              <a:t>24.11.2015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289691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6D5D1CE-4E87-45E6-80E1-D7D39FFFE932}" type="datetimeFigureOut">
              <a:rPr lang="cs-CZ" smtClean="0"/>
              <a:t>24.11.2015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3366958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6D5D1CE-4E87-45E6-80E1-D7D39FFFE932}" type="datetimeFigureOut">
              <a:rPr lang="cs-CZ" smtClean="0"/>
              <a:t>24.11.2015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188316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6D5D1CE-4E87-45E6-80E1-D7D39FFFE932}" type="datetimeFigureOut">
              <a:rPr lang="cs-CZ" smtClean="0"/>
              <a:t>24.11.2015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99426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6D5D1CE-4E87-45E6-80E1-D7D39FFFE932}" type="datetimeFigureOut">
              <a:rPr lang="cs-CZ" smtClean="0"/>
              <a:t>24.11.2015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79E3792-4ED6-40A5-B3EC-F285F0C3453A}" type="slidenum">
              <a:rPr lang="cs-CZ" smtClean="0"/>
              <a:t>‹#›</a:t>
            </a:fld>
            <a:endParaRPr lang="cs-CZ"/>
          </a:p>
        </p:txBody>
      </p:sp>
    </p:spTree>
    <p:extLst>
      <p:ext uri="{BB962C8B-B14F-4D97-AF65-F5344CB8AC3E}">
        <p14:creationId xmlns:p14="http://schemas.microsoft.com/office/powerpoint/2010/main" val="57786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D5D1CE-4E87-45E6-80E1-D7D39FFFE932}" type="datetimeFigureOut">
              <a:rPr lang="cs-CZ" smtClean="0"/>
              <a:t>24.11.2015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9E3792-4ED6-40A5-B3EC-F285F0C3453A}" type="slidenum">
              <a:rPr lang="cs-CZ" smtClean="0"/>
              <a:t>‹#›</a:t>
            </a:fld>
            <a:endParaRPr lang="cs-CZ"/>
          </a:p>
        </p:txBody>
      </p:sp>
    </p:spTree>
    <p:extLst>
      <p:ext uri="{BB962C8B-B14F-4D97-AF65-F5344CB8AC3E}">
        <p14:creationId xmlns:p14="http://schemas.microsoft.com/office/powerpoint/2010/main" val="439271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1007708"/>
            <a:ext cx="12192000" cy="3286123"/>
          </a:xfrm>
          <a:solidFill>
            <a:schemeClr val="accent1">
              <a:alpha val="96000"/>
            </a:schemeClr>
          </a:solidFill>
        </p:spPr>
        <p:txBody>
          <a:bodyPr anchor="ctr">
            <a:normAutofit/>
          </a:bodyPr>
          <a:lstStyle/>
          <a:p>
            <a:r>
              <a:rPr lang="cs-CZ" sz="6600" b="1" dirty="0" smtClean="0">
                <a:solidFill>
                  <a:schemeClr val="bg1"/>
                </a:solidFill>
                <a:latin typeface="+mn-lt"/>
              </a:rPr>
              <a:t>Vzdělávací politika</a:t>
            </a:r>
            <a:endParaRPr lang="cs-CZ" sz="6600" b="1" dirty="0">
              <a:solidFill>
                <a:schemeClr val="bg1"/>
              </a:solidFill>
              <a:latin typeface="+mn-lt"/>
            </a:endParaRPr>
          </a:p>
        </p:txBody>
      </p:sp>
      <p:sp>
        <p:nvSpPr>
          <p:cNvPr id="3" name="Podnadpis 2"/>
          <p:cNvSpPr>
            <a:spLocks noGrp="1"/>
          </p:cNvSpPr>
          <p:nvPr>
            <p:ph type="subTitle" idx="1"/>
          </p:nvPr>
        </p:nvSpPr>
        <p:spPr>
          <a:xfrm>
            <a:off x="2875620" y="3916626"/>
            <a:ext cx="6440760" cy="2137792"/>
          </a:xfrm>
        </p:spPr>
        <p:txBody>
          <a:bodyPr>
            <a:normAutofit/>
          </a:bodyPr>
          <a:lstStyle/>
          <a:p>
            <a:r>
              <a:rPr lang="cs-CZ" dirty="0" smtClean="0">
                <a:solidFill>
                  <a:schemeClr val="tx1">
                    <a:lumMod val="50000"/>
                    <a:lumOff val="50000"/>
                  </a:schemeClr>
                </a:solidFill>
              </a:rPr>
              <a:t>   </a:t>
            </a:r>
          </a:p>
        </p:txBody>
      </p:sp>
      <p:cxnSp>
        <p:nvCxnSpPr>
          <p:cNvPr id="5" name="Přímá spojnice 4"/>
          <p:cNvCxnSpPr/>
          <p:nvPr/>
        </p:nvCxnSpPr>
        <p:spPr>
          <a:xfrm>
            <a:off x="0" y="3286125"/>
            <a:ext cx="12192000" cy="0"/>
          </a:xfrm>
          <a:prstGeom prst="line">
            <a:avLst/>
          </a:prstGeom>
          <a:ln w="762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629491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Společenský kontext</a:t>
            </a:r>
            <a:endParaRPr lang="cs-CZ" b="1" dirty="0">
              <a:solidFill>
                <a:schemeClr val="bg1"/>
              </a:solidFill>
              <a:latin typeface="+mn-lt"/>
            </a:endParaRPr>
          </a:p>
        </p:txBody>
      </p:sp>
      <p:sp>
        <p:nvSpPr>
          <p:cNvPr id="3" name="Podnadpis 2"/>
          <p:cNvSpPr>
            <a:spLocks noGrp="1"/>
          </p:cNvSpPr>
          <p:nvPr>
            <p:ph type="subTitle" idx="1"/>
          </p:nvPr>
        </p:nvSpPr>
        <p:spPr>
          <a:xfrm>
            <a:off x="7449671" y="3563471"/>
            <a:ext cx="3652023" cy="1798075"/>
          </a:xfrm>
        </p:spPr>
        <p:txBody>
          <a:bodyPr>
            <a:normAutofit/>
          </a:bodyPr>
          <a:lstStyle/>
          <a:p>
            <a:pPr>
              <a:spcBef>
                <a:spcPts val="0"/>
              </a:spcBef>
              <a:buClr>
                <a:schemeClr val="accent2"/>
              </a:buClr>
              <a:defRPr/>
            </a:pPr>
            <a:r>
              <a:rPr lang="cs-CZ" sz="3200" dirty="0">
                <a:solidFill>
                  <a:schemeClr val="accent2"/>
                </a:solidFill>
              </a:rPr>
              <a:t>4</a:t>
            </a:r>
            <a:r>
              <a:rPr lang="cs-CZ" sz="3200" dirty="0" smtClean="0">
                <a:solidFill>
                  <a:schemeClr val="accent2"/>
                </a:solidFill>
              </a:rPr>
              <a:t>.</a:t>
            </a:r>
            <a:r>
              <a:rPr lang="cs-CZ" sz="3200" dirty="0" smtClean="0">
                <a:solidFill>
                  <a:schemeClr val="tx1">
                    <a:lumMod val="65000"/>
                    <a:lumOff val="35000"/>
                  </a:schemeClr>
                </a:solidFill>
              </a:rPr>
              <a:t> Demografický vývoj</a:t>
            </a:r>
          </a:p>
        </p:txBody>
      </p:sp>
      <p:pic>
        <p:nvPicPr>
          <p:cNvPr id="5" name="Obrázek 4"/>
          <p:cNvPicPr>
            <a:picLocks noChangeAspect="1"/>
          </p:cNvPicPr>
          <p:nvPr/>
        </p:nvPicPr>
        <p:blipFill>
          <a:blip r:embed="rId3"/>
          <a:stretch>
            <a:fillRect/>
          </a:stretch>
        </p:blipFill>
        <p:spPr>
          <a:xfrm>
            <a:off x="0" y="2795633"/>
            <a:ext cx="7829550" cy="3333750"/>
          </a:xfrm>
          <a:prstGeom prst="rect">
            <a:avLst/>
          </a:prstGeom>
        </p:spPr>
      </p:pic>
    </p:spTree>
    <p:extLst>
      <p:ext uri="{BB962C8B-B14F-4D97-AF65-F5344CB8AC3E}">
        <p14:creationId xmlns:p14="http://schemas.microsoft.com/office/powerpoint/2010/main" val="3590185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Důsledek: požadavek celoživotního učení</a:t>
            </a:r>
            <a:endParaRPr lang="cs-CZ" b="1" dirty="0">
              <a:solidFill>
                <a:schemeClr val="bg1"/>
              </a:solidFill>
              <a:latin typeface="+mn-lt"/>
            </a:endParaRPr>
          </a:p>
        </p:txBody>
      </p:sp>
      <p:sp>
        <p:nvSpPr>
          <p:cNvPr id="3" name="Podnadpis 2"/>
          <p:cNvSpPr>
            <a:spLocks noGrp="1"/>
          </p:cNvSpPr>
          <p:nvPr>
            <p:ph type="subTitle" idx="1"/>
          </p:nvPr>
        </p:nvSpPr>
        <p:spPr>
          <a:xfrm>
            <a:off x="941295" y="2689413"/>
            <a:ext cx="10160400" cy="2672134"/>
          </a:xfrm>
        </p:spPr>
        <p:txBody>
          <a:bodyPr>
            <a:normAutofit/>
          </a:bodyPr>
          <a:lstStyle/>
          <a:p>
            <a:pPr marL="457200" indent="-457200" algn="just">
              <a:spcBef>
                <a:spcPts val="0"/>
              </a:spcBef>
              <a:buClr>
                <a:schemeClr val="accent2"/>
              </a:buClr>
              <a:buFont typeface="Wingdings" panose="05000000000000000000" pitchFamily="2" charset="2"/>
              <a:buChar char="§"/>
              <a:defRPr/>
            </a:pPr>
            <a:r>
              <a:rPr lang="cs-CZ" sz="3200" dirty="0" smtClean="0">
                <a:solidFill>
                  <a:schemeClr val="tx1">
                    <a:lumMod val="65000"/>
                    <a:lumOff val="35000"/>
                  </a:schemeClr>
                </a:solidFill>
              </a:rPr>
              <a:t>Rychlost technologických změn (šok z budoucnosti)</a:t>
            </a:r>
          </a:p>
          <a:p>
            <a:pPr marL="457200" indent="-457200" algn="just">
              <a:spcBef>
                <a:spcPts val="0"/>
              </a:spcBef>
              <a:buClr>
                <a:schemeClr val="accent2"/>
              </a:buClr>
              <a:buFont typeface="Wingdings" panose="05000000000000000000" pitchFamily="2" charset="2"/>
              <a:buChar char="§"/>
              <a:defRPr/>
            </a:pPr>
            <a:endParaRPr lang="cs-CZ" sz="3200" dirty="0" smtClean="0">
              <a:solidFill>
                <a:schemeClr val="tx1">
                  <a:lumMod val="65000"/>
                  <a:lumOff val="35000"/>
                </a:schemeClr>
              </a:solidFill>
            </a:endParaRPr>
          </a:p>
          <a:p>
            <a:pPr marL="457200" indent="-457200" algn="just">
              <a:spcBef>
                <a:spcPts val="0"/>
              </a:spcBef>
              <a:buClr>
                <a:schemeClr val="accent2"/>
              </a:buClr>
              <a:buFont typeface="Wingdings" panose="05000000000000000000" pitchFamily="2" charset="2"/>
              <a:buChar char="§"/>
              <a:defRPr/>
            </a:pPr>
            <a:r>
              <a:rPr lang="cs-CZ" sz="3200" dirty="0" smtClean="0">
                <a:solidFill>
                  <a:schemeClr val="tx1">
                    <a:lumMod val="65000"/>
                    <a:lumOff val="35000"/>
                  </a:schemeClr>
                </a:solidFill>
              </a:rPr>
              <a:t>Zastarávání poznatků (poločas rozpadu)</a:t>
            </a:r>
          </a:p>
          <a:p>
            <a:pPr marL="457200" indent="-457200" algn="just">
              <a:spcBef>
                <a:spcPts val="0"/>
              </a:spcBef>
              <a:buClr>
                <a:schemeClr val="accent2"/>
              </a:buClr>
              <a:buFont typeface="Wingdings" panose="05000000000000000000" pitchFamily="2" charset="2"/>
              <a:buChar char="§"/>
              <a:defRPr/>
            </a:pPr>
            <a:endParaRPr lang="cs-CZ" sz="3200" dirty="0" smtClean="0">
              <a:solidFill>
                <a:schemeClr val="tx1">
                  <a:lumMod val="65000"/>
                  <a:lumOff val="35000"/>
                </a:schemeClr>
              </a:solidFill>
            </a:endParaRPr>
          </a:p>
        </p:txBody>
      </p:sp>
    </p:spTree>
    <p:extLst>
      <p:ext uri="{BB962C8B-B14F-4D97-AF65-F5344CB8AC3E}">
        <p14:creationId xmlns:p14="http://schemas.microsoft.com/office/powerpoint/2010/main" val="3311082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Periodizace vzdělávacích reforem</a:t>
            </a:r>
            <a:endParaRPr lang="cs-CZ" b="1" dirty="0">
              <a:solidFill>
                <a:schemeClr val="bg1"/>
              </a:solidFill>
              <a:latin typeface="+mn-lt"/>
            </a:endParaRPr>
          </a:p>
        </p:txBody>
      </p:sp>
      <p:sp>
        <p:nvSpPr>
          <p:cNvPr id="3" name="Podnadpis 2"/>
          <p:cNvSpPr>
            <a:spLocks noGrp="1"/>
          </p:cNvSpPr>
          <p:nvPr>
            <p:ph type="subTitle" idx="1"/>
          </p:nvPr>
        </p:nvSpPr>
        <p:spPr>
          <a:xfrm>
            <a:off x="847165" y="2460813"/>
            <a:ext cx="10596282" cy="3953434"/>
          </a:xfrm>
        </p:spPr>
        <p:txBody>
          <a:bodyPr>
            <a:normAutofit/>
          </a:bodyPr>
          <a:lstStyle/>
          <a:p>
            <a:pPr marL="514350" indent="-514350" algn="just">
              <a:spcBef>
                <a:spcPts val="0"/>
              </a:spcBef>
              <a:buClr>
                <a:schemeClr val="accent2"/>
              </a:buClr>
              <a:buAutoNum type="arabicPeriod"/>
              <a:defRPr/>
            </a:pPr>
            <a:r>
              <a:rPr lang="cs-CZ" sz="3200" dirty="0" smtClean="0">
                <a:solidFill>
                  <a:schemeClr val="tx1">
                    <a:lumMod val="65000"/>
                    <a:lumOff val="35000"/>
                  </a:schemeClr>
                </a:solidFill>
              </a:rPr>
              <a:t>Nápravné reformy</a:t>
            </a:r>
          </a:p>
          <a:p>
            <a:pPr marL="514350" indent="-514350" algn="just">
              <a:spcBef>
                <a:spcPts val="0"/>
              </a:spcBef>
              <a:buClr>
                <a:schemeClr val="accent2"/>
              </a:buClr>
              <a:buAutoNum type="arabicPeriod"/>
              <a:defRPr/>
            </a:pPr>
            <a:endParaRPr lang="cs-CZ" sz="3200" dirty="0" smtClean="0">
              <a:solidFill>
                <a:schemeClr val="tx1">
                  <a:lumMod val="65000"/>
                  <a:lumOff val="35000"/>
                </a:schemeClr>
              </a:solidFill>
            </a:endParaRPr>
          </a:p>
          <a:p>
            <a:pPr marL="514350" indent="-514350" algn="just">
              <a:spcBef>
                <a:spcPts val="0"/>
              </a:spcBef>
              <a:buClr>
                <a:schemeClr val="accent2"/>
              </a:buClr>
              <a:buAutoNum type="arabicPeriod"/>
              <a:defRPr/>
            </a:pPr>
            <a:r>
              <a:rPr lang="cs-CZ" sz="3200" dirty="0" smtClean="0">
                <a:solidFill>
                  <a:schemeClr val="tx1">
                    <a:lumMod val="65000"/>
                    <a:lumOff val="35000"/>
                  </a:schemeClr>
                </a:solidFill>
              </a:rPr>
              <a:t>Modernizační reformy</a:t>
            </a:r>
          </a:p>
          <a:p>
            <a:pPr marL="514350" indent="-514350" algn="just">
              <a:spcBef>
                <a:spcPts val="0"/>
              </a:spcBef>
              <a:buClr>
                <a:schemeClr val="accent2"/>
              </a:buClr>
              <a:buAutoNum type="arabicPeriod"/>
              <a:defRPr/>
            </a:pPr>
            <a:endParaRPr lang="cs-CZ" sz="3200" dirty="0" smtClean="0">
              <a:solidFill>
                <a:schemeClr val="tx1">
                  <a:lumMod val="65000"/>
                  <a:lumOff val="35000"/>
                </a:schemeClr>
              </a:solidFill>
            </a:endParaRPr>
          </a:p>
          <a:p>
            <a:pPr marL="514350" indent="-514350" algn="just">
              <a:spcBef>
                <a:spcPts val="0"/>
              </a:spcBef>
              <a:buClr>
                <a:schemeClr val="accent2"/>
              </a:buClr>
              <a:buAutoNum type="arabicPeriod"/>
              <a:defRPr/>
            </a:pPr>
            <a:r>
              <a:rPr lang="cs-CZ" sz="3200" dirty="0" smtClean="0">
                <a:solidFill>
                  <a:schemeClr val="tx1">
                    <a:lumMod val="65000"/>
                    <a:lumOff val="35000"/>
                  </a:schemeClr>
                </a:solidFill>
              </a:rPr>
              <a:t>Strukturální reformy</a:t>
            </a:r>
          </a:p>
          <a:p>
            <a:pPr marL="514350" indent="-514350" algn="just">
              <a:spcBef>
                <a:spcPts val="0"/>
              </a:spcBef>
              <a:buClr>
                <a:schemeClr val="accent2"/>
              </a:buClr>
              <a:buAutoNum type="arabicPeriod"/>
              <a:defRPr/>
            </a:pPr>
            <a:endParaRPr lang="cs-CZ" sz="3200" dirty="0" smtClean="0">
              <a:solidFill>
                <a:schemeClr val="tx1">
                  <a:lumMod val="65000"/>
                  <a:lumOff val="35000"/>
                </a:schemeClr>
              </a:solidFill>
            </a:endParaRPr>
          </a:p>
          <a:p>
            <a:pPr marL="514350" indent="-514350" algn="just">
              <a:spcBef>
                <a:spcPts val="0"/>
              </a:spcBef>
              <a:buClr>
                <a:schemeClr val="accent2"/>
              </a:buClr>
              <a:buAutoNum type="arabicPeriod"/>
              <a:defRPr/>
            </a:pPr>
            <a:r>
              <a:rPr lang="cs-CZ" sz="3200" dirty="0" smtClean="0">
                <a:solidFill>
                  <a:schemeClr val="tx1">
                    <a:lumMod val="65000"/>
                    <a:lumOff val="35000"/>
                  </a:schemeClr>
                </a:solidFill>
              </a:rPr>
              <a:t>Systémové </a:t>
            </a:r>
            <a:r>
              <a:rPr lang="cs-CZ" sz="3200" dirty="0" smtClean="0">
                <a:solidFill>
                  <a:schemeClr val="tx1">
                    <a:lumMod val="65000"/>
                    <a:lumOff val="35000"/>
                  </a:schemeClr>
                </a:solidFill>
              </a:rPr>
              <a:t>reformy (kurikulární reforma)</a:t>
            </a:r>
            <a:endParaRPr lang="cs-CZ" sz="3200" dirty="0" smtClean="0">
              <a:solidFill>
                <a:schemeClr val="tx1">
                  <a:lumMod val="65000"/>
                  <a:lumOff val="35000"/>
                </a:schemeClr>
              </a:solidFill>
            </a:endParaRPr>
          </a:p>
        </p:txBody>
      </p:sp>
    </p:spTree>
    <p:extLst>
      <p:ext uri="{BB962C8B-B14F-4D97-AF65-F5344CB8AC3E}">
        <p14:creationId xmlns:p14="http://schemas.microsoft.com/office/powerpoint/2010/main" val="2655308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Národní vzdělávací program</a:t>
            </a:r>
            <a:endParaRPr lang="cs-CZ" b="1" dirty="0">
              <a:solidFill>
                <a:schemeClr val="bg1"/>
              </a:solidFill>
              <a:latin typeface="+mn-lt"/>
            </a:endParaRPr>
          </a:p>
        </p:txBody>
      </p:sp>
      <p:sp>
        <p:nvSpPr>
          <p:cNvPr id="3" name="Podnadpis 2"/>
          <p:cNvSpPr>
            <a:spLocks noGrp="1"/>
          </p:cNvSpPr>
          <p:nvPr>
            <p:ph type="subTitle" idx="1"/>
          </p:nvPr>
        </p:nvSpPr>
        <p:spPr>
          <a:xfrm>
            <a:off x="779929" y="2019637"/>
            <a:ext cx="959896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Vymezuje kurikulum </a:t>
            </a:r>
            <a:r>
              <a:rPr lang="cs-CZ" sz="3600" dirty="0">
                <a:solidFill>
                  <a:schemeClr val="tx1">
                    <a:lumMod val="65000"/>
                    <a:lumOff val="35000"/>
                  </a:schemeClr>
                </a:solidFill>
              </a:rPr>
              <a:t>v daném </a:t>
            </a:r>
            <a:r>
              <a:rPr lang="cs-CZ" sz="3600" dirty="0" smtClean="0">
                <a:solidFill>
                  <a:schemeClr val="tx1">
                    <a:lumMod val="65000"/>
                    <a:lumOff val="35000"/>
                  </a:schemeClr>
                </a:solidFill>
              </a:rPr>
              <a:t>státě</a:t>
            </a:r>
          </a:p>
          <a:p>
            <a:pPr marL="571500" indent="-571500" algn="l">
              <a:lnSpc>
                <a:spcPct val="160000"/>
              </a:lnSpc>
              <a:spcBef>
                <a:spcPts val="0"/>
              </a:spcBef>
              <a:buClr>
                <a:schemeClr val="accent2"/>
              </a:buClr>
              <a:buFont typeface="Wingdings" panose="05000000000000000000" pitchFamily="2" charset="2"/>
              <a:buChar char="§"/>
              <a:defRPr/>
            </a:pPr>
            <a:r>
              <a:rPr lang="cs-CZ" sz="3600" dirty="0">
                <a:solidFill>
                  <a:schemeClr val="tx1">
                    <a:lumMod val="65000"/>
                    <a:lumOff val="35000"/>
                  </a:schemeClr>
                </a:solidFill>
              </a:rPr>
              <a:t>V</a:t>
            </a:r>
            <a:r>
              <a:rPr lang="cs-CZ" sz="3600" dirty="0" smtClean="0">
                <a:solidFill>
                  <a:schemeClr val="tx1">
                    <a:lumMod val="65000"/>
                    <a:lumOff val="35000"/>
                  </a:schemeClr>
                </a:solidFill>
              </a:rPr>
              <a:t>ytvořen </a:t>
            </a:r>
            <a:r>
              <a:rPr lang="cs-CZ" sz="3600" dirty="0">
                <a:solidFill>
                  <a:schemeClr val="tx1">
                    <a:lumMod val="65000"/>
                    <a:lumOff val="35000"/>
                  </a:schemeClr>
                </a:solidFill>
              </a:rPr>
              <a:t>a schválen </a:t>
            </a:r>
            <a:r>
              <a:rPr lang="cs-CZ" sz="3600" dirty="0" smtClean="0">
                <a:solidFill>
                  <a:schemeClr val="tx1">
                    <a:lumMod val="65000"/>
                    <a:lumOff val="35000"/>
                  </a:schemeClr>
                </a:solidFill>
              </a:rPr>
              <a:t>MŠMT</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Formuluje </a:t>
            </a:r>
            <a:r>
              <a:rPr lang="cs-CZ" sz="3600" dirty="0">
                <a:solidFill>
                  <a:schemeClr val="tx1">
                    <a:lumMod val="65000"/>
                    <a:lumOff val="35000"/>
                  </a:schemeClr>
                </a:solidFill>
              </a:rPr>
              <a:t>cíle vzdělávání, učební plány, </a:t>
            </a:r>
            <a:r>
              <a:rPr lang="cs-CZ" sz="3600" dirty="0" smtClean="0">
                <a:solidFill>
                  <a:schemeClr val="tx1">
                    <a:lumMod val="65000"/>
                    <a:lumOff val="35000"/>
                  </a:schemeClr>
                </a:solidFill>
              </a:rPr>
              <a:t>učivo</a:t>
            </a:r>
          </a:p>
          <a:p>
            <a:pPr marL="571500" indent="-571500" algn="l">
              <a:lnSpc>
                <a:spcPct val="160000"/>
              </a:lnSpc>
              <a:spcBef>
                <a:spcPts val="0"/>
              </a:spcBef>
              <a:buClr>
                <a:schemeClr val="accent2"/>
              </a:buClr>
              <a:buFont typeface="Wingdings" panose="05000000000000000000" pitchFamily="2" charset="2"/>
              <a:buChar char="§"/>
              <a:defRPr/>
            </a:pPr>
            <a:endParaRPr lang="cs-CZ" sz="3600" dirty="0">
              <a:solidFill>
                <a:schemeClr val="tx1">
                  <a:lumMod val="65000"/>
                  <a:lumOff val="35000"/>
                </a:schemeClr>
              </a:solidFill>
            </a:endParaRPr>
          </a:p>
        </p:txBody>
      </p:sp>
    </p:spTree>
    <p:extLst>
      <p:ext uri="{BB962C8B-B14F-4D97-AF65-F5344CB8AC3E}">
        <p14:creationId xmlns:p14="http://schemas.microsoft.com/office/powerpoint/2010/main" val="3070480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lstStyle/>
          <a:p>
            <a:r>
              <a:rPr lang="cs-CZ" b="1" dirty="0" smtClean="0">
                <a:solidFill>
                  <a:schemeClr val="bg1"/>
                </a:solidFill>
                <a:latin typeface="+mn-lt"/>
              </a:rPr>
              <a:t>Rámcový vzdělávací program</a:t>
            </a:r>
            <a:endParaRPr lang="cs-CZ" b="1" dirty="0">
              <a:solidFill>
                <a:schemeClr val="bg1"/>
              </a:solidFill>
              <a:latin typeface="+mn-lt"/>
            </a:endParaRPr>
          </a:p>
        </p:txBody>
      </p:sp>
      <p:sp>
        <p:nvSpPr>
          <p:cNvPr id="3" name="Podnadpis 2"/>
          <p:cNvSpPr>
            <a:spLocks noGrp="1"/>
          </p:cNvSpPr>
          <p:nvPr>
            <p:ph type="subTitle" idx="1"/>
          </p:nvPr>
        </p:nvSpPr>
        <p:spPr>
          <a:xfrm>
            <a:off x="186612" y="2019637"/>
            <a:ext cx="1168630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RVP ZV: 2005</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RVP PV: 2007</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RVP G: 2009</a:t>
            </a:r>
          </a:p>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RVP OV: postupně pro </a:t>
            </a:r>
            <a:r>
              <a:rPr lang="cs-CZ" sz="3600" dirty="0">
                <a:solidFill>
                  <a:schemeClr val="tx1">
                    <a:lumMod val="65000"/>
                    <a:lumOff val="35000"/>
                  </a:schemeClr>
                </a:solidFill>
              </a:rPr>
              <a:t>jednotlivé obory </a:t>
            </a:r>
            <a:r>
              <a:rPr lang="cs-CZ" sz="3600" dirty="0" smtClean="0">
                <a:solidFill>
                  <a:schemeClr val="tx1">
                    <a:lumMod val="65000"/>
                    <a:lumOff val="35000"/>
                  </a:schemeClr>
                </a:solidFill>
              </a:rPr>
              <a:t>2007 </a:t>
            </a:r>
            <a:r>
              <a:rPr lang="cs-CZ" sz="3600" dirty="0">
                <a:solidFill>
                  <a:schemeClr val="tx1">
                    <a:lumMod val="65000"/>
                    <a:lumOff val="35000"/>
                  </a:schemeClr>
                </a:solidFill>
              </a:rPr>
              <a:t>– </a:t>
            </a:r>
            <a:r>
              <a:rPr lang="cs-CZ" sz="3600" dirty="0" smtClean="0">
                <a:solidFill>
                  <a:schemeClr val="tx1">
                    <a:lumMod val="65000"/>
                    <a:lumOff val="35000"/>
                  </a:schemeClr>
                </a:solidFill>
              </a:rPr>
              <a:t>2012 (6 vln</a:t>
            </a:r>
            <a:r>
              <a:rPr lang="cs-CZ" sz="3600" dirty="0" smtClean="0">
                <a:solidFill>
                  <a:schemeClr val="tx1">
                    <a:lumMod val="65000"/>
                    <a:lumOff val="35000"/>
                  </a:schemeClr>
                </a:solidFill>
              </a:rPr>
              <a:t>)</a:t>
            </a:r>
            <a:endParaRPr lang="cs-CZ" sz="3600" dirty="0" smtClean="0">
              <a:solidFill>
                <a:schemeClr val="tx1">
                  <a:lumMod val="65000"/>
                  <a:lumOff val="35000"/>
                </a:schemeClr>
              </a:solidFill>
            </a:endParaRPr>
          </a:p>
        </p:txBody>
      </p:sp>
    </p:spTree>
    <p:extLst>
      <p:ext uri="{BB962C8B-B14F-4D97-AF65-F5344CB8AC3E}">
        <p14:creationId xmlns:p14="http://schemas.microsoft.com/office/powerpoint/2010/main" val="2396847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5658" y="864062"/>
            <a:ext cx="9013371" cy="5241472"/>
          </a:xfrm>
          <a:prstGeom prst="rect">
            <a:avLst/>
          </a:prstGeom>
        </p:spPr>
      </p:pic>
    </p:spTree>
    <p:extLst>
      <p:ext uri="{BB962C8B-B14F-4D97-AF65-F5344CB8AC3E}">
        <p14:creationId xmlns:p14="http://schemas.microsoft.com/office/powerpoint/2010/main" val="1864495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6063" y="746578"/>
            <a:ext cx="3901810" cy="556401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4247" y="750122"/>
            <a:ext cx="3926541" cy="56149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78978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lstStyle/>
          <a:p>
            <a:r>
              <a:rPr lang="cs-CZ" b="1" dirty="0" smtClean="0">
                <a:solidFill>
                  <a:schemeClr val="bg1"/>
                </a:solidFill>
                <a:latin typeface="+mn-lt"/>
              </a:rPr>
              <a:t>Rámcový vzdělávací program</a:t>
            </a:r>
            <a:endParaRPr lang="cs-CZ" b="1" dirty="0">
              <a:solidFill>
                <a:schemeClr val="bg1"/>
              </a:solidFill>
              <a:latin typeface="+mn-lt"/>
            </a:endParaRPr>
          </a:p>
        </p:txBody>
      </p:sp>
      <p:sp>
        <p:nvSpPr>
          <p:cNvPr id="3" name="Podnadpis 2"/>
          <p:cNvSpPr>
            <a:spLocks noGrp="1"/>
          </p:cNvSpPr>
          <p:nvPr>
            <p:ph type="subTitle" idx="1"/>
          </p:nvPr>
        </p:nvSpPr>
        <p:spPr>
          <a:xfrm>
            <a:off x="252849" y="1844823"/>
            <a:ext cx="11686301" cy="4329953"/>
          </a:xfrm>
        </p:spPr>
        <p:txBody>
          <a:bodyPr numCol="1">
            <a:noAutofit/>
          </a:bodyPr>
          <a:lstStyle/>
          <a:p>
            <a:pPr marL="571500" indent="-571500" algn="l">
              <a:lnSpc>
                <a:spcPct val="160000"/>
              </a:lnSpc>
              <a:spcBef>
                <a:spcPts val="0"/>
              </a:spcBef>
              <a:buClr>
                <a:schemeClr val="accent2"/>
              </a:buClr>
              <a:buFont typeface="Wingdings" panose="05000000000000000000" pitchFamily="2" charset="2"/>
              <a:buChar char="§"/>
              <a:defRPr/>
            </a:pPr>
            <a:r>
              <a:rPr lang="cs-CZ" sz="3600" dirty="0" smtClean="0">
                <a:solidFill>
                  <a:schemeClr val="tx1">
                    <a:lumMod val="65000"/>
                    <a:lumOff val="35000"/>
                  </a:schemeClr>
                </a:solidFill>
              </a:rPr>
              <a:t>Zavedení nových pojmů: </a:t>
            </a:r>
          </a:p>
          <a:p>
            <a:pPr marL="1485900" lvl="2" indent="-571500" algn="l">
              <a:lnSpc>
                <a:spcPct val="160000"/>
              </a:lnSpc>
              <a:spcBef>
                <a:spcPts val="0"/>
              </a:spcBef>
              <a:buClr>
                <a:schemeClr val="accent2"/>
              </a:buClr>
              <a:buFont typeface="Wingdings" panose="05000000000000000000" pitchFamily="2" charset="2"/>
              <a:buChar char="§"/>
              <a:defRPr/>
            </a:pPr>
            <a:r>
              <a:rPr lang="cs-CZ" sz="3000" dirty="0" smtClean="0">
                <a:solidFill>
                  <a:schemeClr val="tx1">
                    <a:lumMod val="65000"/>
                    <a:lumOff val="35000"/>
                  </a:schemeClr>
                </a:solidFill>
              </a:rPr>
              <a:t>vzdělávací oblasti</a:t>
            </a:r>
          </a:p>
          <a:p>
            <a:pPr marL="1485900" lvl="2" indent="-571500" algn="l">
              <a:lnSpc>
                <a:spcPct val="160000"/>
              </a:lnSpc>
              <a:spcBef>
                <a:spcPts val="0"/>
              </a:spcBef>
              <a:buClr>
                <a:schemeClr val="accent2"/>
              </a:buClr>
              <a:buFont typeface="Wingdings" panose="05000000000000000000" pitchFamily="2" charset="2"/>
              <a:buChar char="§"/>
              <a:defRPr/>
            </a:pPr>
            <a:r>
              <a:rPr lang="cs-CZ" sz="3000" dirty="0">
                <a:solidFill>
                  <a:schemeClr val="tx1">
                    <a:lumMod val="65000"/>
                    <a:lumOff val="35000"/>
                  </a:schemeClr>
                </a:solidFill>
              </a:rPr>
              <a:t>o</a:t>
            </a:r>
            <a:r>
              <a:rPr lang="cs-CZ" sz="3000" dirty="0" smtClean="0">
                <a:solidFill>
                  <a:schemeClr val="tx1">
                    <a:lumMod val="65000"/>
                    <a:lumOff val="35000"/>
                  </a:schemeClr>
                </a:solidFill>
              </a:rPr>
              <a:t>čekávané výstupy</a:t>
            </a:r>
          </a:p>
          <a:p>
            <a:pPr marL="1485900" lvl="2" indent="-571500" algn="l">
              <a:lnSpc>
                <a:spcPct val="160000"/>
              </a:lnSpc>
              <a:spcBef>
                <a:spcPts val="0"/>
              </a:spcBef>
              <a:buClr>
                <a:schemeClr val="accent2"/>
              </a:buClr>
              <a:buFont typeface="Wingdings" panose="05000000000000000000" pitchFamily="2" charset="2"/>
              <a:buChar char="§"/>
              <a:defRPr/>
            </a:pPr>
            <a:r>
              <a:rPr lang="cs-CZ" sz="3000" dirty="0">
                <a:solidFill>
                  <a:schemeClr val="tx1">
                    <a:lumMod val="65000"/>
                    <a:lumOff val="35000"/>
                  </a:schemeClr>
                </a:solidFill>
              </a:rPr>
              <a:t>p</a:t>
            </a:r>
            <a:r>
              <a:rPr lang="cs-CZ" sz="3000" dirty="0" smtClean="0">
                <a:solidFill>
                  <a:schemeClr val="tx1">
                    <a:lumMod val="65000"/>
                    <a:lumOff val="35000"/>
                  </a:schemeClr>
                </a:solidFill>
              </a:rPr>
              <a:t>růřezová témata </a:t>
            </a:r>
            <a:r>
              <a:rPr lang="cs-CZ" sz="2800" dirty="0" smtClean="0">
                <a:solidFill>
                  <a:schemeClr val="tx1">
                    <a:lumMod val="65000"/>
                    <a:lumOff val="35000"/>
                  </a:schemeClr>
                </a:solidFill>
              </a:rPr>
              <a:t>(</a:t>
            </a:r>
            <a:r>
              <a:rPr lang="cs-CZ" sz="2400" dirty="0" smtClean="0">
                <a:solidFill>
                  <a:schemeClr val="tx1">
                    <a:lumMod val="65000"/>
                    <a:lumOff val="35000"/>
                  </a:schemeClr>
                </a:solidFill>
              </a:rPr>
              <a:t>OSV, Výchova </a:t>
            </a:r>
            <a:r>
              <a:rPr lang="cs-CZ" sz="2400" dirty="0">
                <a:solidFill>
                  <a:schemeClr val="tx1">
                    <a:lumMod val="65000"/>
                    <a:lumOff val="35000"/>
                  </a:schemeClr>
                </a:solidFill>
              </a:rPr>
              <a:t>k myšlení v evropských a globálních </a:t>
            </a:r>
            <a:r>
              <a:rPr lang="cs-CZ" sz="2400" dirty="0" smtClean="0">
                <a:solidFill>
                  <a:schemeClr val="tx1">
                    <a:lumMod val="65000"/>
                    <a:lumOff val="35000"/>
                  </a:schemeClr>
                </a:solidFill>
              </a:rPr>
              <a:t>souvislostech, Multikulturní výchova, Environmentální výchova, Mediální výchova)</a:t>
            </a:r>
          </a:p>
          <a:p>
            <a:pPr marL="1485900" lvl="2" indent="-571500" algn="l">
              <a:lnSpc>
                <a:spcPct val="160000"/>
              </a:lnSpc>
              <a:spcBef>
                <a:spcPts val="0"/>
              </a:spcBef>
              <a:buClr>
                <a:schemeClr val="accent2"/>
              </a:buClr>
              <a:buFont typeface="Wingdings" panose="05000000000000000000" pitchFamily="2" charset="2"/>
              <a:buChar char="§"/>
              <a:defRPr/>
            </a:pPr>
            <a:r>
              <a:rPr lang="cs-CZ" sz="2800" dirty="0">
                <a:solidFill>
                  <a:schemeClr val="tx1">
                    <a:lumMod val="65000"/>
                    <a:lumOff val="35000"/>
                  </a:schemeClr>
                </a:solidFill>
              </a:rPr>
              <a:t>klíčové kompetence</a:t>
            </a:r>
          </a:p>
          <a:p>
            <a:pPr marL="1485900" lvl="2" indent="-571500" algn="l">
              <a:lnSpc>
                <a:spcPct val="160000"/>
              </a:lnSpc>
              <a:spcBef>
                <a:spcPts val="0"/>
              </a:spcBef>
              <a:buClr>
                <a:schemeClr val="accent2"/>
              </a:buClr>
              <a:buFont typeface="Wingdings" panose="05000000000000000000" pitchFamily="2" charset="2"/>
              <a:buChar char="§"/>
              <a:defRPr/>
            </a:pPr>
            <a:endParaRPr lang="cs-CZ" sz="3000" dirty="0" smtClean="0"/>
          </a:p>
          <a:p>
            <a:pPr marL="571500" indent="-571500" algn="l">
              <a:lnSpc>
                <a:spcPct val="160000"/>
              </a:lnSpc>
              <a:spcBef>
                <a:spcPts val="0"/>
              </a:spcBef>
              <a:buClr>
                <a:schemeClr val="accent2"/>
              </a:buClr>
              <a:buFont typeface="Wingdings" panose="05000000000000000000" pitchFamily="2" charset="2"/>
              <a:buChar char="§"/>
              <a:defRPr/>
            </a:pPr>
            <a:endParaRPr lang="cs-CZ" sz="3600" dirty="0"/>
          </a:p>
        </p:txBody>
      </p:sp>
    </p:spTree>
    <p:extLst>
      <p:ext uri="{BB962C8B-B14F-4D97-AF65-F5344CB8AC3E}">
        <p14:creationId xmlns:p14="http://schemas.microsoft.com/office/powerpoint/2010/main" val="3946240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548" y="195584"/>
            <a:ext cx="11530282" cy="6490556"/>
          </a:xfrm>
          <a:prstGeom prst="rect">
            <a:avLst/>
          </a:prstGeom>
        </p:spPr>
      </p:pic>
    </p:spTree>
    <p:extLst>
      <p:ext uri="{BB962C8B-B14F-4D97-AF65-F5344CB8AC3E}">
        <p14:creationId xmlns:p14="http://schemas.microsoft.com/office/powerpoint/2010/main" val="795606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4397186"/>
          </a:xfrm>
          <a:solidFill>
            <a:schemeClr val="accent1">
              <a:alpha val="96000"/>
            </a:schemeClr>
          </a:solidFill>
        </p:spPr>
        <p:txBody>
          <a:bodyPr anchor="ctr"/>
          <a:lstStyle/>
          <a:p>
            <a:r>
              <a:rPr lang="cs-CZ" b="1" dirty="0" smtClean="0">
                <a:solidFill>
                  <a:schemeClr val="bg1"/>
                </a:solidFill>
                <a:latin typeface="+mn-lt"/>
              </a:rPr>
              <a:t>Základní dokumenty vzdělávací politiky</a:t>
            </a:r>
            <a:endParaRPr lang="cs-CZ" b="1" dirty="0">
              <a:solidFill>
                <a:schemeClr val="bg1"/>
              </a:solidFill>
              <a:latin typeface="+mn-lt"/>
            </a:endParaRPr>
          </a:p>
        </p:txBody>
      </p:sp>
      <p:sp>
        <p:nvSpPr>
          <p:cNvPr id="3" name="Podnadpis 2"/>
          <p:cNvSpPr>
            <a:spLocks noGrp="1"/>
          </p:cNvSpPr>
          <p:nvPr>
            <p:ph type="subTitle" idx="1"/>
          </p:nvPr>
        </p:nvSpPr>
        <p:spPr>
          <a:xfrm>
            <a:off x="847165" y="2460813"/>
            <a:ext cx="10596282" cy="3953434"/>
          </a:xfrm>
        </p:spPr>
        <p:txBody>
          <a:bodyPr>
            <a:normAutofit/>
          </a:bodyPr>
          <a:lstStyle/>
          <a:p>
            <a:pPr algn="just">
              <a:spcBef>
                <a:spcPts val="0"/>
              </a:spcBef>
              <a:buClr>
                <a:schemeClr val="accent2"/>
              </a:buClr>
              <a:defRPr/>
            </a:pPr>
            <a:r>
              <a:rPr lang="cs-CZ" sz="3200" dirty="0" smtClean="0">
                <a:solidFill>
                  <a:schemeClr val="tx1">
                    <a:lumMod val="65000"/>
                    <a:lumOff val="35000"/>
                  </a:schemeClr>
                </a:solidFill>
              </a:rPr>
              <a:t> </a:t>
            </a:r>
          </a:p>
        </p:txBody>
      </p:sp>
    </p:spTree>
    <p:extLst>
      <p:ext uri="{BB962C8B-B14F-4D97-AF65-F5344CB8AC3E}">
        <p14:creationId xmlns:p14="http://schemas.microsoft.com/office/powerpoint/2010/main" val="104670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Vzdělávací politika</a:t>
            </a:r>
            <a:endParaRPr lang="cs-CZ" b="1" dirty="0">
              <a:solidFill>
                <a:schemeClr val="bg1"/>
              </a:solidFill>
              <a:latin typeface="+mn-lt"/>
            </a:endParaRPr>
          </a:p>
        </p:txBody>
      </p:sp>
      <p:sp>
        <p:nvSpPr>
          <p:cNvPr id="3" name="Podnadpis 2"/>
          <p:cNvSpPr>
            <a:spLocks noGrp="1"/>
          </p:cNvSpPr>
          <p:nvPr>
            <p:ph type="subTitle" idx="1"/>
          </p:nvPr>
        </p:nvSpPr>
        <p:spPr>
          <a:xfrm>
            <a:off x="491965" y="2339788"/>
            <a:ext cx="10609730" cy="3644155"/>
          </a:xfrm>
        </p:spPr>
        <p:txBody>
          <a:bodyPr>
            <a:normAutofit/>
          </a:bodyPr>
          <a:lstStyle/>
          <a:p>
            <a:pPr>
              <a:spcBef>
                <a:spcPts val="0"/>
              </a:spcBef>
              <a:buClr>
                <a:schemeClr val="accent2"/>
              </a:buClr>
              <a:defRPr/>
            </a:pPr>
            <a:r>
              <a:rPr lang="cs-CZ" sz="4400" dirty="0" smtClean="0">
                <a:solidFill>
                  <a:schemeClr val="tx1">
                    <a:lumMod val="65000"/>
                    <a:lumOff val="35000"/>
                  </a:schemeClr>
                </a:solidFill>
              </a:rPr>
              <a:t>Souhrn </a:t>
            </a:r>
            <a:r>
              <a:rPr lang="cs-CZ" sz="4400" dirty="0">
                <a:solidFill>
                  <a:schemeClr val="tx1">
                    <a:lumMod val="65000"/>
                    <a:lumOff val="35000"/>
                  </a:schemeClr>
                </a:solidFill>
              </a:rPr>
              <a:t>konkrétních činností a opatření, kterými stát a další subjekty usilují o </a:t>
            </a:r>
            <a:r>
              <a:rPr lang="cs-CZ" sz="4400" dirty="0" smtClean="0">
                <a:solidFill>
                  <a:schemeClr val="tx1">
                    <a:lumMod val="65000"/>
                    <a:lumOff val="35000"/>
                  </a:schemeClr>
                </a:solidFill>
              </a:rPr>
              <a:t>plánování, realizování a evaluování činností</a:t>
            </a:r>
            <a:r>
              <a:rPr lang="cs-CZ" sz="4400" dirty="0">
                <a:solidFill>
                  <a:schemeClr val="tx1">
                    <a:lumMod val="65000"/>
                    <a:lumOff val="35000"/>
                  </a:schemeClr>
                </a:solidFill>
              </a:rPr>
              <a:t>, které vyplývají z postavení vzdělání ve společnosti</a:t>
            </a:r>
            <a:r>
              <a:rPr lang="cs-CZ" sz="4400" dirty="0" smtClean="0">
                <a:solidFill>
                  <a:schemeClr val="tx1">
                    <a:lumMod val="65000"/>
                    <a:lumOff val="35000"/>
                  </a:schemeClr>
                </a:solidFill>
              </a:rPr>
              <a:t>. </a:t>
            </a:r>
            <a:r>
              <a:rPr lang="cs-CZ" sz="3200" dirty="0" smtClean="0">
                <a:solidFill>
                  <a:schemeClr val="tx1">
                    <a:lumMod val="65000"/>
                    <a:lumOff val="35000"/>
                  </a:schemeClr>
                </a:solidFill>
              </a:rPr>
              <a:t>(volně dle Krebs)</a:t>
            </a:r>
            <a:endParaRPr lang="cs-CZ" sz="3200" dirty="0">
              <a:solidFill>
                <a:schemeClr val="tx1">
                  <a:lumMod val="65000"/>
                  <a:lumOff val="35000"/>
                </a:schemeClr>
              </a:solidFill>
            </a:endParaRPr>
          </a:p>
        </p:txBody>
      </p:sp>
    </p:spTree>
    <p:extLst>
      <p:ext uri="{BB962C8B-B14F-4D97-AF65-F5344CB8AC3E}">
        <p14:creationId xmlns:p14="http://schemas.microsoft.com/office/powerpoint/2010/main" val="428359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Doporučení OECD (1996)</a:t>
            </a:r>
            <a:endParaRPr lang="cs-CZ" b="1" dirty="0">
              <a:solidFill>
                <a:schemeClr val="bg1"/>
              </a:solidFill>
              <a:latin typeface="+mn-lt"/>
            </a:endParaRPr>
          </a:p>
        </p:txBody>
      </p:sp>
      <p:sp>
        <p:nvSpPr>
          <p:cNvPr id="3" name="Podnadpis 2"/>
          <p:cNvSpPr>
            <a:spLocks noGrp="1"/>
          </p:cNvSpPr>
          <p:nvPr>
            <p:ph type="subTitle" idx="1"/>
          </p:nvPr>
        </p:nvSpPr>
        <p:spPr>
          <a:xfrm>
            <a:off x="847165" y="2460813"/>
            <a:ext cx="10596282" cy="3953434"/>
          </a:xfrm>
        </p:spPr>
        <p:txBody>
          <a:bodyPr>
            <a:normAutofit lnSpcReduction="10000"/>
          </a:bodyPr>
          <a:lstStyle/>
          <a:p>
            <a:pPr marL="514350" indent="-514350" algn="just">
              <a:spcBef>
                <a:spcPts val="0"/>
              </a:spcBef>
              <a:buClr>
                <a:schemeClr val="accent2"/>
              </a:buClr>
              <a:buAutoNum type="arabicPeriod"/>
              <a:defRPr/>
            </a:pPr>
            <a:r>
              <a:rPr lang="cs-CZ" sz="3200" dirty="0" smtClean="0">
                <a:solidFill>
                  <a:schemeClr val="tx1">
                    <a:lumMod val="65000"/>
                    <a:lumOff val="35000"/>
                  </a:schemeClr>
                </a:solidFill>
              </a:rPr>
              <a:t>zdokonalování kurikula a kvality (vyvinout nástroje pro hodnocení, zvýšit počty žáků ve všeobecně vzdělávacím proudu SŠ, standardizovat a diferencovat maturitní zkoušku)</a:t>
            </a:r>
          </a:p>
          <a:p>
            <a:pPr marL="514350" indent="-514350" algn="just">
              <a:spcBef>
                <a:spcPts val="0"/>
              </a:spcBef>
              <a:buClr>
                <a:schemeClr val="accent2"/>
              </a:buClr>
              <a:buAutoNum type="arabicPeriod"/>
              <a:defRPr/>
            </a:pPr>
            <a:endParaRPr lang="cs-CZ" sz="3200" dirty="0" smtClean="0">
              <a:solidFill>
                <a:schemeClr val="tx1">
                  <a:lumMod val="65000"/>
                  <a:lumOff val="35000"/>
                </a:schemeClr>
              </a:solidFill>
            </a:endParaRPr>
          </a:p>
          <a:p>
            <a:pPr marL="514350" indent="-514350" algn="just">
              <a:spcBef>
                <a:spcPts val="0"/>
              </a:spcBef>
              <a:buClr>
                <a:schemeClr val="accent2"/>
              </a:buClr>
              <a:buAutoNum type="arabicPeriod"/>
              <a:defRPr/>
            </a:pPr>
            <a:r>
              <a:rPr lang="cs-CZ" sz="3200" dirty="0" smtClean="0">
                <a:solidFill>
                  <a:schemeClr val="tx1">
                    <a:lumMod val="65000"/>
                    <a:lumOff val="35000"/>
                  </a:schemeClr>
                </a:solidFill>
              </a:rPr>
              <a:t>Uplatňování efektivnějších prostředků řízení a správy školství (zřídit regionální úroveň školské správy, propojit DVPP s rozvojem </a:t>
            </a:r>
            <a:r>
              <a:rPr lang="cs-CZ" sz="3200" dirty="0" smtClean="0">
                <a:solidFill>
                  <a:schemeClr val="tx1">
                    <a:lumMod val="65000"/>
                    <a:lumOff val="35000"/>
                  </a:schemeClr>
                </a:solidFill>
              </a:rPr>
              <a:t>školy</a:t>
            </a:r>
          </a:p>
          <a:p>
            <a:pPr marL="514350" indent="-514350" algn="just">
              <a:spcBef>
                <a:spcPts val="0"/>
              </a:spcBef>
              <a:buClr>
                <a:schemeClr val="accent2"/>
              </a:buClr>
              <a:buAutoNum type="arabicPeriod"/>
              <a:defRPr/>
            </a:pPr>
            <a:endParaRPr lang="cs-CZ" sz="3200" dirty="0">
              <a:solidFill>
                <a:schemeClr val="tx1">
                  <a:lumMod val="65000"/>
                  <a:lumOff val="35000"/>
                </a:schemeClr>
              </a:solidFill>
            </a:endParaRPr>
          </a:p>
          <a:p>
            <a:pPr marL="514350" indent="-514350" algn="just">
              <a:spcBef>
                <a:spcPts val="0"/>
              </a:spcBef>
              <a:buClr>
                <a:schemeClr val="accent2"/>
              </a:buClr>
              <a:buAutoNum type="arabicPeriod"/>
              <a:defRPr/>
            </a:pPr>
            <a:r>
              <a:rPr lang="cs-CZ" sz="3200" dirty="0" smtClean="0">
                <a:solidFill>
                  <a:schemeClr val="tx1">
                    <a:lumMod val="65000"/>
                    <a:lumOff val="35000"/>
                  </a:schemeClr>
                </a:solidFill>
              </a:rPr>
              <a:t>Zkvalitnění odborného školství, provázání na trh práce</a:t>
            </a:r>
            <a:endParaRPr lang="cs-CZ" sz="3200" dirty="0" smtClean="0">
              <a:solidFill>
                <a:schemeClr val="tx1">
                  <a:lumMod val="65000"/>
                  <a:lumOff val="35000"/>
                </a:schemeClr>
              </a:solidFill>
            </a:endParaRPr>
          </a:p>
          <a:p>
            <a:pPr algn="just">
              <a:spcBef>
                <a:spcPts val="0"/>
              </a:spcBef>
              <a:buClr>
                <a:schemeClr val="accent2"/>
              </a:buClr>
              <a:defRPr/>
            </a:pPr>
            <a:endParaRPr lang="cs-CZ" sz="3200" dirty="0" smtClean="0">
              <a:solidFill>
                <a:schemeClr val="tx1">
                  <a:lumMod val="65000"/>
                  <a:lumOff val="35000"/>
                </a:schemeClr>
              </a:solidFill>
            </a:endParaRPr>
          </a:p>
          <a:p>
            <a:pPr algn="just">
              <a:spcBef>
                <a:spcPts val="0"/>
              </a:spcBef>
              <a:buClr>
                <a:schemeClr val="accent2"/>
              </a:buClr>
              <a:defRPr/>
            </a:pPr>
            <a:endParaRPr lang="cs-CZ" sz="3200" dirty="0" smtClean="0">
              <a:solidFill>
                <a:schemeClr val="tx1">
                  <a:lumMod val="65000"/>
                  <a:lumOff val="35000"/>
                </a:schemeClr>
              </a:solidFill>
            </a:endParaRPr>
          </a:p>
        </p:txBody>
      </p:sp>
    </p:spTree>
    <p:extLst>
      <p:ext uri="{BB962C8B-B14F-4D97-AF65-F5344CB8AC3E}">
        <p14:creationId xmlns:p14="http://schemas.microsoft.com/office/powerpoint/2010/main" val="2860240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Zelená kniha </a:t>
            </a:r>
            <a:br>
              <a:rPr lang="cs-CZ" b="1" dirty="0" smtClean="0">
                <a:solidFill>
                  <a:schemeClr val="bg1"/>
                </a:solidFill>
                <a:latin typeface="+mn-lt"/>
              </a:rPr>
            </a:br>
            <a:r>
              <a:rPr lang="cs-CZ" b="1" dirty="0" smtClean="0">
                <a:solidFill>
                  <a:schemeClr val="bg1"/>
                </a:solidFill>
                <a:latin typeface="+mn-lt"/>
              </a:rPr>
              <a:t>České vzdělání a Evropa </a:t>
            </a:r>
            <a:r>
              <a:rPr lang="cs-CZ" b="1" dirty="0" smtClean="0">
                <a:solidFill>
                  <a:schemeClr val="bg1"/>
                </a:solidFill>
                <a:latin typeface="+mn-lt"/>
              </a:rPr>
              <a:t>(</a:t>
            </a:r>
            <a:r>
              <a:rPr lang="cs-CZ" b="1" dirty="0" smtClean="0">
                <a:solidFill>
                  <a:schemeClr val="bg1"/>
                </a:solidFill>
                <a:latin typeface="+mn-lt"/>
              </a:rPr>
              <a:t>1999)</a:t>
            </a:r>
            <a:endParaRPr lang="cs-CZ" b="1" dirty="0">
              <a:solidFill>
                <a:schemeClr val="bg1"/>
              </a:solidFill>
              <a:latin typeface="+mn-lt"/>
            </a:endParaRPr>
          </a:p>
        </p:txBody>
      </p:sp>
      <p:sp>
        <p:nvSpPr>
          <p:cNvPr id="3" name="Podnadpis 2"/>
          <p:cNvSpPr>
            <a:spLocks noGrp="1"/>
          </p:cNvSpPr>
          <p:nvPr>
            <p:ph type="subTitle" idx="1"/>
          </p:nvPr>
        </p:nvSpPr>
        <p:spPr>
          <a:xfrm>
            <a:off x="847165" y="2460813"/>
            <a:ext cx="10596282" cy="3953434"/>
          </a:xfrm>
        </p:spPr>
        <p:txBody>
          <a:bodyPr>
            <a:normAutofit/>
          </a:bodyPr>
          <a:lstStyle/>
          <a:p>
            <a:pPr marL="514350" indent="-514350" algn="just">
              <a:spcBef>
                <a:spcPts val="0"/>
              </a:spcBef>
              <a:buClr>
                <a:schemeClr val="accent2"/>
              </a:buClr>
              <a:buAutoNum type="arabicPeriod"/>
              <a:defRPr/>
            </a:pPr>
            <a:endParaRPr lang="cs-CZ" sz="3200" dirty="0" smtClean="0">
              <a:solidFill>
                <a:schemeClr val="tx1">
                  <a:lumMod val="65000"/>
                  <a:lumOff val="35000"/>
                </a:schemeClr>
              </a:solidFill>
            </a:endParaRPr>
          </a:p>
          <a:p>
            <a:pPr algn="just">
              <a:spcBef>
                <a:spcPts val="0"/>
              </a:spcBef>
              <a:buClr>
                <a:schemeClr val="accent2"/>
              </a:buClr>
              <a:defRPr/>
            </a:pPr>
            <a:endParaRPr lang="cs-CZ" sz="3200" dirty="0" smtClean="0">
              <a:solidFill>
                <a:schemeClr val="tx1">
                  <a:lumMod val="65000"/>
                  <a:lumOff val="35000"/>
                </a:schemeClr>
              </a:solidFill>
            </a:endParaRPr>
          </a:p>
          <a:p>
            <a:pPr algn="just">
              <a:spcBef>
                <a:spcPts val="0"/>
              </a:spcBef>
              <a:buClr>
                <a:schemeClr val="accent2"/>
              </a:buClr>
              <a:defRPr/>
            </a:pPr>
            <a:endParaRPr lang="cs-CZ" sz="3200" dirty="0" smtClean="0">
              <a:solidFill>
                <a:schemeClr val="tx1">
                  <a:lumMod val="65000"/>
                  <a:lumOff val="35000"/>
                </a:schemeClr>
              </a:solidFill>
            </a:endParaRPr>
          </a:p>
        </p:txBody>
      </p:sp>
      <p:sp>
        <p:nvSpPr>
          <p:cNvPr id="4" name="Obdélník 3"/>
          <p:cNvSpPr/>
          <p:nvPr/>
        </p:nvSpPr>
        <p:spPr>
          <a:xfrm>
            <a:off x="753036" y="1836945"/>
            <a:ext cx="10260106" cy="5021055"/>
          </a:xfrm>
          <a:prstGeom prst="rect">
            <a:avLst/>
          </a:prstGeom>
        </p:spPr>
        <p:txBody>
          <a:bodyPr wrap="square">
            <a:spAutoFit/>
          </a:bodyPr>
          <a:lstStyle/>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Přehodnotit proporce mezi počátečním a dalším vzděláváním</a:t>
            </a:r>
          </a:p>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Důraz na rozvoj kompetencí</a:t>
            </a:r>
          </a:p>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Celoživotní učení</a:t>
            </a:r>
          </a:p>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Provázanost vzdělávací soustavy</a:t>
            </a:r>
          </a:p>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Participativní vedení</a:t>
            </a:r>
          </a:p>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Kurikulum uspořádané do obecnějších celků</a:t>
            </a:r>
          </a:p>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Důrazy na oblasti jako </a:t>
            </a:r>
            <a:r>
              <a:rPr lang="cs-CZ" sz="2400" dirty="0" smtClean="0">
                <a:solidFill>
                  <a:schemeClr val="tx1">
                    <a:lumMod val="65000"/>
                    <a:lumOff val="35000"/>
                  </a:schemeClr>
                </a:solidFill>
              </a:rPr>
              <a:t>multikulturní </a:t>
            </a:r>
            <a:r>
              <a:rPr lang="cs-CZ" sz="2400" dirty="0">
                <a:solidFill>
                  <a:schemeClr val="tx1">
                    <a:lumMod val="65000"/>
                    <a:lumOff val="35000"/>
                  </a:schemeClr>
                </a:solidFill>
              </a:rPr>
              <a:t>a jazyková výchova</a:t>
            </a:r>
          </a:p>
          <a:p>
            <a:pPr marL="1371600" lvl="2" indent="-457200">
              <a:lnSpc>
                <a:spcPct val="150000"/>
              </a:lnSpc>
              <a:buClr>
                <a:schemeClr val="accent2"/>
              </a:buClr>
              <a:buFont typeface="+mj-lt"/>
              <a:buAutoNum type="arabicPeriod"/>
            </a:pPr>
            <a:r>
              <a:rPr lang="cs-CZ" sz="2400" dirty="0">
                <a:solidFill>
                  <a:schemeClr val="tx1">
                    <a:lumMod val="65000"/>
                    <a:lumOff val="35000"/>
                  </a:schemeClr>
                </a:solidFill>
              </a:rPr>
              <a:t>Proměna funkce a prostředí školy</a:t>
            </a:r>
          </a:p>
          <a:p>
            <a:pPr marL="1371600" lvl="2" indent="-457200">
              <a:lnSpc>
                <a:spcPct val="150000"/>
              </a:lnSpc>
              <a:buClr>
                <a:schemeClr val="accent2"/>
              </a:buClr>
              <a:buFont typeface="+mj-lt"/>
              <a:buAutoNum type="arabicPeriod"/>
            </a:pPr>
            <a:r>
              <a:rPr lang="cs-CZ" sz="2400" dirty="0" smtClean="0">
                <a:solidFill>
                  <a:schemeClr val="tx1">
                    <a:lumMod val="65000"/>
                    <a:lumOff val="35000"/>
                  </a:schemeClr>
                </a:solidFill>
              </a:rPr>
              <a:t>Bakalářské </a:t>
            </a:r>
            <a:r>
              <a:rPr lang="cs-CZ" sz="2400" dirty="0">
                <a:solidFill>
                  <a:schemeClr val="tx1">
                    <a:lumMod val="65000"/>
                    <a:lumOff val="35000"/>
                  </a:schemeClr>
                </a:solidFill>
              </a:rPr>
              <a:t>obory jako prakticky </a:t>
            </a:r>
            <a:r>
              <a:rPr lang="cs-CZ" sz="2400" dirty="0" smtClean="0">
                <a:solidFill>
                  <a:schemeClr val="tx1">
                    <a:lumMod val="65000"/>
                    <a:lumOff val="35000"/>
                  </a:schemeClr>
                </a:solidFill>
              </a:rPr>
              <a:t>zaměřené</a:t>
            </a:r>
            <a:endParaRPr lang="cs-CZ" sz="2400" dirty="0">
              <a:solidFill>
                <a:schemeClr val="tx1">
                  <a:lumMod val="65000"/>
                  <a:lumOff val="35000"/>
                </a:schemeClr>
              </a:solidFill>
            </a:endParaRPr>
          </a:p>
        </p:txBody>
      </p:sp>
    </p:spTree>
    <p:extLst>
      <p:ext uri="{BB962C8B-B14F-4D97-AF65-F5344CB8AC3E}">
        <p14:creationId xmlns:p14="http://schemas.microsoft.com/office/powerpoint/2010/main" val="39839007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Memorandum o celoživotním učení</a:t>
            </a:r>
            <a:endParaRPr lang="cs-CZ" b="1" dirty="0">
              <a:solidFill>
                <a:schemeClr val="bg1"/>
              </a:solidFill>
              <a:latin typeface="+mn-lt"/>
            </a:endParaRPr>
          </a:p>
        </p:txBody>
      </p:sp>
      <p:sp>
        <p:nvSpPr>
          <p:cNvPr id="3" name="Podnadpis 2"/>
          <p:cNvSpPr>
            <a:spLocks noGrp="1"/>
          </p:cNvSpPr>
          <p:nvPr>
            <p:ph type="subTitle" idx="1"/>
          </p:nvPr>
        </p:nvSpPr>
        <p:spPr>
          <a:xfrm>
            <a:off x="847165" y="2460813"/>
            <a:ext cx="10596282" cy="3953434"/>
          </a:xfrm>
        </p:spPr>
        <p:txBody>
          <a:bodyPr>
            <a:normAutofit/>
          </a:bodyPr>
          <a:lstStyle/>
          <a:p>
            <a:pPr>
              <a:spcBef>
                <a:spcPts val="0"/>
              </a:spcBef>
              <a:buClr>
                <a:schemeClr val="accent2"/>
              </a:buClr>
              <a:defRPr/>
            </a:pPr>
            <a:r>
              <a:rPr lang="cs-CZ" sz="3200" dirty="0">
                <a:solidFill>
                  <a:schemeClr val="tx1">
                    <a:lumMod val="65000"/>
                    <a:lumOff val="35000"/>
                  </a:schemeClr>
                </a:solidFill>
              </a:rPr>
              <a:t>„Stát se nejkonkurenceschopnější a nejdynamičtější ekonomikou na světě, která čerpá ze znalostí a dovedností a je schopna nepřetržitého hospodářského růstu při současném dosažení většího množství lepších pracovních příležitostí a větší sociální soudržnosti“ </a:t>
            </a:r>
          </a:p>
          <a:p>
            <a:pPr algn="just">
              <a:spcBef>
                <a:spcPts val="0"/>
              </a:spcBef>
              <a:buClr>
                <a:schemeClr val="accent2"/>
              </a:buClr>
              <a:defRPr/>
            </a:pPr>
            <a:endParaRPr lang="cs-CZ" sz="3200" dirty="0" smtClean="0">
              <a:solidFill>
                <a:schemeClr val="tx1">
                  <a:lumMod val="65000"/>
                  <a:lumOff val="35000"/>
                </a:schemeClr>
              </a:solidFill>
            </a:endParaRPr>
          </a:p>
          <a:p>
            <a:pPr algn="r">
              <a:spcBef>
                <a:spcPts val="0"/>
              </a:spcBef>
              <a:buClr>
                <a:schemeClr val="accent2"/>
              </a:buClr>
              <a:defRPr/>
            </a:pPr>
            <a:r>
              <a:rPr lang="cs-CZ" sz="3200" dirty="0" smtClean="0">
                <a:solidFill>
                  <a:schemeClr val="tx1">
                    <a:lumMod val="65000"/>
                    <a:lumOff val="35000"/>
                  </a:schemeClr>
                </a:solidFill>
              </a:rPr>
              <a:t>(Lisabon, jednání Evropské rady, 2000)</a:t>
            </a:r>
          </a:p>
        </p:txBody>
      </p:sp>
    </p:spTree>
    <p:extLst>
      <p:ext uri="{BB962C8B-B14F-4D97-AF65-F5344CB8AC3E}">
        <p14:creationId xmlns:p14="http://schemas.microsoft.com/office/powerpoint/2010/main" val="168332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Memorandum o celoživotním učení</a:t>
            </a:r>
            <a:endParaRPr lang="cs-CZ" b="1" dirty="0">
              <a:solidFill>
                <a:schemeClr val="bg1"/>
              </a:solidFill>
              <a:latin typeface="+mn-lt"/>
            </a:endParaRPr>
          </a:p>
        </p:txBody>
      </p:sp>
      <p:sp>
        <p:nvSpPr>
          <p:cNvPr id="3" name="Podnadpis 2"/>
          <p:cNvSpPr>
            <a:spLocks noGrp="1"/>
          </p:cNvSpPr>
          <p:nvPr>
            <p:ph type="subTitle" idx="1"/>
          </p:nvPr>
        </p:nvSpPr>
        <p:spPr>
          <a:xfrm>
            <a:off x="443752" y="2164976"/>
            <a:ext cx="11524129" cy="4249271"/>
          </a:xfrm>
        </p:spPr>
        <p:txBody>
          <a:bodyPr>
            <a:normAutofit lnSpcReduction="10000"/>
          </a:bodyPr>
          <a:lstStyle/>
          <a:p>
            <a:pPr algn="l"/>
            <a:r>
              <a:rPr lang="cs-CZ" sz="3200" dirty="0">
                <a:solidFill>
                  <a:schemeClr val="tx1">
                    <a:lumMod val="65000"/>
                    <a:lumOff val="35000"/>
                  </a:schemeClr>
                </a:solidFill>
              </a:rPr>
              <a:t>Celoživotní učení </a:t>
            </a:r>
            <a:r>
              <a:rPr lang="cs-CZ" sz="3200" dirty="0" smtClean="0">
                <a:solidFill>
                  <a:schemeClr val="tx1">
                    <a:lumMod val="65000"/>
                    <a:lumOff val="35000"/>
                  </a:schemeClr>
                </a:solidFill>
              </a:rPr>
              <a:t>jakožto princip, nikoli možnost</a:t>
            </a:r>
          </a:p>
          <a:p>
            <a:pPr algn="l"/>
            <a:r>
              <a:rPr lang="cs-CZ" sz="3200" dirty="0" smtClean="0">
                <a:solidFill>
                  <a:schemeClr val="tx1">
                    <a:lumMod val="65000"/>
                    <a:lumOff val="35000"/>
                  </a:schemeClr>
                </a:solidFill>
              </a:rPr>
              <a:t> </a:t>
            </a:r>
            <a:endParaRPr lang="cs-CZ" sz="3200" dirty="0">
              <a:solidFill>
                <a:schemeClr val="tx1">
                  <a:lumMod val="65000"/>
                  <a:lumOff val="35000"/>
                </a:schemeClr>
              </a:solidFill>
            </a:endParaRPr>
          </a:p>
          <a:p>
            <a:pPr algn="l"/>
            <a:r>
              <a:rPr lang="cs-CZ" sz="3200" dirty="0" smtClean="0">
                <a:solidFill>
                  <a:schemeClr val="tx1">
                    <a:lumMod val="65000"/>
                    <a:lumOff val="35000"/>
                  </a:schemeClr>
                </a:solidFill>
              </a:rPr>
              <a:t>-principy realizace: </a:t>
            </a:r>
          </a:p>
          <a:p>
            <a:pPr algn="l"/>
            <a:r>
              <a:rPr lang="cs-CZ" sz="3200" dirty="0">
                <a:solidFill>
                  <a:schemeClr val="tx1">
                    <a:lumMod val="65000"/>
                    <a:lumOff val="35000"/>
                  </a:schemeClr>
                </a:solidFill>
              </a:rPr>
              <a:t>	</a:t>
            </a:r>
            <a:r>
              <a:rPr lang="cs-CZ" sz="3200" dirty="0" smtClean="0">
                <a:solidFill>
                  <a:schemeClr val="tx1">
                    <a:lumMod val="65000"/>
                    <a:lumOff val="35000"/>
                  </a:schemeClr>
                </a:solidFill>
              </a:rPr>
              <a:t>investice </a:t>
            </a:r>
            <a:r>
              <a:rPr lang="cs-CZ" sz="3200" dirty="0">
                <a:solidFill>
                  <a:schemeClr val="tx1">
                    <a:lumMod val="65000"/>
                    <a:lumOff val="35000"/>
                  </a:schemeClr>
                </a:solidFill>
              </a:rPr>
              <a:t>do vzdělání musí </a:t>
            </a:r>
            <a:r>
              <a:rPr lang="cs-CZ" sz="3200" dirty="0" smtClean="0">
                <a:solidFill>
                  <a:schemeClr val="tx1">
                    <a:lumMod val="65000"/>
                    <a:lumOff val="35000"/>
                  </a:schemeClr>
                </a:solidFill>
              </a:rPr>
              <a:t>růst</a:t>
            </a:r>
          </a:p>
          <a:p>
            <a:pPr algn="l"/>
            <a:r>
              <a:rPr lang="cs-CZ" sz="3200" dirty="0" smtClean="0">
                <a:solidFill>
                  <a:schemeClr val="tx1">
                    <a:lumMod val="65000"/>
                    <a:lumOff val="35000"/>
                  </a:schemeClr>
                </a:solidFill>
              </a:rPr>
              <a:t>	snadné </a:t>
            </a:r>
            <a:r>
              <a:rPr lang="cs-CZ" sz="3200" dirty="0">
                <a:solidFill>
                  <a:schemeClr val="tx1">
                    <a:lumMod val="65000"/>
                    <a:lumOff val="35000"/>
                  </a:schemeClr>
                </a:solidFill>
              </a:rPr>
              <a:t>a přístupné </a:t>
            </a:r>
            <a:r>
              <a:rPr lang="cs-CZ" sz="3200" dirty="0" smtClean="0">
                <a:solidFill>
                  <a:schemeClr val="tx1">
                    <a:lumMod val="65000"/>
                    <a:lumOff val="35000"/>
                  </a:schemeClr>
                </a:solidFill>
              </a:rPr>
              <a:t>poradenství</a:t>
            </a:r>
          </a:p>
          <a:p>
            <a:pPr algn="l"/>
            <a:r>
              <a:rPr lang="cs-CZ" sz="3200" dirty="0">
                <a:solidFill>
                  <a:schemeClr val="tx1">
                    <a:lumMod val="65000"/>
                    <a:lumOff val="35000"/>
                  </a:schemeClr>
                </a:solidFill>
              </a:rPr>
              <a:t>	</a:t>
            </a:r>
            <a:r>
              <a:rPr lang="cs-CZ" sz="3200" dirty="0" smtClean="0">
                <a:solidFill>
                  <a:schemeClr val="tx1">
                    <a:lumMod val="65000"/>
                    <a:lumOff val="35000"/>
                  </a:schemeClr>
                </a:solidFill>
              </a:rPr>
              <a:t>přiblížit </a:t>
            </a:r>
            <a:r>
              <a:rPr lang="cs-CZ" sz="3200" dirty="0">
                <a:solidFill>
                  <a:schemeClr val="tx1">
                    <a:lumMod val="65000"/>
                    <a:lumOff val="35000"/>
                  </a:schemeClr>
                </a:solidFill>
              </a:rPr>
              <a:t>lidem v jejich </a:t>
            </a:r>
            <a:r>
              <a:rPr lang="cs-CZ" sz="3200" dirty="0" smtClean="0">
                <a:solidFill>
                  <a:schemeClr val="tx1">
                    <a:lumMod val="65000"/>
                    <a:lumOff val="35000"/>
                  </a:schemeClr>
                </a:solidFill>
              </a:rPr>
              <a:t>obcích</a:t>
            </a:r>
          </a:p>
          <a:p>
            <a:pPr algn="l"/>
            <a:r>
              <a:rPr lang="cs-CZ" sz="3200" dirty="0">
                <a:solidFill>
                  <a:schemeClr val="tx1">
                    <a:lumMod val="65000"/>
                    <a:lumOff val="35000"/>
                  </a:schemeClr>
                </a:solidFill>
              </a:rPr>
              <a:t>	</a:t>
            </a:r>
            <a:r>
              <a:rPr lang="cs-CZ" sz="3200" dirty="0" smtClean="0">
                <a:solidFill>
                  <a:schemeClr val="tx1">
                    <a:lumMod val="65000"/>
                    <a:lumOff val="35000"/>
                  </a:schemeClr>
                </a:solidFill>
              </a:rPr>
              <a:t>rozvoj </a:t>
            </a:r>
            <a:r>
              <a:rPr lang="cs-CZ" sz="3200" dirty="0">
                <a:solidFill>
                  <a:schemeClr val="tx1">
                    <a:lumMod val="65000"/>
                    <a:lumOff val="35000"/>
                  </a:schemeClr>
                </a:solidFill>
              </a:rPr>
              <a:t>efektivních </a:t>
            </a:r>
            <a:r>
              <a:rPr lang="cs-CZ" sz="3200" dirty="0" smtClean="0">
                <a:solidFill>
                  <a:schemeClr val="tx1">
                    <a:lumMod val="65000"/>
                    <a:lumOff val="35000"/>
                  </a:schemeClr>
                </a:solidFill>
              </a:rPr>
              <a:t>metod</a:t>
            </a:r>
          </a:p>
          <a:p>
            <a:pPr algn="l"/>
            <a:r>
              <a:rPr lang="cs-CZ" sz="3200" dirty="0">
                <a:solidFill>
                  <a:schemeClr val="tx1">
                    <a:lumMod val="65000"/>
                    <a:lumOff val="35000"/>
                  </a:schemeClr>
                </a:solidFill>
              </a:rPr>
              <a:t>	</a:t>
            </a:r>
            <a:r>
              <a:rPr lang="cs-CZ" sz="3200" dirty="0" smtClean="0">
                <a:solidFill>
                  <a:schemeClr val="tx1">
                    <a:lumMod val="65000"/>
                    <a:lumOff val="35000"/>
                  </a:schemeClr>
                </a:solidFill>
              </a:rPr>
              <a:t>zlepšení </a:t>
            </a:r>
            <a:r>
              <a:rPr lang="cs-CZ" sz="3200" dirty="0">
                <a:solidFill>
                  <a:schemeClr val="tx1">
                    <a:lumMod val="65000"/>
                    <a:lumOff val="35000"/>
                  </a:schemeClr>
                </a:solidFill>
              </a:rPr>
              <a:t>hodnocení učení a jeho výsledků</a:t>
            </a:r>
            <a:endParaRPr lang="cs-CZ" sz="3200" dirty="0" smtClean="0">
              <a:solidFill>
                <a:schemeClr val="tx1">
                  <a:lumMod val="65000"/>
                  <a:lumOff val="35000"/>
                </a:schemeClr>
              </a:solidFill>
            </a:endParaRPr>
          </a:p>
        </p:txBody>
      </p:sp>
    </p:spTree>
    <p:extLst>
      <p:ext uri="{BB962C8B-B14F-4D97-AF65-F5344CB8AC3E}">
        <p14:creationId xmlns:p14="http://schemas.microsoft.com/office/powerpoint/2010/main" val="7789261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Memorandum o celoživotním učení</a:t>
            </a:r>
            <a:endParaRPr lang="cs-CZ" b="1" dirty="0">
              <a:solidFill>
                <a:schemeClr val="bg1"/>
              </a:solidFill>
              <a:latin typeface="+mn-lt"/>
            </a:endParaRPr>
          </a:p>
        </p:txBody>
      </p:sp>
      <p:sp>
        <p:nvSpPr>
          <p:cNvPr id="3" name="Podnadpis 2"/>
          <p:cNvSpPr>
            <a:spLocks noGrp="1"/>
          </p:cNvSpPr>
          <p:nvPr>
            <p:ph type="subTitle" idx="1"/>
          </p:nvPr>
        </p:nvSpPr>
        <p:spPr>
          <a:xfrm>
            <a:off x="443752" y="2164976"/>
            <a:ext cx="11524129" cy="4249271"/>
          </a:xfrm>
        </p:spPr>
        <p:txBody>
          <a:bodyPr>
            <a:normAutofit/>
          </a:bodyPr>
          <a:lstStyle/>
          <a:p>
            <a:pPr algn="l"/>
            <a:r>
              <a:rPr lang="cs-CZ" sz="3200" dirty="0"/>
              <a:t>V ČR dosahují výdaje na vzdělávání 5 % HDP </a:t>
            </a:r>
            <a:r>
              <a:rPr lang="cs-CZ" sz="3200" dirty="0" smtClean="0"/>
              <a:t>(2014)</a:t>
            </a:r>
            <a:endParaRPr lang="cs-CZ" sz="3200" dirty="0"/>
          </a:p>
          <a:p>
            <a:pPr algn="l"/>
            <a:endParaRPr lang="cs-CZ" sz="3200" dirty="0" smtClean="0"/>
          </a:p>
          <a:p>
            <a:pPr algn="l"/>
            <a:r>
              <a:rPr lang="cs-CZ" sz="3200" dirty="0" smtClean="0"/>
              <a:t>ČR </a:t>
            </a:r>
            <a:r>
              <a:rPr lang="cs-CZ" sz="3200" dirty="0"/>
              <a:t>tak zaostává za průměrem zemí OECD (6,1 %) i za průměrem zemí EU (5,8 %) </a:t>
            </a:r>
            <a:endParaRPr lang="cs-CZ" sz="3200" dirty="0" smtClean="0"/>
          </a:p>
          <a:p>
            <a:pPr algn="l"/>
            <a:endParaRPr lang="cs-CZ" sz="3200" dirty="0"/>
          </a:p>
          <a:p>
            <a:pPr algn="l"/>
            <a:r>
              <a:rPr lang="cs-CZ" sz="3200" dirty="0" smtClean="0"/>
              <a:t>Na </a:t>
            </a:r>
            <a:r>
              <a:rPr lang="cs-CZ" sz="3200" dirty="0"/>
              <a:t>vzdělávání vynakládají méně pouze Itálie, Maďarsko a Slovensko.</a:t>
            </a:r>
          </a:p>
          <a:p>
            <a:pPr algn="l"/>
            <a:endParaRPr lang="cs-CZ" sz="3200" dirty="0" smtClean="0">
              <a:solidFill>
                <a:schemeClr val="tx1">
                  <a:lumMod val="65000"/>
                  <a:lumOff val="35000"/>
                </a:schemeClr>
              </a:solidFill>
            </a:endParaRPr>
          </a:p>
        </p:txBody>
      </p:sp>
    </p:spTree>
    <p:extLst>
      <p:ext uri="{BB962C8B-B14F-4D97-AF65-F5344CB8AC3E}">
        <p14:creationId xmlns:p14="http://schemas.microsoft.com/office/powerpoint/2010/main" val="1813651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normAutofit/>
          </a:bodyPr>
          <a:lstStyle/>
          <a:p>
            <a:r>
              <a:rPr lang="cs-CZ" sz="5400" b="1" dirty="0" smtClean="0">
                <a:solidFill>
                  <a:schemeClr val="bg1"/>
                </a:solidFill>
                <a:latin typeface="+mn-lt"/>
              </a:rPr>
              <a:t>Národní program rozvoje vzdělávání v ČR, tzv. Bílá kniha (2001)</a:t>
            </a:r>
            <a:endParaRPr lang="cs-CZ" sz="5400" b="1" dirty="0">
              <a:solidFill>
                <a:schemeClr val="bg1"/>
              </a:solidFill>
              <a:latin typeface="+mn-lt"/>
            </a:endParaRPr>
          </a:p>
        </p:txBody>
      </p:sp>
      <p:sp>
        <p:nvSpPr>
          <p:cNvPr id="3" name="Podnadpis 2"/>
          <p:cNvSpPr>
            <a:spLocks noGrp="1"/>
          </p:cNvSpPr>
          <p:nvPr>
            <p:ph type="subTitle" idx="1"/>
          </p:nvPr>
        </p:nvSpPr>
        <p:spPr>
          <a:xfrm>
            <a:off x="443752" y="2164976"/>
            <a:ext cx="11524129" cy="4249271"/>
          </a:xfrm>
        </p:spPr>
        <p:txBody>
          <a:bodyPr>
            <a:normAutofit fontScale="70000" lnSpcReduction="20000"/>
          </a:bodyPr>
          <a:lstStyle/>
          <a:p>
            <a:pPr algn="l"/>
            <a:r>
              <a:rPr lang="cs-CZ" sz="3200" dirty="0" smtClean="0">
                <a:solidFill>
                  <a:schemeClr val="tx1">
                    <a:lumMod val="65000"/>
                    <a:lumOff val="35000"/>
                  </a:schemeClr>
                </a:solidFill>
              </a:rPr>
              <a:t>Strategické vize pro období 2001–2005:</a:t>
            </a:r>
            <a:endParaRPr lang="cs-CZ" sz="3200" dirty="0" smtClean="0">
              <a:solidFill>
                <a:schemeClr val="tx1">
                  <a:lumMod val="65000"/>
                  <a:lumOff val="35000"/>
                </a:schemeClr>
              </a:solidFill>
            </a:endParaRPr>
          </a:p>
          <a:p>
            <a:pPr algn="l"/>
            <a:r>
              <a:rPr lang="cs-CZ" sz="3200" dirty="0" smtClean="0">
                <a:solidFill>
                  <a:schemeClr val="tx1">
                    <a:lumMod val="65000"/>
                    <a:lumOff val="35000"/>
                  </a:schemeClr>
                </a:solidFill>
              </a:rPr>
              <a:t> </a:t>
            </a:r>
          </a:p>
          <a:p>
            <a:pPr marL="514350" indent="-514350" algn="l">
              <a:buClr>
                <a:schemeClr val="accent2"/>
              </a:buClr>
              <a:buFont typeface="+mj-lt"/>
              <a:buAutoNum type="arabicPeriod"/>
            </a:pPr>
            <a:r>
              <a:rPr lang="cs-CZ" sz="3200" dirty="0">
                <a:solidFill>
                  <a:schemeClr val="tx1">
                    <a:lumMod val="65000"/>
                    <a:lumOff val="35000"/>
                  </a:schemeClr>
                </a:solidFill>
              </a:rPr>
              <a:t>Realizace celoživotního učení pro všechny</a:t>
            </a:r>
            <a:br>
              <a:rPr lang="cs-CZ" sz="3200" dirty="0">
                <a:solidFill>
                  <a:schemeClr val="tx1">
                    <a:lumMod val="65000"/>
                    <a:lumOff val="35000"/>
                  </a:schemeClr>
                </a:solidFill>
              </a:rPr>
            </a:br>
            <a:endParaRPr lang="cs-CZ" sz="3200" dirty="0">
              <a:solidFill>
                <a:schemeClr val="tx1">
                  <a:lumMod val="65000"/>
                  <a:lumOff val="35000"/>
                </a:schemeClr>
              </a:solidFill>
            </a:endParaRPr>
          </a:p>
          <a:p>
            <a:pPr marL="514350" indent="-514350" algn="l">
              <a:buClr>
                <a:schemeClr val="accent2"/>
              </a:buClr>
              <a:buFont typeface="+mj-lt"/>
              <a:buAutoNum type="arabicPeriod"/>
            </a:pPr>
            <a:r>
              <a:rPr lang="cs-CZ" sz="3200" dirty="0">
                <a:solidFill>
                  <a:schemeClr val="tx1">
                    <a:lumMod val="65000"/>
                    <a:lumOff val="35000"/>
                  </a:schemeClr>
                </a:solidFill>
              </a:rPr>
              <a:t>Přizpůsobování vzdělávacích a studijních programů potřebám života ve společnosti znalostí</a:t>
            </a:r>
            <a:br>
              <a:rPr lang="cs-CZ" sz="3200" dirty="0">
                <a:solidFill>
                  <a:schemeClr val="tx1">
                    <a:lumMod val="65000"/>
                    <a:lumOff val="35000"/>
                  </a:schemeClr>
                </a:solidFill>
              </a:rPr>
            </a:br>
            <a:endParaRPr lang="cs-CZ" sz="3200" dirty="0">
              <a:solidFill>
                <a:schemeClr val="tx1">
                  <a:lumMod val="65000"/>
                  <a:lumOff val="35000"/>
                </a:schemeClr>
              </a:solidFill>
            </a:endParaRPr>
          </a:p>
          <a:p>
            <a:pPr marL="514350" indent="-514350" algn="l">
              <a:buClr>
                <a:schemeClr val="accent2"/>
              </a:buClr>
              <a:buFont typeface="+mj-lt"/>
              <a:buAutoNum type="arabicPeriod"/>
            </a:pPr>
            <a:r>
              <a:rPr lang="cs-CZ" sz="3200" dirty="0">
                <a:solidFill>
                  <a:schemeClr val="tx1">
                    <a:lumMod val="65000"/>
                    <a:lumOff val="35000"/>
                  </a:schemeClr>
                </a:solidFill>
              </a:rPr>
              <a:t>Monitorování a hodnocení kvality a efektivity vzdělávání</a:t>
            </a:r>
            <a:br>
              <a:rPr lang="cs-CZ" sz="3200" dirty="0">
                <a:solidFill>
                  <a:schemeClr val="tx1">
                    <a:lumMod val="65000"/>
                    <a:lumOff val="35000"/>
                  </a:schemeClr>
                </a:solidFill>
              </a:rPr>
            </a:br>
            <a:endParaRPr lang="cs-CZ" sz="3200" dirty="0">
              <a:solidFill>
                <a:schemeClr val="tx1">
                  <a:lumMod val="65000"/>
                  <a:lumOff val="35000"/>
                </a:schemeClr>
              </a:solidFill>
            </a:endParaRPr>
          </a:p>
          <a:p>
            <a:pPr marL="514350" indent="-514350" algn="l">
              <a:buClr>
                <a:schemeClr val="accent2"/>
              </a:buClr>
              <a:buFont typeface="+mj-lt"/>
              <a:buAutoNum type="arabicPeriod"/>
            </a:pPr>
            <a:r>
              <a:rPr lang="cs-CZ" sz="3200" dirty="0">
                <a:solidFill>
                  <a:schemeClr val="tx1">
                    <a:lumMod val="65000"/>
                    <a:lumOff val="35000"/>
                  </a:schemeClr>
                </a:solidFill>
              </a:rPr>
              <a:t>Podpora vnitřní proměny a otevřenosti vzdělávacích institucí</a:t>
            </a:r>
            <a:br>
              <a:rPr lang="cs-CZ" sz="3200" dirty="0">
                <a:solidFill>
                  <a:schemeClr val="tx1">
                    <a:lumMod val="65000"/>
                    <a:lumOff val="35000"/>
                  </a:schemeClr>
                </a:solidFill>
              </a:rPr>
            </a:br>
            <a:endParaRPr lang="cs-CZ" sz="3200" dirty="0">
              <a:solidFill>
                <a:schemeClr val="tx1">
                  <a:lumMod val="65000"/>
                  <a:lumOff val="35000"/>
                </a:schemeClr>
              </a:solidFill>
            </a:endParaRPr>
          </a:p>
          <a:p>
            <a:pPr marL="514350" indent="-514350" algn="l">
              <a:buClr>
                <a:schemeClr val="accent2"/>
              </a:buClr>
              <a:buFont typeface="+mj-lt"/>
              <a:buAutoNum type="arabicPeriod"/>
            </a:pPr>
            <a:r>
              <a:rPr lang="cs-CZ" sz="3200" dirty="0">
                <a:solidFill>
                  <a:schemeClr val="tx1">
                    <a:lumMod val="65000"/>
                    <a:lumOff val="35000"/>
                  </a:schemeClr>
                </a:solidFill>
              </a:rPr>
              <a:t>Proměna role a profesní perspektivy pedagogických a akademických pracovníků</a:t>
            </a:r>
            <a:br>
              <a:rPr lang="cs-CZ" sz="3200" dirty="0">
                <a:solidFill>
                  <a:schemeClr val="tx1">
                    <a:lumMod val="65000"/>
                    <a:lumOff val="35000"/>
                  </a:schemeClr>
                </a:solidFill>
              </a:rPr>
            </a:br>
            <a:endParaRPr lang="cs-CZ" sz="3200" dirty="0">
              <a:solidFill>
                <a:schemeClr val="tx1">
                  <a:lumMod val="65000"/>
                  <a:lumOff val="35000"/>
                </a:schemeClr>
              </a:solidFill>
            </a:endParaRPr>
          </a:p>
          <a:p>
            <a:pPr marL="514350" indent="-514350" algn="l">
              <a:buClr>
                <a:schemeClr val="accent2"/>
              </a:buClr>
              <a:buFont typeface="+mj-lt"/>
              <a:buAutoNum type="arabicPeriod"/>
            </a:pPr>
            <a:r>
              <a:rPr lang="cs-CZ" sz="3200" dirty="0">
                <a:solidFill>
                  <a:schemeClr val="tx1">
                    <a:lumMod val="65000"/>
                    <a:lumOff val="35000"/>
                  </a:schemeClr>
                </a:solidFill>
              </a:rPr>
              <a:t>Přechod od centralizovaného řízení k odpovědnému </a:t>
            </a:r>
            <a:r>
              <a:rPr lang="cs-CZ" sz="3200" dirty="0" smtClean="0">
                <a:solidFill>
                  <a:schemeClr val="tx1">
                    <a:lumMod val="65000"/>
                    <a:lumOff val="35000"/>
                  </a:schemeClr>
                </a:solidFill>
              </a:rPr>
              <a:t>spolurozhodování</a:t>
            </a:r>
            <a:endParaRPr lang="cs-CZ" sz="3200" dirty="0">
              <a:solidFill>
                <a:schemeClr val="tx1">
                  <a:lumMod val="65000"/>
                  <a:lumOff val="35000"/>
                </a:schemeClr>
              </a:solidFill>
            </a:endParaRPr>
          </a:p>
          <a:p>
            <a:pPr algn="l"/>
            <a:endParaRPr lang="cs-CZ" sz="3200" dirty="0" smtClean="0">
              <a:solidFill>
                <a:schemeClr val="tx1">
                  <a:lumMod val="65000"/>
                  <a:lumOff val="35000"/>
                </a:schemeClr>
              </a:solidFill>
            </a:endParaRPr>
          </a:p>
        </p:txBody>
      </p:sp>
    </p:spTree>
    <p:extLst>
      <p:ext uri="{BB962C8B-B14F-4D97-AF65-F5344CB8AC3E}">
        <p14:creationId xmlns:p14="http://schemas.microsoft.com/office/powerpoint/2010/main" val="482715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normAutofit/>
          </a:bodyPr>
          <a:lstStyle/>
          <a:p>
            <a:r>
              <a:rPr lang="cs-CZ" sz="5400" b="1" dirty="0" smtClean="0">
                <a:solidFill>
                  <a:schemeClr val="bg1"/>
                </a:solidFill>
                <a:latin typeface="+mn-lt"/>
              </a:rPr>
              <a:t>Národní program rozvoje vzdělávání v ČR, tzv. Bílá kniha (2001)</a:t>
            </a:r>
            <a:endParaRPr lang="cs-CZ" sz="5400" b="1" dirty="0">
              <a:solidFill>
                <a:schemeClr val="bg1"/>
              </a:solidFill>
              <a:latin typeface="+mn-lt"/>
            </a:endParaRPr>
          </a:p>
        </p:txBody>
      </p:sp>
      <p:sp>
        <p:nvSpPr>
          <p:cNvPr id="3" name="Podnadpis 2"/>
          <p:cNvSpPr>
            <a:spLocks noGrp="1"/>
          </p:cNvSpPr>
          <p:nvPr>
            <p:ph type="subTitle" idx="1"/>
          </p:nvPr>
        </p:nvSpPr>
        <p:spPr>
          <a:xfrm>
            <a:off x="443752" y="2164976"/>
            <a:ext cx="11524129" cy="4249271"/>
          </a:xfrm>
        </p:spPr>
        <p:txBody>
          <a:bodyPr>
            <a:normAutofit/>
          </a:bodyPr>
          <a:lstStyle/>
          <a:p>
            <a:pPr algn="l"/>
            <a:r>
              <a:rPr lang="cs-CZ" sz="3200" dirty="0" smtClean="0">
                <a:solidFill>
                  <a:schemeClr val="tx1">
                    <a:lumMod val="65000"/>
                    <a:lumOff val="35000"/>
                  </a:schemeClr>
                </a:solidFill>
              </a:rPr>
              <a:t>Konkrétní cíle:</a:t>
            </a:r>
            <a:endParaRPr lang="cs-CZ" sz="3200" dirty="0" smtClean="0">
              <a:solidFill>
                <a:schemeClr val="tx1">
                  <a:lumMod val="65000"/>
                  <a:lumOff val="35000"/>
                </a:schemeClr>
              </a:solidFill>
            </a:endParaRPr>
          </a:p>
          <a:p>
            <a:pPr algn="l"/>
            <a:r>
              <a:rPr lang="cs-CZ" sz="3200" dirty="0" smtClean="0">
                <a:solidFill>
                  <a:schemeClr val="tx1">
                    <a:lumMod val="65000"/>
                    <a:lumOff val="35000"/>
                  </a:schemeClr>
                </a:solidFill>
              </a:rPr>
              <a:t> </a:t>
            </a:r>
          </a:p>
          <a:p>
            <a:pPr marL="514350" indent="-514350" algn="l">
              <a:buClr>
                <a:schemeClr val="accent2"/>
              </a:buClr>
              <a:buAutoNum type="arabicPeriod"/>
            </a:pPr>
            <a:r>
              <a:rPr lang="cs-CZ" sz="3200" dirty="0" smtClean="0">
                <a:solidFill>
                  <a:schemeClr val="tx1">
                    <a:lumMod val="65000"/>
                    <a:lumOff val="35000"/>
                  </a:schemeClr>
                </a:solidFill>
              </a:rPr>
              <a:t>Do </a:t>
            </a:r>
            <a:r>
              <a:rPr lang="cs-CZ" sz="3200" dirty="0" smtClean="0">
                <a:solidFill>
                  <a:schemeClr val="tx1">
                    <a:lumMod val="65000"/>
                    <a:lumOff val="35000"/>
                  </a:schemeClr>
                </a:solidFill>
              </a:rPr>
              <a:t>r. 2005 zajistit polovině populačního ročníku možnost nastoupit do terciárního vzdělávání (2020: 40 %)</a:t>
            </a:r>
          </a:p>
          <a:p>
            <a:pPr marL="514350" indent="-514350" algn="l">
              <a:buClr>
                <a:schemeClr val="accent2"/>
              </a:buClr>
              <a:buAutoNum type="arabicPeriod"/>
            </a:pPr>
            <a:r>
              <a:rPr lang="cs-CZ" sz="3200" dirty="0" smtClean="0">
                <a:solidFill>
                  <a:schemeClr val="tx1">
                    <a:lumMod val="65000"/>
                    <a:lumOff val="35000"/>
                  </a:schemeClr>
                </a:solidFill>
              </a:rPr>
              <a:t>Délka studia z 14,7 na 16,7 roku (průměr EU)</a:t>
            </a:r>
          </a:p>
          <a:p>
            <a:pPr marL="514350" indent="-514350" algn="l">
              <a:buClr>
                <a:schemeClr val="accent2"/>
              </a:buClr>
              <a:buAutoNum type="arabicPeriod"/>
            </a:pPr>
            <a:r>
              <a:rPr lang="cs-CZ" sz="3200" dirty="0" smtClean="0">
                <a:solidFill>
                  <a:schemeClr val="tx1">
                    <a:lumMod val="65000"/>
                    <a:lumOff val="35000"/>
                  </a:schemeClr>
                </a:solidFill>
              </a:rPr>
              <a:t>Vytvořit prostupnou vzdělávací soustavu</a:t>
            </a:r>
          </a:p>
          <a:p>
            <a:pPr marL="514350" indent="-514350" algn="l">
              <a:buClr>
                <a:schemeClr val="accent2"/>
              </a:buClr>
              <a:buAutoNum type="arabicPeriod"/>
            </a:pPr>
            <a:r>
              <a:rPr lang="cs-CZ" sz="3200" dirty="0" smtClean="0">
                <a:solidFill>
                  <a:schemeClr val="tx1">
                    <a:lumMod val="65000"/>
                    <a:lumOff val="35000"/>
                  </a:schemeClr>
                </a:solidFill>
              </a:rPr>
              <a:t>Zvýšit výdaje na vzdělávání z 4,5 % na 6 % v roce 2002</a:t>
            </a:r>
          </a:p>
        </p:txBody>
      </p:sp>
    </p:spTree>
    <p:extLst>
      <p:ext uri="{BB962C8B-B14F-4D97-AF65-F5344CB8AC3E}">
        <p14:creationId xmlns:p14="http://schemas.microsoft.com/office/powerpoint/2010/main" val="5666758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normAutofit fontScale="90000"/>
          </a:bodyPr>
          <a:lstStyle/>
          <a:p>
            <a:r>
              <a:rPr lang="cs-CZ" sz="4900" b="1" dirty="0">
                <a:solidFill>
                  <a:schemeClr val="bg1"/>
                </a:solidFill>
                <a:latin typeface="+mn-lt"/>
              </a:rPr>
              <a:t>Dlouhodobý záměr vzdělávání a rozvoje vzdělávací soustavy České republiky na období </a:t>
            </a:r>
            <a:r>
              <a:rPr lang="cs-CZ" sz="4900" b="1" dirty="0" smtClean="0">
                <a:solidFill>
                  <a:schemeClr val="bg1"/>
                </a:solidFill>
                <a:latin typeface="+mn-lt"/>
              </a:rPr>
              <a:t>2011-2015</a:t>
            </a:r>
            <a:endParaRPr lang="cs-CZ" sz="5400" b="1" dirty="0">
              <a:solidFill>
                <a:schemeClr val="bg1"/>
              </a:solidFill>
              <a:latin typeface="+mn-lt"/>
            </a:endParaRPr>
          </a:p>
        </p:txBody>
      </p:sp>
      <p:sp>
        <p:nvSpPr>
          <p:cNvPr id="3" name="Podnadpis 2"/>
          <p:cNvSpPr>
            <a:spLocks noGrp="1"/>
          </p:cNvSpPr>
          <p:nvPr>
            <p:ph type="subTitle" idx="1"/>
          </p:nvPr>
        </p:nvSpPr>
        <p:spPr>
          <a:xfrm>
            <a:off x="443752" y="2635624"/>
            <a:ext cx="11524129" cy="3778623"/>
          </a:xfrm>
        </p:spPr>
        <p:txBody>
          <a:bodyPr>
            <a:normAutofit/>
          </a:bodyPr>
          <a:lstStyle/>
          <a:p>
            <a:pPr algn="just"/>
            <a:r>
              <a:rPr lang="cs-CZ" sz="3200" dirty="0" smtClean="0">
                <a:solidFill>
                  <a:schemeClr val="tx1">
                    <a:lumMod val="65000"/>
                    <a:lumOff val="35000"/>
                  </a:schemeClr>
                </a:solidFill>
              </a:rPr>
              <a:t>-</a:t>
            </a:r>
            <a:r>
              <a:rPr lang="cs-CZ" sz="3200" dirty="0">
                <a:solidFill>
                  <a:schemeClr val="tx1">
                    <a:lumMod val="65000"/>
                    <a:lumOff val="35000"/>
                  </a:schemeClr>
                </a:solidFill>
              </a:rPr>
              <a:t>zvyšování kvality vzdělávání, dokončení kurikulární reformy</a:t>
            </a:r>
          </a:p>
          <a:p>
            <a:pPr algn="just"/>
            <a:r>
              <a:rPr lang="cs-CZ" sz="3200" dirty="0">
                <a:solidFill>
                  <a:schemeClr val="tx1">
                    <a:lumMod val="65000"/>
                    <a:lumOff val="35000"/>
                  </a:schemeClr>
                </a:solidFill>
              </a:rPr>
              <a:t>-nové metody hodnocení škol</a:t>
            </a:r>
          </a:p>
          <a:p>
            <a:pPr algn="just"/>
            <a:r>
              <a:rPr lang="cs-CZ" sz="3200" dirty="0">
                <a:solidFill>
                  <a:schemeClr val="tx1">
                    <a:lumMod val="65000"/>
                    <a:lumOff val="35000"/>
                  </a:schemeClr>
                </a:solidFill>
              </a:rPr>
              <a:t>-optimalizace nabídky škol</a:t>
            </a:r>
          </a:p>
          <a:p>
            <a:pPr algn="just"/>
            <a:r>
              <a:rPr lang="cs-CZ" sz="3200" dirty="0">
                <a:solidFill>
                  <a:schemeClr val="tx1">
                    <a:lumMod val="65000"/>
                    <a:lumOff val="35000"/>
                  </a:schemeClr>
                </a:solidFill>
              </a:rPr>
              <a:t>-rozvoj odborného vzdělávání</a:t>
            </a:r>
          </a:p>
          <a:p>
            <a:pPr algn="just"/>
            <a:r>
              <a:rPr lang="cs-CZ" sz="3200" dirty="0">
                <a:solidFill>
                  <a:schemeClr val="tx1">
                    <a:lumMod val="65000"/>
                    <a:lumOff val="35000"/>
                  </a:schemeClr>
                </a:solidFill>
              </a:rPr>
              <a:t>-podpora pedagogickým pracovníkům</a:t>
            </a:r>
          </a:p>
          <a:p>
            <a:pPr algn="l"/>
            <a:endParaRPr lang="cs-CZ" sz="3200" dirty="0">
              <a:solidFill>
                <a:schemeClr val="tx1">
                  <a:lumMod val="65000"/>
                  <a:lumOff val="35000"/>
                </a:schemeClr>
              </a:solidFill>
            </a:endParaRPr>
          </a:p>
        </p:txBody>
      </p:sp>
    </p:spTree>
    <p:extLst>
      <p:ext uri="{BB962C8B-B14F-4D97-AF65-F5344CB8AC3E}">
        <p14:creationId xmlns:p14="http://schemas.microsoft.com/office/powerpoint/2010/main" val="3964697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normAutofit/>
          </a:bodyPr>
          <a:lstStyle/>
          <a:p>
            <a:r>
              <a:rPr lang="cs-CZ" sz="5400" b="1" dirty="0" smtClean="0">
                <a:solidFill>
                  <a:schemeClr val="bg1"/>
                </a:solidFill>
                <a:latin typeface="+mn-lt"/>
              </a:rPr>
              <a:t>Strategie vzdělávání 2020</a:t>
            </a:r>
            <a:endParaRPr lang="cs-CZ" sz="5400" b="1" dirty="0">
              <a:solidFill>
                <a:schemeClr val="bg1"/>
              </a:solidFill>
              <a:latin typeface="+mn-lt"/>
            </a:endParaRPr>
          </a:p>
        </p:txBody>
      </p:sp>
      <p:sp>
        <p:nvSpPr>
          <p:cNvPr id="3" name="Podnadpis 2"/>
          <p:cNvSpPr>
            <a:spLocks noGrp="1"/>
          </p:cNvSpPr>
          <p:nvPr>
            <p:ph type="subTitle" idx="1"/>
          </p:nvPr>
        </p:nvSpPr>
        <p:spPr>
          <a:xfrm>
            <a:off x="443752" y="2635624"/>
            <a:ext cx="11524129" cy="3778623"/>
          </a:xfrm>
        </p:spPr>
        <p:txBody>
          <a:bodyPr>
            <a:normAutofit/>
          </a:bodyPr>
          <a:lstStyle/>
          <a:p>
            <a:pPr marL="514350" indent="-514350" algn="just">
              <a:buClr>
                <a:schemeClr val="accent2"/>
              </a:buClr>
              <a:buAutoNum type="arabicPeriod"/>
            </a:pPr>
            <a:r>
              <a:rPr lang="cs-CZ" sz="3200" dirty="0" smtClean="0">
                <a:solidFill>
                  <a:schemeClr val="tx1">
                    <a:lumMod val="65000"/>
                    <a:lumOff val="35000"/>
                  </a:schemeClr>
                </a:solidFill>
              </a:rPr>
              <a:t>Snižování nerovností ve vzdělávání (povinný přípravný ročník, méně odkladů, povinná matematika, mistrovské zkoušky)</a:t>
            </a:r>
          </a:p>
          <a:p>
            <a:pPr marL="514350" indent="-514350" algn="just">
              <a:buClr>
                <a:schemeClr val="accent2"/>
              </a:buClr>
              <a:buAutoNum type="arabicPeriod"/>
            </a:pPr>
            <a:r>
              <a:rPr lang="cs-CZ" sz="3200" dirty="0" smtClean="0">
                <a:solidFill>
                  <a:schemeClr val="tx1">
                    <a:lumMod val="65000"/>
                    <a:lumOff val="35000"/>
                  </a:schemeClr>
                </a:solidFill>
              </a:rPr>
              <a:t>Podpora kvalitní výuky a učitele (zavést kariérní systém, zlepšit přípravu učitelů na VŠ)</a:t>
            </a:r>
          </a:p>
          <a:p>
            <a:pPr marL="514350" indent="-514350" algn="just">
              <a:buClr>
                <a:schemeClr val="accent2"/>
              </a:buClr>
              <a:buAutoNum type="arabicPeriod"/>
            </a:pPr>
            <a:r>
              <a:rPr lang="cs-CZ" sz="3200" dirty="0" smtClean="0">
                <a:solidFill>
                  <a:schemeClr val="tx1">
                    <a:lumMod val="65000"/>
                    <a:lumOff val="35000"/>
                  </a:schemeClr>
                </a:solidFill>
              </a:rPr>
              <a:t>Odpovědné a efektivní řízení vzdělávacího systému (zřízení Národní rady pro vzdělávání, zlepšit komunikaci…)</a:t>
            </a:r>
            <a:endParaRPr lang="cs-CZ" sz="3200" dirty="0">
              <a:solidFill>
                <a:schemeClr val="tx1">
                  <a:lumMod val="65000"/>
                  <a:lumOff val="35000"/>
                </a:schemeClr>
              </a:solidFill>
            </a:endParaRPr>
          </a:p>
        </p:txBody>
      </p:sp>
    </p:spTree>
    <p:extLst>
      <p:ext uri="{BB962C8B-B14F-4D97-AF65-F5344CB8AC3E}">
        <p14:creationId xmlns:p14="http://schemas.microsoft.com/office/powerpoint/2010/main" val="32136090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normAutofit fontScale="90000"/>
          </a:bodyPr>
          <a:lstStyle/>
          <a:p>
            <a:r>
              <a:rPr lang="cs-CZ" sz="4900" b="1" dirty="0">
                <a:solidFill>
                  <a:schemeClr val="bg1"/>
                </a:solidFill>
                <a:latin typeface="+mn-lt"/>
              </a:rPr>
              <a:t>Dlouhodobý záměr vzdělávání a rozvoje vzdělávací soustavy České republiky na období </a:t>
            </a:r>
            <a:r>
              <a:rPr lang="cs-CZ" sz="4900" b="1" dirty="0" smtClean="0">
                <a:solidFill>
                  <a:schemeClr val="bg1"/>
                </a:solidFill>
                <a:latin typeface="+mn-lt"/>
              </a:rPr>
              <a:t>2015-2020</a:t>
            </a:r>
            <a:endParaRPr lang="cs-CZ" sz="5400" b="1" dirty="0">
              <a:solidFill>
                <a:schemeClr val="bg1"/>
              </a:solidFill>
              <a:latin typeface="+mn-lt"/>
            </a:endParaRPr>
          </a:p>
        </p:txBody>
      </p:sp>
      <p:sp>
        <p:nvSpPr>
          <p:cNvPr id="3" name="Podnadpis 2"/>
          <p:cNvSpPr>
            <a:spLocks noGrp="1"/>
          </p:cNvSpPr>
          <p:nvPr>
            <p:ph type="subTitle" idx="1"/>
          </p:nvPr>
        </p:nvSpPr>
        <p:spPr>
          <a:xfrm>
            <a:off x="201706" y="2057400"/>
            <a:ext cx="11766175" cy="4356847"/>
          </a:xfrm>
        </p:spPr>
        <p:txBody>
          <a:bodyPr>
            <a:normAutofit fontScale="92500" lnSpcReduction="10000"/>
          </a:bodyPr>
          <a:lstStyle/>
          <a:p>
            <a:pPr algn="l"/>
            <a:r>
              <a:rPr lang="cs-CZ" sz="3200" dirty="0" smtClean="0">
                <a:solidFill>
                  <a:schemeClr val="tx1">
                    <a:lumMod val="65000"/>
                    <a:lumOff val="35000"/>
                  </a:schemeClr>
                </a:solidFill>
              </a:rPr>
              <a:t>Reaguje na dokument Strategie Evropa 2020 (reakce na krizi)</a:t>
            </a:r>
          </a:p>
          <a:p>
            <a:pPr algn="l"/>
            <a:endParaRPr lang="cs-CZ" sz="3200" dirty="0">
              <a:solidFill>
                <a:schemeClr val="tx1">
                  <a:lumMod val="65000"/>
                  <a:lumOff val="35000"/>
                </a:schemeClr>
              </a:solidFill>
            </a:endParaRPr>
          </a:p>
          <a:p>
            <a:pPr marL="514350" indent="-514350" algn="just">
              <a:buClr>
                <a:schemeClr val="accent2"/>
              </a:buClr>
              <a:buFont typeface="+mj-lt"/>
              <a:buAutoNum type="arabicPeriod"/>
            </a:pPr>
            <a:r>
              <a:rPr lang="cs-CZ" sz="3200" dirty="0" smtClean="0">
                <a:solidFill>
                  <a:schemeClr val="tx1">
                    <a:lumMod val="65000"/>
                    <a:lumOff val="35000"/>
                  </a:schemeClr>
                </a:solidFill>
              </a:rPr>
              <a:t>vzdělávání </a:t>
            </a:r>
            <a:r>
              <a:rPr lang="cs-CZ" sz="3200" dirty="0">
                <a:solidFill>
                  <a:schemeClr val="tx1">
                    <a:lumMod val="65000"/>
                    <a:lumOff val="35000"/>
                  </a:schemeClr>
                </a:solidFill>
              </a:rPr>
              <a:t>pro budoucnost</a:t>
            </a:r>
          </a:p>
          <a:p>
            <a:pPr marL="514350" indent="-514350" algn="just">
              <a:buClr>
                <a:schemeClr val="accent2"/>
              </a:buClr>
              <a:buFont typeface="+mj-lt"/>
              <a:buAutoNum type="arabicPeriod"/>
            </a:pPr>
            <a:r>
              <a:rPr lang="cs-CZ" sz="3200" dirty="0" smtClean="0">
                <a:solidFill>
                  <a:schemeClr val="tx1">
                    <a:lumMod val="65000"/>
                    <a:lumOff val="35000"/>
                  </a:schemeClr>
                </a:solidFill>
              </a:rPr>
              <a:t>eliminovat </a:t>
            </a:r>
            <a:r>
              <a:rPr lang="cs-CZ" sz="3200" dirty="0">
                <a:solidFill>
                  <a:schemeClr val="tx1">
                    <a:lumMod val="65000"/>
                    <a:lumOff val="35000"/>
                  </a:schemeClr>
                </a:solidFill>
              </a:rPr>
              <a:t>odklady školní docházky a sjednotit míru mezi kraji</a:t>
            </a:r>
          </a:p>
          <a:p>
            <a:pPr marL="514350" indent="-514350" algn="just">
              <a:buClr>
                <a:schemeClr val="accent2"/>
              </a:buClr>
              <a:buFont typeface="+mj-lt"/>
              <a:buAutoNum type="arabicPeriod"/>
            </a:pPr>
            <a:r>
              <a:rPr lang="cs-CZ" sz="3200" dirty="0" smtClean="0">
                <a:solidFill>
                  <a:schemeClr val="tx1">
                    <a:lumMod val="65000"/>
                    <a:lumOff val="35000"/>
                  </a:schemeClr>
                </a:solidFill>
              </a:rPr>
              <a:t>zlepšit </a:t>
            </a:r>
            <a:r>
              <a:rPr lang="cs-CZ" sz="3200" dirty="0">
                <a:solidFill>
                  <a:schemeClr val="tx1">
                    <a:lumMod val="65000"/>
                    <a:lumOff val="35000"/>
                  </a:schemeClr>
                </a:solidFill>
              </a:rPr>
              <a:t>finanční podmínky na 2. </a:t>
            </a:r>
            <a:r>
              <a:rPr lang="cs-CZ" sz="3200" dirty="0" smtClean="0">
                <a:solidFill>
                  <a:schemeClr val="tx1">
                    <a:lumMod val="65000"/>
                    <a:lumOff val="35000"/>
                  </a:schemeClr>
                </a:solidFill>
              </a:rPr>
              <a:t>stupni ZŠ</a:t>
            </a:r>
            <a:endParaRPr lang="cs-CZ" sz="3200" dirty="0">
              <a:solidFill>
                <a:schemeClr val="tx1">
                  <a:lumMod val="65000"/>
                  <a:lumOff val="35000"/>
                </a:schemeClr>
              </a:solidFill>
            </a:endParaRPr>
          </a:p>
          <a:p>
            <a:pPr marL="514350" indent="-514350" algn="just">
              <a:buClr>
                <a:schemeClr val="accent2"/>
              </a:buClr>
              <a:buFont typeface="+mj-lt"/>
              <a:buAutoNum type="arabicPeriod"/>
            </a:pPr>
            <a:r>
              <a:rPr lang="cs-CZ" sz="3200" dirty="0" smtClean="0">
                <a:solidFill>
                  <a:schemeClr val="tx1">
                    <a:lumMod val="65000"/>
                    <a:lumOff val="35000"/>
                  </a:schemeClr>
                </a:solidFill>
              </a:rPr>
              <a:t>do </a:t>
            </a:r>
            <a:r>
              <a:rPr lang="cs-CZ" sz="3200" dirty="0">
                <a:solidFill>
                  <a:schemeClr val="tx1">
                    <a:lumMod val="65000"/>
                    <a:lumOff val="35000"/>
                  </a:schemeClr>
                </a:solidFill>
              </a:rPr>
              <a:t>společné části maturitní zkoušky povinně zařadit matematiku, a to od roku </a:t>
            </a:r>
            <a:r>
              <a:rPr lang="cs-CZ" sz="3200" dirty="0" smtClean="0">
                <a:solidFill>
                  <a:schemeClr val="tx1">
                    <a:lumMod val="65000"/>
                    <a:lumOff val="35000"/>
                  </a:schemeClr>
                </a:solidFill>
              </a:rPr>
              <a:t>2019</a:t>
            </a:r>
            <a:endParaRPr lang="cs-CZ" sz="3200" dirty="0">
              <a:solidFill>
                <a:schemeClr val="tx1">
                  <a:lumMod val="65000"/>
                  <a:lumOff val="35000"/>
                </a:schemeClr>
              </a:solidFill>
            </a:endParaRPr>
          </a:p>
          <a:p>
            <a:pPr marL="514350" indent="-514350" algn="just">
              <a:buClr>
                <a:schemeClr val="accent2"/>
              </a:buClr>
              <a:buFont typeface="+mj-lt"/>
              <a:buAutoNum type="arabicPeriod"/>
            </a:pPr>
            <a:r>
              <a:rPr lang="cs-CZ" sz="3200" dirty="0" smtClean="0">
                <a:solidFill>
                  <a:schemeClr val="tx1">
                    <a:lumMod val="65000"/>
                    <a:lumOff val="35000"/>
                  </a:schemeClr>
                </a:solidFill>
              </a:rPr>
              <a:t>zavést </a:t>
            </a:r>
            <a:r>
              <a:rPr lang="cs-CZ" sz="3200" dirty="0">
                <a:solidFill>
                  <a:schemeClr val="tx1">
                    <a:lumMod val="65000"/>
                    <a:lumOff val="35000"/>
                  </a:schemeClr>
                </a:solidFill>
              </a:rPr>
              <a:t>maturitu elektronicky </a:t>
            </a:r>
            <a:r>
              <a:rPr lang="cs-CZ" sz="3200" dirty="0" smtClean="0">
                <a:solidFill>
                  <a:schemeClr val="tx1">
                    <a:lumMod val="65000"/>
                    <a:lumOff val="35000"/>
                  </a:schemeClr>
                </a:solidFill>
              </a:rPr>
              <a:t>ad.</a:t>
            </a:r>
            <a:endParaRPr lang="cs-CZ" sz="3200" dirty="0">
              <a:solidFill>
                <a:schemeClr val="tx1">
                  <a:lumMod val="65000"/>
                  <a:lumOff val="35000"/>
                </a:schemeClr>
              </a:solidFill>
            </a:endParaRPr>
          </a:p>
          <a:p>
            <a:pPr marL="514350" indent="-514350" algn="just">
              <a:buClr>
                <a:schemeClr val="accent2"/>
              </a:buClr>
              <a:buFont typeface="+mj-lt"/>
              <a:buAutoNum type="arabicPeriod"/>
            </a:pPr>
            <a:r>
              <a:rPr lang="cs-CZ" sz="3200" dirty="0" smtClean="0">
                <a:solidFill>
                  <a:schemeClr val="tx1">
                    <a:lumMod val="65000"/>
                    <a:lumOff val="35000"/>
                  </a:schemeClr>
                </a:solidFill>
              </a:rPr>
              <a:t>zlepšit </a:t>
            </a:r>
            <a:r>
              <a:rPr lang="cs-CZ" sz="3200" dirty="0">
                <a:solidFill>
                  <a:schemeClr val="tx1">
                    <a:lumMod val="65000"/>
                    <a:lumOff val="35000"/>
                  </a:schemeClr>
                </a:solidFill>
              </a:rPr>
              <a:t>přípravu na pedagogických fakultách</a:t>
            </a:r>
          </a:p>
          <a:p>
            <a:pPr algn="l"/>
            <a:endParaRPr lang="cs-CZ" sz="3200" dirty="0">
              <a:solidFill>
                <a:schemeClr val="tx1">
                  <a:lumMod val="65000"/>
                  <a:lumOff val="35000"/>
                </a:schemeClr>
              </a:solidFill>
            </a:endParaRPr>
          </a:p>
          <a:p>
            <a:pPr algn="l"/>
            <a:endParaRPr lang="cs-CZ" sz="3200" dirty="0" smtClean="0">
              <a:solidFill>
                <a:schemeClr val="tx1">
                  <a:lumMod val="65000"/>
                  <a:lumOff val="35000"/>
                </a:schemeClr>
              </a:solidFill>
            </a:endParaRPr>
          </a:p>
          <a:p>
            <a:pPr algn="l"/>
            <a:endParaRPr lang="cs-CZ" sz="3200" dirty="0">
              <a:solidFill>
                <a:schemeClr val="tx1">
                  <a:lumMod val="65000"/>
                  <a:lumOff val="35000"/>
                </a:schemeClr>
              </a:solidFill>
            </a:endParaRPr>
          </a:p>
        </p:txBody>
      </p:sp>
    </p:spTree>
    <p:extLst>
      <p:ext uri="{BB962C8B-B14F-4D97-AF65-F5344CB8AC3E}">
        <p14:creationId xmlns:p14="http://schemas.microsoft.com/office/powerpoint/2010/main" val="567312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Společenský kontext</a:t>
            </a:r>
            <a:endParaRPr lang="cs-CZ" b="1" dirty="0">
              <a:solidFill>
                <a:schemeClr val="bg1"/>
              </a:solidFill>
              <a:latin typeface="+mn-lt"/>
            </a:endParaRPr>
          </a:p>
        </p:txBody>
      </p:sp>
      <p:sp>
        <p:nvSpPr>
          <p:cNvPr id="3" name="Podnadpis 2"/>
          <p:cNvSpPr>
            <a:spLocks noGrp="1"/>
          </p:cNvSpPr>
          <p:nvPr>
            <p:ph type="subTitle" idx="1"/>
          </p:nvPr>
        </p:nvSpPr>
        <p:spPr>
          <a:xfrm>
            <a:off x="5943599" y="3344485"/>
            <a:ext cx="5158095" cy="2017061"/>
          </a:xfrm>
        </p:spPr>
        <p:txBody>
          <a:bodyPr>
            <a:normAutofit/>
          </a:bodyPr>
          <a:lstStyle/>
          <a:p>
            <a:pPr marL="742950" indent="-742950">
              <a:spcBef>
                <a:spcPts val="0"/>
              </a:spcBef>
              <a:buClr>
                <a:schemeClr val="accent2"/>
              </a:buClr>
              <a:buAutoNum type="arabicPeriod"/>
              <a:defRPr/>
            </a:pPr>
            <a:r>
              <a:rPr lang="cs-CZ" sz="3600" dirty="0" smtClean="0">
                <a:solidFill>
                  <a:schemeClr val="tx1">
                    <a:lumMod val="65000"/>
                    <a:lumOff val="35000"/>
                  </a:schemeClr>
                </a:solidFill>
              </a:rPr>
              <a:t>Přechod                        ke společnosti vědění</a:t>
            </a:r>
          </a:p>
          <a:p>
            <a:pPr marL="742950" indent="-742950">
              <a:spcBef>
                <a:spcPts val="0"/>
              </a:spcBef>
              <a:buClr>
                <a:schemeClr val="accent2"/>
              </a:buClr>
              <a:buAutoNum type="arabicPeriod"/>
              <a:defRPr/>
            </a:pPr>
            <a:endParaRPr lang="cs-CZ" sz="3600" dirty="0">
              <a:solidFill>
                <a:schemeClr val="tx1">
                  <a:lumMod val="65000"/>
                  <a:lumOff val="35000"/>
                </a:schemeClr>
              </a:solidFill>
            </a:endParaRPr>
          </a:p>
        </p:txBody>
      </p:sp>
      <p:pic>
        <p:nvPicPr>
          <p:cNvPr id="1026" name="Picture 2" descr="http://www.pitt.edu/~jdnorton/teaching/HPS_0410/chapters_2015_Jan_1/quantum_theory_completeness/einste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44824"/>
            <a:ext cx="5136776" cy="5016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2617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normAutofit/>
          </a:bodyPr>
          <a:lstStyle/>
          <a:p>
            <a:r>
              <a:rPr lang="cs-CZ" sz="5400" b="1" dirty="0" smtClean="0">
                <a:solidFill>
                  <a:schemeClr val="bg1"/>
                </a:solidFill>
                <a:latin typeface="+mn-lt"/>
              </a:rPr>
              <a:t>Nástroje vzdělávací politiky</a:t>
            </a:r>
            <a:endParaRPr lang="cs-CZ" sz="5400" b="1" dirty="0">
              <a:solidFill>
                <a:schemeClr val="bg1"/>
              </a:solidFill>
              <a:latin typeface="+mn-lt"/>
            </a:endParaRPr>
          </a:p>
        </p:txBody>
      </p:sp>
      <p:sp>
        <p:nvSpPr>
          <p:cNvPr id="3" name="Podnadpis 2"/>
          <p:cNvSpPr>
            <a:spLocks noGrp="1"/>
          </p:cNvSpPr>
          <p:nvPr>
            <p:ph type="subTitle" idx="1"/>
          </p:nvPr>
        </p:nvSpPr>
        <p:spPr>
          <a:xfrm>
            <a:off x="201706" y="2554941"/>
            <a:ext cx="11766175" cy="3859306"/>
          </a:xfrm>
        </p:spPr>
        <p:txBody>
          <a:bodyPr>
            <a:normAutofit/>
          </a:bodyPr>
          <a:lstStyle/>
          <a:p>
            <a:pPr algn="just"/>
            <a:r>
              <a:rPr lang="cs-CZ" sz="3200" dirty="0" smtClean="0">
                <a:solidFill>
                  <a:schemeClr val="tx1">
                    <a:lumMod val="65000"/>
                    <a:lumOff val="35000"/>
                  </a:schemeClr>
                </a:solidFill>
              </a:rPr>
              <a:t>-</a:t>
            </a:r>
            <a:r>
              <a:rPr lang="cs-CZ" sz="3200" dirty="0">
                <a:solidFill>
                  <a:schemeClr val="tx1">
                    <a:lumMod val="65000"/>
                    <a:lumOff val="35000"/>
                  </a:schemeClr>
                </a:solidFill>
              </a:rPr>
              <a:t>legislativa, regulace a organizační uspořádání</a:t>
            </a:r>
          </a:p>
          <a:p>
            <a:pPr algn="just"/>
            <a:r>
              <a:rPr lang="cs-CZ" sz="3200" dirty="0">
                <a:solidFill>
                  <a:schemeClr val="tx1">
                    <a:lumMod val="65000"/>
                    <a:lumOff val="35000"/>
                  </a:schemeClr>
                </a:solidFill>
              </a:rPr>
              <a:t>-kurikulum, kurikulární politika a učebnice</a:t>
            </a:r>
          </a:p>
          <a:p>
            <a:pPr algn="just"/>
            <a:r>
              <a:rPr lang="cs-CZ" sz="3200" dirty="0">
                <a:solidFill>
                  <a:schemeClr val="tx1">
                    <a:lumMod val="65000"/>
                    <a:lumOff val="35000"/>
                  </a:schemeClr>
                </a:solidFill>
              </a:rPr>
              <a:t>-financování</a:t>
            </a:r>
          </a:p>
          <a:p>
            <a:pPr algn="just"/>
            <a:r>
              <a:rPr lang="cs-CZ" sz="3200" dirty="0">
                <a:solidFill>
                  <a:schemeClr val="tx1">
                    <a:lumMod val="65000"/>
                    <a:lumOff val="35000"/>
                  </a:schemeClr>
                </a:solidFill>
              </a:rPr>
              <a:t>-evaluace a monitorování</a:t>
            </a:r>
          </a:p>
          <a:p>
            <a:pPr algn="just"/>
            <a:r>
              <a:rPr lang="cs-CZ" sz="3200" dirty="0">
                <a:solidFill>
                  <a:schemeClr val="tx1">
                    <a:lumMod val="65000"/>
                    <a:lumOff val="35000"/>
                  </a:schemeClr>
                </a:solidFill>
              </a:rPr>
              <a:t>-plánování, strategie a koncepce</a:t>
            </a:r>
          </a:p>
          <a:p>
            <a:pPr algn="l"/>
            <a:endParaRPr lang="cs-CZ" sz="3200" dirty="0">
              <a:solidFill>
                <a:schemeClr val="tx1">
                  <a:lumMod val="65000"/>
                  <a:lumOff val="35000"/>
                </a:schemeClr>
              </a:solidFill>
            </a:endParaRPr>
          </a:p>
          <a:p>
            <a:pPr algn="l"/>
            <a:endParaRPr lang="cs-CZ" sz="3200" dirty="0" smtClean="0">
              <a:solidFill>
                <a:schemeClr val="tx1">
                  <a:lumMod val="65000"/>
                  <a:lumOff val="35000"/>
                </a:schemeClr>
              </a:solidFill>
            </a:endParaRPr>
          </a:p>
          <a:p>
            <a:pPr algn="l"/>
            <a:endParaRPr lang="cs-CZ" sz="3200" dirty="0">
              <a:solidFill>
                <a:schemeClr val="tx1">
                  <a:lumMod val="65000"/>
                  <a:lumOff val="35000"/>
                </a:schemeClr>
              </a:solidFill>
            </a:endParaRPr>
          </a:p>
        </p:txBody>
      </p:sp>
    </p:spTree>
    <p:extLst>
      <p:ext uri="{BB962C8B-B14F-4D97-AF65-F5344CB8AC3E}">
        <p14:creationId xmlns:p14="http://schemas.microsoft.com/office/powerpoint/2010/main" val="2930937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1844823"/>
          </a:xfrm>
          <a:solidFill>
            <a:schemeClr val="accent1">
              <a:alpha val="96000"/>
            </a:schemeClr>
          </a:solidFill>
        </p:spPr>
        <p:txBody>
          <a:bodyPr anchor="ctr">
            <a:normAutofit/>
          </a:bodyPr>
          <a:lstStyle/>
          <a:p>
            <a:r>
              <a:rPr lang="cs-CZ" sz="5400" b="1" dirty="0" smtClean="0">
                <a:solidFill>
                  <a:schemeClr val="bg1"/>
                </a:solidFill>
                <a:latin typeface="+mn-lt"/>
              </a:rPr>
              <a:t>Úrovně vzdělávací politiky</a:t>
            </a:r>
            <a:endParaRPr lang="cs-CZ" sz="5400" b="1" dirty="0">
              <a:solidFill>
                <a:schemeClr val="bg1"/>
              </a:solidFill>
              <a:latin typeface="+mn-lt"/>
            </a:endParaRPr>
          </a:p>
        </p:txBody>
      </p:sp>
      <p:sp>
        <p:nvSpPr>
          <p:cNvPr id="3" name="Podnadpis 2"/>
          <p:cNvSpPr>
            <a:spLocks noGrp="1"/>
          </p:cNvSpPr>
          <p:nvPr>
            <p:ph type="subTitle" idx="1"/>
          </p:nvPr>
        </p:nvSpPr>
        <p:spPr>
          <a:xfrm>
            <a:off x="94129" y="2393577"/>
            <a:ext cx="11766175" cy="3859306"/>
          </a:xfrm>
        </p:spPr>
        <p:txBody>
          <a:bodyPr>
            <a:normAutofit/>
          </a:bodyPr>
          <a:lstStyle/>
          <a:p>
            <a:pPr marL="514350" indent="-514350" algn="just">
              <a:buClr>
                <a:schemeClr val="accent2"/>
              </a:buClr>
              <a:buFont typeface="+mj-lt"/>
              <a:buAutoNum type="arabicPeriod"/>
            </a:pPr>
            <a:r>
              <a:rPr lang="cs-CZ" sz="3200" dirty="0" smtClean="0">
                <a:solidFill>
                  <a:schemeClr val="tx1">
                    <a:lumMod val="65000"/>
                    <a:lumOff val="35000"/>
                  </a:schemeClr>
                </a:solidFill>
              </a:rPr>
              <a:t>globální </a:t>
            </a:r>
            <a:r>
              <a:rPr lang="cs-CZ" sz="3200" dirty="0">
                <a:solidFill>
                  <a:schemeClr val="tx1">
                    <a:lumMod val="65000"/>
                    <a:lumOff val="35000"/>
                  </a:schemeClr>
                </a:solidFill>
              </a:rPr>
              <a:t>=</a:t>
            </a:r>
            <a:r>
              <a:rPr lang="cs-CZ" sz="3200" dirty="0" smtClean="0">
                <a:solidFill>
                  <a:schemeClr val="tx1">
                    <a:lumMod val="65000"/>
                    <a:lumOff val="35000"/>
                  </a:schemeClr>
                </a:solidFill>
              </a:rPr>
              <a:t> </a:t>
            </a:r>
            <a:r>
              <a:rPr lang="cs-CZ" sz="3200" dirty="0">
                <a:solidFill>
                  <a:schemeClr val="tx1">
                    <a:lumMod val="65000"/>
                    <a:lumOff val="35000"/>
                  </a:schemeClr>
                </a:solidFill>
              </a:rPr>
              <a:t>OECD</a:t>
            </a:r>
            <a:r>
              <a:rPr lang="cs-CZ" sz="3200" dirty="0" smtClean="0">
                <a:solidFill>
                  <a:schemeClr val="tx1">
                    <a:lumMod val="65000"/>
                    <a:lumOff val="35000"/>
                  </a:schemeClr>
                </a:solidFill>
              </a:rPr>
              <a:t>, UNESCO</a:t>
            </a:r>
            <a:endParaRPr lang="cs-CZ" sz="3200" dirty="0">
              <a:solidFill>
                <a:schemeClr val="tx1">
                  <a:lumMod val="65000"/>
                  <a:lumOff val="35000"/>
                </a:schemeClr>
              </a:solidFill>
            </a:endParaRPr>
          </a:p>
          <a:p>
            <a:pPr marL="514350" indent="-514350" algn="just">
              <a:buClr>
                <a:schemeClr val="accent2"/>
              </a:buClr>
              <a:buFont typeface="+mj-lt"/>
              <a:buAutoNum type="arabicPeriod"/>
            </a:pPr>
            <a:r>
              <a:rPr lang="cs-CZ" sz="3200" dirty="0" smtClean="0">
                <a:solidFill>
                  <a:schemeClr val="tx1">
                    <a:lumMod val="65000"/>
                    <a:lumOff val="35000"/>
                  </a:schemeClr>
                </a:solidFill>
              </a:rPr>
              <a:t>nadnárodní </a:t>
            </a:r>
            <a:r>
              <a:rPr lang="cs-CZ" sz="3200" dirty="0">
                <a:solidFill>
                  <a:schemeClr val="tx1">
                    <a:lumMod val="65000"/>
                    <a:lumOff val="35000"/>
                  </a:schemeClr>
                </a:solidFill>
              </a:rPr>
              <a:t>= </a:t>
            </a:r>
            <a:r>
              <a:rPr lang="cs-CZ" sz="3200" dirty="0" smtClean="0">
                <a:solidFill>
                  <a:schemeClr val="tx1">
                    <a:lumMod val="65000"/>
                    <a:lumOff val="35000"/>
                  </a:schemeClr>
                </a:solidFill>
              </a:rPr>
              <a:t>EU</a:t>
            </a:r>
          </a:p>
          <a:p>
            <a:pPr marL="514350" indent="-514350" algn="just">
              <a:buClr>
                <a:schemeClr val="accent2"/>
              </a:buClr>
              <a:buFont typeface="+mj-lt"/>
              <a:buAutoNum type="arabicPeriod"/>
            </a:pPr>
            <a:r>
              <a:rPr lang="cs-CZ" sz="3200" dirty="0" smtClean="0">
                <a:solidFill>
                  <a:schemeClr val="tx1">
                    <a:lumMod val="65000"/>
                    <a:lumOff val="35000"/>
                  </a:schemeClr>
                </a:solidFill>
              </a:rPr>
              <a:t>národní </a:t>
            </a:r>
            <a:r>
              <a:rPr lang="cs-CZ" sz="3200" dirty="0">
                <a:solidFill>
                  <a:schemeClr val="tx1">
                    <a:lumMod val="65000"/>
                    <a:lumOff val="35000"/>
                  </a:schemeClr>
                </a:solidFill>
              </a:rPr>
              <a:t>stát a jeho centrální instituce </a:t>
            </a:r>
            <a:r>
              <a:rPr lang="cs-CZ" sz="3200" dirty="0" smtClean="0">
                <a:solidFill>
                  <a:schemeClr val="tx1">
                    <a:lumMod val="65000"/>
                    <a:lumOff val="35000"/>
                  </a:schemeClr>
                </a:solidFill>
              </a:rPr>
              <a:t>(vláda</a:t>
            </a:r>
            <a:r>
              <a:rPr lang="cs-CZ" sz="3200" dirty="0">
                <a:solidFill>
                  <a:schemeClr val="tx1">
                    <a:lumMod val="65000"/>
                    <a:lumOff val="35000"/>
                  </a:schemeClr>
                </a:solidFill>
              </a:rPr>
              <a:t>, parlament</a:t>
            </a:r>
            <a:r>
              <a:rPr lang="cs-CZ" sz="3200" dirty="0" smtClean="0">
                <a:solidFill>
                  <a:schemeClr val="tx1">
                    <a:lumMod val="65000"/>
                    <a:lumOff val="35000"/>
                  </a:schemeClr>
                </a:solidFill>
              </a:rPr>
              <a:t>, MŠMT)</a:t>
            </a:r>
            <a:endParaRPr lang="cs-CZ" sz="3200" dirty="0">
              <a:solidFill>
                <a:schemeClr val="tx1">
                  <a:lumMod val="65000"/>
                  <a:lumOff val="35000"/>
                </a:schemeClr>
              </a:solidFill>
            </a:endParaRPr>
          </a:p>
          <a:p>
            <a:pPr marL="514350" indent="-514350" algn="just">
              <a:buClr>
                <a:schemeClr val="accent2"/>
              </a:buClr>
              <a:buFont typeface="+mj-lt"/>
              <a:buAutoNum type="arabicPeriod"/>
            </a:pPr>
            <a:r>
              <a:rPr lang="cs-CZ" sz="3200" dirty="0" smtClean="0">
                <a:solidFill>
                  <a:schemeClr val="tx1">
                    <a:lumMod val="65000"/>
                    <a:lumOff val="35000"/>
                  </a:schemeClr>
                </a:solidFill>
              </a:rPr>
              <a:t>regiony </a:t>
            </a:r>
            <a:r>
              <a:rPr lang="cs-CZ" sz="3200" dirty="0">
                <a:solidFill>
                  <a:schemeClr val="tx1">
                    <a:lumMod val="65000"/>
                    <a:lumOff val="35000"/>
                  </a:schemeClr>
                </a:solidFill>
              </a:rPr>
              <a:t>a </a:t>
            </a:r>
            <a:r>
              <a:rPr lang="cs-CZ" sz="3200" dirty="0" smtClean="0">
                <a:solidFill>
                  <a:schemeClr val="tx1">
                    <a:lumMod val="65000"/>
                    <a:lumOff val="35000"/>
                  </a:schemeClr>
                </a:solidFill>
              </a:rPr>
              <a:t>kraje</a:t>
            </a:r>
            <a:endParaRPr lang="cs-CZ" sz="3200" dirty="0">
              <a:solidFill>
                <a:schemeClr val="tx1">
                  <a:lumMod val="65000"/>
                  <a:lumOff val="35000"/>
                </a:schemeClr>
              </a:solidFill>
            </a:endParaRPr>
          </a:p>
          <a:p>
            <a:pPr marL="514350" indent="-514350" algn="just">
              <a:buClr>
                <a:schemeClr val="accent2"/>
              </a:buClr>
              <a:buFont typeface="+mj-lt"/>
              <a:buAutoNum type="arabicPeriod"/>
            </a:pPr>
            <a:r>
              <a:rPr lang="cs-CZ" sz="3200" dirty="0" smtClean="0">
                <a:solidFill>
                  <a:schemeClr val="tx1">
                    <a:lumMod val="65000"/>
                    <a:lumOff val="35000"/>
                  </a:schemeClr>
                </a:solidFill>
              </a:rPr>
              <a:t>školy</a:t>
            </a:r>
            <a:endParaRPr lang="cs-CZ" sz="3200" dirty="0">
              <a:solidFill>
                <a:schemeClr val="tx1">
                  <a:lumMod val="65000"/>
                  <a:lumOff val="35000"/>
                </a:schemeClr>
              </a:solidFill>
            </a:endParaRPr>
          </a:p>
          <a:p>
            <a:pPr algn="l"/>
            <a:endParaRPr lang="cs-CZ" sz="3200" dirty="0" smtClean="0">
              <a:solidFill>
                <a:schemeClr val="tx1">
                  <a:lumMod val="65000"/>
                  <a:lumOff val="35000"/>
                </a:schemeClr>
              </a:solidFill>
            </a:endParaRPr>
          </a:p>
          <a:p>
            <a:pPr algn="l"/>
            <a:endParaRPr lang="cs-CZ" sz="3200" dirty="0">
              <a:solidFill>
                <a:schemeClr val="tx1">
                  <a:lumMod val="65000"/>
                  <a:lumOff val="35000"/>
                </a:schemeClr>
              </a:solidFill>
            </a:endParaRPr>
          </a:p>
        </p:txBody>
      </p:sp>
    </p:spTree>
    <p:extLst>
      <p:ext uri="{BB962C8B-B14F-4D97-AF65-F5344CB8AC3E}">
        <p14:creationId xmlns:p14="http://schemas.microsoft.com/office/powerpoint/2010/main" val="1330947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Společenský kontext</a:t>
            </a:r>
            <a:endParaRPr lang="cs-CZ" b="1" dirty="0">
              <a:solidFill>
                <a:schemeClr val="bg1"/>
              </a:solidFill>
              <a:latin typeface="+mn-lt"/>
            </a:endParaRPr>
          </a:p>
        </p:txBody>
      </p:sp>
      <p:sp>
        <p:nvSpPr>
          <p:cNvPr id="3" name="Podnadpis 2"/>
          <p:cNvSpPr>
            <a:spLocks noGrp="1"/>
          </p:cNvSpPr>
          <p:nvPr>
            <p:ph type="subTitle" idx="1"/>
          </p:nvPr>
        </p:nvSpPr>
        <p:spPr>
          <a:xfrm>
            <a:off x="5970493" y="3321424"/>
            <a:ext cx="5351931" cy="3065929"/>
          </a:xfrm>
        </p:spPr>
        <p:txBody>
          <a:bodyPr>
            <a:normAutofit/>
          </a:bodyPr>
          <a:lstStyle/>
          <a:p>
            <a:pPr marL="742950" indent="-742950">
              <a:spcBef>
                <a:spcPts val="0"/>
              </a:spcBef>
              <a:buClr>
                <a:schemeClr val="accent2"/>
              </a:buClr>
              <a:buAutoNum type="arabicPeriod"/>
              <a:defRPr/>
            </a:pPr>
            <a:r>
              <a:rPr lang="cs-CZ" sz="3600" dirty="0" smtClean="0">
                <a:solidFill>
                  <a:schemeClr val="tx1">
                    <a:lumMod val="65000"/>
                    <a:lumOff val="35000"/>
                  </a:schemeClr>
                </a:solidFill>
              </a:rPr>
              <a:t>Přechod                           ke společnosti vědění</a:t>
            </a:r>
          </a:p>
          <a:p>
            <a:pPr marL="742950" indent="-742950">
              <a:spcBef>
                <a:spcPts val="0"/>
              </a:spcBef>
              <a:buClr>
                <a:schemeClr val="accent2"/>
              </a:buClr>
              <a:buAutoNum type="arabicPeriod"/>
              <a:defRPr/>
            </a:pPr>
            <a:endParaRPr lang="cs-CZ" sz="3600" dirty="0">
              <a:solidFill>
                <a:schemeClr val="tx1">
                  <a:lumMod val="65000"/>
                  <a:lumOff val="35000"/>
                </a:schemeClr>
              </a:solidFill>
            </a:endParaRPr>
          </a:p>
          <a:p>
            <a:pPr algn="just">
              <a:spcBef>
                <a:spcPts val="0"/>
              </a:spcBef>
              <a:buClr>
                <a:schemeClr val="accent2"/>
              </a:buClr>
              <a:defRPr/>
            </a:pPr>
            <a:r>
              <a:rPr lang="cs-CZ" sz="3600" dirty="0" smtClean="0">
                <a:solidFill>
                  <a:schemeClr val="tx1">
                    <a:lumMod val="65000"/>
                    <a:lumOff val="35000"/>
                  </a:schemeClr>
                </a:solidFill>
              </a:rPr>
              <a:t>-exponenciální růst znalostí</a:t>
            </a:r>
          </a:p>
          <a:p>
            <a:pPr algn="just">
              <a:spcBef>
                <a:spcPts val="0"/>
              </a:spcBef>
              <a:buClr>
                <a:schemeClr val="accent2"/>
              </a:buClr>
              <a:defRPr/>
            </a:pPr>
            <a:r>
              <a:rPr lang="cs-CZ" sz="3600" dirty="0" smtClean="0">
                <a:solidFill>
                  <a:schemeClr val="tx1">
                    <a:lumMod val="65000"/>
                    <a:lumOff val="35000"/>
                  </a:schemeClr>
                </a:solidFill>
              </a:rPr>
              <a:t>-poločas rozpadu</a:t>
            </a:r>
          </a:p>
          <a:p>
            <a:pPr algn="just">
              <a:spcBef>
                <a:spcPts val="0"/>
              </a:spcBef>
              <a:buClr>
                <a:schemeClr val="accent2"/>
              </a:buClr>
              <a:defRPr/>
            </a:pPr>
            <a:r>
              <a:rPr lang="cs-CZ" sz="3600" i="1" dirty="0" smtClean="0">
                <a:solidFill>
                  <a:schemeClr val="tx1">
                    <a:lumMod val="65000"/>
                    <a:lumOff val="35000"/>
                  </a:schemeClr>
                </a:solidFill>
              </a:rPr>
              <a:t>-nutný důsledek?</a:t>
            </a:r>
          </a:p>
          <a:p>
            <a:pPr marL="742950" indent="-742950">
              <a:spcBef>
                <a:spcPts val="0"/>
              </a:spcBef>
              <a:buClr>
                <a:schemeClr val="accent2"/>
              </a:buClr>
              <a:buAutoNum type="arabicPeriod"/>
              <a:defRPr/>
            </a:pPr>
            <a:endParaRPr lang="cs-CZ" sz="3600" dirty="0">
              <a:solidFill>
                <a:schemeClr val="tx1">
                  <a:lumMod val="65000"/>
                  <a:lumOff val="35000"/>
                </a:schemeClr>
              </a:solidFill>
            </a:endParaRPr>
          </a:p>
        </p:txBody>
      </p:sp>
      <p:pic>
        <p:nvPicPr>
          <p:cNvPr id="1026" name="Picture 2" descr="http://www.pitt.edu/~jdnorton/teaching/HPS_0410/chapters_2015_Jan_1/quantum_theory_completeness/einste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44824"/>
            <a:ext cx="5136776" cy="5016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38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Společenský kontext</a:t>
            </a:r>
            <a:endParaRPr lang="cs-CZ" b="1" dirty="0">
              <a:solidFill>
                <a:schemeClr val="bg1"/>
              </a:solidFill>
              <a:latin typeface="+mn-lt"/>
            </a:endParaRPr>
          </a:p>
        </p:txBody>
      </p:sp>
      <p:sp>
        <p:nvSpPr>
          <p:cNvPr id="3" name="Podnadpis 2"/>
          <p:cNvSpPr>
            <a:spLocks noGrp="1"/>
          </p:cNvSpPr>
          <p:nvPr>
            <p:ph type="subTitle" idx="1"/>
          </p:nvPr>
        </p:nvSpPr>
        <p:spPr>
          <a:xfrm>
            <a:off x="5943599" y="3344485"/>
            <a:ext cx="5158095" cy="2017061"/>
          </a:xfrm>
        </p:spPr>
        <p:txBody>
          <a:bodyPr>
            <a:normAutofit/>
          </a:bodyPr>
          <a:lstStyle/>
          <a:p>
            <a:pPr>
              <a:spcBef>
                <a:spcPts val="0"/>
              </a:spcBef>
              <a:buClr>
                <a:schemeClr val="accent2"/>
              </a:buClr>
              <a:defRPr/>
            </a:pPr>
            <a:r>
              <a:rPr lang="cs-CZ" sz="3200" dirty="0" smtClean="0">
                <a:solidFill>
                  <a:schemeClr val="accent2"/>
                </a:solidFill>
              </a:rPr>
              <a:t>2.</a:t>
            </a:r>
            <a:r>
              <a:rPr lang="cs-CZ" sz="3200" dirty="0" smtClean="0">
                <a:solidFill>
                  <a:schemeClr val="tx1">
                    <a:lumMod val="65000"/>
                    <a:lumOff val="35000"/>
                  </a:schemeClr>
                </a:solidFill>
              </a:rPr>
              <a:t> Ekonomika založená na</a:t>
            </a:r>
          </a:p>
          <a:p>
            <a:pPr>
              <a:spcBef>
                <a:spcPts val="0"/>
              </a:spcBef>
              <a:buClr>
                <a:schemeClr val="accent2"/>
              </a:buClr>
              <a:defRPr/>
            </a:pPr>
            <a:r>
              <a:rPr lang="cs-CZ" sz="3200" dirty="0">
                <a:solidFill>
                  <a:schemeClr val="tx1">
                    <a:lumMod val="65000"/>
                    <a:lumOff val="35000"/>
                  </a:schemeClr>
                </a:solidFill>
              </a:rPr>
              <a:t>z</a:t>
            </a:r>
            <a:r>
              <a:rPr lang="cs-CZ" sz="3200" dirty="0" smtClean="0">
                <a:solidFill>
                  <a:schemeClr val="tx1">
                    <a:lumMod val="65000"/>
                    <a:lumOff val="35000"/>
                  </a:schemeClr>
                </a:solidFill>
              </a:rPr>
              <a:t>nalostech</a:t>
            </a:r>
          </a:p>
          <a:p>
            <a:pPr>
              <a:spcBef>
                <a:spcPts val="0"/>
              </a:spcBef>
              <a:buClr>
                <a:schemeClr val="accent2"/>
              </a:buClr>
              <a:defRPr/>
            </a:pPr>
            <a:endParaRPr lang="cs-CZ" sz="3200" dirty="0" smtClean="0">
              <a:solidFill>
                <a:schemeClr val="tx1">
                  <a:lumMod val="65000"/>
                  <a:lumOff val="35000"/>
                </a:schemeClr>
              </a:solidFill>
            </a:endParaRPr>
          </a:p>
          <a:p>
            <a:pPr algn="just">
              <a:spcBef>
                <a:spcPts val="0"/>
              </a:spcBef>
              <a:buClr>
                <a:schemeClr val="accent2"/>
              </a:buClr>
              <a:defRPr/>
            </a:pPr>
            <a:endParaRPr lang="cs-CZ" sz="3200" dirty="0" smtClean="0">
              <a:solidFill>
                <a:schemeClr val="tx1">
                  <a:lumMod val="65000"/>
                  <a:lumOff val="35000"/>
                </a:schemeClr>
              </a:solidFill>
            </a:endParaRPr>
          </a:p>
        </p:txBody>
      </p:sp>
      <p:pic>
        <p:nvPicPr>
          <p:cNvPr id="2050" name="Picture 2" descr="http://www.e-xecutive.ru/wiki/images/7/7c/Use_human_resu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840251"/>
            <a:ext cx="4383742" cy="5035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272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Společenský kontext</a:t>
            </a:r>
            <a:endParaRPr lang="cs-CZ" b="1" dirty="0">
              <a:solidFill>
                <a:schemeClr val="bg1"/>
              </a:solidFill>
              <a:latin typeface="+mn-lt"/>
            </a:endParaRPr>
          </a:p>
        </p:txBody>
      </p:sp>
      <p:sp>
        <p:nvSpPr>
          <p:cNvPr id="3" name="Podnadpis 2"/>
          <p:cNvSpPr>
            <a:spLocks noGrp="1"/>
          </p:cNvSpPr>
          <p:nvPr>
            <p:ph type="subTitle" idx="1"/>
          </p:nvPr>
        </p:nvSpPr>
        <p:spPr>
          <a:xfrm>
            <a:off x="5943599" y="3344485"/>
            <a:ext cx="5158095" cy="2017061"/>
          </a:xfrm>
        </p:spPr>
        <p:txBody>
          <a:bodyPr>
            <a:normAutofit/>
          </a:bodyPr>
          <a:lstStyle/>
          <a:p>
            <a:pPr>
              <a:spcBef>
                <a:spcPts val="0"/>
              </a:spcBef>
              <a:buClr>
                <a:schemeClr val="accent2"/>
              </a:buClr>
              <a:defRPr/>
            </a:pPr>
            <a:r>
              <a:rPr lang="cs-CZ" sz="3200" dirty="0" smtClean="0">
                <a:solidFill>
                  <a:schemeClr val="accent2"/>
                </a:solidFill>
              </a:rPr>
              <a:t>2.</a:t>
            </a:r>
            <a:r>
              <a:rPr lang="cs-CZ" sz="3200" dirty="0" smtClean="0">
                <a:solidFill>
                  <a:schemeClr val="tx1">
                    <a:lumMod val="65000"/>
                    <a:lumOff val="35000"/>
                  </a:schemeClr>
                </a:solidFill>
              </a:rPr>
              <a:t> Ekonomika založená na</a:t>
            </a:r>
          </a:p>
          <a:p>
            <a:pPr>
              <a:spcBef>
                <a:spcPts val="0"/>
              </a:spcBef>
              <a:buClr>
                <a:schemeClr val="accent2"/>
              </a:buClr>
              <a:defRPr/>
            </a:pPr>
            <a:r>
              <a:rPr lang="cs-CZ" sz="3200" dirty="0">
                <a:solidFill>
                  <a:schemeClr val="tx1">
                    <a:lumMod val="65000"/>
                    <a:lumOff val="35000"/>
                  </a:schemeClr>
                </a:solidFill>
              </a:rPr>
              <a:t>z</a:t>
            </a:r>
            <a:r>
              <a:rPr lang="cs-CZ" sz="3200" dirty="0" smtClean="0">
                <a:solidFill>
                  <a:schemeClr val="tx1">
                    <a:lumMod val="65000"/>
                    <a:lumOff val="35000"/>
                  </a:schemeClr>
                </a:solidFill>
              </a:rPr>
              <a:t>nalostech</a:t>
            </a:r>
          </a:p>
          <a:p>
            <a:pPr>
              <a:spcBef>
                <a:spcPts val="0"/>
              </a:spcBef>
              <a:buClr>
                <a:schemeClr val="accent2"/>
              </a:buClr>
              <a:defRPr/>
            </a:pPr>
            <a:endParaRPr lang="cs-CZ" sz="3200" dirty="0" smtClean="0">
              <a:solidFill>
                <a:schemeClr val="tx1">
                  <a:lumMod val="65000"/>
                  <a:lumOff val="35000"/>
                </a:schemeClr>
              </a:solidFill>
            </a:endParaRPr>
          </a:p>
          <a:p>
            <a:pPr algn="just">
              <a:spcBef>
                <a:spcPts val="0"/>
              </a:spcBef>
              <a:buClr>
                <a:schemeClr val="accent2"/>
              </a:buClr>
              <a:defRPr/>
            </a:pPr>
            <a:r>
              <a:rPr lang="cs-CZ" sz="3200" dirty="0" smtClean="0">
                <a:solidFill>
                  <a:schemeClr val="tx1">
                    <a:lumMod val="65000"/>
                    <a:lumOff val="35000"/>
                  </a:schemeClr>
                </a:solidFill>
              </a:rPr>
              <a:t>-lidské zdroje</a:t>
            </a:r>
          </a:p>
        </p:txBody>
      </p:sp>
      <p:pic>
        <p:nvPicPr>
          <p:cNvPr id="2050" name="Picture 2" descr="http://www.e-xecutive.ru/wiki/images/7/7c/Use_human_resu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840251"/>
            <a:ext cx="4383742" cy="5035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260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Společenský kontext</a:t>
            </a:r>
            <a:endParaRPr lang="cs-CZ" b="1" dirty="0">
              <a:solidFill>
                <a:schemeClr val="bg1"/>
              </a:solidFill>
              <a:latin typeface="+mn-lt"/>
            </a:endParaRPr>
          </a:p>
        </p:txBody>
      </p:sp>
      <p:sp>
        <p:nvSpPr>
          <p:cNvPr id="3" name="Podnadpis 2"/>
          <p:cNvSpPr>
            <a:spLocks noGrp="1"/>
          </p:cNvSpPr>
          <p:nvPr>
            <p:ph type="subTitle" idx="1"/>
          </p:nvPr>
        </p:nvSpPr>
        <p:spPr>
          <a:xfrm>
            <a:off x="7449671" y="3563471"/>
            <a:ext cx="3652023" cy="1798075"/>
          </a:xfrm>
        </p:spPr>
        <p:txBody>
          <a:bodyPr>
            <a:normAutofit/>
          </a:bodyPr>
          <a:lstStyle/>
          <a:p>
            <a:pPr>
              <a:spcBef>
                <a:spcPts val="0"/>
              </a:spcBef>
              <a:buClr>
                <a:schemeClr val="accent2"/>
              </a:buClr>
              <a:defRPr/>
            </a:pPr>
            <a:r>
              <a:rPr lang="cs-CZ" sz="3200" dirty="0">
                <a:solidFill>
                  <a:schemeClr val="accent2"/>
                </a:solidFill>
              </a:rPr>
              <a:t>3</a:t>
            </a:r>
            <a:r>
              <a:rPr lang="cs-CZ" sz="3200" dirty="0" smtClean="0">
                <a:solidFill>
                  <a:schemeClr val="accent2"/>
                </a:solidFill>
              </a:rPr>
              <a:t>.</a:t>
            </a:r>
            <a:r>
              <a:rPr lang="cs-CZ" sz="3200" dirty="0" smtClean="0">
                <a:solidFill>
                  <a:schemeClr val="tx1">
                    <a:lumMod val="65000"/>
                    <a:lumOff val="35000"/>
                  </a:schemeClr>
                </a:solidFill>
              </a:rPr>
              <a:t> Vstup do Evropské unie</a:t>
            </a:r>
          </a:p>
        </p:txBody>
      </p:sp>
      <p:pic>
        <p:nvPicPr>
          <p:cNvPr id="6146" name="Picture 2" descr="http://www.nj.cz/images/e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423" y="1844825"/>
            <a:ext cx="7897468" cy="501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182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normAutofit/>
          </a:bodyPr>
          <a:lstStyle/>
          <a:p>
            <a:r>
              <a:rPr lang="cs-CZ" sz="5400" b="1" dirty="0" smtClean="0">
                <a:solidFill>
                  <a:schemeClr val="bg1"/>
                </a:solidFill>
                <a:latin typeface="+mn-lt"/>
              </a:rPr>
              <a:t>Společenský kontext</a:t>
            </a:r>
            <a:endParaRPr lang="cs-CZ" sz="5400" b="1" dirty="0">
              <a:solidFill>
                <a:schemeClr val="bg1"/>
              </a:solidFill>
              <a:latin typeface="+mn-lt"/>
            </a:endParaRPr>
          </a:p>
        </p:txBody>
      </p:sp>
      <p:sp>
        <p:nvSpPr>
          <p:cNvPr id="3" name="Podnadpis 2"/>
          <p:cNvSpPr>
            <a:spLocks noGrp="1"/>
          </p:cNvSpPr>
          <p:nvPr>
            <p:ph type="subTitle" idx="1"/>
          </p:nvPr>
        </p:nvSpPr>
        <p:spPr>
          <a:xfrm>
            <a:off x="3213846" y="4545107"/>
            <a:ext cx="5314111" cy="1506070"/>
          </a:xfrm>
        </p:spPr>
        <p:txBody>
          <a:bodyPr>
            <a:normAutofit/>
          </a:bodyPr>
          <a:lstStyle/>
          <a:p>
            <a:pPr algn="l"/>
            <a:endParaRPr lang="cs-CZ" sz="3200" dirty="0" smtClean="0">
              <a:solidFill>
                <a:schemeClr val="tx1">
                  <a:lumMod val="65000"/>
                  <a:lumOff val="35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6380" y="1844825"/>
            <a:ext cx="8739240" cy="4919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753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2"/>
            <a:ext cx="12192000" cy="1844823"/>
          </a:xfrm>
          <a:solidFill>
            <a:schemeClr val="accent1">
              <a:alpha val="96000"/>
            </a:schemeClr>
          </a:solidFill>
        </p:spPr>
        <p:txBody>
          <a:bodyPr anchor="ctr"/>
          <a:lstStyle/>
          <a:p>
            <a:r>
              <a:rPr lang="cs-CZ" b="1" dirty="0" smtClean="0">
                <a:solidFill>
                  <a:schemeClr val="bg1"/>
                </a:solidFill>
                <a:latin typeface="+mn-lt"/>
              </a:rPr>
              <a:t>Společenský kontext</a:t>
            </a:r>
            <a:endParaRPr lang="cs-CZ" b="1" dirty="0">
              <a:solidFill>
                <a:schemeClr val="bg1"/>
              </a:solidFill>
              <a:latin typeface="+mn-lt"/>
            </a:endParaRPr>
          </a:p>
        </p:txBody>
      </p:sp>
      <p:sp>
        <p:nvSpPr>
          <p:cNvPr id="3" name="Podnadpis 2"/>
          <p:cNvSpPr>
            <a:spLocks noGrp="1"/>
          </p:cNvSpPr>
          <p:nvPr>
            <p:ph type="subTitle" idx="1"/>
          </p:nvPr>
        </p:nvSpPr>
        <p:spPr>
          <a:xfrm>
            <a:off x="7449671" y="3563471"/>
            <a:ext cx="3652023" cy="1798075"/>
          </a:xfrm>
        </p:spPr>
        <p:txBody>
          <a:bodyPr>
            <a:normAutofit/>
          </a:bodyPr>
          <a:lstStyle/>
          <a:p>
            <a:pPr>
              <a:spcBef>
                <a:spcPts val="0"/>
              </a:spcBef>
              <a:buClr>
                <a:schemeClr val="accent2"/>
              </a:buClr>
              <a:defRPr/>
            </a:pPr>
            <a:r>
              <a:rPr lang="cs-CZ" sz="3200" dirty="0" smtClean="0">
                <a:solidFill>
                  <a:schemeClr val="accent2"/>
                </a:solidFill>
              </a:rPr>
              <a:t>4.</a:t>
            </a:r>
            <a:r>
              <a:rPr lang="cs-CZ" sz="3200" dirty="0" smtClean="0">
                <a:solidFill>
                  <a:schemeClr val="tx1">
                    <a:lumMod val="65000"/>
                    <a:lumOff val="35000"/>
                  </a:schemeClr>
                </a:solidFill>
              </a:rPr>
              <a:t> Demografický vývoj</a:t>
            </a:r>
          </a:p>
        </p:txBody>
      </p:sp>
      <p:pic>
        <p:nvPicPr>
          <p:cNvPr id="4" name="Obrázek 3"/>
          <p:cNvPicPr>
            <a:picLocks noChangeAspect="1"/>
          </p:cNvPicPr>
          <p:nvPr/>
        </p:nvPicPr>
        <p:blipFill>
          <a:blip r:embed="rId3"/>
          <a:stretch>
            <a:fillRect/>
          </a:stretch>
        </p:blipFill>
        <p:spPr>
          <a:xfrm>
            <a:off x="160243" y="2043787"/>
            <a:ext cx="7047379" cy="4814213"/>
          </a:xfrm>
          <a:prstGeom prst="rect">
            <a:avLst/>
          </a:prstGeom>
        </p:spPr>
      </p:pic>
    </p:spTree>
    <p:extLst>
      <p:ext uri="{BB962C8B-B14F-4D97-AF65-F5344CB8AC3E}">
        <p14:creationId xmlns:p14="http://schemas.microsoft.com/office/powerpoint/2010/main" val="170890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932</Words>
  <Application>Microsoft Office PowerPoint</Application>
  <PresentationFormat>Širokoúhlá obrazovka</PresentationFormat>
  <Paragraphs>170</Paragraphs>
  <Slides>31</Slides>
  <Notes>26</Notes>
  <HiddenSlides>3</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Calibri Light</vt:lpstr>
      <vt:lpstr>Wingdings</vt:lpstr>
      <vt:lpstr>Motiv Office</vt:lpstr>
      <vt:lpstr>Vzdělávací politika</vt:lpstr>
      <vt:lpstr>Vzdělávací politika</vt:lpstr>
      <vt:lpstr>Společenský kontext</vt:lpstr>
      <vt:lpstr>Společenský kontext</vt:lpstr>
      <vt:lpstr>Společenský kontext</vt:lpstr>
      <vt:lpstr>Společenský kontext</vt:lpstr>
      <vt:lpstr>Společenský kontext</vt:lpstr>
      <vt:lpstr>Společenský kontext</vt:lpstr>
      <vt:lpstr>Společenský kontext</vt:lpstr>
      <vt:lpstr>Společenský kontext</vt:lpstr>
      <vt:lpstr>Důsledek: požadavek celoživotního učení</vt:lpstr>
      <vt:lpstr>Periodizace vzdělávacích reforem</vt:lpstr>
      <vt:lpstr>Národní vzdělávací program</vt:lpstr>
      <vt:lpstr>Rámcový vzdělávací program</vt:lpstr>
      <vt:lpstr>Prezentace aplikace PowerPoint</vt:lpstr>
      <vt:lpstr>Prezentace aplikace PowerPoint</vt:lpstr>
      <vt:lpstr>Rámcový vzdělávací program</vt:lpstr>
      <vt:lpstr>Prezentace aplikace PowerPoint</vt:lpstr>
      <vt:lpstr>Základní dokumenty vzdělávací politiky</vt:lpstr>
      <vt:lpstr>Doporučení OECD (1996)</vt:lpstr>
      <vt:lpstr>Zelená kniha  České vzdělání a Evropa (1999)</vt:lpstr>
      <vt:lpstr>Memorandum o celoživotním učení</vt:lpstr>
      <vt:lpstr>Memorandum o celoživotním učení</vt:lpstr>
      <vt:lpstr>Memorandum o celoživotním učení</vt:lpstr>
      <vt:lpstr>Národní program rozvoje vzdělávání v ČR, tzv. Bílá kniha (2001)</vt:lpstr>
      <vt:lpstr>Národní program rozvoje vzdělávání v ČR, tzv. Bílá kniha (2001)</vt:lpstr>
      <vt:lpstr>Dlouhodobý záměr vzdělávání a rozvoje vzdělávací soustavy České republiky na období 2011-2015</vt:lpstr>
      <vt:lpstr>Strategie vzdělávání 2020</vt:lpstr>
      <vt:lpstr>Dlouhodobý záměr vzdělávání a rozvoje vzdělávací soustavy České republiky na období 2015-2020</vt:lpstr>
      <vt:lpstr>Nástroje vzdělávací politiky</vt:lpstr>
      <vt:lpstr>Úrovně vzdělávací politiky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Vzdělávací politika</dc:title>
  <dc:creator>z</dc:creator>
  <cp:lastModifiedBy>z</cp:lastModifiedBy>
  <cp:revision>21</cp:revision>
  <dcterms:created xsi:type="dcterms:W3CDTF">2015-11-19T21:31:23Z</dcterms:created>
  <dcterms:modified xsi:type="dcterms:W3CDTF">2015-11-24T21:16:22Z</dcterms:modified>
</cp:coreProperties>
</file>