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52"/>
  </p:notesMasterIdLst>
  <p:sldIdLst>
    <p:sldId id="328" r:id="rId2"/>
    <p:sldId id="347" r:id="rId3"/>
    <p:sldId id="330" r:id="rId4"/>
    <p:sldId id="273" r:id="rId5"/>
    <p:sldId id="278" r:id="rId6"/>
    <p:sldId id="280" r:id="rId7"/>
    <p:sldId id="281" r:id="rId8"/>
    <p:sldId id="282" r:id="rId9"/>
    <p:sldId id="283" r:id="rId10"/>
    <p:sldId id="284" r:id="rId11"/>
    <p:sldId id="285" r:id="rId12"/>
    <p:sldId id="33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3" r:id="rId33"/>
    <p:sldId id="325" r:id="rId34"/>
    <p:sldId id="326" r:id="rId35"/>
    <p:sldId id="332" r:id="rId36"/>
    <p:sldId id="334" r:id="rId37"/>
    <p:sldId id="335" r:id="rId38"/>
    <p:sldId id="336" r:id="rId39"/>
    <p:sldId id="337" r:id="rId40"/>
    <p:sldId id="338" r:id="rId41"/>
    <p:sldId id="339" r:id="rId42"/>
    <p:sldId id="340" r:id="rId43"/>
    <p:sldId id="341" r:id="rId44"/>
    <p:sldId id="342" r:id="rId45"/>
    <p:sldId id="343" r:id="rId46"/>
    <p:sldId id="344" r:id="rId47"/>
    <p:sldId id="345" r:id="rId48"/>
    <p:sldId id="346" r:id="rId49"/>
    <p:sldId id="327" r:id="rId50"/>
    <p:sldId id="300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0" autoAdjust="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A98814E6-B436-4AAB-930B-822DB4CACB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981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23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81A7B6E-18AE-4B3B-8A2F-FBED697E1915}" type="slidenum">
              <a:rPr lang="cs-CZ" altLang="cs-CZ">
                <a:latin typeface="Times New Roman" panose="02020603050405020304" pitchFamily="18" charset="0"/>
              </a:rPr>
              <a:pPr eaLnBrk="1" hangingPunct="1"/>
              <a:t>11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36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D0A685B9-C76D-49C4-AD5D-7F70FFD1C173}" type="slidenum">
              <a:rPr lang="cs-CZ" altLang="cs-CZ">
                <a:latin typeface="Arial" panose="020B0604020202020204" pitchFamily="34" charset="0"/>
              </a:rPr>
              <a:pPr/>
              <a:t>23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39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AAED5F9A-3A7A-472E-8F8F-55A3B6172F8C}" type="slidenum">
              <a:rPr lang="cs-CZ" altLang="cs-CZ">
                <a:latin typeface="Arial" panose="020B0604020202020204" pitchFamily="34" charset="0"/>
              </a:rPr>
              <a:pPr/>
              <a:t>24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1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ACD5BBA3-2200-454A-AE55-2EB3078AAD5D}" type="slidenum">
              <a:rPr lang="cs-CZ" altLang="cs-CZ">
                <a:latin typeface="Arial" panose="020B0604020202020204" pitchFamily="34" charset="0"/>
              </a:rPr>
              <a:pPr/>
              <a:t>25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112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192213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endParaRPr lang="cs-CZ" altLang="cs-CZ">
              <a:latin typeface="Verdana" panose="020B0604030504040204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349750"/>
            <a:ext cx="4741862" cy="3513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89839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3D527E2-544D-44CF-90D9-A74B48DE8863}" type="slidenum">
              <a:rPr lang="cs-CZ" altLang="cs-CZ">
                <a:latin typeface="Times New Roman" panose="02020603050405020304" pitchFamily="18" charset="0"/>
              </a:rPr>
              <a:pPr eaLnBrk="1" hangingPunct="1"/>
              <a:t>35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0033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CD22748-F8A6-4FC1-936C-E66B975B0C44}" type="slidenum">
              <a:rPr lang="cs-CZ" altLang="cs-CZ">
                <a:latin typeface="Times New Roman" panose="02020603050405020304" pitchFamily="18" charset="0"/>
              </a:rPr>
              <a:pPr eaLnBrk="1" hangingPunct="1"/>
              <a:t>36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6367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F4F96AA-3C0A-4737-B71A-F2EFDCF84A4F}" type="slidenum">
              <a:rPr lang="cs-CZ" altLang="cs-CZ">
                <a:latin typeface="Times New Roman" panose="02020603050405020304" pitchFamily="18" charset="0"/>
              </a:rPr>
              <a:pPr eaLnBrk="1" hangingPunct="1"/>
              <a:t>37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577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0040184-4958-4ED8-BF33-89F9D1127A50}" type="slidenum">
              <a:rPr lang="cs-CZ" altLang="cs-CZ">
                <a:latin typeface="Times New Roman" panose="02020603050405020304" pitchFamily="18" charset="0"/>
              </a:rPr>
              <a:pPr eaLnBrk="1" hangingPunct="1"/>
              <a:t>38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159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9D21DEF-44F7-4615-90C8-A89ABFF91060}" type="slidenum">
              <a:rPr lang="cs-CZ" altLang="cs-CZ">
                <a:latin typeface="Times New Roman" panose="02020603050405020304" pitchFamily="18" charset="0"/>
              </a:rPr>
              <a:pPr eaLnBrk="1" hangingPunct="1"/>
              <a:t>39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79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F284D425-F972-46F4-8CB7-327E1593A6E5}" type="slidenum">
              <a:rPr lang="cs-CZ" altLang="cs-CZ">
                <a:latin typeface="Times New Roman" panose="02020603050405020304" pitchFamily="18" charset="0"/>
              </a:rPr>
              <a:pPr eaLnBrk="1" hangingPunct="1"/>
              <a:t>3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8573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15028B7-9BC5-4983-83D1-AF1203A37342}" type="slidenum">
              <a:rPr lang="cs-CZ" altLang="cs-CZ">
                <a:latin typeface="Times New Roman" panose="02020603050405020304" pitchFamily="18" charset="0"/>
              </a:rPr>
              <a:pPr eaLnBrk="1" hangingPunct="1"/>
              <a:t>40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9266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F97B6F6-574C-4695-9B8A-E68595021AAC}" type="slidenum">
              <a:rPr lang="cs-CZ" altLang="cs-CZ">
                <a:latin typeface="Times New Roman" panose="02020603050405020304" pitchFamily="18" charset="0"/>
              </a:rPr>
              <a:pPr eaLnBrk="1" hangingPunct="1"/>
              <a:t>41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5832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0EF9EE3-1420-4249-BB55-75E856FF53D2}" type="slidenum">
              <a:rPr lang="cs-CZ" altLang="cs-CZ">
                <a:latin typeface="Times New Roman" panose="02020603050405020304" pitchFamily="18" charset="0"/>
              </a:rPr>
              <a:pPr eaLnBrk="1" hangingPunct="1"/>
              <a:t>42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4656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838F675-29D3-4492-AD06-FF864BC45EAC}" type="slidenum">
              <a:rPr lang="cs-CZ" altLang="cs-CZ">
                <a:latin typeface="Times New Roman" panose="02020603050405020304" pitchFamily="18" charset="0"/>
              </a:rPr>
              <a:pPr eaLnBrk="1" hangingPunct="1"/>
              <a:t>43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8383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34EE50F-8DA7-4FDB-B8A2-29CA06BA2724}" type="slidenum">
              <a:rPr lang="cs-CZ" altLang="cs-CZ">
                <a:latin typeface="Times New Roman" panose="02020603050405020304" pitchFamily="18" charset="0"/>
              </a:rPr>
              <a:pPr eaLnBrk="1" hangingPunct="1"/>
              <a:t>44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4912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B4968AC-F3B2-4CA4-8CC0-8926787073F0}" type="slidenum">
              <a:rPr lang="cs-CZ" altLang="cs-CZ">
                <a:latin typeface="Times New Roman" panose="02020603050405020304" pitchFamily="18" charset="0"/>
              </a:rPr>
              <a:pPr eaLnBrk="1" hangingPunct="1"/>
              <a:t>45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3934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0F08D67-DD85-43BA-9F37-4463C0A7E6C4}" type="slidenum">
              <a:rPr lang="cs-CZ" altLang="cs-CZ">
                <a:latin typeface="Times New Roman" panose="02020603050405020304" pitchFamily="18" charset="0"/>
              </a:rPr>
              <a:pPr eaLnBrk="1" hangingPunct="1"/>
              <a:t>46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6969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653EE8A-15C4-449C-8C3C-A0A6CC6BD652}" type="slidenum">
              <a:rPr lang="cs-CZ" altLang="cs-CZ">
                <a:latin typeface="Times New Roman" panose="02020603050405020304" pitchFamily="18" charset="0"/>
              </a:rPr>
              <a:pPr eaLnBrk="1" hangingPunct="1"/>
              <a:t>47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311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43E9D4A-E44B-4147-B379-6F90C5ACD332}" type="slidenum">
              <a:rPr lang="cs-CZ" altLang="cs-CZ">
                <a:latin typeface="Times New Roman" panose="02020603050405020304" pitchFamily="18" charset="0"/>
              </a:rPr>
              <a:pPr eaLnBrk="1" hangingPunct="1"/>
              <a:t>48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54693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CB104E2-AADA-44D9-9111-258BF4231F57}" type="slidenum">
              <a:rPr lang="cs-CZ" altLang="cs-CZ">
                <a:latin typeface="Times New Roman" panose="02020603050405020304" pitchFamily="18" charset="0"/>
              </a:rPr>
              <a:pPr eaLnBrk="1" hangingPunct="1"/>
              <a:t>50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411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5C41A3A-6268-46B5-BF39-2C4345CD3A16}" type="slidenum">
              <a:rPr lang="cs-CZ" altLang="cs-CZ">
                <a:latin typeface="Times New Roman" panose="02020603050405020304" pitchFamily="18" charset="0"/>
              </a:rPr>
              <a:pPr eaLnBrk="1" hangingPunct="1"/>
              <a:t>4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464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AC5FFBC-44D0-4B34-AC98-10082071D16F}" type="slidenum">
              <a:rPr lang="cs-CZ" altLang="cs-CZ">
                <a:latin typeface="Times New Roman" panose="02020603050405020304" pitchFamily="18" charset="0"/>
              </a:rPr>
              <a:pPr eaLnBrk="1" hangingPunct="1"/>
              <a:t>5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740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7FDA09F-D115-4877-B88A-F29DD3B5C978}" type="slidenum">
              <a:rPr lang="cs-CZ" altLang="cs-CZ">
                <a:latin typeface="Times New Roman" panose="02020603050405020304" pitchFamily="18" charset="0"/>
              </a:rPr>
              <a:pPr eaLnBrk="1" hangingPunct="1"/>
              <a:t>6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187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DCCEEE4-2382-404F-B5CA-B64B34A77FDE}" type="slidenum">
              <a:rPr lang="cs-CZ" altLang="cs-CZ">
                <a:latin typeface="Times New Roman" panose="02020603050405020304" pitchFamily="18" charset="0"/>
              </a:rPr>
              <a:pPr eaLnBrk="1" hangingPunct="1"/>
              <a:t>7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131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9FA952E-F2BC-4136-8EC8-700F2BA9C683}" type="slidenum">
              <a:rPr lang="cs-CZ" altLang="cs-CZ">
                <a:latin typeface="Times New Roman" panose="02020603050405020304" pitchFamily="18" charset="0"/>
              </a:rPr>
              <a:pPr eaLnBrk="1" hangingPunct="1"/>
              <a:t>8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937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1048D77-6F31-4BDC-927A-32CD058B98D9}" type="slidenum">
              <a:rPr lang="cs-CZ" altLang="cs-CZ">
                <a:latin typeface="Times New Roman" panose="02020603050405020304" pitchFamily="18" charset="0"/>
              </a:rPr>
              <a:pPr eaLnBrk="1" hangingPunct="1"/>
              <a:t>9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57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C86BA47-FF50-414A-BE2A-FD08609E06A6}" type="slidenum">
              <a:rPr lang="cs-CZ" altLang="cs-CZ">
                <a:latin typeface="Times New Roman" panose="02020603050405020304" pitchFamily="18" charset="0"/>
              </a:rPr>
              <a:pPr eaLnBrk="1" hangingPunct="1"/>
              <a:t>10</a:t>
            </a:fld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9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D9A22A-EBEE-4447-BF5B-B69CB30FD6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7187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76435-3448-44A4-BAEB-BCCBEC9FA4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981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94ACF4C6-693E-4F12-8E8D-F47CA87B50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6191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96B7405-ED29-454A-93CE-1617F1DBDB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6865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7433E136-FE9C-4421-9343-E2E71711E6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050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F8147-8B09-459A-815E-99193306576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306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A3705BF5-3409-4E87-86C4-14029BA8877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999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73A355-360F-46F3-9FF3-20A5DB2D906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5A77B2-16D3-436B-B3AF-3B61335BA9F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7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3E8D3-09EB-4C9E-8A94-CEE77574BB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781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325D72-CEE9-47D7-BC80-44A3904CEF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097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BB81B-13D2-43A4-A824-062AD10C1F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503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A6228E4E-10FA-4222-86BF-2228F35BB02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1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E9257BDA-E611-4481-B032-C83085BDFBD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0" r:id="rId2"/>
    <p:sldLayoutId id="2147483755" r:id="rId3"/>
    <p:sldLayoutId id="2147483756" r:id="rId4"/>
    <p:sldLayoutId id="2147483757" r:id="rId5"/>
    <p:sldLayoutId id="2147483751" r:id="rId6"/>
    <p:sldLayoutId id="2147483758" r:id="rId7"/>
    <p:sldLayoutId id="2147483752" r:id="rId8"/>
    <p:sldLayoutId id="2147483759" r:id="rId9"/>
    <p:sldLayoutId id="2147483753" r:id="rId10"/>
    <p:sldLayoutId id="2147483760" r:id="rId11"/>
    <p:sldLayoutId id="2147483761" r:id="rId12"/>
    <p:sldLayoutId id="214748376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url?sa=t&amp;rct=j&amp;q=bloomova%20taxonomie&amp;source=web&amp;cd=4&amp;ved=0CEUQFjAD&amp;url=http://aplikace.msmt.cz/DOC/NHRevizeBloomovytaxonomieedukace.doc&amp;ei=RxRWT5eYDMrc4QSu7bT-CQ&amp;usg=AFQjCNEgytjqlqnBObjGtkVQx4UoiDLj_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ae/evaluacni-nastroj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rning-styles-online.com/inventory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ite.ebrary.com/lib/masaryk/Top?channelName=masaryk&amp;cpage=1&amp;f00=text&amp;frm=smp.x&amp;hitsPerPage=10&amp;id=5003745&amp;layout=document&amp;p00=learning+styles&amp;sortBy=score&amp;sortOrder=desc" TargetMode="External"/><Relationship Id="rId4" Type="http://schemas.openxmlformats.org/officeDocument/2006/relationships/hyperlink" Target="http://site.ebrary.com/lib/masaryk/Top?channelName=masaryk&amp;cpage=1&amp;f00=text&amp;frm=smp.x&amp;hitsPerPage=10&amp;id=10132662&amp;layout=document&amp;p00=learning+styles&amp;sortBy=score&amp;sortOrder=desc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– styly učení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XS150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27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4.část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kognitivní potřeby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auditivní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vizuální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taktilní, kinestetické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zážitkové učení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5.část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tělesné potřeby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konzumování něčeho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potřeba pohybu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preferování ranního/večerního učení </a:t>
            </a:r>
          </a:p>
          <a:p>
            <a:pPr lvl="2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(„sova“ / „skřivánek“)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preferování dopoledního/odpoledního učení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875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Revize Bloomovy taxonomie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79388" y="1628775"/>
          <a:ext cx="8785224" cy="5040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7524"/>
                <a:gridCol w="1341540"/>
                <a:gridCol w="1173847"/>
                <a:gridCol w="1173847"/>
                <a:gridCol w="1173847"/>
                <a:gridCol w="1006156"/>
                <a:gridCol w="838463"/>
              </a:tblGrid>
              <a:tr h="4582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DIMENZE KOGNITIVNÍHO PROCESU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16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ZNALOSTNÍ DIMENZE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 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Zapamatovat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2.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Rozumět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3.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Aplikovat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4.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Analyzovat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5. 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Hodnotit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6.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Tvořit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</a:tr>
              <a:tr h="916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A. 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Znalost  faktů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</a:tr>
              <a:tr h="916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B. 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Konceptuální znalost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</a:tr>
              <a:tr h="916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C. 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Procedurální znalost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</a:tr>
              <a:tr h="916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D.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Metakognitivní znalosti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1" marR="4445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143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Cíle revize Bloomovy taxonomie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sz="4300" dirty="0" smtClean="0"/>
              <a:t>Nalezení odpovědi na otázky :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sz="4300" b="1" dirty="0" smtClean="0"/>
              <a:t>1. </a:t>
            </a:r>
            <a:r>
              <a:rPr lang="cs-CZ" sz="5600" b="1" dirty="0" smtClean="0"/>
              <a:t>Co učit? </a:t>
            </a:r>
          </a:p>
          <a:p>
            <a:pPr marL="269875" indent="-212725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sz="5600" dirty="0" smtClean="0"/>
              <a:t>jde o základní otázku výběru učiva. Obecně je přijato, že výběr učiva se uskutečňuje s ohledem na zvolený edukační cíl. Jaký je to cíl, jakou má váhu a důležitost, pomůže objasnit taxonomie. Obvykle učitelé tvrdí, že učí to, co je nejdůležitější, ale co to konkrétně je a zda je to opravdu to nejdůležitější, si učitel lépe uvědomí při použití taxonomické tabulky. Ta sice neřekne, co konkrétně učit, ale pomůže učiteli rozšifrovat požadavky standardů i jeho vlastní záměr, potřeby žáka  a usnadní jeho vlastní </a:t>
            </a:r>
            <a:r>
              <a:rPr lang="cs-CZ" sz="5600" dirty="0" err="1" smtClean="0"/>
              <a:t>kurikulární</a:t>
            </a:r>
            <a:r>
              <a:rPr lang="cs-CZ" sz="5600" dirty="0" smtClean="0"/>
              <a:t> rozhodnutí.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sz="5600" b="1" dirty="0" smtClean="0"/>
              <a:t>2. Jak dosáhnout cíle?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sz="5600" dirty="0" smtClean="0"/>
              <a:t>tj., otázka edukačních činností  a instrukcí, které pro jejich evokaci učitelé vydávají.  Pokud si učitel jasně uvědomuje jaký je přesný cíl, ke kterému směřuje, je snadnější zvolit činnosti  a vypracovat instrukce pro žáka, které ho k cíli nasměrují.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sz="5600" b="1" dirty="0" smtClean="0"/>
              <a:t>3. Jak hodnotit?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sz="5600" dirty="0"/>
              <a:t> </a:t>
            </a:r>
            <a:r>
              <a:rPr lang="cs-CZ" sz="5600" dirty="0" smtClean="0"/>
              <a:t>tj.,  na co  zaměřit  evaluační činnosti, aby byla hodnocena  míra dosažení konkrétního cíle (v americkém pojetí - na co  zaměřit testové položky, jak je formulovat).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sz="5600" b="1" dirty="0" smtClean="0"/>
              <a:t>4.  Existuje koherence mezi cíli, instrukcemi a hodnocením?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sz="5600" dirty="0" smtClean="0"/>
              <a:t>Při použití taxonomické tabulky by se konkrétní edukační cíl, cíl instrukce a cíl hodnocení měly sejít v jedné buňce tabulky (viz dále). Pokud tomu tak není, pak jsou žáci vedeni k něčemu, nebo je hodnoceno něco, co není cílem. Stává se to u nás poměrně často a  při běžném (empirickém) sledování cílů to může uniknout naší pozornosti.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cs-CZ" sz="56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sz="5600" dirty="0" smtClean="0"/>
              <a:t>Více viz </a:t>
            </a:r>
            <a:r>
              <a:rPr lang="cs-CZ" sz="5600" dirty="0" smtClean="0">
                <a:hlinkClick r:id="rId2"/>
              </a:rPr>
              <a:t>Inovace </a:t>
            </a:r>
            <a:r>
              <a:rPr lang="cs-CZ" sz="5600" dirty="0" err="1" smtClean="0">
                <a:hlinkClick r:id="rId2"/>
              </a:rPr>
              <a:t>Bloomovy</a:t>
            </a:r>
            <a:r>
              <a:rPr lang="cs-CZ" sz="5600" dirty="0" smtClean="0">
                <a:hlinkClick r:id="rId2"/>
              </a:rPr>
              <a:t> taxonomie</a:t>
            </a:r>
            <a:endParaRPr lang="cs-CZ" sz="56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823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28600"/>
            <a:ext cx="8785225" cy="1255713"/>
          </a:xfrm>
        </p:spPr>
        <p:txBody>
          <a:bodyPr/>
          <a:lstStyle/>
          <a:p>
            <a:pPr defTabSz="1184275"/>
            <a:r>
              <a:rPr lang="cs-CZ" altLang="cs-CZ" sz="2400" b="1" smtClean="0">
                <a:solidFill>
                  <a:schemeClr val="tx1"/>
                </a:solidFill>
              </a:rPr>
              <a:t>Vztah stylu a struktury inteligence dle Gardnera</a:t>
            </a:r>
            <a:r>
              <a:rPr lang="cs-CZ" altLang="cs-CZ" sz="2000" b="1" smtClean="0">
                <a:solidFill>
                  <a:schemeClr val="tx1"/>
                </a:solidFill>
              </a:rPr>
              <a:t/>
            </a:r>
            <a:br>
              <a:rPr lang="cs-CZ" altLang="cs-CZ" sz="2000" b="1" smtClean="0">
                <a:solidFill>
                  <a:schemeClr val="tx1"/>
                </a:solidFill>
              </a:rPr>
            </a:br>
            <a:r>
              <a:rPr lang="cs-CZ" altLang="cs-CZ" sz="2000" b="1" smtClean="0">
                <a:solidFill>
                  <a:schemeClr val="tx1"/>
                </a:solidFill>
              </a:rPr>
              <a:t/>
            </a:r>
            <a:br>
              <a:rPr lang="cs-CZ" altLang="cs-CZ" sz="2000" b="1" smtClean="0">
                <a:solidFill>
                  <a:schemeClr val="tx1"/>
                </a:solidFill>
              </a:rPr>
            </a:br>
            <a:r>
              <a:rPr lang="cs-CZ" altLang="cs-CZ" sz="1600" b="1" smtClean="0">
                <a:solidFill>
                  <a:schemeClr val="tx1"/>
                </a:solidFill>
              </a:rPr>
              <a:t>Převažuje styl	Uvažuje ve		Dávají přednost    	Potřebují</a:t>
            </a:r>
            <a:endParaRPr lang="cs-CZ" altLang="cs-CZ" sz="2000" b="1" smtClean="0">
              <a:solidFill>
                <a:schemeClr val="bg1"/>
              </a:solidFill>
            </a:endParaRPr>
          </a:p>
        </p:txBody>
      </p:sp>
      <p:graphicFrame>
        <p:nvGraphicFramePr>
          <p:cNvPr id="24686" name="Group 110"/>
          <p:cNvGraphicFramePr>
            <a:graphicFrameLocks noGrp="1"/>
          </p:cNvGraphicFramePr>
          <p:nvPr>
            <p:ph type="tbl" idx="1"/>
          </p:nvPr>
        </p:nvGraphicFramePr>
        <p:xfrm>
          <a:off x="179388" y="1341438"/>
          <a:ext cx="8785224" cy="5441951"/>
        </p:xfrm>
        <a:graphic>
          <a:graphicData uri="http://schemas.openxmlformats.org/drawingml/2006/table">
            <a:tbl>
              <a:tblPr/>
              <a:tblGrid>
                <a:gridCol w="2196306"/>
                <a:gridCol w="2196306"/>
                <a:gridCol w="2196306"/>
                <a:gridCol w="2196306"/>
              </a:tblGrid>
              <a:tr h="85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jazykový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slov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čtení, psaní, diskuze, </a:t>
                      </a:r>
                      <a:r>
                        <a:rPr kumimoji="0" 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hry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knihy, kazety, debata, psaní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850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logicko-matematický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odvození, dedukce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pokus, otázky, logické hry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objevovat věci a přemýšlet o nich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zrakový, prostorový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představy a zobrazení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navrhování, kreslení, náčrty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video, filmy, zkoumání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psycho-motorický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tělesný pocit/vnímání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fyzický kontakt, gestikul., pohyb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hraní rolí, drama, pohyb, dělání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hudební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rytmus, melodie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zpívání, dupání, tleskání, hudba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zazpívat si, koncerty, apod.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interpersonální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interakce s jinými lidmi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organizování, setkávání, plán.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společenské hry, kluby, apod.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48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intrapersonální, meta-kognitivní</a:t>
                      </a:r>
                    </a:p>
                  </a:txBody>
                  <a:tcPr marL="91443" marR="91443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vlastní nitro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meditace, přemýšlení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vlastní projekty, osobní výběr</a:t>
                      </a:r>
                    </a:p>
                  </a:txBody>
                  <a:tcPr marL="91443" marR="91443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401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0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Strategie učení je tedy obecným plánem, podle kterého student ve studiu postupuje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Co jí určuje: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Studijní motivace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Kognitivní zvláštnosti, zvláštnosti osobnostní struktury, věku a schopnosti žáka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Styl (způsob) výuky a její formy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Organizace a typ studia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endParaRPr lang="cs-CZ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objektivní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je pozorovatelná jako chování a učební aktivity, které student provádí (které předměty si vybírá, jakým způsobem plní studijní povinnosti, jak přistupuje k termínům (</a:t>
            </a:r>
            <a:r>
              <a:rPr lang="cs-CZ" dirty="0" err="1" smtClean="0"/>
              <a:t>prokrastinace</a:t>
            </a:r>
            <a:r>
              <a:rPr lang="cs-CZ" dirty="0" smtClean="0"/>
              <a:t>), jak přistupuje k obsahu učení (rozsah a způsob si osvojování učiva)).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subjektivní 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jak student tyto aktivity vnímá, prožívá a hodnotí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Rozměr sociální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cs-CZ" dirty="0" smtClean="0"/>
              <a:t>Interakce s učiteli, spolužáky, rodiči…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772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Typy</a:t>
            </a:r>
            <a:r>
              <a:rPr lang="cs-CZ" dirty="0" smtClean="0"/>
              <a:t> strategií učení podle motivace</a:t>
            </a:r>
            <a:br>
              <a:rPr lang="cs-CZ" dirty="0" smtClean="0"/>
            </a:br>
            <a:r>
              <a:rPr lang="cs-CZ" dirty="0" smtClean="0"/>
              <a:t>(Vašutová, 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Vnitřní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student ví, co, jak a proč se chce naučit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Vnější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závislost na vnějším působení (rodiče, učitelé) a hodnocení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Výkonová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student chce uspět (potřeba úspěchu); dává přednost strukturované a organizované práci, stanovuje si cíle, termíny a snaží se zvítězit.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Sociální motivace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studium je nutností;  student se učí jakkoliv s cílem prospět; postoj ke studiu je negativní  </a:t>
            </a:r>
          </a:p>
        </p:txBody>
      </p:sp>
    </p:spTree>
    <p:extLst>
      <p:ext uri="{BB962C8B-B14F-4D97-AF65-F5344CB8AC3E}">
        <p14:creationId xmlns:p14="http://schemas.microsoft.com/office/powerpoint/2010/main" val="4065266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učení podle přístupu k učení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Povrchový přístup</a:t>
            </a:r>
          </a:p>
          <a:p>
            <a:pPr lvl="1"/>
            <a:r>
              <a:rPr lang="cs-CZ" altLang="cs-CZ" smtClean="0"/>
              <a:t>Vzbuzení dojmu, získání známky diplomu, „co je potřeba“ s ohledem na požadavky</a:t>
            </a:r>
          </a:p>
          <a:p>
            <a:r>
              <a:rPr lang="cs-CZ" altLang="cs-CZ" smtClean="0"/>
              <a:t>Hloubkový přístup</a:t>
            </a:r>
          </a:p>
          <a:p>
            <a:pPr lvl="1"/>
            <a:r>
              <a:rPr lang="cs-CZ" altLang="cs-CZ" smtClean="0"/>
              <a:t>Osobní zaujetí a motivace, důraz na detaily a osobní přínos</a:t>
            </a:r>
          </a:p>
          <a:p>
            <a:r>
              <a:rPr lang="cs-CZ" altLang="cs-CZ" smtClean="0"/>
              <a:t>Utilitární přístup</a:t>
            </a:r>
          </a:p>
          <a:p>
            <a:pPr lvl="1"/>
            <a:r>
              <a:rPr lang="cs-CZ" altLang="cs-CZ" smtClean="0"/>
              <a:t>Konformní k požadavkům („Hujer“)</a:t>
            </a:r>
          </a:p>
        </p:txBody>
      </p:sp>
    </p:spTree>
    <p:extLst>
      <p:ext uri="{BB962C8B-B14F-4D97-AF65-F5344CB8AC3E}">
        <p14:creationId xmlns:p14="http://schemas.microsoft.com/office/powerpoint/2010/main" val="2297059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Přístup k učení (Ramsden)</a:t>
            </a:r>
          </a:p>
        </p:txBody>
      </p:sp>
      <p:sp>
        <p:nvSpPr>
          <p:cNvPr id="22531" name="TextovéPole 5"/>
          <p:cNvSpPr txBox="1">
            <a:spLocks noChangeArrowheads="1"/>
          </p:cNvSpPr>
          <p:nvPr/>
        </p:nvSpPr>
        <p:spPr bwMode="auto">
          <a:xfrm>
            <a:off x="3046413" y="1671638"/>
            <a:ext cx="3024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algn="ctr"/>
            <a:r>
              <a:rPr lang="cs-CZ" altLang="cs-CZ"/>
              <a:t>Přístup k učení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31913" y="2420938"/>
            <a:ext cx="273526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JAK - Strukturální aspekt: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akt poznání,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organizování,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strukturování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30775" y="2420938"/>
            <a:ext cx="27368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latin typeface="+mn-lt"/>
              </a:rPr>
              <a:t>CO - Významový aspekt: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co je poznáváno,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+mn-lt"/>
              </a:rPr>
              <a:t>důležitost úkolu/učiva</a:t>
            </a:r>
          </a:p>
        </p:txBody>
      </p:sp>
      <p:sp>
        <p:nvSpPr>
          <p:cNvPr id="22534" name="Obdélník 8"/>
          <p:cNvSpPr>
            <a:spLocks noChangeArrowheads="1"/>
          </p:cNvSpPr>
          <p:nvPr/>
        </p:nvSpPr>
        <p:spPr bwMode="auto">
          <a:xfrm>
            <a:off x="669925" y="4437063"/>
            <a:ext cx="181451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r>
              <a:rPr lang="cs-CZ" altLang="cs-CZ"/>
              <a:t>HOLISTICKÝ</a:t>
            </a:r>
          </a:p>
          <a:p>
            <a:r>
              <a:rPr lang="cs-CZ" altLang="cs-CZ"/>
              <a:t>zachovává </a:t>
            </a:r>
          </a:p>
          <a:p>
            <a:r>
              <a:rPr lang="cs-CZ" altLang="cs-CZ"/>
              <a:t>strukturu, </a:t>
            </a:r>
          </a:p>
          <a:p>
            <a:r>
              <a:rPr lang="cs-CZ" altLang="cs-CZ"/>
              <a:t>soustřeďuje se</a:t>
            </a:r>
          </a:p>
          <a:p>
            <a:r>
              <a:rPr lang="cs-CZ" altLang="cs-CZ"/>
              <a:t>na celek ve</a:t>
            </a:r>
          </a:p>
          <a:p>
            <a:r>
              <a:rPr lang="cs-CZ" altLang="cs-CZ"/>
              <a:t>vztahu k jeho </a:t>
            </a:r>
          </a:p>
          <a:p>
            <a:r>
              <a:rPr lang="cs-CZ" altLang="cs-CZ"/>
              <a:t>částem</a:t>
            </a:r>
          </a:p>
        </p:txBody>
      </p:sp>
      <p:sp>
        <p:nvSpPr>
          <p:cNvPr id="22535" name="Obdélník 9"/>
          <p:cNvSpPr>
            <a:spLocks noChangeArrowheads="1"/>
          </p:cNvSpPr>
          <p:nvPr/>
        </p:nvSpPr>
        <p:spPr bwMode="auto">
          <a:xfrm>
            <a:off x="2620963" y="4454525"/>
            <a:ext cx="19367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r>
              <a:rPr lang="cs-CZ" altLang="cs-CZ"/>
              <a:t>ATOMISTICKÝ</a:t>
            </a:r>
          </a:p>
          <a:p>
            <a:r>
              <a:rPr lang="cs-CZ" altLang="cs-CZ"/>
              <a:t>deformuje </a:t>
            </a:r>
          </a:p>
          <a:p>
            <a:r>
              <a:rPr lang="cs-CZ" altLang="cs-CZ"/>
              <a:t>struktury, </a:t>
            </a:r>
          </a:p>
          <a:p>
            <a:r>
              <a:rPr lang="cs-CZ" altLang="cs-CZ"/>
              <a:t>soustřeďuje se na </a:t>
            </a:r>
          </a:p>
          <a:p>
            <a:r>
              <a:rPr lang="cs-CZ" altLang="cs-CZ"/>
              <a:t>části, rozkládá </a:t>
            </a:r>
          </a:p>
          <a:p>
            <a:r>
              <a:rPr lang="cs-CZ" altLang="cs-CZ"/>
              <a:t>celek na části</a:t>
            </a:r>
          </a:p>
        </p:txBody>
      </p:sp>
      <p:sp>
        <p:nvSpPr>
          <p:cNvPr id="22536" name="Obdélník 10"/>
          <p:cNvSpPr>
            <a:spLocks noChangeArrowheads="1"/>
          </p:cNvSpPr>
          <p:nvPr/>
        </p:nvSpPr>
        <p:spPr bwMode="auto">
          <a:xfrm>
            <a:off x="4859338" y="4449763"/>
            <a:ext cx="19589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r>
              <a:rPr lang="cs-CZ" altLang="cs-CZ"/>
              <a:t>HLOUBKOVÝ </a:t>
            </a:r>
          </a:p>
          <a:p>
            <a:r>
              <a:rPr lang="cs-CZ" altLang="cs-CZ"/>
              <a:t>soustřeďuje se</a:t>
            </a:r>
          </a:p>
          <a:p>
            <a:r>
              <a:rPr lang="cs-CZ" altLang="cs-CZ"/>
              <a:t>na obsah</a:t>
            </a:r>
          </a:p>
          <a:p>
            <a:r>
              <a:rPr lang="cs-CZ" altLang="cs-CZ"/>
              <a:t>úkolu nebo </a:t>
            </a:r>
          </a:p>
          <a:p>
            <a:r>
              <a:rPr lang="cs-CZ" altLang="cs-CZ"/>
              <a:t>učiva</a:t>
            </a:r>
          </a:p>
        </p:txBody>
      </p:sp>
      <p:sp>
        <p:nvSpPr>
          <p:cNvPr id="22537" name="Obdélník 11"/>
          <p:cNvSpPr>
            <a:spLocks noChangeArrowheads="1"/>
          </p:cNvSpPr>
          <p:nvPr/>
        </p:nvSpPr>
        <p:spPr bwMode="auto">
          <a:xfrm>
            <a:off x="6875463" y="4449763"/>
            <a:ext cx="1873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r>
              <a:rPr lang="cs-CZ" altLang="cs-CZ"/>
              <a:t>POVRCHOVÝ </a:t>
            </a:r>
          </a:p>
          <a:p>
            <a:r>
              <a:rPr lang="cs-CZ" altLang="cs-CZ"/>
              <a:t>soustřeďuje se</a:t>
            </a:r>
          </a:p>
          <a:p>
            <a:r>
              <a:rPr lang="cs-CZ" altLang="cs-CZ"/>
              <a:t>na „znaky“ učiva </a:t>
            </a:r>
          </a:p>
        </p:txBody>
      </p:sp>
      <p:cxnSp>
        <p:nvCxnSpPr>
          <p:cNvPr id="14" name="Přímá spojnice 13"/>
          <p:cNvCxnSpPr>
            <a:endCxn id="22531" idx="2"/>
          </p:cNvCxnSpPr>
          <p:nvPr/>
        </p:nvCxnSpPr>
        <p:spPr>
          <a:xfrm flipV="1">
            <a:off x="2843213" y="2041525"/>
            <a:ext cx="1714500" cy="307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22531" idx="2"/>
            <a:endCxn id="8" idx="0"/>
          </p:cNvCxnSpPr>
          <p:nvPr/>
        </p:nvCxnSpPr>
        <p:spPr>
          <a:xfrm>
            <a:off x="4557713" y="2041525"/>
            <a:ext cx="1741487" cy="379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331913" y="3621088"/>
            <a:ext cx="1079500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11413" y="3621088"/>
            <a:ext cx="936625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5475288" y="3573463"/>
            <a:ext cx="1081087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556375" y="3573463"/>
            <a:ext cx="936625" cy="671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23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534378"/>
            <a:ext cx="8231040" cy="629724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650890" algn="l"/>
                <a:tab pos="1303220" algn="l"/>
                <a:tab pos="1955549" algn="l"/>
                <a:tab pos="2607879" algn="l"/>
                <a:tab pos="3260208" algn="l"/>
                <a:tab pos="3912538" algn="l"/>
                <a:tab pos="4564867" algn="l"/>
                <a:tab pos="5217197" algn="l"/>
                <a:tab pos="5869527" algn="l"/>
                <a:tab pos="6521857" algn="l"/>
                <a:tab pos="7174186" algn="l"/>
                <a:tab pos="7826516" algn="l"/>
                <a:tab pos="8478845" algn="l"/>
                <a:tab pos="9131175" algn="l"/>
                <a:tab pos="9783504" algn="l"/>
              </a:tabLst>
            </a:pPr>
            <a:r>
              <a:rPr lang="cs-CZ" dirty="0" smtClean="0"/>
              <a:t>Vyučující č. 2</a:t>
            </a:r>
            <a:endParaRPr lang="en-GB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920" y="1600201"/>
            <a:ext cx="8231040" cy="3100401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 (XS150)!</a:t>
            </a:r>
          </a:p>
          <a:p>
            <a:pPr lvl="1" eaLnBrk="1" hangingPunct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pondělí 10:15-11:00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34378"/>
            <a:ext cx="69532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50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učení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Pomáhají studentům pochopit informace a řešit problémy. </a:t>
            </a:r>
          </a:p>
          <a:p>
            <a:r>
              <a:rPr lang="cs-CZ" altLang="cs-CZ" smtClean="0"/>
              <a:t>Strategie učení je osobní přístup k učení a používání informací.</a:t>
            </a:r>
          </a:p>
          <a:p>
            <a:r>
              <a:rPr lang="cs-CZ" altLang="cs-CZ" smtClean="0"/>
              <a:t>Studenti, kteří neznají nebo nejsou schopni použít adekvátní strategie, jsou v učení pasivní a v důsledku mohou selhávat ve škole.</a:t>
            </a:r>
          </a:p>
        </p:txBody>
      </p:sp>
    </p:spTree>
    <p:extLst>
      <p:ext uri="{BB962C8B-B14F-4D97-AF65-F5344CB8AC3E}">
        <p14:creationId xmlns:p14="http://schemas.microsoft.com/office/powerpoint/2010/main" val="2027602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Příklady konkrétních strategií učení</a:t>
            </a:r>
          </a:p>
        </p:txBody>
      </p:sp>
    </p:spTree>
    <p:extLst>
      <p:ext uri="{BB962C8B-B14F-4D97-AF65-F5344CB8AC3E}">
        <p14:creationId xmlns:p14="http://schemas.microsoft.com/office/powerpoint/2010/main" val="2026077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pro čtení a práci s textem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Identifikace neznámých slov </a:t>
            </a:r>
          </a:p>
          <a:p>
            <a:r>
              <a:rPr lang="cs-CZ" altLang="cs-CZ" smtClean="0"/>
              <a:t>Sebedotazovací strategie </a:t>
            </a:r>
          </a:p>
          <a:p>
            <a:pPr lvl="1"/>
            <a:r>
              <a:rPr lang="cs-CZ" altLang="cs-CZ" smtClean="0"/>
              <a:t>kladení si otázek ve vztahu k textu a hledání odpovědí</a:t>
            </a:r>
          </a:p>
          <a:p>
            <a:r>
              <a:rPr lang="cs-CZ" altLang="cs-CZ" smtClean="0"/>
              <a:t>Strategie vytváření vizualizací </a:t>
            </a:r>
          </a:p>
          <a:p>
            <a:pPr lvl="1"/>
            <a:r>
              <a:rPr lang="cs-CZ" altLang="cs-CZ" smtClean="0"/>
              <a:t>představování scén, postav</a:t>
            </a:r>
          </a:p>
          <a:p>
            <a:r>
              <a:rPr lang="cs-CZ" altLang="cs-CZ" smtClean="0"/>
              <a:t>Inferenční strategie (odvozování)</a:t>
            </a:r>
          </a:p>
          <a:p>
            <a:r>
              <a:rPr lang="cs-CZ" altLang="cs-CZ" smtClean="0"/>
              <a:t>Parafrázování a sumarizace</a:t>
            </a:r>
          </a:p>
          <a:p>
            <a:r>
              <a:rPr lang="cs-CZ" altLang="cs-CZ" smtClean="0"/>
              <a:t>Pojmové mapování</a:t>
            </a:r>
          </a:p>
        </p:txBody>
      </p:sp>
    </p:spTree>
    <p:extLst>
      <p:ext uri="{BB962C8B-B14F-4D97-AF65-F5344CB8AC3E}">
        <p14:creationId xmlns:p14="http://schemas.microsoft.com/office/powerpoint/2010/main" val="262042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Pojmové (Mentální) mapování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100" smtClean="0"/>
              <a:t>cíle</a:t>
            </a:r>
          </a:p>
          <a:p>
            <a:pPr lvl="1">
              <a:lnSpc>
                <a:spcPct val="90000"/>
              </a:lnSpc>
            </a:pPr>
            <a:r>
              <a:rPr lang="cs-CZ" altLang="cs-CZ" sz="2000" i="1" smtClean="0"/>
              <a:t>zjištění, co víme</a:t>
            </a:r>
          </a:p>
          <a:p>
            <a:pPr lvl="1">
              <a:lnSpc>
                <a:spcPct val="90000"/>
              </a:lnSpc>
            </a:pPr>
            <a:r>
              <a:rPr lang="cs-CZ" altLang="cs-CZ" sz="2000" i="1" smtClean="0"/>
              <a:t>pomoc při plánování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 i="1" smtClean="0"/>
              <a:t>pomoc při hodnocení</a:t>
            </a:r>
          </a:p>
          <a:p>
            <a:pPr>
              <a:lnSpc>
                <a:spcPct val="90000"/>
              </a:lnSpc>
            </a:pPr>
            <a:r>
              <a:rPr lang="cs-CZ" altLang="cs-CZ" sz="2100" smtClean="0"/>
              <a:t>formy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mapování pojmových hierarchií</a:t>
            </a:r>
          </a:p>
          <a:p>
            <a:pPr lvl="2">
              <a:lnSpc>
                <a:spcPct val="90000"/>
              </a:lnSpc>
            </a:pPr>
            <a:r>
              <a:rPr lang="cs-CZ" altLang="cs-CZ" sz="1800" smtClean="0"/>
              <a:t>vypisování hierarchií</a:t>
            </a:r>
          </a:p>
          <a:p>
            <a:pPr lvl="2">
              <a:lnSpc>
                <a:spcPct val="90000"/>
              </a:lnSpc>
            </a:pPr>
            <a:r>
              <a:rPr lang="cs-CZ" altLang="cs-CZ" sz="1800" smtClean="0"/>
              <a:t>vytváření hierarchických map</a:t>
            </a:r>
          </a:p>
          <a:p>
            <a:pPr lvl="2">
              <a:lnSpc>
                <a:spcPct val="90000"/>
              </a:lnSpc>
            </a:pPr>
            <a:r>
              <a:rPr lang="cs-CZ" altLang="cs-CZ" sz="1800" smtClean="0"/>
              <a:t>mapování příběhů</a:t>
            </a:r>
          </a:p>
          <a:p>
            <a:pPr lvl="2">
              <a:lnSpc>
                <a:spcPct val="90000"/>
              </a:lnSpc>
            </a:pPr>
            <a:r>
              <a:rPr lang="cs-CZ" altLang="cs-CZ" sz="1800" smtClean="0"/>
              <a:t>mapování zvolených témat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vědomostní mapy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grafická znázornění - prvky</a:t>
            </a:r>
          </a:p>
        </p:txBody>
      </p:sp>
    </p:spTree>
    <p:extLst>
      <p:ext uri="{BB962C8B-B14F-4D97-AF65-F5344CB8AC3E}">
        <p14:creationId xmlns:p14="http://schemas.microsoft.com/office/powerpoint/2010/main" val="37297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88900"/>
            <a:ext cx="6532562" cy="6094413"/>
          </a:xfrm>
        </p:spPr>
      </p:pic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411413" y="6165850"/>
            <a:ext cx="568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dirty="0">
                <a:latin typeface="Arial" panose="020B0604020202020204" pitchFamily="34" charset="0"/>
              </a:rPr>
              <a:t>Obr. - Příklad mentální mapy přijímacího </a:t>
            </a:r>
            <a:r>
              <a:rPr lang="cs-CZ" altLang="cs-CZ" dirty="0" smtClean="0">
                <a:latin typeface="Arial" panose="020B0604020202020204" pitchFamily="34" charset="0"/>
              </a:rPr>
              <a:t>pohovoru (zdroj Wiki)</a:t>
            </a:r>
            <a:endParaRPr lang="cs-CZ" alt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99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dirty="0" smtClean="0"/>
              <a:t>Příklady – pojmové mapování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Vytčení vlastností</a:t>
            </a:r>
          </a:p>
          <a:p>
            <a:pPr lvl="1"/>
            <a:r>
              <a:rPr lang="cs-CZ" altLang="cs-CZ" smtClean="0"/>
              <a:t>Jaký je dobrý učitel?</a:t>
            </a:r>
          </a:p>
          <a:p>
            <a:pPr lvl="1"/>
            <a:r>
              <a:rPr lang="cs-CZ" altLang="cs-CZ" smtClean="0"/>
              <a:t>Co víme o reformě platů ve školství?</a:t>
            </a:r>
          </a:p>
          <a:p>
            <a:r>
              <a:rPr lang="cs-CZ" altLang="cs-CZ" smtClean="0"/>
              <a:t>Mentální mapy</a:t>
            </a:r>
          </a:p>
          <a:p>
            <a:pPr lvl="1"/>
            <a:r>
              <a:rPr lang="cs-CZ" altLang="cs-CZ" smtClean="0"/>
              <a:t>Studujeme naši školu jako stolní hra ve stylu „Člověče, nezlob se“ s úkoly </a:t>
            </a:r>
          </a:p>
          <a:p>
            <a:pPr lvl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9583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Strategie pro studium a uchovávání informací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První písmena</a:t>
            </a:r>
          </a:p>
          <a:p>
            <a:pPr lvl="1"/>
            <a:r>
              <a:rPr lang="cs-CZ" altLang="cs-CZ" smtClean="0"/>
              <a:t>Pro blok informací; memotechnická pomůcka</a:t>
            </a:r>
          </a:p>
          <a:p>
            <a:r>
              <a:rPr lang="cs-CZ" altLang="cs-CZ" smtClean="0"/>
              <a:t>Párové asociace</a:t>
            </a:r>
          </a:p>
          <a:p>
            <a:pPr lvl="1"/>
            <a:r>
              <a:rPr lang="cs-CZ" altLang="cs-CZ" smtClean="0"/>
              <a:t>Např. spojení jmen a dat (kartičky, dril)</a:t>
            </a:r>
          </a:p>
          <a:p>
            <a:r>
              <a:rPr lang="cs-CZ" altLang="cs-CZ" smtClean="0"/>
              <a:t>Klíčová slova a koncepty</a:t>
            </a:r>
          </a:p>
          <a:p>
            <a:pPr lvl="1"/>
            <a:r>
              <a:rPr lang="cs-CZ" altLang="cs-CZ" smtClean="0"/>
              <a:t>Vytváření schémat, map</a:t>
            </a:r>
          </a:p>
          <a:p>
            <a:r>
              <a:rPr lang="cs-CZ" altLang="cs-CZ" smtClean="0"/>
              <a:t>Psaní poznámek a naslouchání</a:t>
            </a:r>
          </a:p>
        </p:txBody>
      </p:sp>
    </p:spTree>
    <p:extLst>
      <p:ext uri="{BB962C8B-B14F-4D97-AF65-F5344CB8AC3E}">
        <p14:creationId xmlns:p14="http://schemas.microsoft.com/office/powerpoint/2010/main" val="1684729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pro psaní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Základy psaní textu, strukturování a práce s informačními zdroji</a:t>
            </a:r>
          </a:p>
          <a:p>
            <a:r>
              <a:rPr lang="cs-CZ" altLang="cs-CZ" smtClean="0"/>
              <a:t>Strategie hledání chyb v textu</a:t>
            </a:r>
          </a:p>
        </p:txBody>
      </p:sp>
    </p:spTree>
    <p:extLst>
      <p:ext uri="{BB962C8B-B14F-4D97-AF65-F5344CB8AC3E}">
        <p14:creationId xmlns:p14="http://schemas.microsoft.com/office/powerpoint/2010/main" val="2174894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pro práci na úkolech a zlepšení testového výkonu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Jak si rozvrhnout práci</a:t>
            </a:r>
          </a:p>
          <a:p>
            <a:r>
              <a:rPr lang="cs-CZ" altLang="cs-CZ" smtClean="0"/>
              <a:t>Jak postupovat při řešení testových úloh</a:t>
            </a:r>
          </a:p>
          <a:p>
            <a:pPr lvl="1"/>
            <a:r>
              <a:rPr lang="cs-CZ" altLang="cs-CZ" smtClean="0"/>
              <a:t>Nejprve se věnovat položkám u kterých je vysoká míra subjektivní jistoty, tipovací soutěž na závěr</a:t>
            </a:r>
          </a:p>
        </p:txBody>
      </p:sp>
    </p:spTree>
    <p:extLst>
      <p:ext uri="{BB962C8B-B14F-4D97-AF65-F5344CB8AC3E}">
        <p14:creationId xmlns:p14="http://schemas.microsoft.com/office/powerpoint/2010/main" val="13714207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pro podporu spolupráce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Spolupráce ve třídě</a:t>
            </a:r>
          </a:p>
          <a:p>
            <a:r>
              <a:rPr lang="cs-CZ" altLang="cs-CZ" smtClean="0"/>
              <a:t>Řešení problémových úkolů</a:t>
            </a:r>
          </a:p>
          <a:p>
            <a:r>
              <a:rPr lang="cs-CZ" altLang="cs-CZ" smtClean="0"/>
              <a:t>Týmová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151426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říkáme na otázku „Jak se učíš?“ „Jak to děláš?“</a:t>
            </a:r>
          </a:p>
        </p:txBody>
      </p:sp>
    </p:spTree>
    <p:extLst>
      <p:ext uri="{BB962C8B-B14F-4D97-AF65-F5344CB8AC3E}">
        <p14:creationId xmlns:p14="http://schemas.microsoft.com/office/powerpoint/2010/main" val="387111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pro zvyšování motivace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Strategie sebeprosazení</a:t>
            </a:r>
          </a:p>
          <a:p>
            <a:pPr lvl="1"/>
            <a:r>
              <a:rPr lang="cs-CZ" altLang="cs-CZ" smtClean="0"/>
              <a:t>Schopnost aktivně využít poznatky </a:t>
            </a:r>
          </a:p>
          <a:p>
            <a:r>
              <a:rPr lang="cs-CZ" altLang="cs-CZ" smtClean="0"/>
              <a:t>Možná já (Possible selves)</a:t>
            </a:r>
          </a:p>
          <a:p>
            <a:pPr lvl="1"/>
            <a:r>
              <a:rPr lang="cs-CZ" altLang="cs-CZ" smtClean="0"/>
              <a:t>Já jaký(á) jsem vs. já jaký(á) bych chtěl(a) být</a:t>
            </a:r>
          </a:p>
        </p:txBody>
      </p:sp>
    </p:spTree>
    <p:extLst>
      <p:ext uri="{BB962C8B-B14F-4D97-AF65-F5344CB8AC3E}">
        <p14:creationId xmlns:p14="http://schemas.microsoft.com/office/powerpoint/2010/main" val="8533161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Strategie specifické pro jednotlivé předměty</a:t>
            </a:r>
            <a:endParaRPr lang="cs-CZ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mtClean="0"/>
              <a:t>Např. jazyky: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mtClean="0"/>
              <a:t>Lojová, G.; Vlčková, K. </a:t>
            </a:r>
            <a:r>
              <a:rPr lang="cs-CZ" altLang="cs-CZ" i="1" smtClean="0"/>
              <a:t>Styly a strategie učení ve výuce cizích jazyků.</a:t>
            </a:r>
            <a:r>
              <a:rPr lang="cs-CZ" altLang="cs-CZ" smtClean="0"/>
              <a:t> Praha: Portál, 2011. ISBN 978-80-7367-876-0</a:t>
            </a:r>
          </a:p>
        </p:txBody>
      </p:sp>
    </p:spTree>
    <p:extLst>
      <p:ext uri="{BB962C8B-B14F-4D97-AF65-F5344CB8AC3E}">
        <p14:creationId xmlns:p14="http://schemas.microsoft.com/office/powerpoint/2010/main" val="599326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32775" cy="1143000"/>
          </a:xfrm>
        </p:spPr>
        <p:txBody>
          <a:bodyPr lIns="0" tIns="0" rIns="0" bIns="0"/>
          <a:lstStyle/>
          <a:p>
            <a:pPr>
              <a:lnSpc>
                <a:spcPct val="102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29713" algn="l"/>
                <a:tab pos="9782175" algn="l"/>
              </a:tabLst>
            </a:pPr>
            <a:r>
              <a:rPr lang="cs-CZ" altLang="cs-CZ" smtClean="0"/>
              <a:t>Příklad Práce s učebním textem - </a:t>
            </a:r>
            <a:r>
              <a:rPr lang="en-GB" altLang="cs-CZ" smtClean="0"/>
              <a:t>Záznamový arch (Lan, 1998)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79388" y="1778000"/>
          <a:ext cx="9320212" cy="431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899" r:id="rId4" imgW="10337040" imgH="5171400" progId="opendocument.CalcDocument.1">
                  <p:embed/>
                </p:oleObj>
              </mc:Choice>
              <mc:Fallback>
                <p:oleObj r:id="rId4" imgW="10337040" imgH="5171400" progId="opendocument.Calc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778000"/>
                        <a:ext cx="9320212" cy="431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4395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Strategie práce s prostředím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smtClean="0"/>
              <a:t>Kde a jak studovat</a:t>
            </a:r>
          </a:p>
          <a:p>
            <a:pPr lvl="1"/>
            <a:r>
              <a:rPr lang="cs-CZ" altLang="cs-CZ" smtClean="0"/>
              <a:t>Znalost vhodného místa k učení, okolností k učení</a:t>
            </a:r>
          </a:p>
          <a:p>
            <a:pPr lvl="1"/>
            <a:r>
              <a:rPr lang="cs-CZ" altLang="cs-CZ" smtClean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12058193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Práce s pozorností</a:t>
            </a:r>
          </a:p>
        </p:txBody>
      </p:sp>
      <p:sp>
        <p:nvSpPr>
          <p:cNvPr id="39939" name="Zástupný symbol pro obsah 1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Stálost pozornosti: 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mladší školní věk 3 - 5 min.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starší školní věk 5 - 10 min.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dospělí 20 - 30 minut</a:t>
            </a:r>
          </a:p>
          <a:p>
            <a:pPr lvl="1">
              <a:lnSpc>
                <a:spcPct val="90000"/>
              </a:lnSpc>
            </a:pPr>
            <a:endParaRPr lang="cs-CZ" altLang="cs-CZ" smtClean="0"/>
          </a:p>
          <a:p>
            <a:pPr lvl="1">
              <a:lnSpc>
                <a:spcPct val="90000"/>
              </a:lnSpc>
            </a:pPr>
            <a:r>
              <a:rPr lang="cs-CZ" altLang="cs-CZ" smtClean="0"/>
              <a:t>Záleží na denní době (ranní / večerní typ)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Záleží i na fyzickém a psychickém stavu 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Rozdělování pozornosti – přepínání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Propojování pozornosti – pružnost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Fluktuace pozornosti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Systematičnost pozornosti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073290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Psychologie výchovy a vzdělávání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>
                <a:latin typeface="Tw Cen MT" panose="020B0602020104020603" pitchFamily="34" charset="-18"/>
              </a:rPr>
              <a:t>Styly učení žáků a </a:t>
            </a:r>
            <a:r>
              <a:rPr lang="cs-CZ" altLang="cs-CZ" dirty="0" smtClean="0">
                <a:latin typeface="Tw Cen MT" panose="020B0602020104020603" pitchFamily="34" charset="-18"/>
              </a:rPr>
              <a:t>studentů</a:t>
            </a:r>
            <a:endParaRPr lang="cs-CZ" altLang="cs-CZ" dirty="0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078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675687" cy="1216025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Dosavadní přístupy - </a:t>
            </a:r>
            <a:r>
              <a:rPr lang="cs-CZ" altLang="cs-CZ" sz="4000" i="1" smtClean="0"/>
              <a:t>problémy a rizika</a:t>
            </a:r>
            <a:r>
              <a:rPr lang="cs-CZ" altLang="cs-CZ" sz="4000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4037013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b="1" smtClean="0"/>
              <a:t>Problémy ve školní praxi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800" smtClean="0"/>
              <a:t>nepočítají s individuálními zvláštnostmi žáka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600" smtClean="0"/>
              <a:t>individuální diagnostika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800" smtClean="0"/>
              <a:t>nepočítají s těmi postupy učení, k nimž se on sám zatím dopracoval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600" smtClean="0"/>
              <a:t>subj. „funkční“ postupy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800" smtClean="0"/>
              <a:t>chtějí tyto postupy předělat, aniž je hlouběji poznaly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800" smtClean="0"/>
              <a:t>někdy je dokonce chtějí zlikvidovat ve prospěch hromadně doporučovaných postupů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smtClean="0"/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9788" y="1600200"/>
            <a:ext cx="4037012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400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Rizika pro celý systém</a:t>
            </a:r>
          </a:p>
          <a:p>
            <a:pPr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800" smtClean="0"/>
              <a:t>školský systém ignoruje individuální styly učení žáků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600" smtClean="0"/>
              <a:t>jak se učí „průměrný“ žák</a:t>
            </a:r>
          </a:p>
          <a:p>
            <a:pPr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800" smtClean="0"/>
              <a:t>školský systém nepřeje individuálním vyučovacím stylům učitelů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600" smtClean="0"/>
              <a:t>„správný postup“ (kriteria?)</a:t>
            </a:r>
          </a:p>
          <a:p>
            <a:pPr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800" smtClean="0"/>
              <a:t>trvá-li tento tlak dlouho a je-li systematický, ztrácíme výrazné individuality, originální myslitele, nekonvenčně uvažující jedince</a:t>
            </a:r>
          </a:p>
        </p:txBody>
      </p:sp>
    </p:spTree>
    <p:extLst>
      <p:ext uri="{BB962C8B-B14F-4D97-AF65-F5344CB8AC3E}">
        <p14:creationId xmlns:p14="http://schemas.microsoft.com/office/powerpoint/2010/main" val="20241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Hledání východisek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i="1" smtClean="0"/>
              <a:t>Romantické představy:</a:t>
            </a:r>
          </a:p>
          <a:p>
            <a:pPr eaLnBrk="1" hangingPunct="1"/>
            <a:r>
              <a:rPr lang="cs-CZ" altLang="cs-CZ" smtClean="0"/>
              <a:t>dejme žákovi volnost </a:t>
            </a:r>
          </a:p>
          <a:p>
            <a:pPr eaLnBrk="1" hangingPunct="1"/>
            <a:r>
              <a:rPr lang="cs-CZ" altLang="cs-CZ" smtClean="0"/>
              <a:t>odstraňme zkoušení a známkování</a:t>
            </a:r>
          </a:p>
          <a:p>
            <a:pPr lvl="1" eaLnBrk="1" hangingPunct="1"/>
            <a:r>
              <a:rPr lang="cs-CZ" altLang="cs-CZ" smtClean="0"/>
              <a:t>u nás debata v polovině 90. let</a:t>
            </a:r>
          </a:p>
          <a:p>
            <a:pPr eaLnBrk="1" hangingPunct="1"/>
            <a:r>
              <a:rPr lang="cs-CZ" altLang="cs-CZ" smtClean="0"/>
              <a:t>učení je a musí být vždy radostnou záležitostí</a:t>
            </a:r>
          </a:p>
          <a:p>
            <a:pPr eaLnBrk="1" hangingPunct="1"/>
            <a:r>
              <a:rPr lang="cs-CZ" altLang="cs-CZ" smtClean="0"/>
              <a:t>odstraňme školu jako přežilou instituci, mrzačí děti a je prostředkem indoktrinace (např. Illyich)</a:t>
            </a:r>
          </a:p>
          <a:p>
            <a:pPr lvl="1" eaLnBrk="1" hangingPunct="1"/>
            <a:r>
              <a:rPr lang="cs-CZ" altLang="cs-CZ" smtClean="0"/>
              <a:t>pozice levicové i konzervativní</a:t>
            </a:r>
          </a:p>
        </p:txBody>
      </p:sp>
    </p:spTree>
    <p:extLst>
      <p:ext uri="{BB962C8B-B14F-4D97-AF65-F5344CB8AC3E}">
        <p14:creationId xmlns:p14="http://schemas.microsoft.com/office/powerpoint/2010/main" val="4751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Obtíže současné školy 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400" smtClean="0"/>
              <a:t>žákovský odpor k učení 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smtClean="0"/>
              <a:t>(negativní zkušenosti se školou – převaha deklarativních poznatků, neužitečnost učiva)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400" smtClean="0"/>
              <a:t>žák se většinou nemůže učit „po svém“, ani nemůže spolupracovat se spolužáky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smtClean="0"/>
              <a:t>V hromadném vyučování tzv. nelegální komunikace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400" smtClean="0"/>
              <a:t>důsledekem - omezenost žákovských představ o učení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smtClean="0"/>
              <a:t> (učení = učení nazpaměť; ve skutečnosti jde o konstruování a rekonstruování poznatků, hledání objektivního významu a subjektivního smyslu vědění)</a:t>
            </a:r>
          </a:p>
        </p:txBody>
      </p:sp>
    </p:spTree>
    <p:extLst>
      <p:ext uri="{BB962C8B-B14F-4D97-AF65-F5344CB8AC3E}">
        <p14:creationId xmlns:p14="http://schemas.microsoft.com/office/powerpoint/2010/main" val="14692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Obtíže současné školy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30000"/>
              </a:spcAft>
            </a:pPr>
            <a:r>
              <a:rPr lang="cs-CZ" altLang="cs-CZ" sz="2400" smtClean="0"/>
              <a:t>těsná vázanost žákovského učení na školu a školní vyučování; </a:t>
            </a:r>
            <a:r>
              <a:rPr lang="cs-CZ" altLang="cs-CZ" sz="2400" i="1" smtClean="0">
                <a:solidFill>
                  <a:schemeClr val="accent2"/>
                </a:solidFill>
              </a:rPr>
              <a:t>versus</a:t>
            </a:r>
            <a:r>
              <a:rPr lang="cs-CZ" altLang="cs-CZ" sz="2400" i="1" smtClean="0"/>
              <a:t> </a:t>
            </a:r>
            <a:r>
              <a:rPr lang="cs-CZ" altLang="cs-CZ" sz="2400" smtClean="0">
                <a:solidFill>
                  <a:schemeClr val="accent2"/>
                </a:solidFill>
              </a:rPr>
              <a:t>učení mimo školu, celoživotní učení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sz="2400" smtClean="0"/>
              <a:t>přeceňování úlohy vyučovacích metod a  vnějšího řízení; </a:t>
            </a:r>
            <a:r>
              <a:rPr lang="cs-CZ" altLang="cs-CZ" sz="2400" i="1" smtClean="0">
                <a:solidFill>
                  <a:schemeClr val="accent2"/>
                </a:solidFill>
              </a:rPr>
              <a:t>versus</a:t>
            </a:r>
            <a:r>
              <a:rPr lang="cs-CZ" altLang="cs-CZ" sz="2400" i="1" smtClean="0"/>
              <a:t> </a:t>
            </a:r>
            <a:r>
              <a:rPr lang="cs-CZ" altLang="cs-CZ" sz="2400" smtClean="0">
                <a:solidFill>
                  <a:schemeClr val="accent2"/>
                </a:solidFill>
              </a:rPr>
              <a:t>autoregulace učení</a:t>
            </a:r>
            <a:r>
              <a:rPr lang="cs-CZ" altLang="cs-CZ" sz="2400" smtClean="0"/>
              <a:t> 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sz="2400" smtClean="0"/>
              <a:t>přeceňování úlohy vzdělávacích technologií, počítačů, internetu; </a:t>
            </a:r>
            <a:r>
              <a:rPr lang="cs-CZ" altLang="cs-CZ" sz="2400" i="1" smtClean="0">
                <a:solidFill>
                  <a:schemeClr val="accent2"/>
                </a:solidFill>
              </a:rPr>
              <a:t>versus</a:t>
            </a:r>
            <a:r>
              <a:rPr lang="cs-CZ" altLang="cs-CZ" sz="2400" i="1" smtClean="0"/>
              <a:t> </a:t>
            </a:r>
            <a:r>
              <a:rPr lang="cs-CZ" altLang="cs-CZ" sz="2400" smtClean="0">
                <a:solidFill>
                  <a:schemeClr val="accent2"/>
                </a:solidFill>
              </a:rPr>
              <a:t>podceňování psychologie řízeného učení</a:t>
            </a:r>
          </a:p>
        </p:txBody>
      </p:sp>
    </p:spTree>
    <p:extLst>
      <p:ext uri="{BB962C8B-B14F-4D97-AF65-F5344CB8AC3E}">
        <p14:creationId xmlns:p14="http://schemas.microsoft.com/office/powerpoint/2010/main" val="276707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Diagnostika stylů učení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45000"/>
              </a:spcAft>
              <a:buFont typeface="Wingdings" panose="05000000000000000000" pitchFamily="2" charset="2"/>
              <a:buNone/>
            </a:pPr>
            <a:r>
              <a:rPr lang="cs-CZ" altLang="cs-CZ" sz="1400" b="1" smtClean="0"/>
              <a:t>Metody přímé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učení pomocí počítače</a:t>
            </a:r>
            <a:r>
              <a:rPr lang="cs-CZ" altLang="cs-CZ" sz="1200" smtClean="0"/>
              <a:t> (procesuální diagnostika – Pask, 1976; Kulič,1992)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pozorování průběhu žákova učení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etnografické pozorování</a:t>
            </a:r>
            <a:r>
              <a:rPr lang="cs-CZ" altLang="cs-CZ" sz="1200" smtClean="0"/>
              <a:t>, analýza </a:t>
            </a:r>
            <a:r>
              <a:rPr lang="cs-CZ" altLang="cs-CZ" sz="1200" i="1" smtClean="0"/>
              <a:t>in situ</a:t>
            </a:r>
            <a:r>
              <a:rPr lang="cs-CZ" altLang="cs-CZ" sz="1200" smtClean="0"/>
              <a:t>, tj. v přirozené situaci (Fleming, 1987; PSŠE)</a:t>
            </a:r>
          </a:p>
          <a:p>
            <a:pPr eaLnBrk="1" hangingPunct="1">
              <a:lnSpc>
                <a:spcPct val="80000"/>
              </a:lnSpc>
              <a:spcAft>
                <a:spcPct val="35000"/>
              </a:spcAft>
              <a:buFont typeface="Wingdings" panose="05000000000000000000" pitchFamily="2" charset="2"/>
              <a:buNone/>
            </a:pPr>
            <a:r>
              <a:rPr lang="cs-CZ" altLang="cs-CZ" sz="1400" b="1" smtClean="0"/>
              <a:t>Metody nepřímé – kvalitativní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analýza dílčích žákovských produktů</a:t>
            </a:r>
            <a:r>
              <a:rPr lang="cs-CZ" altLang="cs-CZ" sz="1200" smtClean="0"/>
              <a:t> (koncept, osnova, náčrtek, poznámky)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analýza žákovského portfolia</a:t>
            </a:r>
            <a:r>
              <a:rPr lang="cs-CZ" altLang="cs-CZ" sz="1200" smtClean="0"/>
              <a:t>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polostandardizovaný rozhovor</a:t>
            </a:r>
            <a:r>
              <a:rPr lang="cs-CZ" altLang="cs-CZ" sz="1200" smtClean="0"/>
              <a:t> se žákem a/nebo jeho učitelem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fenomenografický rozhovor</a:t>
            </a:r>
            <a:r>
              <a:rPr lang="cs-CZ" altLang="cs-CZ" sz="1200" smtClean="0"/>
              <a:t> (Marton, Säljö)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volné písemné odpovědi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§"/>
            </a:pPr>
            <a:r>
              <a:rPr lang="cs-CZ" altLang="cs-CZ" sz="1200" b="1" smtClean="0"/>
              <a:t>projektivní grafické techniky</a:t>
            </a:r>
            <a:r>
              <a:rPr lang="cs-CZ" altLang="cs-CZ" sz="1200" smtClean="0"/>
              <a:t>, např. dynamická, akční kresba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400" b="1" smtClean="0"/>
              <a:t>Metody nepřímé – kvantitativní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1200" smtClean="0"/>
              <a:t>dotazníky a posuzovací škály</a:t>
            </a:r>
          </a:p>
          <a:p>
            <a:pPr lvl="1"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endParaRPr lang="cs-CZ" altLang="cs-CZ" sz="1200" b="1" i="1" smtClean="0"/>
          </a:p>
          <a:p>
            <a:pPr lvl="1"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endParaRPr lang="cs-CZ" altLang="cs-CZ" sz="1200" b="1" i="1" smtClean="0"/>
          </a:p>
          <a:p>
            <a:pPr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r>
              <a:rPr lang="cs-CZ" altLang="cs-CZ" sz="2000" b="1" i="1" smtClean="0"/>
              <a:t>funkce:</a:t>
            </a:r>
            <a:r>
              <a:rPr lang="cs-CZ" altLang="cs-CZ" sz="2000" smtClean="0"/>
              <a:t> diagnostika a/nebo autodiagnostika</a:t>
            </a:r>
          </a:p>
          <a:p>
            <a:pPr eaLnBrk="1" hangingPunct="1">
              <a:lnSpc>
                <a:spcPct val="80000"/>
              </a:lnSpc>
              <a:buSzPct val="90000"/>
              <a:buFont typeface="Wingdings" panose="05000000000000000000" pitchFamily="2" charset="2"/>
              <a:buNone/>
            </a:pPr>
            <a:r>
              <a:rPr lang="cs-CZ" altLang="cs-CZ" sz="2000" b="1" i="1" smtClean="0"/>
              <a:t>způsob provedení:</a:t>
            </a:r>
            <a:r>
              <a:rPr lang="cs-CZ" altLang="cs-CZ" sz="2000" smtClean="0"/>
              <a:t> tužka-papír; počítačová diagnostika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Pojem učení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i="1" smtClean="0"/>
              <a:t>K uvedeným změnám dochází především na základě zkušeností, tj. výsledků předcházejících činností, které se transformují na systémy znalostí – na vědění. Jde přitom o zkušenosti individuální nebo o přejímání a osvojování zkušenosti společenské.</a:t>
            </a:r>
          </a:p>
          <a:p>
            <a:pPr algn="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mtClean="0"/>
              <a:t>(Kulič, 1992, s.32)</a:t>
            </a:r>
          </a:p>
        </p:txBody>
      </p:sp>
    </p:spTree>
    <p:extLst>
      <p:ext uri="{BB962C8B-B14F-4D97-AF65-F5344CB8AC3E}">
        <p14:creationId xmlns:p14="http://schemas.microsoft.com/office/powerpoint/2010/main" val="57474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72400" cy="4114800"/>
          </a:xfrm>
        </p:spPr>
        <p:txBody>
          <a:bodyPr/>
          <a:lstStyle/>
          <a:p>
            <a:pPr eaLnBrk="1" hangingPunct="1">
              <a:spcAft>
                <a:spcPct val="30000"/>
              </a:spcAft>
            </a:pPr>
            <a:r>
              <a:rPr lang="cs-CZ" altLang="cs-CZ" b="1" smtClean="0"/>
              <a:t>jemné projevy individuality člověka v</a:t>
            </a:r>
            <a:r>
              <a:rPr lang="cs-CZ" altLang="cs-CZ" smtClean="0"/>
              <a:t> mnoha </a:t>
            </a:r>
            <a:r>
              <a:rPr lang="cs-CZ" altLang="cs-CZ" b="1" smtClean="0"/>
              <a:t>situacích učení</a:t>
            </a:r>
            <a:r>
              <a:rPr lang="cs-CZ" altLang="cs-CZ" smtClean="0"/>
              <a:t> (transsituační)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smtClean="0"/>
              <a:t>přestavují </a:t>
            </a:r>
            <a:r>
              <a:rPr lang="cs-CZ" altLang="cs-CZ" b="1" i="1" smtClean="0"/>
              <a:t>metakognitivní</a:t>
            </a:r>
            <a:r>
              <a:rPr lang="cs-CZ" altLang="cs-CZ" b="1" smtClean="0"/>
              <a:t> potenciál</a:t>
            </a:r>
            <a:r>
              <a:rPr lang="cs-CZ" altLang="cs-CZ" smtClean="0"/>
              <a:t> člověka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b="1" smtClean="0"/>
              <a:t>svébytné postupy při učení</a:t>
            </a:r>
            <a:r>
              <a:rPr lang="cs-CZ" altLang="cs-CZ" smtClean="0"/>
              <a:t>, které jedinec v daném období preferuje</a:t>
            </a:r>
          </a:p>
        </p:txBody>
      </p:sp>
    </p:spTree>
    <p:extLst>
      <p:ext uri="{BB962C8B-B14F-4D97-AF65-F5344CB8AC3E}">
        <p14:creationId xmlns:p14="http://schemas.microsoft.com/office/powerpoint/2010/main" val="17533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848600" cy="1371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99387" cy="4460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400" smtClean="0"/>
              <a:t>jsou svébytné svou: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motivovaností </a:t>
            </a:r>
            <a:r>
              <a:rPr lang="cs-CZ" altLang="cs-CZ" sz="2000" i="1" smtClean="0"/>
              <a:t>(vnější, vnitřní)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strukturou </a:t>
            </a:r>
            <a:r>
              <a:rPr lang="cs-CZ" altLang="cs-CZ" sz="2000" i="1" smtClean="0"/>
              <a:t>(strategie, taktiky)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posloupností </a:t>
            </a:r>
            <a:r>
              <a:rPr lang="cs-CZ" altLang="cs-CZ" sz="2000" i="1" smtClean="0"/>
              <a:t>(pořadí činností)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hloubkou (povrchový </a:t>
            </a:r>
            <a:r>
              <a:rPr lang="cs-CZ" altLang="cs-CZ" sz="2000" i="1" smtClean="0"/>
              <a:t>versus</a:t>
            </a:r>
            <a:r>
              <a:rPr lang="cs-CZ" altLang="cs-CZ" sz="2000" smtClean="0"/>
              <a:t> hloubkový styl)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propracovaností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pružností aplikace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13992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35000"/>
              </a:spcAft>
            </a:pPr>
            <a:r>
              <a:rPr lang="cs-CZ" altLang="cs-CZ" smtClean="0"/>
              <a:t>vyvíjejí se </a:t>
            </a:r>
            <a:r>
              <a:rPr lang="cs-CZ" altLang="cs-CZ" b="1" smtClean="0"/>
              <a:t>z vrozeného základu</a:t>
            </a:r>
            <a:r>
              <a:rPr lang="cs-CZ" altLang="cs-CZ" smtClean="0"/>
              <a:t> (tj. z kognitivních stylů), ale proměňují se během života jak záměrně, tak bezděčně</a:t>
            </a:r>
          </a:p>
          <a:p>
            <a:pPr eaLnBrk="1" hangingPunct="1">
              <a:spcAft>
                <a:spcPct val="35000"/>
              </a:spcAft>
            </a:pPr>
            <a:r>
              <a:rPr lang="cs-CZ" altLang="cs-CZ" smtClean="0"/>
              <a:t>jedinec je užívá ve většině </a:t>
            </a:r>
            <a:r>
              <a:rPr lang="cs-CZ" altLang="cs-CZ" b="1" smtClean="0"/>
              <a:t>situací pedagogického typu</a:t>
            </a:r>
          </a:p>
          <a:p>
            <a:pPr eaLnBrk="1" hangingPunct="1">
              <a:spcAft>
                <a:spcPct val="35000"/>
              </a:spcAft>
            </a:pPr>
            <a:r>
              <a:rPr lang="cs-CZ" altLang="cs-CZ" smtClean="0"/>
              <a:t>jsou </a:t>
            </a:r>
            <a:r>
              <a:rPr lang="cs-CZ" altLang="cs-CZ" b="1" smtClean="0"/>
              <a:t>relativně nezávislé na učivu </a:t>
            </a:r>
            <a:r>
              <a:rPr lang="cs-CZ" altLang="cs-CZ" smtClean="0"/>
              <a:t>(obsahu)</a:t>
            </a:r>
          </a:p>
        </p:txBody>
      </p:sp>
    </p:spTree>
    <p:extLst>
      <p:ext uri="{BB962C8B-B14F-4D97-AF65-F5344CB8AC3E}">
        <p14:creationId xmlns:p14="http://schemas.microsoft.com/office/powerpoint/2010/main" val="216817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4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875587" cy="4689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mají charakter </a:t>
            </a:r>
            <a:r>
              <a:rPr lang="cs-CZ" altLang="cs-CZ" sz="2000" i="1" smtClean="0"/>
              <a:t>metastrategie </a:t>
            </a:r>
            <a:r>
              <a:rPr lang="cs-CZ" altLang="cs-CZ" sz="2000" smtClean="0"/>
              <a:t>učení </a:t>
            </a:r>
            <a:r>
              <a:rPr lang="cs-CZ" altLang="cs-CZ" sz="2000" i="1" smtClean="0"/>
              <a:t>(sdružují učební strategie – učební taktiky – učební operace)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vedou k výsledkům určitého typu, ale komplikují nebo zabraňují dosažení výsledků jiných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jedinec si je zpravidla neuvědomuje, neanalyzuje, nezlepšuje; jsou „samozřejmé“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jeví se mu jako postupy samozřejmé, jemu vyhovující, „optimální“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dají se </a:t>
            </a:r>
            <a:r>
              <a:rPr lang="cs-CZ" altLang="cs-CZ" sz="2000" b="1" smtClean="0">
                <a:solidFill>
                  <a:schemeClr val="accent2"/>
                </a:solidFill>
              </a:rPr>
              <a:t>diagnostikovat</a:t>
            </a:r>
            <a:r>
              <a:rPr lang="cs-CZ" altLang="cs-CZ" sz="2000" smtClean="0"/>
              <a:t> a do jisté míry</a:t>
            </a:r>
            <a:r>
              <a:rPr lang="cs-CZ" altLang="cs-CZ" sz="2000" smtClean="0">
                <a:solidFill>
                  <a:srgbClr val="FFFF00"/>
                </a:solidFill>
              </a:rPr>
              <a:t> </a:t>
            </a:r>
            <a:r>
              <a:rPr lang="cs-CZ" altLang="cs-CZ" sz="2000" b="1" smtClean="0">
                <a:solidFill>
                  <a:schemeClr val="accent2"/>
                </a:solidFill>
              </a:rPr>
              <a:t>měnit</a:t>
            </a:r>
          </a:p>
        </p:txBody>
      </p:sp>
    </p:spTree>
    <p:extLst>
      <p:ext uri="{BB962C8B-B14F-4D97-AF65-F5344CB8AC3E}">
        <p14:creationId xmlns:p14="http://schemas.microsoft.com/office/powerpoint/2010/main" val="369013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stylu učení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Model „cibule“:</a:t>
            </a:r>
            <a:r>
              <a:rPr lang="cs-CZ" altLang="cs-CZ" dirty="0" smtClean="0"/>
              <a:t> 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bazální charakteristiky osobnosti</a:t>
            </a:r>
          </a:p>
          <a:p>
            <a:pPr marL="1347788" lvl="2" indent="-433388" eaLnBrk="1" hangingPunct="1">
              <a:lnSpc>
                <a:spcPct val="90000"/>
              </a:lnSpc>
            </a:pPr>
            <a:r>
              <a:rPr lang="cs-CZ" altLang="cs-CZ" dirty="0" smtClean="0"/>
              <a:t>Např. </a:t>
            </a:r>
            <a:r>
              <a:rPr lang="cs-CZ" altLang="cs-CZ" dirty="0" err="1" smtClean="0"/>
              <a:t>Eysenck</a:t>
            </a:r>
            <a:r>
              <a:rPr lang="cs-CZ" altLang="cs-CZ" dirty="0" smtClean="0"/>
              <a:t> – EOD (</a:t>
            </a:r>
            <a:r>
              <a:rPr lang="cs-CZ" altLang="cs-CZ" dirty="0" err="1" smtClean="0"/>
              <a:t>orig</a:t>
            </a:r>
            <a:r>
              <a:rPr lang="cs-CZ" altLang="cs-CZ" dirty="0" smtClean="0"/>
              <a:t>. EPI)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tendence ve způsobu zpracování informací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sociální interakce žáka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učební preference, výuková motivace</a:t>
            </a:r>
          </a:p>
          <a:p>
            <a:pPr marL="1347788" lvl="2" indent="-433388" algn="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smtClean="0"/>
              <a:t>(</a:t>
            </a:r>
            <a:r>
              <a:rPr lang="cs-CZ" altLang="cs-CZ" dirty="0" err="1" smtClean="0"/>
              <a:t>Curryová</a:t>
            </a:r>
            <a:r>
              <a:rPr lang="cs-CZ" altLang="cs-CZ" dirty="0" smtClean="0"/>
              <a:t>, 1983;Claxton, </a:t>
            </a:r>
            <a:r>
              <a:rPr lang="cs-CZ" altLang="cs-CZ" dirty="0" err="1" smtClean="0"/>
              <a:t>Murrellová</a:t>
            </a:r>
            <a:r>
              <a:rPr lang="cs-CZ" altLang="cs-CZ" dirty="0" smtClean="0"/>
              <a:t>, 1987)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620713"/>
            <a:ext cx="1271587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86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Žákovská pojetí učení (Säljö, 1979)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„Co to znamená učit se?“ </a:t>
            </a:r>
            <a:r>
              <a:rPr lang="cs-CZ" altLang="cs-CZ" sz="2000" smtClean="0"/>
              <a:t>(řazeno dle četnosti):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získávat stále více znalostí (kvantitativně)</a:t>
            </a:r>
          </a:p>
          <a:p>
            <a:pPr eaLnBrk="1" hangingPunct="1"/>
            <a:r>
              <a:rPr lang="cs-CZ" altLang="cs-CZ" smtClean="0"/>
              <a:t>učit se nazpaměť</a:t>
            </a:r>
          </a:p>
          <a:p>
            <a:pPr eaLnBrk="1" hangingPunct="1"/>
            <a:r>
              <a:rPr lang="cs-CZ" altLang="cs-CZ" smtClean="0"/>
              <a:t>získávat fakta, metody, které člověk může použít, až je bude potřebovat</a:t>
            </a:r>
          </a:p>
          <a:p>
            <a:pPr eaLnBrk="1" hangingPunct="1"/>
            <a:r>
              <a:rPr lang="cs-CZ" altLang="cs-CZ" smtClean="0"/>
              <a:t>objevovat (abstraktní) smysl</a:t>
            </a:r>
          </a:p>
          <a:p>
            <a:pPr eaLnBrk="1" hangingPunct="1"/>
            <a:r>
              <a:rPr lang="cs-CZ" altLang="cs-CZ" smtClean="0"/>
              <a:t>interpretovat naučené, aby člověk porozuměl světu</a:t>
            </a:r>
          </a:p>
        </p:txBody>
      </p:sp>
    </p:spTree>
    <p:extLst>
      <p:ext uri="{BB962C8B-B14F-4D97-AF65-F5344CB8AC3E}">
        <p14:creationId xmlns:p14="http://schemas.microsoft.com/office/powerpoint/2010/main" val="260784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924800" cy="1447800"/>
          </a:xfrm>
        </p:spPr>
        <p:txBody>
          <a:bodyPr/>
          <a:lstStyle/>
          <a:p>
            <a:pPr eaLnBrk="1" hangingPunct="1"/>
            <a:r>
              <a:rPr lang="cs-CZ" altLang="cs-CZ" smtClean="0"/>
              <a:t>Studentské pojetí učení a učitelova vyučování </a:t>
            </a:r>
            <a:r>
              <a:rPr lang="cs-CZ" altLang="cs-CZ" sz="2800" smtClean="0"/>
              <a:t>(van Rossum, 1985)</a:t>
            </a:r>
          </a:p>
        </p:txBody>
      </p:sp>
      <p:graphicFrame>
        <p:nvGraphicFramePr>
          <p:cNvPr id="45181" name="Group 125"/>
          <p:cNvGraphicFramePr>
            <a:graphicFrameLocks noGrp="1"/>
          </p:cNvGraphicFramePr>
          <p:nvPr/>
        </p:nvGraphicFramePr>
        <p:xfrm>
          <a:off x="539750" y="1773238"/>
          <a:ext cx="8424863" cy="3816350"/>
        </p:xfrm>
        <a:graphic>
          <a:graphicData uri="http://schemas.openxmlformats.org/drawingml/2006/table">
            <a:tbl>
              <a:tblPr/>
              <a:tblGrid>
                <a:gridCol w="1620838"/>
                <a:gridCol w="1397000"/>
                <a:gridCol w="1398587"/>
                <a:gridCol w="1398588"/>
                <a:gridCol w="1304925"/>
                <a:gridCol w="1304925"/>
              </a:tblGrid>
              <a:tr h="19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Pojetí učení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rozšiřovat si znalostí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pamětní učení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aplikovat znalosti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vhled, vztahy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rozvoj osobnosti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Pojetí vyučování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vyhovuje závislost na učiteli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vyhovuje technol.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postup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detailně organiz. výuka, plné zaměst.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potřeba nezávis-losti, kon-struktiv. aktivity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samost. činnost, dialog s učitelem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5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04800"/>
            <a:ext cx="8304212" cy="1252538"/>
          </a:xfrm>
        </p:spPr>
        <p:txBody>
          <a:bodyPr/>
          <a:lstStyle/>
          <a:p>
            <a:pPr eaLnBrk="1" hangingPunct="1"/>
            <a:r>
              <a:rPr lang="cs-CZ" altLang="cs-CZ" smtClean="0"/>
              <a:t>Vnější determinanty stylů učení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72400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učitel</a:t>
            </a:r>
            <a:r>
              <a:rPr lang="cs-CZ" altLang="cs-CZ" sz="2400" smtClean="0"/>
              <a:t> sám </a:t>
            </a:r>
            <a:r>
              <a:rPr lang="cs-CZ" altLang="cs-CZ" sz="2400" i="1" smtClean="0"/>
              <a:t>(jeho osobnostní zvláštnosti, vyučovací styl, styl učení, pojetí výuky)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podmínky </a:t>
            </a:r>
            <a:r>
              <a:rPr lang="cs-CZ" altLang="cs-CZ" sz="2400" smtClean="0"/>
              <a:t>pro žákovo učení </a:t>
            </a:r>
            <a:r>
              <a:rPr lang="cs-CZ" altLang="cs-CZ" sz="2400" i="1" smtClean="0"/>
              <a:t>(místo, čas, pomůcky)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sociální situace </a:t>
            </a:r>
            <a:r>
              <a:rPr lang="cs-CZ" altLang="cs-CZ" sz="2400" i="1" smtClean="0"/>
              <a:t>(sám-společně, spolupráce-soupeření)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koncepce výuky </a:t>
            </a:r>
            <a:r>
              <a:rPr lang="cs-CZ" altLang="cs-CZ" sz="2400" i="1" smtClean="0"/>
              <a:t>(tradiční, alternativní)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učivo</a:t>
            </a:r>
            <a:r>
              <a:rPr lang="cs-CZ" altLang="cs-CZ" sz="2400" smtClean="0"/>
              <a:t> </a:t>
            </a:r>
            <a:r>
              <a:rPr lang="cs-CZ" altLang="cs-CZ" sz="2400" i="1" smtClean="0"/>
              <a:t>(volitelnost, relevantnost, operační struktura úloh)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smtClean="0"/>
              <a:t>způsob</a:t>
            </a:r>
            <a:r>
              <a:rPr lang="cs-CZ" altLang="cs-CZ" sz="2400" smtClean="0"/>
              <a:t> </a:t>
            </a:r>
            <a:r>
              <a:rPr lang="cs-CZ" altLang="cs-CZ" sz="2400" b="1" smtClean="0">
                <a:solidFill>
                  <a:schemeClr val="accent2"/>
                </a:solidFill>
              </a:rPr>
              <a:t>zkoušení a hodnocení</a:t>
            </a:r>
          </a:p>
        </p:txBody>
      </p:sp>
    </p:spTree>
    <p:extLst>
      <p:ext uri="{BB962C8B-B14F-4D97-AF65-F5344CB8AC3E}">
        <p14:creationId xmlns:p14="http://schemas.microsoft.com/office/powerpoint/2010/main" val="60420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Literatura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altLang="cs-CZ" dirty="0" err="1" smtClean="0"/>
              <a:t>Fisher</a:t>
            </a:r>
            <a:r>
              <a:rPr lang="cs-CZ" altLang="cs-CZ" dirty="0" smtClean="0"/>
              <a:t>, R. </a:t>
            </a:r>
            <a:r>
              <a:rPr lang="cs-CZ" altLang="cs-CZ" i="1" dirty="0" smtClean="0"/>
              <a:t>Učíme děti myslet a učit se</a:t>
            </a:r>
            <a:r>
              <a:rPr lang="cs-CZ" altLang="cs-CZ" dirty="0" smtClean="0"/>
              <a:t>. Praha: Portál 2011. </a:t>
            </a:r>
          </a:p>
          <a:p>
            <a:r>
              <a:rPr lang="cs-CZ" altLang="cs-CZ" dirty="0" smtClean="0"/>
              <a:t>Čáp, J., Mareš, Jiří. </a:t>
            </a:r>
            <a:r>
              <a:rPr lang="cs-CZ" altLang="cs-CZ" i="1" dirty="0" smtClean="0"/>
              <a:t>Psychologie pro učitele</a:t>
            </a:r>
            <a:r>
              <a:rPr lang="cs-CZ" altLang="cs-CZ" dirty="0" smtClean="0"/>
              <a:t>. Praha: Portál 2001.</a:t>
            </a:r>
          </a:p>
          <a:p>
            <a:r>
              <a:rPr lang="cs-CZ" altLang="cs-CZ" dirty="0" smtClean="0"/>
              <a:t>Mareš, Jiří. </a:t>
            </a:r>
            <a:r>
              <a:rPr lang="cs-CZ" altLang="cs-CZ" i="1" dirty="0" smtClean="0"/>
              <a:t>Styly učení žáků a studentů. </a:t>
            </a:r>
            <a:r>
              <a:rPr lang="cs-CZ" altLang="cs-CZ" dirty="0" smtClean="0"/>
              <a:t>Portál, Praha 1998</a:t>
            </a:r>
          </a:p>
          <a:p>
            <a:r>
              <a:rPr lang="cs-CZ" altLang="cs-CZ" dirty="0" smtClean="0"/>
              <a:t>Lojová, G.; Vlčková, K. </a:t>
            </a:r>
            <a:r>
              <a:rPr lang="cs-CZ" altLang="cs-CZ" i="1" dirty="0" smtClean="0"/>
              <a:t>Styly a strategie učení ve výuce cizích jazyků.</a:t>
            </a:r>
            <a:r>
              <a:rPr lang="cs-CZ" altLang="cs-CZ" dirty="0" smtClean="0"/>
              <a:t> Praha: Portál 2011. </a:t>
            </a:r>
          </a:p>
          <a:p>
            <a:r>
              <a:rPr lang="cs-CZ" altLang="cs-CZ" dirty="0" smtClean="0"/>
              <a:t>Evaluační nástroje </a:t>
            </a:r>
            <a:r>
              <a:rPr lang="cs-CZ" altLang="cs-CZ" dirty="0" smtClean="0">
                <a:hlinkClick r:id="rId2"/>
              </a:rPr>
              <a:t>http://www.nuov.cz/ae/evaluacni-nastroje</a:t>
            </a:r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27808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245475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České verze zahraničních metod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IASLP (Entwistle, Ramsden, 1984) – 45 položek, čeští vysokoškoláci: 2 072 osob</a:t>
            </a:r>
          </a:p>
          <a:p>
            <a:pPr eaLnBrk="1" hangingPunct="1"/>
            <a:r>
              <a:rPr lang="cs-CZ" altLang="cs-CZ" sz="2400" smtClean="0"/>
              <a:t>ILP (Schmeck et al.,  1983) – 58 položek, čeští vysokoškoláci: 2 016 osob</a:t>
            </a:r>
          </a:p>
          <a:p>
            <a:pPr eaLnBrk="1" hangingPunct="1"/>
            <a:r>
              <a:rPr lang="cs-CZ" altLang="cs-CZ" sz="2400" smtClean="0"/>
              <a:t>ILS (Vermunt at el., 1987) – 120 položek, čeští vysokoškoláci: 126 osob</a:t>
            </a:r>
          </a:p>
          <a:p>
            <a:pPr eaLnBrk="1" hangingPunct="1"/>
            <a:r>
              <a:rPr lang="cs-CZ" altLang="cs-CZ" sz="2400" smtClean="0"/>
              <a:t>LSI IIa (Kolb, 1984)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Rozšiřující literatura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7885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/>
              <a:t>Ukázka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 smtClean="0"/>
              <a:t>Free </a:t>
            </a:r>
            <a:r>
              <a:rPr lang="cs-CZ" altLang="cs-CZ" sz="1800" dirty="0" err="1" smtClean="0"/>
              <a:t>learning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styles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inventory</a:t>
            </a:r>
            <a:r>
              <a:rPr lang="cs-CZ" altLang="cs-CZ" sz="1800" dirty="0" smtClean="0"/>
              <a:t>, </a:t>
            </a:r>
            <a:r>
              <a:rPr lang="cs-CZ" altLang="cs-CZ" sz="1800" dirty="0" err="1" smtClean="0"/>
              <a:t>including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graphical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results</a:t>
            </a:r>
            <a:endParaRPr lang="cs-CZ" altLang="cs-CZ" sz="18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altLang="cs-CZ" sz="1300" dirty="0" smtClean="0">
                <a:hlinkClick r:id="rId3"/>
              </a:rPr>
              <a:t>http://www.learning-styles-online.com/inventory/</a:t>
            </a:r>
            <a:endParaRPr lang="cs-CZ" altLang="cs-CZ" sz="1300" dirty="0" smtClean="0"/>
          </a:p>
          <a:p>
            <a:pPr lvl="2" eaLnBrk="1" hangingPunct="1">
              <a:lnSpc>
                <a:spcPct val="80000"/>
              </a:lnSpc>
            </a:pPr>
            <a:endParaRPr lang="cs-CZ" altLang="cs-CZ" sz="13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700" b="1" dirty="0" err="1" smtClean="0"/>
              <a:t>eBrary</a:t>
            </a:r>
            <a:r>
              <a:rPr lang="cs-CZ" altLang="cs-CZ" sz="1700" b="1" dirty="0" smtClean="0"/>
              <a:t> </a:t>
            </a:r>
            <a:r>
              <a:rPr lang="cs-CZ" altLang="cs-CZ" sz="1700" b="1" dirty="0" err="1" smtClean="0"/>
              <a:t>Education</a:t>
            </a:r>
            <a:r>
              <a:rPr lang="cs-CZ" altLang="cs-CZ" sz="1700" b="1" dirty="0" smtClean="0"/>
              <a:t> – výběr: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dirty="0" err="1" smtClean="0"/>
              <a:t>Sadler</a:t>
            </a:r>
            <a:r>
              <a:rPr lang="cs-CZ" altLang="cs-CZ" sz="1600" dirty="0" smtClean="0"/>
              <a:t>-Smith, E. </a:t>
            </a:r>
            <a:r>
              <a:rPr lang="en-US" altLang="cs-CZ" sz="1600" i="1" dirty="0" smtClean="0"/>
              <a:t>Learning Styles in Education and Training</a:t>
            </a:r>
            <a:r>
              <a:rPr lang="cs-CZ" altLang="cs-CZ" sz="1600" dirty="0" smtClean="0"/>
              <a:t>. (2006)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cs-CZ" sz="1000" dirty="0" smtClean="0">
                <a:hlinkClick r:id="rId4"/>
              </a:rPr>
              <a:t>http://site.ebrary.com/lib/masaryk/Top?channelName=masaryk&amp;cpage=1&amp;f00=text&amp;frm=smp.x&amp;hitsPerPage=10&amp;id=10132662&amp;layout=document&amp;p00=learning+styles&amp;sortBy=score&amp;sortOrder=desc</a:t>
            </a:r>
            <a:r>
              <a:rPr lang="cs-CZ" altLang="cs-CZ" sz="1400" dirty="0" smtClean="0"/>
              <a:t> </a:t>
            </a:r>
            <a:r>
              <a:rPr lang="en-US" altLang="cs-CZ" sz="1400" dirty="0" smtClean="0"/>
              <a:t> </a:t>
            </a:r>
            <a:r>
              <a:rPr lang="cs-CZ" altLang="cs-CZ" sz="1400" dirty="0" smtClean="0"/>
              <a:t> 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dirty="0" err="1" smtClean="0"/>
              <a:t>Crozier</a:t>
            </a:r>
            <a:r>
              <a:rPr lang="cs-CZ" altLang="cs-CZ" sz="1600" dirty="0" smtClean="0"/>
              <a:t>, R.W. </a:t>
            </a:r>
            <a:r>
              <a:rPr lang="en-US" altLang="cs-CZ" sz="1600" i="1" dirty="0" smtClean="0"/>
              <a:t>Individual Learners : Personality Differences in Education</a:t>
            </a:r>
            <a:r>
              <a:rPr lang="cs-CZ" altLang="cs-CZ" sz="1600" i="1" dirty="0" smtClean="0"/>
              <a:t>. (1996)</a:t>
            </a:r>
            <a:endParaRPr lang="cs-CZ" altLang="cs-CZ" sz="1300" dirty="0" smtClean="0"/>
          </a:p>
          <a:p>
            <a:pPr lvl="3" eaLnBrk="1" hangingPunct="1">
              <a:lnSpc>
                <a:spcPct val="80000"/>
              </a:lnSpc>
            </a:pPr>
            <a:r>
              <a:rPr lang="cs-CZ" altLang="cs-CZ" sz="1000" dirty="0" smtClean="0">
                <a:hlinkClick r:id="rId5"/>
              </a:rPr>
              <a:t>http://site.ebrary.com/lib/masaryk/Top?channelName=masaryk&amp;cpage=1&amp;f00=text&amp;frm=smp.x&amp;hitsPerPage=10&amp;id=5003745&amp;layout=document&amp;p00=learning+styles&amp;sortBy=score&amp;sortOrder=desc</a:t>
            </a:r>
            <a:r>
              <a:rPr lang="cs-CZ" altLang="cs-CZ" sz="1400" dirty="0" smtClean="0"/>
              <a:t> </a:t>
            </a:r>
            <a:endParaRPr lang="cs-CZ" altLang="cs-CZ" sz="11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7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700" dirty="0" smtClean="0"/>
          </a:p>
          <a:p>
            <a:pPr lvl="2" eaLnBrk="1" hangingPunct="1">
              <a:lnSpc>
                <a:spcPct val="80000"/>
              </a:lnSpc>
            </a:pPr>
            <a:endParaRPr lang="cs-CZ" altLang="cs-CZ" sz="13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z="4500" smtClean="0"/>
              <a:t>Dotazník</a:t>
            </a:r>
            <a:r>
              <a:rPr lang="cs-CZ" altLang="cs-CZ" sz="3700" smtClean="0"/>
              <a:t> </a:t>
            </a:r>
            <a:r>
              <a:rPr lang="cs-CZ" altLang="cs-CZ" sz="4500" smtClean="0"/>
              <a:t>stylů učení - LSI</a:t>
            </a:r>
            <a:r>
              <a:rPr lang="cs-CZ" altLang="cs-CZ" sz="3700" smtClean="0"/>
              <a:t> </a:t>
            </a:r>
            <a:br>
              <a:rPr lang="cs-CZ" altLang="cs-CZ" sz="3700" smtClean="0"/>
            </a:br>
            <a:r>
              <a:rPr lang="cs-CZ" altLang="cs-CZ" sz="2700" i="1" smtClean="0"/>
              <a:t>(Dunnová, Dunn, Price, 1989)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určen pro žáky 3.-12. ročníku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jazykové verze: francouzská, španělská, arabská, hindská, hebrejská, česká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původně 104 položek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česká verze ověřena u 891 žáka ZŠ a 402 žáků středních škol (gymnázií, středních odborných škol a SOU)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–1.část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Preferované prostředí při učení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zvuky </a:t>
            </a:r>
            <a:r>
              <a:rPr lang="cs-CZ" altLang="cs-CZ" i="1" smtClean="0"/>
              <a:t>(ticho, hluk)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teplota </a:t>
            </a:r>
            <a:r>
              <a:rPr lang="cs-CZ" altLang="cs-CZ" i="1" smtClean="0"/>
              <a:t>(chladno, teplo)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osvětlení </a:t>
            </a:r>
            <a:r>
              <a:rPr lang="cs-CZ" altLang="cs-CZ" i="1" smtClean="0"/>
              <a:t>(málo, hodně)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pracovní nábytek </a:t>
            </a:r>
            <a:r>
              <a:rPr lang="cs-CZ" altLang="cs-CZ" i="1" smtClean="0"/>
              <a:t>(stůl + židle, křeslo, gauč, postel)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2.část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3238" y="1622425"/>
            <a:ext cx="7994650" cy="436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5000"/>
              </a:spcAft>
            </a:pPr>
            <a:r>
              <a:rPr lang="cs-CZ" altLang="cs-CZ" smtClean="0"/>
              <a:t>Preferované emocionální potřeby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vnitřně motivován/nemotivován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vnější motivace – rodiče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vnější motivace - učitel	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vytrvalost v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odpovědnost za výsledky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struktura/flexibilita postupu při učení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3.část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potřeby při učení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učit se sám – učit se s kamarády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variovat sociální podmínky podle situace</a:t>
            </a:r>
          </a:p>
          <a:p>
            <a:pPr lvl="1" eaLnBrk="1" hangingPunct="1">
              <a:buSzPct val="130000"/>
              <a:buFont typeface="Wingdings" panose="05000000000000000000" pitchFamily="2" charset="2"/>
              <a:buChar char="§"/>
            </a:pPr>
            <a:r>
              <a:rPr lang="cs-CZ" altLang="cs-CZ" smtClean="0"/>
              <a:t>dosažitelnost autority při učení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901</TotalTime>
  <Words>2494</Words>
  <Application>Microsoft Office PowerPoint</Application>
  <PresentationFormat>Předvádění na obrazovce (4:3)</PresentationFormat>
  <Paragraphs>445</Paragraphs>
  <Slides>50</Slides>
  <Notes>29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8" baseType="lpstr">
      <vt:lpstr>Arial</vt:lpstr>
      <vt:lpstr>Times New Roman</vt:lpstr>
      <vt:lpstr>Tw Cen MT</vt:lpstr>
      <vt:lpstr>Verdana</vt:lpstr>
      <vt:lpstr>Wingdings</vt:lpstr>
      <vt:lpstr>Wingdings 2</vt:lpstr>
      <vt:lpstr>Medián</vt:lpstr>
      <vt:lpstr>opendocument.CalcDocument.1</vt:lpstr>
      <vt:lpstr>Seminář – styly učení</vt:lpstr>
      <vt:lpstr>Vyučující č. 2</vt:lpstr>
      <vt:lpstr>Co říkáme na otázku „Jak se učíš?“ „Jak to děláš?“</vt:lpstr>
      <vt:lpstr>Diagnostika stylů učení</vt:lpstr>
      <vt:lpstr>České verze zahraničních metod</vt:lpstr>
      <vt:lpstr>Dotazník stylů učení - LSI  (Dunnová, Dunn, Price, 1989)</vt:lpstr>
      <vt:lpstr>Struktura dotazníku LSI –1.část</vt:lpstr>
      <vt:lpstr>Struktura dotazníku LSI – 2.část</vt:lpstr>
      <vt:lpstr>Struktura dotazníku LSI – 3.část</vt:lpstr>
      <vt:lpstr>Struktura dotazníku LSI – 4.část</vt:lpstr>
      <vt:lpstr>Struktura dotazníku LSI – 5.část</vt:lpstr>
      <vt:lpstr>Strategie učení</vt:lpstr>
      <vt:lpstr>Revize Bloomovy taxonomie</vt:lpstr>
      <vt:lpstr>Cíle revize Bloomovy taxonomie</vt:lpstr>
      <vt:lpstr>Vztah stylu a struktury inteligence dle Gardnera  Převažuje styl Uvažuje ve  Dávají přednost     Potřebují</vt:lpstr>
      <vt:lpstr>Strategie učení</vt:lpstr>
      <vt:lpstr>Typy strategií učení podle motivace (Vašutová, 2002)</vt:lpstr>
      <vt:lpstr>Strategie učení podle přístupu k učení</vt:lpstr>
      <vt:lpstr>Přístup k učení (Ramsden)</vt:lpstr>
      <vt:lpstr>Strategie učení</vt:lpstr>
      <vt:lpstr>Prezentace aplikace PowerPoint</vt:lpstr>
      <vt:lpstr>Strategie pro čtení a práci s textem</vt:lpstr>
      <vt:lpstr>Pojmové (Mentální) mapování</vt:lpstr>
      <vt:lpstr>Prezentace aplikace PowerPoint</vt:lpstr>
      <vt:lpstr>Příklady – pojmové mapování</vt:lpstr>
      <vt:lpstr>Strategie pro studium a uchovávání informací</vt:lpstr>
      <vt:lpstr>Strategie pro psaní</vt:lpstr>
      <vt:lpstr>Strategie pro práci na úkolech a zlepšení testového výkonu</vt:lpstr>
      <vt:lpstr>Strategie pro podporu spolupráce</vt:lpstr>
      <vt:lpstr>Strategie pro zvyšování motivace</vt:lpstr>
      <vt:lpstr>Strategie specifické pro jednotlivé předměty</vt:lpstr>
      <vt:lpstr>Příklad Práce s učebním textem - Záznamový arch (Lan, 1998)</vt:lpstr>
      <vt:lpstr>Strategie práce s prostředím</vt:lpstr>
      <vt:lpstr>Práce s pozorností</vt:lpstr>
      <vt:lpstr>Psychologie výchovy a vzdělávání</vt:lpstr>
      <vt:lpstr>Dosavadní přístupy - problémy a rizika </vt:lpstr>
      <vt:lpstr>Hledání východisek</vt:lpstr>
      <vt:lpstr>Obtíže současné školy 1</vt:lpstr>
      <vt:lpstr>Obtíže současné školy 2</vt:lpstr>
      <vt:lpstr>Pojem učení</vt:lpstr>
      <vt:lpstr>Styly učení 1</vt:lpstr>
      <vt:lpstr>Styly učení 2</vt:lpstr>
      <vt:lpstr>Styly učení 3</vt:lpstr>
      <vt:lpstr>Styly učení 4</vt:lpstr>
      <vt:lpstr>Struktura stylu učení</vt:lpstr>
      <vt:lpstr>Žákovská pojetí učení (Säljö, 1979)</vt:lpstr>
      <vt:lpstr>Studentské pojetí učení a učitelova vyučování (van Rossum, 1985)</vt:lpstr>
      <vt:lpstr>Vnější determinanty stylů učení</vt:lpstr>
      <vt:lpstr>Literatura</vt:lpstr>
      <vt:lpstr>Rozšiřující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Styly učení žáků a studentů</dc:title>
  <dc:creator>Jan Mareš</dc:creator>
  <cp:lastModifiedBy>Mares</cp:lastModifiedBy>
  <cp:revision>101</cp:revision>
  <cp:lastPrinted>1601-01-01T00:00:00Z</cp:lastPrinted>
  <dcterms:created xsi:type="dcterms:W3CDTF">2005-04-10T05:20:56Z</dcterms:created>
  <dcterms:modified xsi:type="dcterms:W3CDTF">2015-10-01T10:26:18Z</dcterms:modified>
</cp:coreProperties>
</file>