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307" r:id="rId3"/>
    <p:sldId id="261" r:id="rId4"/>
    <p:sldId id="284" r:id="rId5"/>
    <p:sldId id="286" r:id="rId6"/>
    <p:sldId id="287" r:id="rId7"/>
    <p:sldId id="289" r:id="rId8"/>
    <p:sldId id="293" r:id="rId9"/>
    <p:sldId id="288" r:id="rId10"/>
    <p:sldId id="291" r:id="rId11"/>
    <p:sldId id="292" r:id="rId12"/>
    <p:sldId id="294" r:id="rId13"/>
    <p:sldId id="308" r:id="rId14"/>
    <p:sldId id="309" r:id="rId15"/>
    <p:sldId id="257" r:id="rId16"/>
    <p:sldId id="258" r:id="rId17"/>
    <p:sldId id="259" r:id="rId18"/>
    <p:sldId id="260" r:id="rId19"/>
    <p:sldId id="304" r:id="rId20"/>
    <p:sldId id="296" r:id="rId21"/>
    <p:sldId id="297" r:id="rId22"/>
    <p:sldId id="298" r:id="rId23"/>
    <p:sldId id="300" r:id="rId24"/>
    <p:sldId id="301" r:id="rId25"/>
    <p:sldId id="302" r:id="rId26"/>
    <p:sldId id="266" r:id="rId27"/>
    <p:sldId id="267" r:id="rId28"/>
    <p:sldId id="263" r:id="rId29"/>
    <p:sldId id="264" r:id="rId30"/>
    <p:sldId id="265" r:id="rId31"/>
    <p:sldId id="268" r:id="rId32"/>
    <p:sldId id="269" r:id="rId33"/>
    <p:sldId id="271" r:id="rId34"/>
    <p:sldId id="278" r:id="rId35"/>
    <p:sldId id="272" r:id="rId36"/>
    <p:sldId id="305" r:id="rId37"/>
    <p:sldId id="273" r:id="rId38"/>
    <p:sldId id="274" r:id="rId39"/>
    <p:sldId id="275" r:id="rId40"/>
    <p:sldId id="276" r:id="rId41"/>
    <p:sldId id="277" r:id="rId42"/>
    <p:sldId id="279" r:id="rId43"/>
    <p:sldId id="280" r:id="rId44"/>
    <p:sldId id="281" r:id="rId45"/>
    <p:sldId id="282" r:id="rId46"/>
    <p:sldId id="283" r:id="rId47"/>
    <p:sldId id="306" r:id="rId48"/>
    <p:sldId id="290" r:id="rId49"/>
    <p:sldId id="270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86C8-CD40-4F2C-A78E-A375B818EF7E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925A7-865B-4EB0-8883-1E0D1EC5F5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912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E67A2E-8D5C-4D28-932B-69CC10D59888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lang="en-GB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759437-E2DF-4751-9186-BD48A4BAAE27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lang="en-GB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B0D8E3-816A-4505-9C8D-1139ADA7F38F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lang="en-GB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23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019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604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3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18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08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562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458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872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57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02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D1D7F-0AF1-4581-84A6-2662B28169D6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62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Nekázeň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Ř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ízení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třídy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Prevence i zvládání v komunikaci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Učitel a jeho autorita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©lazarova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43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Sociální interakce jako prevence i příčina nekázně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edukační proces = druh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sociální interakce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smtClean="0"/>
              <a:t>Interakce = soubor recipročních sociálních aktivit probíhajících mezi partnery interakčního procesu … v určitém interakčním časoprostoru. …“ (</a:t>
            </a:r>
            <a:r>
              <a:rPr lang="cs-CZ" dirty="0" err="1" smtClean="0"/>
              <a:t>Geist</a:t>
            </a:r>
            <a:r>
              <a:rPr lang="cs-CZ" dirty="0" smtClean="0"/>
              <a:t>, 1992, cit. podle Průcha 2002)</a:t>
            </a:r>
          </a:p>
          <a:p>
            <a:endParaRPr lang="cs-CZ" dirty="0" smtClean="0"/>
          </a:p>
          <a:p>
            <a:r>
              <a:rPr lang="cs-CZ" dirty="0" smtClean="0"/>
              <a:t>Interakce = vzájemné jednání, konání (ztotožňuje se s pojmem komunikace v širším </a:t>
            </a:r>
            <a:r>
              <a:rPr lang="cs-CZ" dirty="0" smtClean="0"/>
              <a:t>pojetí – Vybíral, 2005</a:t>
            </a:r>
            <a:r>
              <a:rPr lang="cs-CZ" dirty="0" smtClean="0"/>
              <a:t>)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Výchova je kázeňský prostředek, Interakce je kázeňský prostředek (</a:t>
            </a:r>
            <a:r>
              <a:rPr lang="cs-CZ" dirty="0" err="1" smtClean="0"/>
              <a:t>Bendl</a:t>
            </a:r>
            <a:r>
              <a:rPr lang="cs-CZ" dirty="0" smtClean="0"/>
              <a:t>, 2001, s. 78).</a:t>
            </a:r>
          </a:p>
        </p:txBody>
      </p:sp>
    </p:spTree>
    <p:extLst>
      <p:ext uri="{BB962C8B-B14F-4D97-AF65-F5344CB8AC3E}">
        <p14:creationId xmlns:p14="http://schemas.microsoft.com/office/powerpoint/2010/main" xmlns="" val="35241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3794760" cy="272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788024" y="394692"/>
            <a:ext cx="33843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Jde o dva odlišné systémy, které se střetnou v určitém čase a místě. 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 závislosti na postupném budování důvěry se systémy vzájemně otevírají, tak dochází</a:t>
            </a:r>
            <a:r>
              <a:rPr lang="cs-CZ" dirty="0" smtClean="0"/>
              <a:t> </a:t>
            </a:r>
            <a:r>
              <a:rPr lang="cs-CZ" dirty="0" smtClean="0"/>
              <a:t>k interakci a výměně některých prvků v systému (učiva, norem, hodnot,…).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Ze dvou systémů</a:t>
            </a:r>
            <a:r>
              <a:rPr lang="cs-CZ" dirty="0" smtClean="0"/>
              <a:t> </a:t>
            </a:r>
            <a:r>
              <a:rPr lang="cs-CZ" dirty="0" smtClean="0"/>
              <a:t>se postupně stává jeden společný systém. Přesto si každý z aktérů výchovné situace udržuje určité svoje prvky ve svém subsystému.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</a:t>
            </a:r>
            <a:r>
              <a:rPr lang="cs-CZ" dirty="0" smtClean="0"/>
              <a:t>de se setkávají dva </a:t>
            </a:r>
            <a:r>
              <a:rPr lang="cs-CZ" dirty="0" smtClean="0"/>
              <a:t>ž</a:t>
            </a:r>
            <a:r>
              <a:rPr lang="cs-CZ" dirty="0" smtClean="0"/>
              <a:t>ivotní prostory.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620688"/>
            <a:ext cx="3168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 smtClean="0">
                <a:solidFill>
                  <a:prstClr val="black"/>
                </a:solidFill>
              </a:rPr>
              <a:t>Výchovná situace</a:t>
            </a:r>
          </a:p>
          <a:p>
            <a:pPr lvl="0"/>
            <a:endParaRPr lang="cs-CZ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K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r>
              <a:rPr lang="en-US" dirty="0" err="1" smtClean="0">
                <a:solidFill>
                  <a:prstClr val="black"/>
                </a:solidFill>
              </a:rPr>
              <a:t>Lewin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pt-BR" dirty="0" smtClean="0">
                <a:solidFill>
                  <a:prstClr val="black"/>
                </a:solidFill>
              </a:rPr>
              <a:t>(1951)</a:t>
            </a:r>
            <a:r>
              <a:rPr lang="cs-CZ" dirty="0" smtClean="0">
                <a:solidFill>
                  <a:prstClr val="black"/>
                </a:solidFill>
              </a:rPr>
              <a:t> – teorie pole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(podle Nehyba,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64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3794760" cy="272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771800" y="4653136"/>
            <a:ext cx="56521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Během edukačního procesu, dochází k interakcím mezi vychovatelem a vychovávaným.</a:t>
            </a:r>
          </a:p>
          <a:p>
            <a:r>
              <a:rPr lang="cs-CZ" dirty="0" smtClean="0"/>
              <a:t>Z pohledu vychovatele je očekáváno, </a:t>
            </a:r>
            <a:r>
              <a:rPr lang="cs-CZ" dirty="0" smtClean="0"/>
              <a:t>ž</a:t>
            </a:r>
            <a:r>
              <a:rPr lang="cs-CZ" dirty="0" smtClean="0"/>
              <a:t>e tato interakce bude podléhat pravidlům, pokud ne, dochází ke konfliktu, který se dále řeší.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347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ke kázni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důvěry pro otevřenost obou systémů</a:t>
            </a:r>
          </a:p>
          <a:p>
            <a:r>
              <a:rPr lang="cs-CZ" dirty="0" smtClean="0"/>
              <a:t>Tvorba pravidel ve společném životním prostoru</a:t>
            </a:r>
          </a:p>
          <a:p>
            <a:r>
              <a:rPr lang="cs-CZ" dirty="0" smtClean="0"/>
              <a:t>V</a:t>
            </a:r>
            <a:r>
              <a:rPr lang="cs-CZ" dirty="0" smtClean="0"/>
              <a:t>yjasnění pravidel ve vztahu k vlastnímu životnímu prostoru – „sladění“ </a:t>
            </a:r>
          </a:p>
          <a:p>
            <a:r>
              <a:rPr lang="cs-CZ" dirty="0" smtClean="0"/>
              <a:t>Vyjasnění sankcí za nedodržení pravidel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Alfred Adler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Rušivé chování z hlediska individuální psychologie</a:t>
            </a:r>
            <a:br>
              <a:rPr lang="cs-CZ" altLang="cs-CZ" sz="2800" dirty="0" smtClean="0"/>
            </a:br>
            <a:r>
              <a:rPr lang="cs-CZ" altLang="cs-CZ" sz="1600" dirty="0" smtClean="0"/>
              <a:t>(Petr Ondráček)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Alfred Adler hledá odpověď z hlediska subjektivního prožívání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Teorie – </a:t>
            </a:r>
            <a:r>
              <a:rPr lang="cs-CZ" altLang="cs-CZ" sz="2000" b="1" dirty="0" smtClean="0">
                <a:solidFill>
                  <a:srgbClr val="993300"/>
                </a:solidFill>
              </a:rPr>
              <a:t>usilování o nadřazenost (udržení </a:t>
            </a:r>
            <a:r>
              <a:rPr lang="cs-CZ" altLang="cs-CZ" sz="2000" b="1" dirty="0" err="1" smtClean="0">
                <a:solidFill>
                  <a:srgbClr val="993300"/>
                </a:solidFill>
              </a:rPr>
              <a:t>sebehodnoty</a:t>
            </a:r>
            <a:r>
              <a:rPr lang="cs-CZ" altLang="cs-CZ" sz="2000" b="1" dirty="0" smtClean="0">
                <a:solidFill>
                  <a:srgbClr val="993300"/>
                </a:solidFill>
              </a:rPr>
              <a:t>) </a:t>
            </a:r>
            <a:r>
              <a:rPr lang="cs-CZ" altLang="cs-CZ" sz="2000" dirty="0" smtClean="0">
                <a:solidFill>
                  <a:srgbClr val="993300"/>
                </a:solidFill>
              </a:rPr>
              <a:t>– vyrovnávání se s pocitem méněcennosti (fyziologicky dané)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Usilování sociálně přijatelným – nepřijatelným způsobem (sociální cit, kreativita)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solidFill>
                <a:srgbClr val="99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solidFill>
                  <a:schemeClr val="accent6">
                    <a:lumMod val="50000"/>
                  </a:schemeClr>
                </a:solidFill>
              </a:rPr>
              <a:t>Oč jedinci jde? </a:t>
            </a:r>
            <a:r>
              <a:rPr lang="cs-CZ" altLang="cs-CZ" sz="2000" dirty="0" smtClean="0"/>
              <a:t>(</a:t>
            </a:r>
            <a:r>
              <a:rPr lang="cs-CZ" altLang="cs-CZ" sz="2000" dirty="0" smtClean="0">
                <a:solidFill>
                  <a:srgbClr val="993300"/>
                </a:solidFill>
              </a:rPr>
              <a:t>aspekt finality</a:t>
            </a:r>
            <a:r>
              <a:rPr lang="cs-CZ" altLang="cs-CZ" sz="2000" dirty="0" smtClean="0"/>
              <a:t> - chování má nějaký cíl, pro jedince je smysluplný – i nekázní chce žák něčeho dosáhnout)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Existence  člověka je spjata se společenstvím ostatních (</a:t>
            </a:r>
            <a:r>
              <a:rPr lang="cs-CZ" altLang="cs-CZ" sz="2000" dirty="0" smtClean="0">
                <a:solidFill>
                  <a:srgbClr val="993300"/>
                </a:solidFill>
              </a:rPr>
              <a:t>sociální aspekt</a:t>
            </a:r>
            <a:r>
              <a:rPr lang="cs-CZ" altLang="cs-CZ" sz="2000" dirty="0" smtClean="0"/>
              <a:t>, </a:t>
            </a:r>
            <a:r>
              <a:rPr lang="cs-CZ" altLang="cs-CZ" sz="2000" dirty="0" smtClean="0">
                <a:solidFill>
                  <a:schemeClr val="accent6">
                    <a:lumMod val="50000"/>
                  </a:schemeClr>
                </a:solidFill>
              </a:rPr>
              <a:t>chování zajišťuje pozici ve společenství </a:t>
            </a:r>
            <a:r>
              <a:rPr lang="cs-CZ" altLang="cs-CZ" sz="2000" dirty="0" smtClean="0"/>
              <a:t>–  nekázeň jako zajištění si postavení)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Jedinec je  spolutvůrcem průběhu </a:t>
            </a:r>
            <a:r>
              <a:rPr lang="cs-CZ" altLang="cs-CZ" sz="2000" dirty="0" smtClean="0">
                <a:solidFill>
                  <a:schemeClr val="accent6">
                    <a:lumMod val="50000"/>
                  </a:schemeClr>
                </a:solidFill>
              </a:rPr>
              <a:t>interakce s ostatními </a:t>
            </a:r>
            <a:r>
              <a:rPr lang="cs-CZ" altLang="cs-CZ" sz="2000" dirty="0" smtClean="0"/>
              <a:t>(</a:t>
            </a:r>
            <a:r>
              <a:rPr lang="cs-CZ" altLang="cs-CZ" sz="2000" dirty="0" smtClean="0">
                <a:solidFill>
                  <a:srgbClr val="993300"/>
                </a:solidFill>
              </a:rPr>
              <a:t>aspekt aktivity, </a:t>
            </a:r>
            <a:r>
              <a:rPr lang="cs-CZ" altLang="cs-CZ" sz="2000" dirty="0" smtClean="0"/>
              <a:t>nekázeň jako akce – reakce, komunikační vzorce)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Ne vždy si jedinec uvědomuje cíl (</a:t>
            </a:r>
            <a:r>
              <a:rPr lang="cs-CZ" altLang="cs-CZ" sz="2000" dirty="0" smtClean="0">
                <a:solidFill>
                  <a:srgbClr val="993300"/>
                </a:solidFill>
              </a:rPr>
              <a:t>aspekt neuvědomělosti</a:t>
            </a:r>
            <a:r>
              <a:rPr lang="cs-CZ" altLang="cs-CZ" sz="2000" dirty="0" smtClean="0"/>
              <a:t>, souvisí s neuvědomovaným udržením </a:t>
            </a:r>
            <a:r>
              <a:rPr lang="cs-CZ" altLang="cs-CZ" sz="2000" dirty="0" err="1" smtClean="0"/>
              <a:t>sebehodnoty</a:t>
            </a:r>
            <a:r>
              <a:rPr lang="cs-CZ" altLang="cs-CZ" sz="2000" dirty="0" smtClean="0"/>
              <a:t>, žák si neuvědomuje skutečný cíl – význam nekázně …. Hloupá otázka: </a:t>
            </a:r>
            <a:r>
              <a:rPr lang="cs-CZ" altLang="cs-CZ" sz="2000" b="1" dirty="0" smtClean="0"/>
              <a:t>Proč to děláš?)</a:t>
            </a:r>
          </a:p>
        </p:txBody>
      </p:sp>
    </p:spTree>
    <p:extLst>
      <p:ext uri="{BB962C8B-B14F-4D97-AF65-F5344CB8AC3E}">
        <p14:creationId xmlns:p14="http://schemas.microsoft.com/office/powerpoint/2010/main" xmlns="" val="23844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>
                <a:solidFill>
                  <a:srgbClr val="993300"/>
                </a:solidFill>
              </a:rPr>
              <a:t>Pokud je východiskem nekázně (dle Adlera) negativní sebehodnocení …. jeho příčiny: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99"/>
            <a:ext cx="8229600" cy="449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všeobecná situace dítěte ve světě dospělých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skutečné nebo domnělé nedostatky vlastního organismu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ekonomická a sociální situace dítěte a jeho rodiny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pohlaví dítěte v kontextu společenského a rodinného významu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rodinná atmosféra a sourozenecká konstelace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výchovný styl rodičů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zatěžující události a osudové rány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rgbClr val="993300"/>
                </a:solidFill>
              </a:rPr>
              <a:t>Přesvědčení o  vlastních předpokladech je základ pro sebehodnocení:  je součástí „životního stylu“.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rgbClr val="993300"/>
                </a:solidFill>
              </a:rPr>
              <a:t>Je rozhodující pro utváření interakcí</a:t>
            </a:r>
          </a:p>
        </p:txBody>
      </p:sp>
    </p:spTree>
    <p:extLst>
      <p:ext uri="{BB962C8B-B14F-4D97-AF65-F5344CB8AC3E}">
        <p14:creationId xmlns:p14="http://schemas.microsoft.com/office/powerpoint/2010/main" xmlns="" val="37199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solidFill>
                  <a:srgbClr val="993300"/>
                </a:solidFill>
              </a:rPr>
              <a:t>Pro učitele – rušivé děti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Rozpoznání finality rušivého chování</a:t>
            </a:r>
            <a:r>
              <a:rPr lang="cs-CZ" altLang="cs-CZ" sz="2000" dirty="0" smtClean="0"/>
              <a:t> (poutání pozornosti, snaha vyhnout se úkolu…)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/>
              <a:t>O co může jít (co provokuje chyby učitelů):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vyprovokovat učitele – vynutit pozornost (řešení: sdělit, že ví, o co mu jde, zaměstnat…),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bojovat  s učitelem (řešení: sdělit, že výzva k boji byla rozpoznána, přehlížet, zachovat klid, vysvětlovat…),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mstít se  učiteli, rodičům… (řešení: klid, ignorovat, sdělit, že účel byl rozpoznán… snaha o zlepšení vztahu)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dokázat vlastní neschopnosti – „naučená bezmocnost“ (řešení: zdržet se kritiky výkonu,  vyzdvihnout úspěchy, počítat s dlouhodobým procesem…)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Vždy: zásady podporující komunikace</a:t>
            </a:r>
          </a:p>
        </p:txBody>
      </p:sp>
    </p:spTree>
    <p:extLst>
      <p:ext uri="{BB962C8B-B14F-4D97-AF65-F5344CB8AC3E}">
        <p14:creationId xmlns:p14="http://schemas.microsoft.com/office/powerpoint/2010/main" xmlns="" val="134198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Neřešit úkoly za žáky, angažovat je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Nedominantní styl výchovy, nechat rozhodovat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Neironizovat, nehledat chyby, pracovat se sebevědomím žáků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Nebýt agresivní a netolerovat agresi</a:t>
            </a:r>
          </a:p>
          <a:p>
            <a:pPr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Věnovat pozornost jedincům, nezanedbávat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Všímat si izolovaných žáků</a:t>
            </a:r>
          </a:p>
          <a:p>
            <a:pPr eaLnBrk="1" hangingPunct="1">
              <a:defRPr/>
            </a:pPr>
            <a:endParaRPr lang="cs-CZ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cs-CZ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Pro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učitele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0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Kázeňské a nápravné prostředky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Prevence nekázně</a:t>
            </a:r>
          </a:p>
          <a:p>
            <a:r>
              <a:rPr lang="cs-CZ" b="1" dirty="0" smtClean="0"/>
              <a:t>Náprava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prevence nekázně – </a:t>
            </a:r>
            <a:r>
              <a:rPr lang="cs-CZ" b="1" dirty="0" smtClean="0"/>
              <a:t>kázeňské  prostředky (</a:t>
            </a:r>
            <a:r>
              <a:rPr lang="cs-CZ" dirty="0" err="1" smtClean="0"/>
              <a:t>Bendl</a:t>
            </a:r>
            <a:r>
              <a:rPr lang="cs-CZ" dirty="0" smtClean="0"/>
              <a:t>, 2004),  kázeňské zásady, </a:t>
            </a:r>
            <a:r>
              <a:rPr lang="cs-CZ" b="1" dirty="0" smtClean="0"/>
              <a:t>výchovné prostředky (obecnější)</a:t>
            </a:r>
            <a:r>
              <a:rPr lang="cs-CZ" dirty="0" smtClean="0"/>
              <a:t>, (oba vedou </a:t>
            </a:r>
            <a:r>
              <a:rPr lang="cs-CZ" dirty="0" smtClean="0"/>
              <a:t>k </a:t>
            </a:r>
            <a:r>
              <a:rPr lang="cs-CZ" dirty="0" smtClean="0"/>
              <a:t>dodržování kázně)</a:t>
            </a:r>
          </a:p>
          <a:p>
            <a:pPr>
              <a:buNone/>
            </a:pPr>
            <a:r>
              <a:rPr lang="cs-CZ" dirty="0" smtClean="0"/>
              <a:t>–  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jsou to: sociální i jiné dovednosti učitele, motivace žáků, přísnost-důslednost učitelů, přirozená autorita učitelů, porozumění žákům, klima a kultura třídy a školy… odměny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řešení nekázně – </a:t>
            </a:r>
            <a:r>
              <a:rPr lang="cs-CZ" b="1" dirty="0" smtClean="0"/>
              <a:t>nápravné prostředky (</a:t>
            </a:r>
            <a:r>
              <a:rPr lang="cs-CZ" dirty="0" smtClean="0"/>
              <a:t>náprava kázně) –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tresty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Téma a cíle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Téma (ne)kázeň a autorita učitele</a:t>
            </a:r>
          </a:p>
          <a:p>
            <a:pPr>
              <a:buNone/>
            </a:pPr>
            <a:r>
              <a:rPr lang="cs-CZ" dirty="0" smtClean="0"/>
              <a:t>Cíl:</a:t>
            </a:r>
          </a:p>
          <a:p>
            <a:pPr>
              <a:buNone/>
            </a:pPr>
            <a:r>
              <a:rPr lang="cs-CZ" dirty="0" smtClean="0"/>
              <a:t>– dovědět se něco z teorie </a:t>
            </a:r>
          </a:p>
          <a:p>
            <a:pPr>
              <a:buNone/>
            </a:pPr>
            <a:r>
              <a:rPr lang="cs-CZ" dirty="0" smtClean="0"/>
              <a:t>–  podpořit přemýšlení o tom, co pomáhá udržet  kázeň a co podporuje autoritu učitele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Podtémata – nabídka:</a:t>
            </a:r>
          </a:p>
          <a:p>
            <a:pPr>
              <a:buNone/>
            </a:pPr>
            <a:r>
              <a:rPr lang="cs-CZ" dirty="0" smtClean="0"/>
              <a:t>– definice kázně a nekázně (co to je)</a:t>
            </a:r>
          </a:p>
          <a:p>
            <a:pPr>
              <a:buNone/>
            </a:pPr>
            <a:r>
              <a:rPr lang="cs-CZ" dirty="0" smtClean="0"/>
              <a:t>– (ne) kázeň z hlediska systémů (teorie – jak vzniká)</a:t>
            </a:r>
          </a:p>
          <a:p>
            <a:pPr>
              <a:buNone/>
            </a:pPr>
            <a:r>
              <a:rPr lang="cs-CZ" dirty="0" smtClean="0"/>
              <a:t>– (ne)kázeň podle </a:t>
            </a:r>
            <a:r>
              <a:rPr lang="cs-CZ" dirty="0" smtClean="0"/>
              <a:t>A</a:t>
            </a:r>
            <a:r>
              <a:rPr lang="cs-CZ" dirty="0" smtClean="0"/>
              <a:t>dlera (teorie – jak vzniká)</a:t>
            </a:r>
          </a:p>
          <a:p>
            <a:pPr>
              <a:buNone/>
            </a:pPr>
            <a:r>
              <a:rPr lang="cs-CZ" dirty="0" smtClean="0"/>
              <a:t>– kázeňské prostředky (jak udržet – teoretický postup)</a:t>
            </a:r>
          </a:p>
          <a:p>
            <a:pPr marL="1076325"/>
            <a:r>
              <a:rPr lang="cs-CZ" dirty="0" smtClean="0"/>
              <a:t>– interakce jako prevence i prostředek nápravy (možnosti analýzy interakce)</a:t>
            </a:r>
          </a:p>
          <a:p>
            <a:pPr marL="1076325"/>
            <a:r>
              <a:rPr lang="cs-CZ" dirty="0" smtClean="0"/>
              <a:t>– TH jako cesta ke klimatu (prevence)</a:t>
            </a:r>
          </a:p>
          <a:p>
            <a:pPr marL="1076325"/>
            <a:r>
              <a:rPr lang="cs-CZ" dirty="0" smtClean="0"/>
              <a:t>– management ve třídě (prevence)</a:t>
            </a:r>
          </a:p>
          <a:p>
            <a:pPr marL="1076325"/>
            <a:r>
              <a:rPr lang="cs-CZ" dirty="0" smtClean="0"/>
              <a:t>–  Autorita učitele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Kázeňské prostředky – zásady </a:t>
            </a:r>
            <a:r>
              <a:rPr lang="cs-CZ" sz="1800" dirty="0" smtClean="0"/>
              <a:t>(</a:t>
            </a:r>
            <a:r>
              <a:rPr lang="cs-CZ" sz="1800" dirty="0" err="1" smtClean="0"/>
              <a:t>Bendl</a:t>
            </a:r>
            <a:r>
              <a:rPr lang="cs-CZ" sz="1800" dirty="0" smtClean="0"/>
              <a:t>, 2004)</a:t>
            </a:r>
            <a:endParaRPr lang="en-US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cs-CZ" dirty="0" smtClean="0"/>
              <a:t>. Zvyšování sebevědomí </a:t>
            </a:r>
            <a:r>
              <a:rPr lang="cs-CZ" dirty="0" smtClean="0"/>
              <a:t>ž</a:t>
            </a:r>
            <a:r>
              <a:rPr lang="cs-CZ" dirty="0" smtClean="0"/>
              <a:t>áků (schopnost sebereflexe, komunikace, vyjadřování přání…) – viz Adlerovo pojetí</a:t>
            </a:r>
          </a:p>
          <a:p>
            <a:pPr>
              <a:buNone/>
            </a:pPr>
            <a:r>
              <a:rPr lang="cs-CZ" dirty="0" smtClean="0"/>
              <a:t>2. Pěstování důvěry a spolupráce mezi </a:t>
            </a:r>
            <a:r>
              <a:rPr lang="cs-CZ" dirty="0" smtClean="0"/>
              <a:t>ž</a:t>
            </a:r>
            <a:r>
              <a:rPr lang="cs-CZ" dirty="0" smtClean="0"/>
              <a:t>áky.</a:t>
            </a:r>
          </a:p>
          <a:p>
            <a:pPr>
              <a:buNone/>
            </a:pPr>
            <a:r>
              <a:rPr lang="cs-CZ" dirty="0" smtClean="0"/>
              <a:t>3. Rozvíjení pozornosti, soustředěnosti a sebeovládání </a:t>
            </a:r>
            <a:r>
              <a:rPr lang="cs-CZ" dirty="0" smtClean="0"/>
              <a:t>ž</a:t>
            </a:r>
            <a:r>
              <a:rPr lang="cs-CZ" dirty="0" smtClean="0"/>
              <a:t>áků.</a:t>
            </a:r>
          </a:p>
          <a:p>
            <a:pPr>
              <a:buNone/>
            </a:pPr>
            <a:r>
              <a:rPr lang="cs-CZ" dirty="0" smtClean="0"/>
              <a:t>4. Charakteristiky učitele napomáhající ukázněnosti </a:t>
            </a:r>
            <a:r>
              <a:rPr lang="cs-CZ" dirty="0" smtClean="0"/>
              <a:t>ž</a:t>
            </a:r>
            <a:r>
              <a:rPr lang="cs-CZ" dirty="0" smtClean="0"/>
              <a:t>áků.</a:t>
            </a:r>
          </a:p>
          <a:p>
            <a:pPr>
              <a:buNone/>
            </a:pPr>
            <a:r>
              <a:rPr lang="cs-CZ" dirty="0" smtClean="0"/>
              <a:t>5. Výchovný styl učitele – demokracie, respekt, delegování</a:t>
            </a:r>
          </a:p>
          <a:p>
            <a:pPr>
              <a:buNone/>
            </a:pPr>
            <a:r>
              <a:rPr lang="cs-CZ" dirty="0" smtClean="0"/>
              <a:t>6. Náhodné situace, které </a:t>
            </a:r>
            <a:r>
              <a:rPr lang="cs-CZ" dirty="0" smtClean="0"/>
              <a:t>ž</a:t>
            </a:r>
            <a:r>
              <a:rPr lang="cs-CZ" dirty="0" smtClean="0"/>
              <a:t>ákům ukážou, jak mají učitelé náročné povolání (podpora autority).</a:t>
            </a:r>
          </a:p>
          <a:p>
            <a:pPr>
              <a:buNone/>
            </a:pPr>
            <a:r>
              <a:rPr lang="cs-CZ" dirty="0" smtClean="0"/>
              <a:t>7. Podpora odolnosti </a:t>
            </a:r>
            <a:r>
              <a:rPr lang="cs-CZ" dirty="0" smtClean="0"/>
              <a:t>ž</a:t>
            </a:r>
            <a:r>
              <a:rPr lang="cs-CZ" dirty="0" smtClean="0"/>
              <a:t>áků vůči agresivitě a nátlaku ze strany spolužáků.</a:t>
            </a:r>
          </a:p>
          <a:p>
            <a:pPr>
              <a:buNone/>
            </a:pPr>
            <a:r>
              <a:rPr lang="cs-CZ" dirty="0" smtClean="0"/>
              <a:t>8. Podpora odolnosti proti svodům (umění odmítnout).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4368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etopedie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– nápravy nekázně </a:t>
            </a:r>
            <a:r>
              <a:rPr lang="cs-CZ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sz="1800" dirty="0" err="1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cs-CZ" sz="1800" dirty="0" err="1" smtClean="0">
                <a:solidFill>
                  <a:schemeClr val="accent6">
                    <a:lumMod val="50000"/>
                  </a:schemeClr>
                </a:solidFill>
              </a:rPr>
              <a:t>lomek</a:t>
            </a:r>
            <a:r>
              <a:rPr lang="cs-CZ" sz="1800" dirty="0" smtClean="0">
                <a:solidFill>
                  <a:schemeClr val="accent6">
                    <a:lumMod val="50000"/>
                  </a:schemeClr>
                </a:solidFill>
              </a:rPr>
              <a:t>, 2010)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přesvědčování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Přesvědčování slovní (volba komunikačních způsobů).</a:t>
            </a:r>
          </a:p>
          <a:p>
            <a:r>
              <a:rPr lang="cs-CZ" dirty="0" smtClean="0"/>
              <a:t>Přesvědčování činem (včetně osobního příkladu).</a:t>
            </a:r>
          </a:p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organizace chování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metody získávání návyků </a:t>
            </a:r>
            <a:r>
              <a:rPr lang="cs-CZ" dirty="0" smtClean="0"/>
              <a:t>(opakování, automatizace).</a:t>
            </a:r>
          </a:p>
          <a:p>
            <a:r>
              <a:rPr lang="cs-CZ" dirty="0" smtClean="0"/>
              <a:t>Požadavek – jasný srozumitelný, přiměřený možnostem dítěte.</a:t>
            </a:r>
          </a:p>
          <a:p>
            <a:r>
              <a:rPr lang="cs-CZ" dirty="0" smtClean="0"/>
              <a:t>Příkaz – jednoznačný, proveditelný.</a:t>
            </a:r>
          </a:p>
          <a:p>
            <a:r>
              <a:rPr lang="cs-CZ" dirty="0" smtClean="0"/>
              <a:t>Cvičení – ve vztahu ke sledovanému cíli.</a:t>
            </a:r>
          </a:p>
          <a:p>
            <a:r>
              <a:rPr lang="cs-CZ" dirty="0" smtClean="0"/>
              <a:t>Zapojení do jiné činnosti – uplatnění systému zájmově výchovné činnosti.</a:t>
            </a:r>
          </a:p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stimulace chování </a:t>
            </a:r>
            <a:r>
              <a:rPr lang="cs-CZ" dirty="0" smtClean="0"/>
              <a:t>– obsahuje strukturu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odměn</a:t>
            </a:r>
            <a:r>
              <a:rPr lang="cs-CZ" dirty="0" smtClean="0"/>
              <a:t>, kladné hodnocení.</a:t>
            </a:r>
          </a:p>
          <a:p>
            <a:r>
              <a:rPr lang="cs-CZ" dirty="0" smtClean="0"/>
              <a:t>Pochvala – nejen za mimořádné činnosti.</a:t>
            </a:r>
          </a:p>
          <a:p>
            <a:r>
              <a:rPr lang="cs-CZ" dirty="0" smtClean="0"/>
              <a:t>Vyjádření důvěry – s ověřením a vyzkoušením.</a:t>
            </a:r>
          </a:p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donucení</a:t>
            </a:r>
            <a:r>
              <a:rPr lang="cs-CZ" dirty="0" smtClean="0"/>
              <a:t> – typický trest</a:t>
            </a:r>
          </a:p>
          <a:p>
            <a:r>
              <a:rPr lang="cs-CZ" dirty="0" smtClean="0"/>
              <a:t>Morální přinucení.</a:t>
            </a:r>
          </a:p>
          <a:p>
            <a:r>
              <a:rPr lang="cs-CZ" dirty="0" smtClean="0"/>
              <a:t>Využití veřejného mínění.</a:t>
            </a:r>
          </a:p>
          <a:p>
            <a:r>
              <a:rPr lang="cs-CZ" dirty="0" smtClean="0"/>
              <a:t>Podmíněnost chování.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46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Nápravy nekázně (obecně)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Uvědomění si chyby, </a:t>
            </a:r>
            <a:r>
              <a:rPr lang="cs-CZ" dirty="0" smtClean="0"/>
              <a:t>ž</a:t>
            </a:r>
            <a:r>
              <a:rPr lang="cs-CZ" dirty="0" smtClean="0"/>
              <a:t>e přestupek, který žák udělal,  je špatný a je nutné „obnovit prostupnost hranice“, aby se mohl dál rozvíjet výchovný vztah. </a:t>
            </a:r>
          </a:p>
          <a:p>
            <a:r>
              <a:rPr lang="cs-CZ" dirty="0" smtClean="0"/>
              <a:t>Buďto k tomuto sebeuvědomění dojde žák automaticky díky vyspělosti a </a:t>
            </a:r>
            <a:r>
              <a:rPr lang="cs-CZ" dirty="0" err="1" smtClean="0"/>
              <a:t>sebereflektivitě</a:t>
            </a:r>
            <a:r>
              <a:rPr lang="cs-CZ" dirty="0" smtClean="0"/>
              <a:t> nebo k tomu lze pedagogickou komunikací aktéra přestupku dovést.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JAK?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oužití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á-výroku vychovatelem </a:t>
            </a:r>
          </a:p>
          <a:p>
            <a:pPr>
              <a:buNone/>
            </a:pPr>
            <a:r>
              <a:rPr lang="cs-CZ" sz="3300" dirty="0" smtClean="0"/>
              <a:t>Cíl = </a:t>
            </a:r>
            <a:r>
              <a:rPr lang="cs-CZ" sz="3300" dirty="0" smtClean="0"/>
              <a:t>nevyvolání emocí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smtClean="0"/>
              <a:t>nesouhlasu, uvědomění si vlastních zájmů a potřeb –  říci, co </a:t>
            </a:r>
            <a:r>
              <a:rPr lang="cs-CZ" dirty="0" smtClean="0"/>
              <a:t>opravdu </a:t>
            </a:r>
            <a:r>
              <a:rPr lang="cs-CZ" dirty="0" smtClean="0"/>
              <a:t>chci </a:t>
            </a:r>
            <a:r>
              <a:rPr lang="cs-CZ" dirty="0" smtClean="0"/>
              <a:t>a srozumitelně </a:t>
            </a:r>
            <a:r>
              <a:rPr lang="cs-CZ" dirty="0" smtClean="0"/>
              <a:t>to sděluji druhé </a:t>
            </a:r>
            <a:r>
              <a:rPr lang="cs-CZ" dirty="0" smtClean="0"/>
              <a:t>straně. </a:t>
            </a:r>
            <a:r>
              <a:rPr lang="cs-CZ" dirty="0" smtClean="0"/>
              <a:t>Upřímnost = zásada. Konstruktivní </a:t>
            </a:r>
            <a:r>
              <a:rPr lang="cs-CZ" dirty="0" smtClean="0"/>
              <a:t>řešení situace </a:t>
            </a:r>
            <a:r>
              <a:rPr lang="cs-CZ" dirty="0" smtClean="0"/>
              <a:t>založené </a:t>
            </a:r>
            <a:r>
              <a:rPr lang="cs-CZ" dirty="0" smtClean="0"/>
              <a:t>na vzájemném </a:t>
            </a:r>
            <a:r>
              <a:rPr lang="cs-CZ" dirty="0" smtClean="0"/>
              <a:t>pochopení (</a:t>
            </a:r>
            <a:r>
              <a:rPr lang="cs-CZ" dirty="0" err="1" smtClean="0"/>
              <a:t>Gordon</a:t>
            </a:r>
            <a:r>
              <a:rPr lang="cs-CZ" dirty="0" smtClean="0"/>
              <a:t>,1995; </a:t>
            </a:r>
            <a:r>
              <a:rPr lang="cs-CZ" dirty="0" smtClean="0"/>
              <a:t>Bednařík </a:t>
            </a:r>
            <a:r>
              <a:rPr lang="cs-CZ" dirty="0" smtClean="0"/>
              <a:t>, 2001; </a:t>
            </a:r>
            <a:r>
              <a:rPr lang="cs-CZ" dirty="0" smtClean="0"/>
              <a:t>Kopřiva, Nováčková </a:t>
            </a:r>
            <a:r>
              <a:rPr lang="cs-CZ" dirty="0" smtClean="0"/>
              <a:t>,2008…) Struktura Já–výroku např.: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1. </a:t>
            </a:r>
            <a:r>
              <a:rPr lang="cs-CZ" b="1" dirty="0" smtClean="0"/>
              <a:t>Hovoříme </a:t>
            </a:r>
            <a:r>
              <a:rPr lang="cs-CZ" b="1" dirty="0" smtClean="0"/>
              <a:t>o tom, jak se cítíme </a:t>
            </a:r>
            <a:r>
              <a:rPr lang="cs-CZ" dirty="0" smtClean="0"/>
              <a:t>(používáme </a:t>
            </a:r>
            <a:r>
              <a:rPr lang="cs-CZ" dirty="0" smtClean="0"/>
              <a:t>tvary zájmena já – </a:t>
            </a:r>
            <a:r>
              <a:rPr lang="cs-CZ" dirty="0" err="1" smtClean="0"/>
              <a:t>já</a:t>
            </a:r>
            <a:r>
              <a:rPr lang="cs-CZ" dirty="0" smtClean="0"/>
              <a:t>, mně, </a:t>
            </a:r>
            <a:r>
              <a:rPr lang="cs-CZ" dirty="0" smtClean="0"/>
              <a:t>mi, mne</a:t>
            </a:r>
            <a:r>
              <a:rPr lang="cs-CZ" dirty="0" smtClean="0"/>
              <a:t>, mě).</a:t>
            </a:r>
          </a:p>
          <a:p>
            <a:pPr>
              <a:buNone/>
            </a:pPr>
            <a:r>
              <a:rPr lang="cs-CZ" b="1" dirty="0" smtClean="0"/>
              <a:t>2. Sdělujeme</a:t>
            </a:r>
            <a:r>
              <a:rPr lang="cs-CZ" b="1" dirty="0" smtClean="0"/>
              <a:t>, co vyvolalo naše emoce </a:t>
            </a:r>
            <a:r>
              <a:rPr lang="cs-CZ" dirty="0" smtClean="0"/>
              <a:t>(popis </a:t>
            </a:r>
            <a:r>
              <a:rPr lang="cs-CZ" dirty="0" smtClean="0"/>
              <a:t>nebo informace).</a:t>
            </a: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b="1" dirty="0" smtClean="0"/>
              <a:t>Vyjadřujeme svá přání nebo očekávání</a:t>
            </a:r>
            <a:r>
              <a:rPr lang="cs-CZ" dirty="0" smtClean="0"/>
              <a:t>, jak situaci </a:t>
            </a:r>
            <a:r>
              <a:rPr lang="cs-CZ" dirty="0" smtClean="0"/>
              <a:t>řešit  (nepoužívání Ty – vět).</a:t>
            </a: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Intervence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zaměřená na důsledek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 =  dovést k vhledu vychovávaného ve smyslu. Co by setrvávání v „nepropustné hranici“</a:t>
            </a:r>
            <a:r>
              <a:rPr lang="cs-CZ" dirty="0" smtClean="0"/>
              <a:t> </a:t>
            </a:r>
            <a:r>
              <a:rPr lang="cs-CZ" dirty="0" smtClean="0"/>
              <a:t>znamenalo pro žáka (např. vyloučení ze školy, ztráta výhod … společné hledání důsledků…)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7187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Ř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ešení zaměřená 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na minulost i 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budoucnost </a:t>
            </a:r>
            <a:r>
              <a:rPr lang="en-US" sz="1800" dirty="0" err="1" smtClean="0"/>
              <a:t>Slomek</a:t>
            </a:r>
            <a:r>
              <a:rPr lang="cs-CZ" sz="1800" dirty="0" smtClean="0"/>
              <a:t>, </a:t>
            </a:r>
            <a:r>
              <a:rPr lang="en-US" sz="1800" dirty="0" smtClean="0"/>
              <a:t>2010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dobře se zorientovat ve vzniklé situaci, zjistit zdroje, příčiny, motivaci, zázemí problému</a:t>
            </a:r>
          </a:p>
          <a:p>
            <a:r>
              <a:rPr lang="cs-CZ" dirty="0" smtClean="0"/>
              <a:t>ověřit si zjištěná fakta a souvislosti</a:t>
            </a:r>
          </a:p>
          <a:p>
            <a:r>
              <a:rPr lang="cs-CZ" dirty="0" smtClean="0"/>
              <a:t>uvážit možná řešení – podle míry provinění a postojů k aktérům, vždy</a:t>
            </a:r>
            <a:r>
              <a:rPr lang="cs-CZ" dirty="0" smtClean="0"/>
              <a:t> </a:t>
            </a:r>
            <a:r>
              <a:rPr lang="cs-CZ" dirty="0" smtClean="0"/>
              <a:t>rozbor</a:t>
            </a:r>
          </a:p>
          <a:p>
            <a:r>
              <a:rPr lang="cs-CZ" dirty="0" smtClean="0"/>
              <a:t>zvolit optimální řešení (konkrétní pedagogické opatření)</a:t>
            </a:r>
          </a:p>
          <a:p>
            <a:r>
              <a:rPr lang="cs-CZ" dirty="0" smtClean="0"/>
              <a:t>vyhodnocení účinku pedagogického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99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Pátrání v minulosti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Model obracející se k minulosti (pátrání po příčinách) je užitečný zejména tehdy, když je potřeba odhalit zájmy a potřeby těch, kdo kázeňský přestupek udělali</a:t>
            </a:r>
          </a:p>
          <a:p>
            <a:r>
              <a:rPr lang="cs-CZ" dirty="0" smtClean="0"/>
              <a:t>zájmy a potřeby  – produkují postoje žáka – chování</a:t>
            </a:r>
          </a:p>
          <a:p>
            <a:r>
              <a:rPr lang="cs-CZ" dirty="0" smtClean="0"/>
              <a:t>c</a:t>
            </a:r>
            <a:r>
              <a:rPr lang="cs-CZ" dirty="0" smtClean="0"/>
              <a:t>hování samo o sobě nic neříká o motivech (jde–li o nenaplněnou potřebu, je dobré ji odhalit)</a:t>
            </a:r>
          </a:p>
          <a:p>
            <a:r>
              <a:rPr lang="cs-CZ" dirty="0" smtClean="0"/>
              <a:t>obtížné</a:t>
            </a:r>
          </a:p>
        </p:txBody>
      </p:sp>
    </p:spTree>
    <p:extLst>
      <p:ext uri="{BB962C8B-B14F-4D97-AF65-F5344CB8AC3E}">
        <p14:creationId xmlns:p14="http://schemas.microsoft.com/office/powerpoint/2010/main" xmlns="" val="35429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ásady při nápravách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dirty="0" smtClean="0"/>
              <a:t>Věnovat se emocím (svým i emocím druhé strany)</a:t>
            </a:r>
          </a:p>
          <a:p>
            <a:r>
              <a:rPr lang="cs-CZ" dirty="0" smtClean="0"/>
              <a:t>Přizvat druhou stranu ke spoluúčasti na řešení situace</a:t>
            </a:r>
          </a:p>
          <a:p>
            <a:r>
              <a:rPr lang="cs-CZ" dirty="0" smtClean="0"/>
              <a:t>Provést opatření rychle (vratné a nevratné přestupky, možnosti kompenzace, nápravy škody…)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0614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komunikace – </a:t>
            </a:r>
            <a:r>
              <a:rPr lang="cs-CZ" dirty="0" err="1" smtClean="0"/>
              <a:t>Flanders</a:t>
            </a:r>
            <a:r>
              <a:rPr lang="cs-CZ" dirty="0" smtClean="0"/>
              <a:t> </a:t>
            </a:r>
            <a:r>
              <a:rPr lang="cs-CZ" dirty="0" smtClean="0"/>
              <a:t>(1970)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Učitel:</a:t>
            </a:r>
          </a:p>
          <a:p>
            <a:pPr marL="0" indent="0">
              <a:buNone/>
            </a:pPr>
            <a:r>
              <a:rPr lang="cs-CZ" dirty="0" smtClean="0"/>
              <a:t>1. Akceptuje žákovy pocity, projevuje sympatie konstruktivním způsobem.</a:t>
            </a:r>
          </a:p>
          <a:p>
            <a:pPr marL="0" indent="0">
              <a:buNone/>
            </a:pPr>
            <a:r>
              <a:rPr lang="cs-CZ" dirty="0" smtClean="0"/>
              <a:t>2. Chválí a povzbuzuje, žertuje, souhlasí s žákovým výkonem.</a:t>
            </a:r>
          </a:p>
          <a:p>
            <a:pPr marL="0" indent="0">
              <a:buNone/>
            </a:pPr>
            <a:r>
              <a:rPr lang="cs-CZ" dirty="0" smtClean="0"/>
              <a:t>3. Využívá, akceptuje, objasňuje a rozvíjí myšlenky žáků.</a:t>
            </a:r>
          </a:p>
          <a:p>
            <a:pPr marL="0" indent="0">
              <a:buNone/>
            </a:pPr>
            <a:r>
              <a:rPr lang="cs-CZ" dirty="0" smtClean="0"/>
              <a:t>4. Klade otázky, stimuluje žáky, nejde o řečnické otázky.</a:t>
            </a:r>
          </a:p>
          <a:p>
            <a:pPr marL="0" indent="0">
              <a:buNone/>
            </a:pPr>
            <a:r>
              <a:rPr lang="cs-CZ" dirty="0" smtClean="0"/>
              <a:t>5. Vykládá, sděluje, přednáší, uvádí své názory.</a:t>
            </a:r>
          </a:p>
          <a:p>
            <a:pPr marL="0" indent="0">
              <a:buNone/>
            </a:pPr>
            <a:r>
              <a:rPr lang="cs-CZ" dirty="0" smtClean="0"/>
              <a:t>6. Dává pokyny či příkazy.</a:t>
            </a:r>
          </a:p>
          <a:p>
            <a:pPr marL="0" indent="0">
              <a:buNone/>
            </a:pPr>
            <a:r>
              <a:rPr lang="cs-CZ" dirty="0" smtClean="0"/>
              <a:t>7. Kritizuje, uplatňuje svou autoritu, chce změnit žákovo nevhodné chovaní nebo činnost.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686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Flanders</a:t>
            </a:r>
            <a:r>
              <a:rPr lang="cs-CZ" dirty="0" smtClean="0"/>
              <a:t> (1970)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Ž</a:t>
            </a:r>
            <a:r>
              <a:rPr lang="cs-CZ" dirty="0"/>
              <a:t>á</a:t>
            </a:r>
            <a:r>
              <a:rPr lang="en-US" dirty="0" smtClean="0"/>
              <a:t>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8. </a:t>
            </a:r>
            <a:r>
              <a:rPr lang="cs-CZ" dirty="0" smtClean="0"/>
              <a:t>Odpovídá učiteli, ale kontakt inicioval</a:t>
            </a:r>
          </a:p>
          <a:p>
            <a:pPr marL="0" indent="0">
              <a:buNone/>
            </a:pPr>
            <a:r>
              <a:rPr lang="cs-CZ" dirty="0" smtClean="0"/>
              <a:t>učitel.</a:t>
            </a:r>
          </a:p>
          <a:p>
            <a:pPr marL="0" indent="0">
              <a:buNone/>
            </a:pPr>
            <a:r>
              <a:rPr lang="cs-CZ" dirty="0" smtClean="0"/>
              <a:t>9. Žák sám začíná hovor, je aktivní a iniciativní</a:t>
            </a:r>
          </a:p>
          <a:p>
            <a:pPr marL="0" indent="0">
              <a:buNone/>
            </a:pPr>
            <a:r>
              <a:rPr lang="cs-CZ" dirty="0" smtClean="0"/>
              <a:t>v kontaktu s učitelem.</a:t>
            </a:r>
          </a:p>
          <a:p>
            <a:pPr marL="0" indent="0">
              <a:buNone/>
            </a:pPr>
            <a:r>
              <a:rPr lang="cs-CZ" dirty="0" smtClean="0"/>
              <a:t>10. Ticho nebo zmatek ve třídě, přestávky</a:t>
            </a:r>
          </a:p>
          <a:p>
            <a:pPr marL="0" indent="0">
              <a:buNone/>
            </a:pPr>
            <a:r>
              <a:rPr lang="cs-CZ" dirty="0" smtClean="0"/>
              <a:t>v komunikaci.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634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250237" cy="993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Pozorování komunikace učitele se žáky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47800"/>
            <a:ext cx="7416179" cy="48006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/>
              <a:t>Repliky učitele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rgbClr val="FF0000"/>
                </a:solidFill>
              </a:rPr>
              <a:t>Pozitivní  (napište 3)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Neutrální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Potlačující (kritika, ironie, příkazy…)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Opravující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095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8178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2">
                    <a:satMod val="130000"/>
                  </a:schemeClr>
                </a:solidFill>
              </a:rPr>
              <a:t>Pozorování komunikace učitele se žáky – typ a frekvence replik</a:t>
            </a:r>
            <a:endParaRPr lang="en-GB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611188" y="1447800"/>
            <a:ext cx="8323262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GB" alt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3419475" y="1700213"/>
            <a:ext cx="1873250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učitel</a:t>
            </a:r>
            <a:endParaRPr lang="en-GB" dirty="0"/>
          </a:p>
        </p:txBody>
      </p:sp>
      <p:sp>
        <p:nvSpPr>
          <p:cNvPr id="5" name="Zaoblený obdélník 4"/>
          <p:cNvSpPr/>
          <p:nvPr/>
        </p:nvSpPr>
        <p:spPr>
          <a:xfrm>
            <a:off x="971550" y="26368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8" name="Zaoblený obdélník 7"/>
          <p:cNvSpPr/>
          <p:nvPr/>
        </p:nvSpPr>
        <p:spPr>
          <a:xfrm>
            <a:off x="971550" y="35004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9" name="Zaoblený obdélník 8"/>
          <p:cNvSpPr/>
          <p:nvPr/>
        </p:nvSpPr>
        <p:spPr>
          <a:xfrm>
            <a:off x="971550" y="4437063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0" name="Zaoblený obdélník 9"/>
          <p:cNvSpPr/>
          <p:nvPr/>
        </p:nvSpPr>
        <p:spPr>
          <a:xfrm>
            <a:off x="3492500" y="4365625"/>
            <a:ext cx="1727200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1" name="Zaoblený obdélník 10"/>
          <p:cNvSpPr/>
          <p:nvPr/>
        </p:nvSpPr>
        <p:spPr>
          <a:xfrm>
            <a:off x="5795963" y="4365625"/>
            <a:ext cx="1728787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2" name="Zaoblený obdélník 11"/>
          <p:cNvSpPr/>
          <p:nvPr/>
        </p:nvSpPr>
        <p:spPr>
          <a:xfrm>
            <a:off x="3492500" y="3500438"/>
            <a:ext cx="1727200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3" name="Zaoblený obdélník 12"/>
          <p:cNvSpPr/>
          <p:nvPr/>
        </p:nvSpPr>
        <p:spPr>
          <a:xfrm>
            <a:off x="5795963" y="3500438"/>
            <a:ext cx="1728787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4" name="Zaoblený obdélník 13"/>
          <p:cNvSpPr/>
          <p:nvPr/>
        </p:nvSpPr>
        <p:spPr>
          <a:xfrm>
            <a:off x="5724525" y="2636838"/>
            <a:ext cx="1727200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5" name="Zaoblený obdélník 14"/>
          <p:cNvSpPr/>
          <p:nvPr/>
        </p:nvSpPr>
        <p:spPr>
          <a:xfrm>
            <a:off x="3419475" y="26368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6" name="Zaoblený obdélník 15"/>
          <p:cNvSpPr/>
          <p:nvPr/>
        </p:nvSpPr>
        <p:spPr>
          <a:xfrm>
            <a:off x="971550" y="5300663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7" name="Zaoblený obdélník 16"/>
          <p:cNvSpPr/>
          <p:nvPr/>
        </p:nvSpPr>
        <p:spPr>
          <a:xfrm>
            <a:off x="3492500" y="5229225"/>
            <a:ext cx="1727200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8" name="Zaoblený obdélník 17"/>
          <p:cNvSpPr/>
          <p:nvPr/>
        </p:nvSpPr>
        <p:spPr>
          <a:xfrm>
            <a:off x="5867400" y="5229225"/>
            <a:ext cx="1728788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20" name="Volný tvar 19"/>
          <p:cNvSpPr/>
          <p:nvPr/>
        </p:nvSpPr>
        <p:spPr>
          <a:xfrm>
            <a:off x="1074738" y="1974850"/>
            <a:ext cx="2243137" cy="687388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Volný tvar 20"/>
          <p:cNvSpPr/>
          <p:nvPr/>
        </p:nvSpPr>
        <p:spPr>
          <a:xfrm>
            <a:off x="1331913" y="2060575"/>
            <a:ext cx="2016125" cy="576263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3" name="Volný tvar 22"/>
          <p:cNvSpPr/>
          <p:nvPr/>
        </p:nvSpPr>
        <p:spPr>
          <a:xfrm>
            <a:off x="1187450" y="1989138"/>
            <a:ext cx="2232025" cy="2376487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Volný tvar 24"/>
          <p:cNvSpPr/>
          <p:nvPr/>
        </p:nvSpPr>
        <p:spPr>
          <a:xfrm>
            <a:off x="5329238" y="1917700"/>
            <a:ext cx="1619250" cy="1655763"/>
          </a:xfrm>
          <a:custGeom>
            <a:avLst/>
            <a:gdLst>
              <a:gd name="connsiteX0" fmla="*/ 0 w 1735182"/>
              <a:gd name="connsiteY0" fmla="*/ 80555 h 1802675"/>
              <a:gd name="connsiteX1" fmla="*/ 757645 w 1735182"/>
              <a:gd name="connsiteY1" fmla="*/ 250372 h 1802675"/>
              <a:gd name="connsiteX2" fmla="*/ 1593668 w 1735182"/>
              <a:gd name="connsiteY2" fmla="*/ 1582784 h 1802675"/>
              <a:gd name="connsiteX3" fmla="*/ 1606731 w 1735182"/>
              <a:gd name="connsiteY3" fmla="*/ 1569721 h 180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182" h="1802675">
                <a:moveTo>
                  <a:pt x="0" y="80555"/>
                </a:moveTo>
                <a:cubicBezTo>
                  <a:pt x="246017" y="40277"/>
                  <a:pt x="492034" y="0"/>
                  <a:pt x="757645" y="250372"/>
                </a:cubicBezTo>
                <a:cubicBezTo>
                  <a:pt x="1023256" y="500744"/>
                  <a:pt x="1452154" y="1362893"/>
                  <a:pt x="1593668" y="1582784"/>
                </a:cubicBezTo>
                <a:cubicBezTo>
                  <a:pt x="1735182" y="1802675"/>
                  <a:pt x="1670956" y="1686198"/>
                  <a:pt x="1606731" y="1569721"/>
                </a:cubicBezTo>
              </a:path>
            </a:pathLst>
          </a:cu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Volný tvar 25"/>
          <p:cNvSpPr/>
          <p:nvPr/>
        </p:nvSpPr>
        <p:spPr>
          <a:xfrm>
            <a:off x="5364163" y="1989138"/>
            <a:ext cx="576262" cy="2808287"/>
          </a:xfrm>
          <a:custGeom>
            <a:avLst/>
            <a:gdLst>
              <a:gd name="connsiteX0" fmla="*/ 0 w 1735182"/>
              <a:gd name="connsiteY0" fmla="*/ 80555 h 1802675"/>
              <a:gd name="connsiteX1" fmla="*/ 757645 w 1735182"/>
              <a:gd name="connsiteY1" fmla="*/ 250372 h 1802675"/>
              <a:gd name="connsiteX2" fmla="*/ 1593668 w 1735182"/>
              <a:gd name="connsiteY2" fmla="*/ 1582784 h 1802675"/>
              <a:gd name="connsiteX3" fmla="*/ 1606731 w 1735182"/>
              <a:gd name="connsiteY3" fmla="*/ 1569721 h 180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182" h="1802675">
                <a:moveTo>
                  <a:pt x="0" y="80555"/>
                </a:moveTo>
                <a:cubicBezTo>
                  <a:pt x="246017" y="40277"/>
                  <a:pt x="492034" y="0"/>
                  <a:pt x="757645" y="250372"/>
                </a:cubicBezTo>
                <a:cubicBezTo>
                  <a:pt x="1023256" y="500744"/>
                  <a:pt x="1452154" y="1362893"/>
                  <a:pt x="1593668" y="1582784"/>
                </a:cubicBezTo>
                <a:cubicBezTo>
                  <a:pt x="1735182" y="1802675"/>
                  <a:pt x="1670956" y="1686198"/>
                  <a:pt x="1606731" y="1569721"/>
                </a:cubicBezTo>
              </a:path>
            </a:pathLst>
          </a:cu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018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Inkluzivní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pojetí nekázně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 smtClean="0"/>
              <a:t>Nehledáme dg. a nenálepkujeme</a:t>
            </a:r>
          </a:p>
          <a:p>
            <a:r>
              <a:rPr lang="cs-CZ" dirty="0" smtClean="0"/>
              <a:t>Respekt k odlišnosti</a:t>
            </a:r>
          </a:p>
          <a:p>
            <a:r>
              <a:rPr lang="cs-CZ" dirty="0" smtClean="0"/>
              <a:t>Využití odlišnosti</a:t>
            </a:r>
          </a:p>
          <a:p>
            <a:r>
              <a:rPr lang="cs-CZ" dirty="0" smtClean="0"/>
              <a:t>Každý má své specifické potřeby</a:t>
            </a:r>
          </a:p>
          <a:p>
            <a:r>
              <a:rPr lang="cs-CZ" dirty="0" smtClean="0"/>
              <a:t>Nekázeň </a:t>
            </a:r>
            <a:r>
              <a:rPr lang="cs-CZ" dirty="0" smtClean="0"/>
              <a:t>není věcí patologie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16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81073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Analýza komunikace s žáky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47800"/>
            <a:ext cx="8250237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smtClean="0"/>
              <a:t>                            </a:t>
            </a:r>
            <a:endParaRPr lang="en-GB" altLang="cs-CZ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75656" y="2636912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učitel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 pozitivní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</a:t>
                      </a:r>
                      <a:r>
                        <a:rPr lang="cs-CZ" baseline="0" dirty="0" smtClean="0"/>
                        <a:t> odpovědí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32 neutrální</a:t>
                      </a:r>
                      <a:endParaRPr lang="en-GB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otázek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12 potlačujících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provokace, humor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23 opravující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</a:t>
                      </a:r>
                      <a:r>
                        <a:rPr lang="cs-CZ" baseline="0" dirty="0" smtClean="0"/>
                        <a:t> vyrušování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89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Nepřistoupit na boj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Honzo, zkus odpovědět na otázku, kterou jsem položila.</a:t>
            </a:r>
          </a:p>
          <a:p>
            <a:r>
              <a:rPr lang="cs-CZ" dirty="0"/>
              <a:t>Mě to nebaví.</a:t>
            </a:r>
          </a:p>
          <a:p>
            <a:r>
              <a:rPr lang="cs-CZ" dirty="0"/>
              <a:t>Ty tady nejsi od toho, aby Tě něco bavilo. Ty máš povinnost se učit.</a:t>
            </a:r>
          </a:p>
          <a:p>
            <a:r>
              <a:rPr lang="cs-CZ" dirty="0"/>
              <a:t>Stejně je to k ničemu. K čemu mi to bude, umět vypočítat rychlost?</a:t>
            </a:r>
          </a:p>
          <a:p>
            <a:r>
              <a:rPr lang="cs-CZ" dirty="0"/>
              <a:t>Máme to v osnovách a patří to k základnímu vzdělání. Když to nebudeš umět, nemůžu tě pustit do vyššího ročníku. A navíc budeš před spolužáky vypadat jako blbec. To chceš?</a:t>
            </a:r>
          </a:p>
          <a:p>
            <a:r>
              <a:rPr lang="cs-CZ" dirty="0"/>
              <a:t>Mně je to jedno. Mně uživí fotbal.</a:t>
            </a:r>
          </a:p>
          <a:p>
            <a:r>
              <a:rPr lang="cs-CZ" dirty="0"/>
              <a:t>No to je fakt. Fotbalista to umět nemusí.  Stačí si občas nějakého fotbalistu poslechnout, tam ty skutečně dobře zapadneš.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Honzo, zkus odpovědět na otázku, kterou jsem položila.</a:t>
            </a:r>
          </a:p>
          <a:p>
            <a:r>
              <a:rPr lang="cs-CZ" dirty="0"/>
              <a:t>Mně to nebaví.</a:t>
            </a:r>
          </a:p>
          <a:p>
            <a:r>
              <a:rPr lang="cs-CZ" dirty="0"/>
              <a:t>Tomu můžu rozumět, přesto bych ráda věděla, zda tomu rozumíš a umíš odpovědět. Chci, </a:t>
            </a:r>
            <a:r>
              <a:rPr lang="cs-CZ" dirty="0" smtClean="0"/>
              <a:t>abyste </a:t>
            </a:r>
            <a:r>
              <a:rPr lang="cs-CZ" dirty="0"/>
              <a:t>to </a:t>
            </a:r>
            <a:r>
              <a:rPr lang="cs-CZ" dirty="0" smtClean="0"/>
              <a:t>uměli, </a:t>
            </a:r>
            <a:r>
              <a:rPr lang="cs-CZ" dirty="0"/>
              <a:t>to je moje práce.</a:t>
            </a:r>
          </a:p>
          <a:p>
            <a:r>
              <a:rPr lang="cs-CZ" dirty="0"/>
              <a:t>Stejně je to k ničemu. K čemu mi to bude, umět vypočítat rychlost?</a:t>
            </a:r>
          </a:p>
          <a:p>
            <a:r>
              <a:rPr lang="cs-CZ" dirty="0"/>
              <a:t>Děcka, pojďme se zamyslet nad tím, k čemu je dobré umět spočítat rychlost….</a:t>
            </a:r>
          </a:p>
          <a:p>
            <a:r>
              <a:rPr lang="cs-CZ" dirty="0" smtClean="0"/>
              <a:t>Já se budu stejně živit fotbalem …</a:t>
            </a:r>
          </a:p>
          <a:p>
            <a:r>
              <a:rPr lang="cs-CZ" dirty="0" smtClean="0"/>
              <a:t>To klidně můžeš, to by bylo fajn, kdyby se Ti to podařilo, ale nikdy nevíš 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ve škole podle 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Eric</a:t>
            </a:r>
            <a:r>
              <a:rPr lang="cs-CZ" dirty="0" smtClean="0"/>
              <a:t> </a:t>
            </a:r>
            <a:r>
              <a:rPr lang="cs-CZ" dirty="0"/>
              <a:t>B</a:t>
            </a:r>
            <a:r>
              <a:rPr lang="cs-CZ" dirty="0" smtClean="0"/>
              <a:t>erne)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08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  <a:t>Prevence nekázně</a:t>
            </a:r>
            <a:b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  <a:t>„Manažerské</a:t>
            </a:r>
            <a: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  <a:t>“ řízení </a:t>
            </a:r>
            <a: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  <a:t>třídy (strategie řízení)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1600" dirty="0" smtClean="0"/>
              <a:t>(</a:t>
            </a:r>
            <a:r>
              <a:rPr lang="cs-CZ" sz="1600" dirty="0" err="1" smtClean="0"/>
              <a:t>C</a:t>
            </a:r>
            <a:r>
              <a:rPr lang="cs-CZ" sz="1600" dirty="0" err="1" smtClean="0"/>
              <a:t>angelosi</a:t>
            </a:r>
            <a:r>
              <a:rPr lang="cs-CZ" sz="1600" dirty="0" smtClean="0"/>
              <a:t>, </a:t>
            </a:r>
            <a:r>
              <a:rPr lang="cs-CZ" sz="1600" dirty="0" err="1" smtClean="0"/>
              <a:t>James</a:t>
            </a:r>
            <a:r>
              <a:rPr lang="cs-CZ" sz="1600" dirty="0" smtClean="0"/>
              <a:t> </a:t>
            </a:r>
            <a:r>
              <a:rPr lang="cs-CZ" sz="1600" dirty="0" smtClean="0"/>
              <a:t>S., 2009)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276872"/>
            <a:ext cx="7848872" cy="3849291"/>
          </a:xfrm>
        </p:spPr>
        <p:txBody>
          <a:bodyPr/>
          <a:lstStyle/>
          <a:p>
            <a:r>
              <a:rPr lang="cs-CZ" dirty="0" smtClean="0"/>
              <a:t>Sdílené cíle</a:t>
            </a:r>
          </a:p>
          <a:p>
            <a:r>
              <a:rPr lang="cs-CZ" dirty="0" smtClean="0"/>
              <a:t>Sdílené plány (role, harmonogram, postup…)</a:t>
            </a:r>
          </a:p>
          <a:p>
            <a:r>
              <a:rPr lang="cs-CZ" dirty="0" smtClean="0"/>
              <a:t>Sdílené normy (chování) – „třídnické hodiny“</a:t>
            </a:r>
          </a:p>
          <a:p>
            <a:r>
              <a:rPr lang="cs-CZ" dirty="0" smtClean="0"/>
              <a:t>Týmová práce a spolupráce</a:t>
            </a:r>
          </a:p>
          <a:p>
            <a:r>
              <a:rPr lang="cs-CZ" dirty="0" smtClean="0"/>
              <a:t>Evaluace a kontrola</a:t>
            </a:r>
          </a:p>
          <a:p>
            <a:r>
              <a:rPr lang="cs-CZ" dirty="0" smtClean="0"/>
              <a:t>Vzniká sociální tlak třídy (pozor na vůdce)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121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  <a:t>Prevence nekázně</a:t>
            </a:r>
            <a:b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  <a:t>Management školní třídy</a:t>
            </a:r>
            <a:b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cs-CZ" altLang="cs-CZ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Jaká je třída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v období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puberty?</a:t>
            </a:r>
          </a:p>
          <a:p>
            <a:r>
              <a:rPr lang="cs-CZ" altLang="cs-CZ" dirty="0" smtClean="0"/>
              <a:t>Vztahy </a:t>
            </a:r>
            <a:r>
              <a:rPr lang="cs-CZ" altLang="cs-CZ" dirty="0" smtClean="0"/>
              <a:t>k vrstevníkům jsou prioritou</a:t>
            </a:r>
          </a:p>
          <a:p>
            <a:r>
              <a:rPr lang="cs-CZ" altLang="cs-CZ" dirty="0" smtClean="0"/>
              <a:t>Potřeba partnerství ve vztazích</a:t>
            </a:r>
          </a:p>
          <a:p>
            <a:r>
              <a:rPr lang="cs-CZ" altLang="cs-CZ" dirty="0" smtClean="0"/>
              <a:t>Potřeba úcty a respektu ze strany dospělých</a:t>
            </a:r>
          </a:p>
          <a:p>
            <a:r>
              <a:rPr lang="cs-CZ" altLang="cs-CZ" dirty="0" smtClean="0"/>
              <a:t>Výrazná snaha o hierarchii ve skupině</a:t>
            </a:r>
          </a:p>
          <a:p>
            <a:r>
              <a:rPr lang="cs-CZ" altLang="cs-CZ" dirty="0" smtClean="0"/>
              <a:t>Tendence vytvářet neformální skupiny se silnou autoritou v čele a danými </a:t>
            </a:r>
            <a:r>
              <a:rPr lang="cs-CZ" altLang="cs-CZ" dirty="0" smtClean="0"/>
              <a:t>pravidly (party)</a:t>
            </a:r>
            <a:endParaRPr lang="cs-CZ" altLang="cs-CZ" dirty="0" smtClean="0"/>
          </a:p>
          <a:p>
            <a:r>
              <a:rPr lang="cs-CZ" altLang="cs-CZ" dirty="0" smtClean="0"/>
              <a:t>Skupina má roli bariéry před okolním světem, je uzavřená</a:t>
            </a:r>
          </a:p>
          <a:p>
            <a:r>
              <a:rPr lang="cs-CZ" altLang="cs-CZ" dirty="0" smtClean="0"/>
              <a:t>Žáci přestávají být závislí na autoritě učitele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6999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Management školní třídy </a:t>
            </a:r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</a:rPr>
              <a:t>(R. Braun)</a:t>
            </a:r>
            <a:br>
              <a:rPr lang="cs-CZ" sz="1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1600" b="1" dirty="0" smtClean="0"/>
              <a:t>Pozice ve třídě - Schindlerovo </a:t>
            </a:r>
            <a:r>
              <a:rPr lang="cs-CZ" sz="1600" b="1" dirty="0"/>
              <a:t>dělení</a:t>
            </a:r>
            <a:r>
              <a:rPr lang="cs-CZ" sz="1600" dirty="0"/>
              <a:t> </a:t>
            </a:r>
            <a:endParaRPr lang="en-US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7787208" cy="4785395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Alfy</a:t>
            </a:r>
            <a:r>
              <a:rPr lang="cs-CZ" dirty="0"/>
              <a:t> jsou </a:t>
            </a:r>
            <a:r>
              <a:rPr lang="cs-CZ" dirty="0" smtClean="0"/>
              <a:t>vůdci … </a:t>
            </a:r>
            <a:r>
              <a:rPr lang="cs-CZ" dirty="0"/>
              <a:t>ovlivňují </a:t>
            </a:r>
            <a:r>
              <a:rPr lang="cs-CZ" dirty="0" smtClean="0"/>
              <a:t>dynamiku (zvláště jsou-li </a:t>
            </a:r>
            <a:r>
              <a:rPr lang="cs-CZ" dirty="0" smtClean="0"/>
              <a:t>kamarádi) </a:t>
            </a:r>
            <a:r>
              <a:rPr lang="cs-CZ" dirty="0" smtClean="0"/>
              <a:t>… jsou </a:t>
            </a:r>
            <a:r>
              <a:rPr lang="cs-CZ" dirty="0"/>
              <a:t>vždycky o krok napřed před </a:t>
            </a:r>
            <a:r>
              <a:rPr lang="cs-CZ" dirty="0" smtClean="0"/>
              <a:t>učiteli … alfy </a:t>
            </a:r>
            <a:r>
              <a:rPr lang="cs-CZ" dirty="0"/>
              <a:t>nejsou </a:t>
            </a:r>
            <a:r>
              <a:rPr lang="cs-CZ" dirty="0" smtClean="0"/>
              <a:t>jedničkáři … je třeba </a:t>
            </a:r>
            <a:r>
              <a:rPr lang="cs-CZ" dirty="0" smtClean="0"/>
              <a:t>racionálního </a:t>
            </a:r>
            <a:r>
              <a:rPr lang="cs-CZ" dirty="0" smtClean="0"/>
              <a:t>jednání</a:t>
            </a:r>
          </a:p>
          <a:p>
            <a:r>
              <a:rPr lang="cs-CZ" b="1" dirty="0" smtClean="0"/>
              <a:t>Bety</a:t>
            </a:r>
            <a:r>
              <a:rPr lang="cs-CZ" dirty="0" smtClean="0"/>
              <a:t> to </a:t>
            </a:r>
            <a:r>
              <a:rPr lang="cs-CZ" dirty="0"/>
              <a:t>třídní </a:t>
            </a:r>
            <a:r>
              <a:rPr lang="cs-CZ" dirty="0" smtClean="0"/>
              <a:t>vědátoři … děti je volí do parlamentu (ale dobré </a:t>
            </a:r>
            <a:r>
              <a:rPr lang="cs-CZ" dirty="0" smtClean="0"/>
              <a:t>je tam </a:t>
            </a:r>
            <a:r>
              <a:rPr lang="cs-CZ" dirty="0" smtClean="0"/>
              <a:t>mít i Alfy).</a:t>
            </a:r>
          </a:p>
          <a:p>
            <a:r>
              <a:rPr lang="cs-CZ" dirty="0" smtClean="0"/>
              <a:t>Většina </a:t>
            </a:r>
            <a:r>
              <a:rPr lang="cs-CZ" dirty="0"/>
              <a:t>žáků jsou </a:t>
            </a:r>
            <a:r>
              <a:rPr lang="cs-CZ" b="1" dirty="0" smtClean="0"/>
              <a:t>Gamy</a:t>
            </a:r>
            <a:r>
              <a:rPr lang="cs-CZ" dirty="0"/>
              <a:t>. </a:t>
            </a:r>
            <a:r>
              <a:rPr lang="cs-CZ" dirty="0" smtClean="0"/>
              <a:t>Snadno </a:t>
            </a:r>
            <a:r>
              <a:rPr lang="cs-CZ" dirty="0"/>
              <a:t>se angažují, ale </a:t>
            </a:r>
            <a:r>
              <a:rPr lang="cs-CZ" dirty="0" smtClean="0"/>
              <a:t>jsou koučované Alfami. Žárlí na Alfy, ale sami nemají rády změnu, málokdy mají odvahu křičet – ale dokážou intrikovat</a:t>
            </a:r>
          </a:p>
          <a:p>
            <a:r>
              <a:rPr lang="cs-CZ" b="1" dirty="0" smtClean="0"/>
              <a:t>Omegy</a:t>
            </a:r>
            <a:r>
              <a:rPr lang="cs-CZ" dirty="0" smtClean="0"/>
              <a:t> jsou outsideři. </a:t>
            </a:r>
            <a:r>
              <a:rPr lang="cs-CZ" dirty="0"/>
              <a:t>S </a:t>
            </a:r>
            <a:r>
              <a:rPr lang="cs-CZ" dirty="0" smtClean="0"/>
              <a:t>Omegou </a:t>
            </a:r>
            <a:r>
              <a:rPr lang="cs-CZ" dirty="0"/>
              <a:t>pracujeme vždy mimo třídu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99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Práce se třídou – třídnické hodiny</a:t>
            </a:r>
            <a:br>
              <a:rPr lang="cs-CZ" dirty="0" smtClean="0"/>
            </a:br>
            <a:r>
              <a:rPr lang="cs-CZ" sz="1800" dirty="0" smtClean="0"/>
              <a:t>(podle A. Vašákové)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Třídnické hodiny – práce se třídou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Motivace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Mluvit </a:t>
            </a:r>
            <a:r>
              <a:rPr lang="cs-CZ" altLang="cs-CZ" dirty="0" smtClean="0"/>
              <a:t>o hodinách s dostatečným předstihem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Představit </a:t>
            </a:r>
            <a:r>
              <a:rPr lang="cs-CZ" altLang="cs-CZ" dirty="0" smtClean="0"/>
              <a:t>je žákům jako příležitost ke změně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Od počátku </a:t>
            </a:r>
            <a:r>
              <a:rPr lang="cs-CZ" altLang="cs-CZ" dirty="0" smtClean="0"/>
              <a:t>vše </a:t>
            </a:r>
            <a:r>
              <a:rPr lang="cs-CZ" altLang="cs-CZ" dirty="0" smtClean="0"/>
              <a:t>kolem TH se žáky </a:t>
            </a:r>
            <a:r>
              <a:rPr lang="cs-CZ" altLang="cs-CZ" dirty="0" smtClean="0"/>
              <a:t>dojednávat</a:t>
            </a:r>
            <a:endParaRPr lang="cs-CZ" altLang="cs-CZ" dirty="0" smtClean="0"/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Aktivně je </a:t>
            </a:r>
            <a:r>
              <a:rPr lang="cs-CZ" altLang="cs-CZ" dirty="0" smtClean="0"/>
              <a:t>zapojovat do </a:t>
            </a:r>
            <a:r>
              <a:rPr lang="cs-CZ" altLang="cs-CZ" dirty="0" smtClean="0"/>
              <a:t>přípravy, volby témat, organizace hodin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Ponechat větší </a:t>
            </a:r>
            <a:r>
              <a:rPr lang="cs-CZ" altLang="cs-CZ" dirty="0" smtClean="0"/>
              <a:t>část zodpovědnosti za průběh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dirty="0" smtClean="0"/>
              <a:t>    i výsledek na žácích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Vztahovat se k </a:t>
            </a:r>
            <a:r>
              <a:rPr lang="cs-CZ" altLang="cs-CZ" dirty="0" smtClean="0"/>
              <a:t>TH i v „</a:t>
            </a:r>
            <a:r>
              <a:rPr lang="cs-CZ" altLang="cs-CZ" dirty="0" smtClean="0"/>
              <a:t>mezidobí“, propojovat </a:t>
            </a:r>
            <a:r>
              <a:rPr lang="cs-CZ" altLang="cs-CZ" dirty="0" smtClean="0"/>
              <a:t>témata TH se životem ve třídě </a:t>
            </a:r>
          </a:p>
        </p:txBody>
      </p:sp>
    </p:spTree>
    <p:extLst>
      <p:ext uri="{BB962C8B-B14F-4D97-AF65-F5344CB8AC3E}">
        <p14:creationId xmlns:p14="http://schemas.microsoft.com/office/powerpoint/2010/main" xmlns="" val="25489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Organizace a struktura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TH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Hodiny </a:t>
            </a:r>
            <a:r>
              <a:rPr lang="cs-CZ" altLang="cs-CZ" dirty="0" smtClean="0"/>
              <a:t>mají svůj přesný, jasně vymezený čas a místo v rozvrhu třídy</a:t>
            </a:r>
          </a:p>
          <a:p>
            <a:pPr>
              <a:buFont typeface="Arial" charset="0"/>
              <a:buChar char="•"/>
            </a:pPr>
            <a:r>
              <a:rPr lang="cs-CZ" altLang="cs-CZ" dirty="0" smtClean="0"/>
              <a:t>TH jsou součástí systému práce se žáky na celé škole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Nevázat je </a:t>
            </a:r>
            <a:r>
              <a:rPr lang="cs-CZ" altLang="cs-CZ" dirty="0" smtClean="0"/>
              <a:t>jen k řešení problémů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Pro TH vybrat </a:t>
            </a:r>
            <a:r>
              <a:rPr lang="cs-CZ" altLang="cs-CZ" dirty="0" smtClean="0"/>
              <a:t>vhodné </a:t>
            </a:r>
            <a:r>
              <a:rPr lang="cs-CZ" altLang="cs-CZ" dirty="0" smtClean="0"/>
              <a:t>prostředí a upravit v </a:t>
            </a:r>
            <a:r>
              <a:rPr lang="cs-CZ" altLang="cs-CZ" dirty="0" smtClean="0"/>
              <a:t>závislosti na plánovaném programu</a:t>
            </a:r>
          </a:p>
          <a:p>
            <a:pPr eaLnBrk="1" hangingPunct="1">
              <a:buFont typeface="Arial" charset="0"/>
              <a:buChar char="•"/>
            </a:pPr>
            <a:endParaRPr lang="cs-CZ" altLang="cs-CZ" dirty="0" smtClean="0"/>
          </a:p>
          <a:p>
            <a:pPr eaLnBrk="1" hangingPunct="1">
              <a:buFontTx/>
              <a:buChar char="-"/>
            </a:pPr>
            <a:endParaRPr lang="cs-CZ" altLang="cs-CZ" dirty="0" smtClean="0"/>
          </a:p>
          <a:p>
            <a:pPr eaLnBrk="1" hangingPunct="1">
              <a:buFontTx/>
              <a:buChar char="-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93019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Organizace a struktura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třídnické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sz="2400" dirty="0" smtClean="0"/>
              <a:t>Struktura hodiny: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 smtClean="0"/>
              <a:t>I. Blok - úvod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Uvolnění nebo aktivizace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Naladění na připravené téma hodiny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 smtClean="0"/>
              <a:t>II. Blok – práce na tématu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Rozpracování zvoleného tématu prostřednictvím vybraných technik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 smtClean="0"/>
              <a:t>III. Blok – závěr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Shrnutí závěrů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Reflexe hodiny – průběhu i výsledku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Přenesení závěrů či zkušeností do reality - mimo TH</a:t>
            </a:r>
          </a:p>
          <a:p>
            <a:pPr eaLnBrk="1" hangingPunct="1">
              <a:buFontTx/>
              <a:buChar char="-"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4858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Kázeň – proměna představ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Historicky determinováno výchovné ideály jednotlivých dějinných etapách</a:t>
            </a:r>
          </a:p>
          <a:p>
            <a:r>
              <a:rPr lang="cs-CZ" dirty="0" smtClean="0"/>
              <a:t>Postmoderní myšlení je k vidině ideálního, univerzálního vzorce lidství velmi rezervované</a:t>
            </a:r>
          </a:p>
          <a:p>
            <a:r>
              <a:rPr lang="cs-CZ" dirty="0" smtClean="0"/>
              <a:t>V kontextu pedagogiky a rozvoje člověka je převáděn požadavek norem lidství na požadavky flexibility, kritického myšlení, gramotnosti, klíčových kompetencí aj.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9761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Témata a náplň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třídnických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dirty="0" smtClean="0"/>
              <a:t>Téma</a:t>
            </a:r>
            <a:endParaRPr lang="cs-CZ" altLang="cs-CZ" dirty="0" smtClean="0"/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Je přiměřené věku žáků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Je pro žáky zvládnutelné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Dokáže je zaujmout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Nese potenciál k objevení něčeho nového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Zajímá žáky, ale i učitele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Je propojeno se životem ve škole či třídě anebo se životem mimo školu</a:t>
            </a:r>
          </a:p>
          <a:p>
            <a:pPr eaLnBrk="1" hangingPunct="1">
              <a:buFontTx/>
              <a:buChar char="-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4175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Přehled témat do TH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49434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8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Téma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Konkrétní </a:t>
                      </a:r>
                      <a:r>
                        <a:rPr lang="cs-CZ" sz="1800" baseline="0" dirty="0" smtClean="0"/>
                        <a:t> příklady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Provozní</a:t>
                      </a:r>
                      <a:r>
                        <a:rPr lang="cs-CZ" sz="1800" baseline="0" dirty="0" smtClean="0"/>
                        <a:t> záležitosti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Rozdělení a fungování služeb, příprava tříd. akcí, informace ze schůzí, požadavky do škol. parlamentu…. 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„Ze života třídy“ – reakce na to, </a:t>
                      </a:r>
                    </a:p>
                    <a:p>
                      <a:r>
                        <a:rPr lang="cs-CZ" sz="1800" dirty="0" smtClean="0"/>
                        <a:t>co se zrovna ve třídě děje, </a:t>
                      </a:r>
                    </a:p>
                    <a:p>
                      <a:r>
                        <a:rPr lang="cs-CZ" sz="1800" dirty="0" smtClean="0"/>
                        <a:t>řešení aktuálních problémů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Dodržování pravidel, </a:t>
                      </a:r>
                    </a:p>
                    <a:p>
                      <a:r>
                        <a:rPr lang="cs-CZ" sz="1800" dirty="0" smtClean="0"/>
                        <a:t>nevhodné chování, vztahy s učiteli, </a:t>
                      </a:r>
                    </a:p>
                    <a:p>
                      <a:r>
                        <a:rPr lang="cs-CZ" sz="1800" dirty="0" smtClean="0"/>
                        <a:t>výukové obtíže…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Témata OSV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Komunikace, tolerance,  řešení konfliktů, rozhodování, styly učení…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Práce s dynamikou třídy</a:t>
                      </a:r>
                    </a:p>
                    <a:p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Diagnostika a mapování vztahů, řešení vztahových obtíží, kultivace vztahů. Klima třídy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Prevence </a:t>
                      </a:r>
                      <a:r>
                        <a:rPr lang="cs-CZ" sz="1800" dirty="0" err="1" smtClean="0"/>
                        <a:t>soc</a:t>
                      </a:r>
                      <a:r>
                        <a:rPr lang="cs-CZ" sz="1800" dirty="0" smtClean="0"/>
                        <a:t> pat jevů</a:t>
                      </a:r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Specifická prevence, téma závislostí, patologických vztahů, podpora „zdravého vývoje“ žáků </a:t>
                      </a:r>
                      <a:endParaRPr lang="cs-CZ" sz="1800" dirty="0"/>
                    </a:p>
                  </a:txBody>
                  <a:tcPr marT="45726" marB="457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7816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Témata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pro TH ve třídě adolescentů</a:t>
            </a:r>
            <a:endParaRPr lang="cs-CZ" altLang="cs-CZ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/>
              <a:t>Vytváření nových pravidel a norem</a:t>
            </a:r>
          </a:p>
          <a:p>
            <a:r>
              <a:rPr lang="cs-CZ" altLang="cs-CZ" smtClean="0"/>
              <a:t>Témata OSV – komunikace, vztahy</a:t>
            </a:r>
          </a:p>
          <a:p>
            <a:r>
              <a:rPr lang="cs-CZ" altLang="cs-CZ" smtClean="0"/>
              <a:t>Témata sebepoznání</a:t>
            </a:r>
          </a:p>
          <a:p>
            <a:r>
              <a:rPr lang="cs-CZ" altLang="cs-CZ" smtClean="0"/>
              <a:t>Posilování vzájemného respektu a úcty</a:t>
            </a:r>
          </a:p>
          <a:p>
            <a:r>
              <a:rPr lang="cs-CZ" altLang="cs-CZ" smtClean="0"/>
              <a:t>Propojování světa žáků a dospělých</a:t>
            </a:r>
          </a:p>
          <a:p>
            <a:r>
              <a:rPr lang="cs-CZ" altLang="cs-CZ" smtClean="0"/>
              <a:t>Prevence sociálně patologických jevů</a:t>
            </a:r>
          </a:p>
          <a:p>
            <a:r>
              <a:rPr lang="cs-CZ" altLang="cs-CZ" smtClean="0"/>
              <a:t>Přenášení zodpovědnosti na žáky, „nesení následků svých činů“</a:t>
            </a:r>
          </a:p>
          <a:p>
            <a:r>
              <a:rPr lang="cs-CZ" altLang="cs-CZ" smtClean="0"/>
              <a:t>Podpora samostatnosti, sebedůvěry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036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Pravidla pro vedení třídnických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Každý má právo mluvit-vyjádřit svůj názor</a:t>
            </a:r>
          </a:p>
          <a:p>
            <a:r>
              <a:rPr lang="cs-CZ" altLang="cs-CZ" dirty="0" smtClean="0"/>
              <a:t>Každý má právo mlčet, zdržet se diskuse</a:t>
            </a:r>
          </a:p>
          <a:p>
            <a:r>
              <a:rPr lang="cs-CZ" altLang="cs-CZ" dirty="0" smtClean="0"/>
              <a:t>Všechno se dá říci slušně</a:t>
            </a:r>
          </a:p>
          <a:p>
            <a:r>
              <a:rPr lang="cs-CZ" altLang="cs-CZ" dirty="0" smtClean="0"/>
              <a:t>Informace se nevynášejí mimo třídu</a:t>
            </a:r>
          </a:p>
          <a:p>
            <a:r>
              <a:rPr lang="cs-CZ" altLang="cs-CZ" dirty="0" smtClean="0"/>
              <a:t>Každou hodinu někdo vede</a:t>
            </a:r>
          </a:p>
          <a:p>
            <a:r>
              <a:rPr lang="cs-CZ" altLang="cs-CZ" dirty="0" smtClean="0"/>
              <a:t>Za průběh hodiny jsou zodpovědní všichni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096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Aktivizace žáků, učitelské vedení</a:t>
            </a:r>
          </a:p>
        </p:txBody>
      </p:sp>
      <p:sp>
        <p:nvSpPr>
          <p:cNvPr id="20483" name="Zástupný symbol pro text 5"/>
          <p:cNvSpPr>
            <a:spLocks noGrp="1"/>
          </p:cNvSpPr>
          <p:nvPr>
            <p:ph type="body" idx="1"/>
          </p:nvPr>
        </p:nvSpPr>
        <p:spPr>
          <a:xfrm>
            <a:off x="428625" y="1643063"/>
            <a:ext cx="4040188" cy="658812"/>
          </a:xfrm>
        </p:spPr>
        <p:txBody>
          <a:bodyPr/>
          <a:lstStyle/>
          <a:p>
            <a:r>
              <a:rPr lang="cs-CZ" altLang="cs-CZ" smtClean="0"/>
              <a:t>Aktivita na straně učitele</a:t>
            </a:r>
          </a:p>
        </p:txBody>
      </p:sp>
      <p:sp>
        <p:nvSpPr>
          <p:cNvPr id="20484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4645025" y="1571625"/>
            <a:ext cx="4041775" cy="714375"/>
          </a:xfrm>
        </p:spPr>
        <p:txBody>
          <a:bodyPr/>
          <a:lstStyle/>
          <a:p>
            <a:r>
              <a:rPr lang="cs-CZ" altLang="cs-CZ" smtClean="0"/>
              <a:t>Aktivita na straně žáků</a:t>
            </a:r>
          </a:p>
        </p:txBody>
      </p:sp>
      <p:sp>
        <p:nvSpPr>
          <p:cNvPr id="20485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57200" y="2357438"/>
            <a:ext cx="4040188" cy="4003675"/>
          </a:xfrm>
        </p:spPr>
        <p:txBody>
          <a:bodyPr>
            <a:normAutofit fontScale="92500"/>
          </a:bodyPr>
          <a:lstStyle/>
          <a:p>
            <a:r>
              <a:rPr lang="cs-CZ" altLang="cs-CZ" dirty="0" smtClean="0"/>
              <a:t>Dlouhé monology</a:t>
            </a:r>
          </a:p>
          <a:p>
            <a:r>
              <a:rPr lang="cs-CZ" altLang="cs-CZ" dirty="0" smtClean="0"/>
              <a:t>Vysvětlování vlastního názoru</a:t>
            </a:r>
          </a:p>
          <a:p>
            <a:r>
              <a:rPr lang="cs-CZ" altLang="cs-CZ" dirty="0" smtClean="0"/>
              <a:t>Dominance při řízení technik</a:t>
            </a:r>
          </a:p>
          <a:p>
            <a:r>
              <a:rPr lang="cs-CZ" altLang="cs-CZ" dirty="0" smtClean="0"/>
              <a:t>Dlouhá zpětná vazba na průběh aktivity</a:t>
            </a:r>
          </a:p>
          <a:p>
            <a:r>
              <a:rPr lang="cs-CZ" altLang="cs-CZ" dirty="0" smtClean="0"/>
              <a:t>„Moralizování“</a:t>
            </a:r>
          </a:p>
          <a:p>
            <a:r>
              <a:rPr lang="cs-CZ" altLang="cs-CZ" dirty="0" smtClean="0"/>
              <a:t>Vlastní komentáře ke každému komentáři od žáků</a:t>
            </a:r>
          </a:p>
          <a:p>
            <a:r>
              <a:rPr lang="cs-CZ" altLang="cs-CZ" dirty="0" smtClean="0"/>
              <a:t>Tlumení spontaneity žáků</a:t>
            </a:r>
          </a:p>
        </p:txBody>
      </p:sp>
      <p:sp>
        <p:nvSpPr>
          <p:cNvPr id="20486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357438"/>
            <a:ext cx="4041775" cy="4003675"/>
          </a:xfrm>
        </p:spPr>
        <p:txBody>
          <a:bodyPr>
            <a:normAutofit lnSpcReduction="10000"/>
          </a:bodyPr>
          <a:lstStyle/>
          <a:p>
            <a:r>
              <a:rPr lang="cs-CZ" altLang="cs-CZ" smtClean="0"/>
              <a:t>Předávání slova žákům</a:t>
            </a:r>
          </a:p>
          <a:p>
            <a:r>
              <a:rPr lang="cs-CZ" altLang="cs-CZ" smtClean="0"/>
              <a:t>Ptaní se na jejich názor</a:t>
            </a:r>
          </a:p>
          <a:p>
            <a:r>
              <a:rPr lang="cs-CZ" altLang="cs-CZ" smtClean="0"/>
              <a:t>Zodpovědnost za přípravu a vedení TH na žácích</a:t>
            </a:r>
          </a:p>
          <a:p>
            <a:r>
              <a:rPr lang="cs-CZ" altLang="cs-CZ" smtClean="0"/>
              <a:t>Krátké a „hromadné“ zpětné vazby</a:t>
            </a:r>
          </a:p>
          <a:p>
            <a:r>
              <a:rPr lang="cs-CZ" altLang="cs-CZ" smtClean="0"/>
              <a:t>Tolerance s prostorem k vyjádření vlastního názoru</a:t>
            </a:r>
          </a:p>
          <a:p>
            <a:r>
              <a:rPr lang="cs-CZ" altLang="cs-CZ" smtClean="0"/>
              <a:t>Umění „mlčet, i když bych chtěl něco říct“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4650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Jak volit techniky </a:t>
            </a: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práce v TH</a:t>
            </a:r>
            <a:endParaRPr lang="cs-CZ" altLang="cs-CZ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Vyjasnit téma, </a:t>
            </a:r>
            <a:r>
              <a:rPr lang="cs-CZ" altLang="cs-CZ" dirty="0" smtClean="0"/>
              <a:t>které chceme otevřít</a:t>
            </a:r>
          </a:p>
          <a:p>
            <a:r>
              <a:rPr lang="cs-CZ" altLang="cs-CZ" dirty="0" smtClean="0"/>
              <a:t>Stanovit </a:t>
            </a:r>
            <a:r>
              <a:rPr lang="cs-CZ" altLang="cs-CZ" dirty="0" smtClean="0"/>
              <a:t>cíl, kterého chceme dosáhnout</a:t>
            </a:r>
          </a:p>
          <a:p>
            <a:r>
              <a:rPr lang="cs-CZ" altLang="cs-CZ" dirty="0" smtClean="0"/>
              <a:t>Zvážit </a:t>
            </a:r>
            <a:r>
              <a:rPr lang="cs-CZ" altLang="cs-CZ" dirty="0" smtClean="0"/>
              <a:t>možnosti žáků</a:t>
            </a:r>
          </a:p>
          <a:p>
            <a:r>
              <a:rPr lang="cs-CZ" altLang="cs-CZ" dirty="0" smtClean="0"/>
              <a:t>Hledat vhodné techniky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sz="1900" i="1" dirty="0" smtClean="0"/>
              <a:t>Například: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Téma: neverbální komunikace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Cíl: uvědomit si, kolik informací vysíláme NV cestou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Třída není moc spontánní a hravá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Ukázky z filmů, technika pantomimy…., rozbor </a:t>
            </a:r>
            <a:r>
              <a:rPr lang="cs-CZ" altLang="cs-CZ" sz="1900" i="1" dirty="0" smtClean="0"/>
              <a:t> (reflexe)</a:t>
            </a:r>
            <a:endParaRPr lang="cs-CZ" altLang="cs-CZ" sz="1900" i="1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1375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Etika práce učitele v TH</a:t>
            </a:r>
          </a:p>
        </p:txBody>
      </p:sp>
      <p:sp>
        <p:nvSpPr>
          <p:cNvPr id="22531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 smtClean="0"/>
              <a:t>Všechna pravidla pro vedení TH platí i pro učitele</a:t>
            </a:r>
          </a:p>
          <a:p>
            <a:r>
              <a:rPr lang="cs-CZ" altLang="cs-CZ" dirty="0" smtClean="0"/>
              <a:t>Dojednat </a:t>
            </a:r>
            <a:r>
              <a:rPr lang="cs-CZ" altLang="cs-CZ" dirty="0" smtClean="0"/>
              <a:t>si se žáky „právo VETA“</a:t>
            </a:r>
          </a:p>
          <a:p>
            <a:r>
              <a:rPr lang="cs-CZ" altLang="cs-CZ" dirty="0" smtClean="0"/>
              <a:t>Informace z TH </a:t>
            </a:r>
            <a:r>
              <a:rPr lang="cs-CZ" altLang="cs-CZ" dirty="0" smtClean="0"/>
              <a:t>se nevynáší</a:t>
            </a:r>
            <a:endParaRPr lang="cs-CZ" altLang="cs-CZ" dirty="0" smtClean="0"/>
          </a:p>
          <a:p>
            <a:r>
              <a:rPr lang="cs-CZ" altLang="cs-CZ" dirty="0" smtClean="0"/>
              <a:t>Případné hospitace ze strany vedení chceme vědět předem a připravit na ně i žáky (a uzpůsobit téma)</a:t>
            </a:r>
          </a:p>
          <a:p>
            <a:r>
              <a:rPr lang="cs-CZ" altLang="cs-CZ" dirty="0" smtClean="0"/>
              <a:t>Jsme opatrní při použití technik s terapeutickým potenciálem (neotvíráme příliš osobní a citlivá témata)</a:t>
            </a:r>
          </a:p>
          <a:p>
            <a:r>
              <a:rPr lang="cs-CZ" altLang="cs-CZ" dirty="0" smtClean="0"/>
              <a:t> </a:t>
            </a:r>
            <a:r>
              <a:rPr lang="cs-CZ" altLang="cs-CZ" dirty="0" smtClean="0"/>
              <a:t>Nabídnout žákům </a:t>
            </a:r>
            <a:r>
              <a:rPr lang="cs-CZ" altLang="cs-CZ" dirty="0" smtClean="0"/>
              <a:t>možnost se k tématu vrátit, nebo ho dopovídat v individuálním rozhovoru</a:t>
            </a:r>
          </a:p>
        </p:txBody>
      </p:sp>
    </p:spTree>
    <p:extLst>
      <p:ext uri="{BB962C8B-B14F-4D97-AF65-F5344CB8AC3E}">
        <p14:creationId xmlns:p14="http://schemas.microsoft.com/office/powerpoint/2010/main" xmlns="" val="20806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Autorita učitele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utorita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Individuální moc a autorita = personální charakteristika, kterou disponuje určitá osoba (sociální moc, vliv – příbuzné pojmy).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Dvě podoby individuální moci</a:t>
            </a:r>
            <a:r>
              <a:rPr lang="cs-CZ" dirty="0" smtClean="0"/>
              <a:t>:</a:t>
            </a:r>
          </a:p>
          <a:p>
            <a:pPr marL="514350" indent="-514350">
              <a:buAutoNum type="arabicPeriod"/>
            </a:pPr>
            <a:r>
              <a:rPr lang="cs-CZ" dirty="0" smtClean="0"/>
              <a:t>Schopnost ovlivňovat chování druhé osoby je vnímáno jako nelegitimní – autoritativnost</a:t>
            </a:r>
          </a:p>
          <a:p>
            <a:pPr marL="514350" indent="-514350">
              <a:buAutoNum type="arabicPeriod"/>
            </a:pPr>
            <a:r>
              <a:rPr lang="cs-CZ" dirty="0" smtClean="0"/>
              <a:t>Schopnost určité osoby ovlivňovat chování druhých je vnímáno jako legitimní – autorita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None/>
            </a:pPr>
            <a:r>
              <a:rPr lang="cs-CZ" b="1" dirty="0" smtClean="0"/>
              <a:t>Autorita</a:t>
            </a:r>
            <a:r>
              <a:rPr lang="cs-CZ" dirty="0" smtClean="0"/>
              <a:t> </a:t>
            </a:r>
            <a:r>
              <a:rPr lang="cs-CZ" dirty="0" smtClean="0"/>
              <a:t>je (</a:t>
            </a:r>
            <a:r>
              <a:rPr lang="cs-CZ" dirty="0" err="1" smtClean="0"/>
              <a:t>Kaščák</a:t>
            </a:r>
            <a:r>
              <a:rPr lang="cs-CZ" dirty="0" smtClean="0"/>
              <a:t>, 2006):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– adresná a </a:t>
            </a:r>
            <a:r>
              <a:rPr lang="cs-CZ" dirty="0" smtClean="0"/>
              <a:t>osobní</a:t>
            </a:r>
          </a:p>
          <a:p>
            <a:pPr marL="514350" indent="-514350">
              <a:buNone/>
            </a:pPr>
            <a:r>
              <a:rPr lang="cs-CZ" dirty="0" smtClean="0"/>
              <a:t>– sociální kapitál určité osoby</a:t>
            </a:r>
          </a:p>
          <a:p>
            <a:pPr marL="514350" indent="-514350">
              <a:buNone/>
            </a:pPr>
            <a:r>
              <a:rPr lang="cs-CZ" dirty="0" smtClean="0"/>
              <a:t>– m</a:t>
            </a:r>
            <a:r>
              <a:rPr lang="cs-CZ" dirty="0" smtClean="0"/>
              <a:t>ít autoritu znamená být respektovaný a vědomě následovaný, k </a:t>
            </a:r>
            <a:r>
              <a:rPr lang="cs-CZ" b="1" dirty="0" smtClean="0"/>
              <a:t>vykonání určité činnosti požadované od autority není potřeba donucení ani přesvědčování</a:t>
            </a:r>
            <a:r>
              <a:rPr lang="cs-CZ" dirty="0" smtClean="0"/>
              <a:t> (</a:t>
            </a:r>
            <a:r>
              <a:rPr lang="cs-CZ" dirty="0" err="1" smtClean="0"/>
              <a:t>Arendtová</a:t>
            </a:r>
            <a:r>
              <a:rPr lang="cs-CZ" dirty="0" smtClean="0"/>
              <a:t>, 1995). </a:t>
            </a:r>
          </a:p>
          <a:p>
            <a:pPr marL="514350" indent="-514350">
              <a:buNone/>
            </a:pPr>
            <a:r>
              <a:rPr lang="cs-CZ" dirty="0" smtClean="0"/>
              <a:t>–  </a:t>
            </a:r>
            <a:r>
              <a:rPr lang="cs-CZ" dirty="0" smtClean="0"/>
              <a:t>Efektem autority je poslušnost – kázeň.</a:t>
            </a:r>
          </a:p>
          <a:p>
            <a:endParaRPr lang="cs-CZ" dirty="0"/>
          </a:p>
          <a:p>
            <a:r>
              <a:rPr lang="cs-CZ" dirty="0" smtClean="0"/>
              <a:t>Autorita vzniká a buduje se v konkrétních, specifických a individualizovaných vztazích</a:t>
            </a:r>
          </a:p>
          <a:p>
            <a:r>
              <a:rPr lang="cs-CZ" dirty="0" smtClean="0"/>
              <a:t>autorita je o důvěře</a:t>
            </a:r>
          </a:p>
          <a:p>
            <a:r>
              <a:rPr lang="cs-CZ" dirty="0" smtClean="0"/>
              <a:t>poslušnost je otázkou budování vztahu mezi vychovatelem a vychovávaným.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8599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 a vliv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80112" y="2636912"/>
            <a:ext cx="2880320" cy="2692896"/>
          </a:xfrm>
        </p:spPr>
        <p:txBody>
          <a:bodyPr>
            <a:normAutofit/>
          </a:bodyPr>
          <a:lstStyle/>
          <a:p>
            <a:r>
              <a:rPr lang="cs-CZ" dirty="0" smtClean="0"/>
              <a:t>Poziční</a:t>
            </a:r>
          </a:p>
          <a:p>
            <a:r>
              <a:rPr lang="cs-CZ" dirty="0" smtClean="0"/>
              <a:t>Osobnostní</a:t>
            </a:r>
          </a:p>
          <a:p>
            <a:r>
              <a:rPr lang="cs-CZ" dirty="0" smtClean="0"/>
              <a:t>Profesionální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7584" y="1484784"/>
            <a:ext cx="3960440" cy="3384376"/>
          </a:xfrm>
        </p:spPr>
        <p:txBody>
          <a:bodyPr>
            <a:normAutofit/>
          </a:bodyPr>
          <a:lstStyle/>
          <a:p>
            <a:r>
              <a:rPr lang="cs-CZ" dirty="0" smtClean="0"/>
              <a:t>Co je autorita?</a:t>
            </a:r>
          </a:p>
          <a:p>
            <a:r>
              <a:rPr lang="cs-CZ" dirty="0" smtClean="0"/>
              <a:t>Který učitel měl autoritu? </a:t>
            </a:r>
          </a:p>
          <a:p>
            <a:r>
              <a:rPr lang="cs-CZ" dirty="0" smtClean="0"/>
              <a:t>Jak si ji získával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si budete získávat autoritu vy?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53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Co je kázeň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Fenomén kázně je spojován se školním prostředím, popřípadě s rodinným</a:t>
            </a:r>
            <a:r>
              <a:rPr lang="cs-CZ" dirty="0" smtClean="0"/>
              <a:t> </a:t>
            </a:r>
            <a:r>
              <a:rPr lang="cs-CZ" dirty="0" smtClean="0"/>
              <a:t>edukačním prostředím (</a:t>
            </a:r>
            <a:r>
              <a:rPr lang="cs-CZ" dirty="0" err="1" smtClean="0"/>
              <a:t>Bendl</a:t>
            </a:r>
            <a:r>
              <a:rPr lang="cs-CZ" dirty="0" smtClean="0"/>
              <a:t>, 2004a)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Kázeň = vědomé, přesné plnění zadané sociální role</a:t>
            </a:r>
            <a:r>
              <a:rPr lang="cs-CZ" dirty="0" smtClean="0"/>
              <a:t>, </a:t>
            </a:r>
            <a:r>
              <a:rPr lang="cs-CZ" dirty="0" smtClean="0"/>
              <a:t>stanovených úkolů, určených činností, spojené s respektováním autority (Průcha, </a:t>
            </a:r>
            <a:r>
              <a:rPr lang="cs-CZ" dirty="0" err="1" smtClean="0"/>
              <a:t>Walterová</a:t>
            </a:r>
            <a:r>
              <a:rPr lang="cs-CZ" dirty="0" smtClean="0"/>
              <a:t>, Mareš, 1998)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Kázeň =  vědomé dodržování zadaných norem chování. Rozumíme jí tedy vědomé podřízení se zadaným normám, vědomé respektování zadaných pravidel, předpisů či ustanovení (</a:t>
            </a:r>
            <a:r>
              <a:rPr lang="cs-CZ" dirty="0" err="1" smtClean="0"/>
              <a:t>Bendl</a:t>
            </a:r>
            <a:r>
              <a:rPr lang="cs-CZ" dirty="0" smtClean="0"/>
              <a:t>, 2004).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Kázeň =  společenský jev spočívající v dodržování stanovených nebo dobrovolně přijatých norem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Střelec, 1998</a:t>
            </a:r>
            <a:r>
              <a:rPr lang="cs-CZ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2609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Kázeň ve škole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Tři různé pojetí kázně:</a:t>
            </a:r>
          </a:p>
          <a:p>
            <a:r>
              <a:rPr lang="cs-CZ" dirty="0" smtClean="0"/>
              <a:t>plnění sociální role (Průcha, </a:t>
            </a:r>
            <a:r>
              <a:rPr lang="cs-CZ" dirty="0" err="1" smtClean="0"/>
              <a:t>Walterová</a:t>
            </a:r>
            <a:r>
              <a:rPr lang="cs-CZ" dirty="0" smtClean="0"/>
              <a:t>, Mareš, 1998), </a:t>
            </a:r>
          </a:p>
          <a:p>
            <a:r>
              <a:rPr lang="cs-CZ" dirty="0" smtClean="0"/>
              <a:t>dodržování norem (Střelec, 1998)</a:t>
            </a:r>
          </a:p>
          <a:p>
            <a:r>
              <a:rPr lang="cs-CZ" dirty="0" smtClean="0"/>
              <a:t>dodržování pravidel (</a:t>
            </a:r>
            <a:r>
              <a:rPr lang="cs-CZ" dirty="0" err="1" smtClean="0"/>
              <a:t>Bendl</a:t>
            </a:r>
            <a:r>
              <a:rPr lang="cs-CZ" dirty="0" smtClean="0"/>
              <a:t>, 2001, 2004b)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Všem třem pojetím je společné naplňování určité povinnosti nebo očekávání. Z tohoto </a:t>
            </a:r>
          </a:p>
          <a:p>
            <a:pPr>
              <a:buNone/>
            </a:pPr>
            <a:r>
              <a:rPr lang="cs-CZ" dirty="0" smtClean="0"/>
              <a:t>úhlu pohledu lze mluvit o těchto definicí jako o definicích tzv. </a:t>
            </a:r>
            <a:r>
              <a:rPr lang="cs-CZ" b="1" dirty="0" smtClean="0"/>
              <a:t>vnější kázně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Druhy kázně:</a:t>
            </a:r>
          </a:p>
          <a:p>
            <a:pPr>
              <a:buNone/>
            </a:pPr>
            <a:r>
              <a:rPr lang="cs-CZ" dirty="0" smtClean="0"/>
              <a:t>– uvědomělá</a:t>
            </a:r>
          </a:p>
          <a:p>
            <a:pPr>
              <a:buNone/>
            </a:pPr>
            <a:r>
              <a:rPr lang="cs-CZ" dirty="0" smtClean="0"/>
              <a:t>– vnější kázeň</a:t>
            </a:r>
          </a:p>
          <a:p>
            <a:pPr>
              <a:buNone/>
            </a:pPr>
            <a:r>
              <a:rPr lang="cs-CZ" dirty="0" smtClean="0"/>
              <a:t>– vnitřní</a:t>
            </a:r>
          </a:p>
          <a:p>
            <a:pPr>
              <a:buNone/>
            </a:pPr>
            <a:r>
              <a:rPr lang="cs-CZ" dirty="0" smtClean="0"/>
              <a:t>–  dobrovolná</a:t>
            </a:r>
          </a:p>
          <a:p>
            <a:pPr>
              <a:buNone/>
            </a:pPr>
            <a:r>
              <a:rPr lang="cs-CZ" dirty="0" smtClean="0"/>
              <a:t>–  vynucená</a:t>
            </a:r>
          </a:p>
          <a:p>
            <a:pPr>
              <a:buNone/>
            </a:pPr>
            <a:r>
              <a:rPr lang="cs-CZ" dirty="0" smtClean="0"/>
              <a:t>– sebekázeň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Školní kázeň </a:t>
            </a:r>
            <a:r>
              <a:rPr lang="cs-CZ" dirty="0" smtClean="0"/>
              <a:t>= vědomé dodržování školního řádu (eventuelně pravidel chování ve třídě) a pravidel (pokynů) stanovených učiteli (</a:t>
            </a:r>
            <a:r>
              <a:rPr lang="cs-CZ" dirty="0" err="1" smtClean="0"/>
              <a:t>Bendl</a:t>
            </a:r>
            <a:r>
              <a:rPr lang="cs-CZ" dirty="0" smtClean="0"/>
              <a:t>, 2004</a:t>
            </a:r>
            <a:r>
              <a:rPr lang="cs-CZ" dirty="0" smtClean="0"/>
              <a:t>) tj.  Obecně: vědomé dodržování </a:t>
            </a:r>
            <a:r>
              <a:rPr lang="cs-CZ" dirty="0" smtClean="0"/>
              <a:t>institucionálního řádu a pravidel stanovených institucionální mocí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00622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Vnitřní kázeň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vnější </a:t>
            </a:r>
            <a:r>
              <a:rPr lang="cs-CZ" dirty="0" smtClean="0"/>
              <a:t>kázeň – znamená podřízení </a:t>
            </a:r>
            <a:r>
              <a:rPr lang="cs-CZ" dirty="0" smtClean="0"/>
              <a:t>se, </a:t>
            </a:r>
            <a:r>
              <a:rPr lang="cs-CZ" dirty="0" smtClean="0"/>
              <a:t>povinnost poslouchat</a:t>
            </a:r>
            <a:r>
              <a:rPr lang="cs-CZ" dirty="0" smtClean="0"/>
              <a:t>, </a:t>
            </a:r>
            <a:r>
              <a:rPr lang="cs-CZ" dirty="0" smtClean="0"/>
              <a:t>dozor</a:t>
            </a:r>
            <a:r>
              <a:rPr lang="cs-CZ" dirty="0" smtClean="0"/>
              <a:t> </a:t>
            </a:r>
            <a:r>
              <a:rPr lang="cs-CZ" dirty="0" smtClean="0"/>
              <a:t>….</a:t>
            </a:r>
            <a:endParaRPr lang="cs-CZ" dirty="0" smtClean="0"/>
          </a:p>
          <a:p>
            <a:r>
              <a:rPr lang="cs-CZ" dirty="0" smtClean="0"/>
              <a:t>zvnitřnění vnější kázně – porozumění vztahům, komunikaci</a:t>
            </a:r>
          </a:p>
          <a:p>
            <a:r>
              <a:rPr lang="cs-CZ" dirty="0" smtClean="0"/>
              <a:t>Vnitřní kázeň – ž</a:t>
            </a:r>
            <a:r>
              <a:rPr lang="cs-CZ" dirty="0" smtClean="0"/>
              <a:t>ák si sám určuje úlohu, cestu …  jde o uvědomění, dozrání“; vnitřní kázeň = sebekázeň, která nemá s podřizováním se nic společného (zvnitřnění do struktury osobnosti). Žádoucí chování bez přítomnosti dozoru.</a:t>
            </a:r>
          </a:p>
          <a:p>
            <a:endParaRPr lang="cs-CZ" dirty="0" smtClean="0"/>
          </a:p>
          <a:p>
            <a:pPr>
              <a:buNone/>
            </a:pPr>
            <a:r>
              <a:rPr lang="cs-CZ" u="sng" dirty="0" smtClean="0"/>
              <a:t>Cesta (obecně): </a:t>
            </a:r>
          </a:p>
          <a:p>
            <a:pPr>
              <a:buNone/>
            </a:pPr>
            <a:r>
              <a:rPr lang="cs-CZ" dirty="0" smtClean="0"/>
              <a:t>1. Navození a udržení edukačního vztahu</a:t>
            </a:r>
          </a:p>
          <a:p>
            <a:pPr>
              <a:buNone/>
            </a:pPr>
            <a:r>
              <a:rPr lang="cs-CZ" dirty="0" smtClean="0"/>
              <a:t>2. Interiorizace: Přechod od vnější kontroly a řízení – od vnější kázně k </a:t>
            </a:r>
            <a:r>
              <a:rPr lang="cs-CZ" dirty="0" err="1" smtClean="0"/>
              <a:t>sebeřízení</a:t>
            </a:r>
            <a:r>
              <a:rPr lang="cs-CZ" dirty="0" smtClean="0"/>
              <a:t>, sebekontrole, resp. vnitřní kázni založené na asimilovaných normách.</a:t>
            </a:r>
          </a:p>
          <a:p>
            <a:pPr>
              <a:buNone/>
            </a:pPr>
            <a:r>
              <a:rPr lang="cs-CZ" dirty="0" smtClean="0"/>
              <a:t>       2.1 Upevnění kázně pomocí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interakce v edukačním procesu</a:t>
            </a:r>
          </a:p>
          <a:p>
            <a:pPr>
              <a:buNone/>
            </a:pPr>
            <a:r>
              <a:rPr lang="cs-CZ" dirty="0" smtClean="0"/>
              <a:t>               2.1.1 Použití kázeňských prostředků během edukačního procesu</a:t>
            </a:r>
          </a:p>
          <a:p>
            <a:pPr>
              <a:buNone/>
            </a:pPr>
            <a:r>
              <a:rPr lang="cs-CZ" dirty="0" smtClean="0"/>
              <a:t>               2.1.2 Použití nápravných prostředků během procesu</a:t>
            </a:r>
          </a:p>
          <a:p>
            <a:pPr>
              <a:buNone/>
            </a:pPr>
            <a:r>
              <a:rPr lang="cs-CZ" dirty="0" smtClean="0"/>
              <a:t>3. Exteriorizace: Chování odpovídá přijatým normám, vnější působení na druhé.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4469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vnější kázně k vnitřní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Pravidla</a:t>
            </a:r>
            <a:r>
              <a:rPr lang="cs-CZ" dirty="0" smtClean="0"/>
              <a:t> </a:t>
            </a:r>
            <a:r>
              <a:rPr lang="cs-CZ" dirty="0" smtClean="0"/>
              <a:t>systému edukačně-kázeňského procesu jsou určité prvky, které sdílí oba dva subsystémy(vychovatel a vychovávaný), ti je buď: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1. Implicitně přijali a dodržují je (neformální společenství)</a:t>
            </a:r>
          </a:p>
          <a:p>
            <a:pPr>
              <a:buNone/>
            </a:pPr>
            <a:r>
              <a:rPr lang="cs-CZ" dirty="0" smtClean="0"/>
              <a:t>2. Explicitně se na nich dohodnou (malé sociální skupiny, které lze označit za tým s určitým explicitním cílem)</a:t>
            </a: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dirty="0" smtClean="0"/>
              <a:t>Jsou autoritativně dány (institucionalizovaná forma kázně)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78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cs-CZ" dirty="0" smtClean="0"/>
              <a:t>ekázeň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rotikladem kázně –  pokud není</a:t>
            </a:r>
            <a:r>
              <a:rPr lang="cs-CZ" dirty="0" smtClean="0"/>
              <a:t> </a:t>
            </a:r>
            <a:r>
              <a:rPr lang="cs-CZ" dirty="0" smtClean="0"/>
              <a:t>stanoveno, co je kázeň, nelze mluvit o nekázni. </a:t>
            </a:r>
          </a:p>
          <a:p>
            <a:r>
              <a:rPr lang="cs-CZ" dirty="0" smtClean="0"/>
              <a:t>Nekázeň = porušení kázně, nedodržení určitého pravidla či normy (obvykle určité sociální jednání – kázeňský</a:t>
            </a:r>
            <a:r>
              <a:rPr lang="cs-CZ" dirty="0" smtClean="0"/>
              <a:t> </a:t>
            </a:r>
            <a:r>
              <a:rPr lang="cs-CZ" dirty="0" smtClean="0"/>
              <a:t>přestupek)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57884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2985</Words>
  <Application>Microsoft Office PowerPoint</Application>
  <PresentationFormat>Předvádění na obrazovce (4:3)</PresentationFormat>
  <Paragraphs>447</Paragraphs>
  <Slides>49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Motiv systému Office</vt:lpstr>
      <vt:lpstr>Nekázeň  Řízení třídy Prevence i zvládání v komunikaci</vt:lpstr>
      <vt:lpstr>Téma a cíle</vt:lpstr>
      <vt:lpstr>Inkluzivní pojetí nekázně</vt:lpstr>
      <vt:lpstr>Kázeň – proměna představ</vt:lpstr>
      <vt:lpstr>Co je kázeň</vt:lpstr>
      <vt:lpstr>Kázeň ve škole</vt:lpstr>
      <vt:lpstr>Vnitřní kázeň</vt:lpstr>
      <vt:lpstr>Od vnější kázně k vnitřní</vt:lpstr>
      <vt:lpstr>Nekázeň</vt:lpstr>
      <vt:lpstr>Sociální interakce jako prevence i příčina nekázně</vt:lpstr>
      <vt:lpstr>Snímek 11</vt:lpstr>
      <vt:lpstr>Snímek 12</vt:lpstr>
      <vt:lpstr>Cesta ke kázni</vt:lpstr>
      <vt:lpstr>Alfred Adler</vt:lpstr>
      <vt:lpstr>Rušivé chování z hlediska individuální psychologie (Petr Ondráček)</vt:lpstr>
      <vt:lpstr>Pokud je východiskem nekázně (dle Adlera) negativní sebehodnocení …. jeho příčiny:</vt:lpstr>
      <vt:lpstr>Pro učitele – rušivé děti</vt:lpstr>
      <vt:lpstr>Pro učitele</vt:lpstr>
      <vt:lpstr>Kázeňské a nápravné prostředky </vt:lpstr>
      <vt:lpstr>Kázeňské prostředky – zásady (Bendl, 2004)</vt:lpstr>
      <vt:lpstr>Z etopedie – nápravy nekázně (Slomek, 2010)</vt:lpstr>
      <vt:lpstr>Nápravy nekázně (obecně)</vt:lpstr>
      <vt:lpstr>Řešení zaměřená na minulost i budoucnost Slomek, 2010</vt:lpstr>
      <vt:lpstr>Pátrání v minulosti</vt:lpstr>
      <vt:lpstr>Zásady při nápravách</vt:lpstr>
      <vt:lpstr>Analýza komunikace – Flanders (1970)</vt:lpstr>
      <vt:lpstr>Flanders (1970)</vt:lpstr>
      <vt:lpstr>Pozorování komunikace učitele se žáky</vt:lpstr>
      <vt:lpstr>Pozorování komunikace učitele se žáky – typ a frekvence replik</vt:lpstr>
      <vt:lpstr>Analýza komunikace s žáky</vt:lpstr>
      <vt:lpstr>Nepřistoupit na boj</vt:lpstr>
      <vt:lpstr>Komunikace ve škole podle TA</vt:lpstr>
      <vt:lpstr>Prevence nekázně „Manažerské“ řízení třídy (strategie řízení) (Cangelosi, James S., 2009)</vt:lpstr>
      <vt:lpstr>Prevence nekázně Management školní třídy </vt:lpstr>
      <vt:lpstr>Management školní třídy (R. Braun) Pozice ve třídě - Schindlerovo dělení </vt:lpstr>
      <vt:lpstr>Práce se třídou – třídnické hodiny (podle A. Vašákové)</vt:lpstr>
      <vt:lpstr>Třídnické hodiny – práce se třídou Motivace</vt:lpstr>
      <vt:lpstr>Organizace a struktura TH</vt:lpstr>
      <vt:lpstr>Organizace a struktura třídnické hodiny</vt:lpstr>
      <vt:lpstr>Témata a náplň třídnických hodin</vt:lpstr>
      <vt:lpstr>Přehled témat do TH</vt:lpstr>
      <vt:lpstr>Témata pro TH ve třídě adolescentů</vt:lpstr>
      <vt:lpstr>Pravidla pro vedení třídnických hodin</vt:lpstr>
      <vt:lpstr>Aktivizace žáků, učitelské vedení</vt:lpstr>
      <vt:lpstr>Jak volit techniky práce v TH</vt:lpstr>
      <vt:lpstr>Etika práce učitele v TH</vt:lpstr>
      <vt:lpstr>Autorita učitele</vt:lpstr>
      <vt:lpstr>Autorita</vt:lpstr>
      <vt:lpstr>Autorita a vliv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Nekázeň a řízení třídy. Komunikace s žáky.</dc:title>
  <dc:creator>Bohumíra Lazarová</dc:creator>
  <cp:lastModifiedBy>mirka</cp:lastModifiedBy>
  <cp:revision>20</cp:revision>
  <dcterms:created xsi:type="dcterms:W3CDTF">2015-10-05T05:55:03Z</dcterms:created>
  <dcterms:modified xsi:type="dcterms:W3CDTF">2015-10-06T08:30:49Z</dcterms:modified>
</cp:coreProperties>
</file>