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2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918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0295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30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659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303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075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75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908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58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616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011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312FE"/>
            </a:gs>
            <a:gs pos="24000">
              <a:schemeClr val="accent1">
                <a:tint val="44500"/>
                <a:satMod val="160000"/>
              </a:schemeClr>
            </a:gs>
            <a:gs pos="79000">
              <a:schemeClr val="bg1"/>
            </a:gs>
            <a:gs pos="67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C09E-2B24-464C-9C8E-F1136E2EA29C}" type="datetimeFigureOut">
              <a:rPr lang="cs-CZ" smtClean="0"/>
              <a:pPr/>
              <a:t>18.9.2015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912-5D2C-43A1-8869-433249854D3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4131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nkaondrackova@mail.muni.cz" TargetMode="External"/><Relationship Id="rId2" Type="http://schemas.openxmlformats.org/officeDocument/2006/relationships/hyperlink" Target="mailto:ston.david@windowslive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s.muni.cz/auth/osoba/7080" TargetMode="External"/><Relationship Id="rId4" Type="http://schemas.openxmlformats.org/officeDocument/2006/relationships/hyperlink" Target="https://is.muni.cz/auth/osoba/2755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1470025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Cambria" panose="02040503050406030204" pitchFamily="18" charset="0"/>
                <a:cs typeface="Arial" panose="020B0604020202020204" pitchFamily="34" charset="0"/>
              </a:rPr>
              <a:t>FYZICKÁ GEOGRAFIE</a:t>
            </a:r>
            <a:br>
              <a:rPr lang="cs-CZ" sz="3200" b="1" dirty="0" smtClean="0"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cs-CZ" sz="2000" b="1" dirty="0" smtClean="0">
                <a:latin typeface="Cambria" pitchFamily="18" charset="0"/>
              </a:rPr>
              <a:t>Z0026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32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6180" y="4500570"/>
            <a:ext cx="8352928" cy="287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  <a:latin typeface="Cambria" pitchFamily="18" charset="0"/>
                <a:cs typeface="Arial" panose="020B0604020202020204" pitchFamily="34" charset="0"/>
              </a:rPr>
              <a:t>Cvičení</a:t>
            </a:r>
          </a:p>
          <a:p>
            <a:pPr algn="ctr"/>
            <a:r>
              <a:rPr lang="cs-CZ" sz="2000" b="1" dirty="0" smtClean="0">
                <a:latin typeface="Cambria" pitchFamily="18" charset="0"/>
                <a:cs typeface="Arial" panose="020B0604020202020204" pitchFamily="34" charset="0"/>
              </a:rPr>
              <a:t>Mgr. David </a:t>
            </a:r>
            <a:r>
              <a:rPr lang="cs-CZ" sz="2000" b="1" dirty="0" err="1" smtClean="0">
                <a:latin typeface="Cambria" pitchFamily="18" charset="0"/>
                <a:cs typeface="Arial" panose="020B0604020202020204" pitchFamily="34" charset="0"/>
              </a:rPr>
              <a:t>Honek</a:t>
            </a:r>
            <a:endParaRPr lang="cs-CZ" sz="2000" b="1" dirty="0" smtClean="0">
              <a:solidFill>
                <a:schemeClr val="tx1"/>
              </a:solidFill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i="1" dirty="0" smtClean="0">
                <a:latin typeface="Cambria" pitchFamily="18" charset="0"/>
                <a:hlinkClick r:id="rId2"/>
              </a:rPr>
              <a:t>ston.</a:t>
            </a:r>
            <a:r>
              <a:rPr lang="cs-CZ" sz="1600" i="1" dirty="0" err="1" smtClean="0">
                <a:latin typeface="Cambria" pitchFamily="18" charset="0"/>
                <a:hlinkClick r:id="rId2"/>
              </a:rPr>
              <a:t>david</a:t>
            </a:r>
            <a:r>
              <a:rPr lang="cs-CZ" sz="1600" i="1" dirty="0" smtClean="0">
                <a:latin typeface="Cambria" pitchFamily="18" charset="0"/>
                <a:hlinkClick r:id="rId2"/>
              </a:rPr>
              <a:t>@</a:t>
            </a:r>
            <a:r>
              <a:rPr lang="cs-CZ" sz="1600" i="1" dirty="0" err="1" smtClean="0">
                <a:latin typeface="Cambria" pitchFamily="18" charset="0"/>
                <a:hlinkClick r:id="rId2"/>
              </a:rPr>
              <a:t>windowslive.com</a:t>
            </a:r>
            <a:endParaRPr lang="cs-CZ" sz="1600" i="1" dirty="0" smtClean="0">
              <a:latin typeface="Cambria" pitchFamily="18" charset="0"/>
            </a:endParaRPr>
          </a:p>
          <a:p>
            <a:pPr algn="ctr"/>
            <a:r>
              <a:rPr lang="cs-CZ" sz="2000" b="1" dirty="0" smtClean="0">
                <a:latin typeface="Cambria" pitchFamily="18" charset="0"/>
                <a:cs typeface="Arial" panose="020B0604020202020204" pitchFamily="34" charset="0"/>
              </a:rPr>
              <a:t>Mgr. Lenka Ondráčková</a:t>
            </a:r>
            <a:endParaRPr lang="cs-CZ" sz="2000" i="1" baseline="30000" dirty="0" smtClean="0">
              <a:solidFill>
                <a:schemeClr val="tx1"/>
              </a:solidFill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i="1" dirty="0" err="1" smtClean="0">
                <a:latin typeface="Cambria" pitchFamily="18" charset="0"/>
                <a:cs typeface="Arial" panose="020B0604020202020204" pitchFamily="34" charset="0"/>
                <a:hlinkClick r:id="rId3"/>
              </a:rPr>
              <a:t>lenkaondrackova</a:t>
            </a:r>
            <a:r>
              <a:rPr lang="cs-CZ" sz="1600" i="1" dirty="0" smtClean="0">
                <a:latin typeface="Cambria" pitchFamily="18" charset="0"/>
                <a:cs typeface="Arial" panose="020B0604020202020204" pitchFamily="34" charset="0"/>
                <a:hlinkClick r:id="rId3"/>
              </a:rPr>
              <a:t>@mail.</a:t>
            </a:r>
            <a:r>
              <a:rPr lang="cs-CZ" sz="1600" i="1" dirty="0" err="1" smtClean="0">
                <a:latin typeface="Cambria" pitchFamily="18" charset="0"/>
                <a:cs typeface="Arial" panose="020B0604020202020204" pitchFamily="34" charset="0"/>
                <a:hlinkClick r:id="rId3"/>
              </a:rPr>
              <a:t>muni.cz</a:t>
            </a:r>
            <a:endParaRPr lang="cs-CZ" sz="1600" i="1" dirty="0" smtClean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endParaRPr lang="cs-CZ" sz="1600" i="1" dirty="0" smtClean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r>
              <a:rPr lang="cs-CZ" sz="1600" dirty="0" smtClean="0">
                <a:latin typeface="Cambria" pitchFamily="18" charset="0"/>
              </a:rPr>
              <a:t>PONDĚLÍ 8:00 – 8:50, 9:00 – 9:50, 10:00 - 10:50 , 18:00 - 18:50 </a:t>
            </a:r>
          </a:p>
          <a:p>
            <a:pPr algn="ctr"/>
            <a:r>
              <a:rPr lang="cs-CZ" sz="1600" dirty="0" smtClean="0">
                <a:latin typeface="Cambria" pitchFamily="18" charset="0"/>
              </a:rPr>
              <a:t>ÚTERÝ 8:00 – 8:50</a:t>
            </a:r>
            <a:endParaRPr lang="cs-CZ" sz="1600" i="1" dirty="0" smtClean="0">
              <a:latin typeface="Cambria" pitchFamily="18" charset="0"/>
              <a:cs typeface="Arial" panose="020B0604020202020204" pitchFamily="34" charset="0"/>
            </a:endParaRPr>
          </a:p>
          <a:p>
            <a:pPr algn="ctr"/>
            <a:endParaRPr lang="cs-CZ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algn="ctr"/>
            <a:endParaRPr lang="cs-CZ" dirty="0">
              <a:latin typeface="Book Antiqua" panose="02040602050305030304" pitchFamily="18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571604" y="2071678"/>
            <a:ext cx="6400800" cy="2244686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Cambria" pitchFamily="18" charset="0"/>
                <a:hlinkClick r:id="rId4"/>
              </a:rPr>
              <a:t>prof. RNDr. Rudolf Brázdil, DrSc.</a:t>
            </a:r>
            <a:r>
              <a:rPr lang="cs-CZ" b="1" dirty="0" smtClean="0">
                <a:latin typeface="Cambria" pitchFamily="18" charset="0"/>
              </a:rPr>
              <a:t> 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(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přednášející;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 </a:t>
            </a:r>
            <a:r>
              <a:rPr lang="cs-CZ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brazdil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@</a:t>
            </a:r>
            <a:r>
              <a:rPr lang="cs-CZ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geogr.muni.cz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)</a:t>
            </a:r>
          </a:p>
          <a:p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b="1" dirty="0" smtClean="0">
                <a:latin typeface="Cambria" pitchFamily="18" charset="0"/>
                <a:hlinkClick r:id="rId5"/>
              </a:rPr>
              <a:t>RNDr. Zdeněk Máčka, </a:t>
            </a:r>
            <a:r>
              <a:rPr lang="cs-CZ" b="1" dirty="0" err="1" smtClean="0">
                <a:latin typeface="Cambria" pitchFamily="18" charset="0"/>
                <a:hlinkClick r:id="rId5"/>
              </a:rPr>
              <a:t>Ph.D</a:t>
            </a:r>
            <a:r>
              <a:rPr lang="cs-CZ" b="1" dirty="0" smtClean="0">
                <a:latin typeface="Cambria" pitchFamily="18" charset="0"/>
                <a:hlinkClick r:id="rId5"/>
              </a:rPr>
              <a:t>.</a:t>
            </a:r>
            <a:r>
              <a:rPr lang="cs-CZ" b="1" dirty="0" smtClean="0">
                <a:latin typeface="Cambria" pitchFamily="18" charset="0"/>
              </a:rPr>
              <a:t> 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(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přednášející; 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macka@</a:t>
            </a:r>
            <a:r>
              <a:rPr lang="cs-CZ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sci.muni.cz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)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321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143000"/>
          </a:xfrm>
        </p:spPr>
        <p:txBody>
          <a:bodyPr/>
          <a:lstStyle/>
          <a:p>
            <a:r>
              <a:rPr lang="cs-CZ" b="1" dirty="0" smtClean="0">
                <a:latin typeface="Cambria" pitchFamily="18" charset="0"/>
              </a:rPr>
              <a:t>Nepodcenit!</a:t>
            </a:r>
            <a:endParaRPr lang="cs-CZ" b="1" dirty="0">
              <a:latin typeface="Cambria" pitchFamily="18" charset="0"/>
            </a:endParaRPr>
          </a:p>
        </p:txBody>
      </p:sp>
      <p:pic>
        <p:nvPicPr>
          <p:cNvPr id="4" name="Obrázek 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500166" y="1785926"/>
            <a:ext cx="6884749" cy="1385891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pic>
        <p:nvPicPr>
          <p:cNvPr id="5" name="Obrázek 7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643174" y="3214686"/>
            <a:ext cx="4214842" cy="2998761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0" y="6211669"/>
            <a:ext cx="9080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Cambria" pitchFamily="18" charset="0"/>
              </a:rPr>
              <a:t>Výsledky zkoušky podzim 2014, mnozí se nedostali ani přes zápočet  </a:t>
            </a:r>
            <a:r>
              <a:rPr lang="cs-CZ" b="1" dirty="0" smtClean="0">
                <a:latin typeface="Cambria" pitchFamily="18" charset="0"/>
                <a:sym typeface="Wingdings" pitchFamily="2" charset="2"/>
              </a:rPr>
              <a:t></a:t>
            </a:r>
            <a:endParaRPr lang="cs-CZ" dirty="0" smtClean="0">
              <a:latin typeface="Cambria" pitchFamily="18" charset="0"/>
            </a:endParaRPr>
          </a:p>
          <a:p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44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071810"/>
            <a:ext cx="9144000" cy="1143000"/>
          </a:xfrm>
        </p:spPr>
        <p:txBody>
          <a:bodyPr/>
          <a:lstStyle/>
          <a:p>
            <a:r>
              <a:rPr lang="cs-CZ" b="1" dirty="0" smtClean="0">
                <a:latin typeface="Cambria" pitchFamily="18" charset="0"/>
              </a:rPr>
              <a:t>Děkujeme za pozornost!</a:t>
            </a:r>
            <a:endParaRPr lang="cs-CZ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Cambria" pitchFamily="18" charset="0"/>
              </a:rPr>
              <a:t>Doporučená literatura:</a:t>
            </a:r>
            <a:r>
              <a:rPr lang="cs-CZ" dirty="0" smtClean="0">
                <a:latin typeface="Cambria" pitchFamily="18" charset="0"/>
              </a:rPr>
              <a:t> 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5043510"/>
          </a:xfrm>
        </p:spPr>
        <p:txBody>
          <a:bodyPr>
            <a:noAutofit/>
          </a:bodyPr>
          <a:lstStyle/>
          <a:p>
            <a:pPr lvl="0" algn="just"/>
            <a:r>
              <a:rPr lang="cs-CZ" sz="2400" i="1" dirty="0" err="1" smtClean="0">
                <a:latin typeface="Cambria" pitchFamily="18" charset="0"/>
              </a:rPr>
              <a:t>Strahler</a:t>
            </a:r>
            <a:r>
              <a:rPr lang="cs-CZ" sz="2400" i="1" dirty="0" smtClean="0">
                <a:latin typeface="Cambria" pitchFamily="18" charset="0"/>
              </a:rPr>
              <a:t>, A. –  </a:t>
            </a:r>
            <a:r>
              <a:rPr lang="cs-CZ" sz="2400" i="1" dirty="0" err="1" smtClean="0">
                <a:latin typeface="Cambria" pitchFamily="18" charset="0"/>
              </a:rPr>
              <a:t>Strahler</a:t>
            </a:r>
            <a:r>
              <a:rPr lang="cs-CZ" sz="2400" i="1" dirty="0" smtClean="0">
                <a:latin typeface="Cambria" pitchFamily="18" charset="0"/>
              </a:rPr>
              <a:t>, A. (1999): </a:t>
            </a:r>
            <a:r>
              <a:rPr lang="cs-CZ" sz="2400" i="1" dirty="0" err="1" smtClean="0">
                <a:latin typeface="Cambria" pitchFamily="18" charset="0"/>
              </a:rPr>
              <a:t>Introducing</a:t>
            </a:r>
            <a:r>
              <a:rPr lang="cs-CZ" sz="2400" i="1" dirty="0" smtClean="0">
                <a:latin typeface="Cambria" pitchFamily="18" charset="0"/>
              </a:rPr>
              <a:t> </a:t>
            </a:r>
            <a:r>
              <a:rPr lang="cs-CZ" sz="2400" i="1" dirty="0" err="1" smtClean="0">
                <a:latin typeface="Cambria" pitchFamily="18" charset="0"/>
              </a:rPr>
              <a:t>Physical</a:t>
            </a:r>
            <a:r>
              <a:rPr lang="cs-CZ" sz="2400" i="1" dirty="0" smtClean="0">
                <a:latin typeface="Cambria" pitchFamily="18" charset="0"/>
              </a:rPr>
              <a:t> </a:t>
            </a:r>
            <a:r>
              <a:rPr lang="cs-CZ" sz="2400" i="1" dirty="0" err="1" smtClean="0">
                <a:latin typeface="Cambria" pitchFamily="18" charset="0"/>
              </a:rPr>
              <a:t>Geography</a:t>
            </a:r>
            <a:r>
              <a:rPr lang="cs-CZ" sz="2400" i="1" dirty="0" smtClean="0">
                <a:latin typeface="Cambria" pitchFamily="18" charset="0"/>
              </a:rPr>
              <a:t>. </a:t>
            </a:r>
            <a:r>
              <a:rPr lang="cs-CZ" sz="2400" i="1" dirty="0" err="1" smtClean="0">
                <a:latin typeface="Cambria" pitchFamily="18" charset="0"/>
              </a:rPr>
              <a:t>Wiley</a:t>
            </a:r>
            <a:r>
              <a:rPr lang="cs-CZ" sz="2400" i="1" dirty="0" smtClean="0">
                <a:latin typeface="Cambria" pitchFamily="18" charset="0"/>
              </a:rPr>
              <a:t>, New York.</a:t>
            </a:r>
            <a:r>
              <a:rPr lang="cs-CZ" sz="2400" dirty="0" smtClean="0">
                <a:latin typeface="Cambria" pitchFamily="18" charset="0"/>
              </a:rPr>
              <a:t> V knihovně lze nalézt 2., 3. a 4. vydání.</a:t>
            </a:r>
          </a:p>
          <a:p>
            <a:pPr lvl="0" algn="just"/>
            <a:r>
              <a:rPr lang="cs-CZ" sz="2400" b="1" dirty="0" smtClean="0">
                <a:latin typeface="Cambria" pitchFamily="18" charset="0"/>
              </a:rPr>
              <a:t>R</a:t>
            </a:r>
            <a:r>
              <a:rPr lang="cs-CZ" sz="2400" b="1" dirty="0" smtClean="0">
                <a:latin typeface="Cambria" pitchFamily="18" charset="0"/>
              </a:rPr>
              <a:t>ozdíly </a:t>
            </a:r>
            <a:r>
              <a:rPr lang="cs-CZ" sz="2400" b="1" dirty="0" smtClean="0">
                <a:latin typeface="Cambria" pitchFamily="18" charset="0"/>
              </a:rPr>
              <a:t>v </a:t>
            </a:r>
            <a:r>
              <a:rPr lang="cs-CZ" sz="2400" b="1" dirty="0" smtClean="0">
                <a:latin typeface="Cambria" pitchFamily="18" charset="0"/>
              </a:rPr>
              <a:t>obsahu mezi edicemi</a:t>
            </a:r>
          </a:p>
          <a:p>
            <a:pPr lvl="0" algn="just"/>
            <a:r>
              <a:rPr lang="cs-CZ" sz="2400" b="1" dirty="0" smtClean="0">
                <a:latin typeface="Cambria" pitchFamily="18" charset="0"/>
              </a:rPr>
              <a:t>R</a:t>
            </a:r>
            <a:r>
              <a:rPr lang="cs-CZ" sz="2400" b="1" dirty="0" smtClean="0">
                <a:latin typeface="Cambria" pitchFamily="18" charset="0"/>
              </a:rPr>
              <a:t>ozhodující je to, </a:t>
            </a:r>
            <a:r>
              <a:rPr lang="cs-CZ" sz="2400" b="1" dirty="0" smtClean="0">
                <a:latin typeface="Cambria" pitchFamily="18" charset="0"/>
              </a:rPr>
              <a:t>co bylo </a:t>
            </a:r>
            <a:r>
              <a:rPr lang="cs-CZ" sz="2400" b="1" dirty="0" smtClean="0">
                <a:latin typeface="Cambria" pitchFamily="18" charset="0"/>
              </a:rPr>
              <a:t>odpřednášeno</a:t>
            </a:r>
          </a:p>
          <a:p>
            <a:pPr lvl="0" algn="just">
              <a:buNone/>
            </a:pPr>
            <a:r>
              <a:rPr lang="cs-CZ" sz="2400" b="1" dirty="0" smtClean="0">
                <a:latin typeface="Cambria" pitchFamily="18" charset="0"/>
              </a:rPr>
              <a:t>	(</a:t>
            </a:r>
            <a:r>
              <a:rPr lang="cs-CZ" sz="2400" b="1" dirty="0" smtClean="0">
                <a:latin typeface="Cambria" pitchFamily="18" charset="0"/>
              </a:rPr>
              <a:t>rozšířené </a:t>
            </a:r>
            <a:r>
              <a:rPr lang="cs-CZ" sz="2400" b="1" dirty="0" smtClean="0">
                <a:latin typeface="Cambria" pitchFamily="18" charset="0"/>
              </a:rPr>
              <a:t>osnovy a </a:t>
            </a:r>
            <a:r>
              <a:rPr lang="cs-CZ" sz="2400" b="1" dirty="0" err="1" smtClean="0">
                <a:latin typeface="Cambria" pitchFamily="18" charset="0"/>
              </a:rPr>
              <a:t>powerpointové</a:t>
            </a:r>
            <a:r>
              <a:rPr lang="cs-CZ" sz="2400" b="1" dirty="0" smtClean="0">
                <a:latin typeface="Cambria" pitchFamily="18" charset="0"/>
              </a:rPr>
              <a:t> prezentace poskytované </a:t>
            </a:r>
            <a:r>
              <a:rPr lang="cs-CZ" sz="2400" b="1" dirty="0" smtClean="0">
                <a:latin typeface="Cambria" pitchFamily="18" charset="0"/>
              </a:rPr>
              <a:t>učiteli)</a:t>
            </a:r>
            <a:endParaRPr lang="cs-CZ" sz="2400" b="1" dirty="0" smtClean="0">
              <a:latin typeface="Cambria" pitchFamily="18" charset="0"/>
            </a:endParaRPr>
          </a:p>
          <a:p>
            <a:pPr lvl="0" algn="just"/>
            <a:r>
              <a:rPr lang="cs-CZ" sz="2400" b="1" dirty="0" smtClean="0">
                <a:latin typeface="Cambria" pitchFamily="18" charset="0"/>
              </a:rPr>
              <a:t> </a:t>
            </a:r>
            <a:r>
              <a:rPr lang="cs-CZ" sz="2400" dirty="0" smtClean="0">
                <a:latin typeface="Cambria" pitchFamily="18" charset="0"/>
              </a:rPr>
              <a:t>O</a:t>
            </a:r>
            <a:r>
              <a:rPr lang="cs-CZ" sz="2400" dirty="0" smtClean="0">
                <a:latin typeface="Cambria" pitchFamily="18" charset="0"/>
              </a:rPr>
              <a:t>mezený </a:t>
            </a:r>
            <a:r>
              <a:rPr lang="cs-CZ" sz="2400" dirty="0" smtClean="0">
                <a:latin typeface="Cambria" pitchFamily="18" charset="0"/>
              </a:rPr>
              <a:t>počet výtisků, kdo dřív přijde ten dřív mele.</a:t>
            </a:r>
          </a:p>
          <a:p>
            <a:pPr lvl="0" algn="just">
              <a:buNone/>
            </a:pPr>
            <a:endParaRPr lang="cs-CZ" sz="2400" dirty="0" smtClean="0">
              <a:latin typeface="Cambria" pitchFamily="18" charset="0"/>
            </a:endParaRPr>
          </a:p>
          <a:p>
            <a:pPr algn="just"/>
            <a:r>
              <a:rPr lang="cs-CZ" sz="2400" dirty="0" smtClean="0">
                <a:latin typeface="Cambria" pitchFamily="18" charset="0"/>
              </a:rPr>
              <a:t>Doplňková literatura:</a:t>
            </a:r>
          </a:p>
          <a:p>
            <a:pPr algn="just"/>
            <a:r>
              <a:rPr lang="cs-CZ" sz="2400" dirty="0" smtClean="0">
                <a:latin typeface="Cambria" pitchFamily="18" charset="0"/>
              </a:rPr>
              <a:t>Netopil, R. a kol. (1984): Fyzická geografie I. SPN, Praha, 272 s.</a:t>
            </a:r>
          </a:p>
          <a:p>
            <a:pPr algn="just"/>
            <a:r>
              <a:rPr lang="cs-CZ" sz="2400" dirty="0" smtClean="0">
                <a:latin typeface="Cambria" pitchFamily="18" charset="0"/>
              </a:rPr>
              <a:t>Horník, S. a kol. (1986): Fyzická geografie II. SPN, Praha, 319 s.</a:t>
            </a:r>
          </a:p>
          <a:p>
            <a:pPr algn="just"/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38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Cambria" pitchFamily="18" charset="0"/>
              </a:rPr>
              <a:t>Studijní materiály:</a:t>
            </a:r>
            <a:r>
              <a:rPr lang="cs-CZ" dirty="0" smtClean="0">
                <a:latin typeface="Cambria" pitchFamily="18" charset="0"/>
              </a:rPr>
              <a:t> 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 smtClean="0">
                <a:latin typeface="Cambria" pitchFamily="18" charset="0"/>
              </a:rPr>
              <a:t>K dispozici jsou rozšířené osnovy přednášek, případně další doplňkové zdroje v autentizované části IS.MUNI. </a:t>
            </a:r>
          </a:p>
          <a:p>
            <a:pPr lvl="0" algn="just">
              <a:buNone/>
            </a:pPr>
            <a:endParaRPr lang="cs-CZ" sz="2400" dirty="0" smtClean="0">
              <a:latin typeface="Cambria" pitchFamily="18" charset="0"/>
            </a:endParaRPr>
          </a:p>
          <a:p>
            <a:pPr lvl="0" algn="just"/>
            <a:r>
              <a:rPr lang="cs-CZ" sz="2400" dirty="0" smtClean="0">
                <a:latin typeface="Cambria" pitchFamily="18" charset="0"/>
              </a:rPr>
              <a:t>Materiály jsou uspořádány v tzv. </a:t>
            </a:r>
            <a:r>
              <a:rPr lang="cs-CZ" sz="2400" b="1" dirty="0" smtClean="0">
                <a:latin typeface="Cambria" pitchFamily="18" charset="0"/>
              </a:rPr>
              <a:t>interaktivní osnově </a:t>
            </a:r>
            <a:r>
              <a:rPr lang="cs-CZ" sz="2400" dirty="0" smtClean="0">
                <a:latin typeface="Cambria" pitchFamily="18" charset="0"/>
              </a:rPr>
              <a:t>podle přednášených témat. </a:t>
            </a:r>
            <a:endParaRPr lang="cs-CZ" sz="2400" dirty="0" smtClean="0">
              <a:latin typeface="Cambria" pitchFamily="18" charset="0"/>
            </a:endParaRPr>
          </a:p>
          <a:p>
            <a:pPr lvl="0" algn="just">
              <a:buNone/>
            </a:pPr>
            <a:endParaRPr lang="cs-CZ" sz="2400" dirty="0" smtClean="0">
              <a:latin typeface="Cambria" pitchFamily="18" charset="0"/>
            </a:endParaRPr>
          </a:p>
          <a:p>
            <a:pPr lvl="0" algn="just"/>
            <a:r>
              <a:rPr lang="cs-CZ" sz="2400" dirty="0" smtClean="0">
                <a:latin typeface="Cambria" pitchFamily="18" charset="0"/>
              </a:rPr>
              <a:t>Součástí </a:t>
            </a:r>
            <a:r>
              <a:rPr lang="cs-CZ" sz="2400" dirty="0" smtClean="0">
                <a:latin typeface="Cambria" pitchFamily="18" charset="0"/>
              </a:rPr>
              <a:t>osnovy jsou rovněž </a:t>
            </a:r>
            <a:r>
              <a:rPr lang="cs-CZ" sz="2400" b="1" dirty="0" err="1" smtClean="0">
                <a:latin typeface="Cambria" pitchFamily="18" charset="0"/>
              </a:rPr>
              <a:t>odpovědníky</a:t>
            </a:r>
            <a:r>
              <a:rPr lang="cs-CZ" sz="2400" dirty="0" smtClean="0">
                <a:latin typeface="Cambria" pitchFamily="18" charset="0"/>
              </a:rPr>
              <a:t> obsahující sady testových otázek k procvičování. </a:t>
            </a:r>
          </a:p>
          <a:p>
            <a:pPr lvl="0" algn="just">
              <a:buNone/>
            </a:pPr>
            <a:endParaRPr lang="cs-CZ" sz="2400" dirty="0" smtClean="0">
              <a:latin typeface="Cambria" pitchFamily="18" charset="0"/>
            </a:endParaRPr>
          </a:p>
          <a:p>
            <a:pPr lvl="0" algn="just"/>
            <a:r>
              <a:rPr lang="cs-CZ" sz="2400" b="1" dirty="0" smtClean="0">
                <a:latin typeface="Cambria" pitchFamily="18" charset="0"/>
              </a:rPr>
              <a:t>Po odpřednášení tématu absolvujte příslušný </a:t>
            </a:r>
            <a:r>
              <a:rPr lang="cs-CZ" sz="2400" b="1" dirty="0" err="1" smtClean="0">
                <a:latin typeface="Cambria" pitchFamily="18" charset="0"/>
              </a:rPr>
              <a:t>odpovědník</a:t>
            </a:r>
            <a:r>
              <a:rPr lang="cs-CZ" sz="2400" dirty="0" smtClean="0">
                <a:latin typeface="Cambria" pitchFamily="18" charset="0"/>
              </a:rPr>
              <a:t>.</a:t>
            </a:r>
          </a:p>
          <a:p>
            <a:pPr algn="just">
              <a:buNone/>
            </a:pPr>
            <a:endParaRPr lang="cs-CZ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02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u="sng" dirty="0" smtClean="0">
                <a:latin typeface="Cambria" pitchFamily="18" charset="0"/>
              </a:rPr>
              <a:t>Způsob ukončení: 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50070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>
                <a:latin typeface="Cambria" pitchFamily="18" charset="0"/>
              </a:rPr>
              <a:t>Předmět </a:t>
            </a:r>
            <a:r>
              <a:rPr lang="cs-CZ" sz="3800" b="1" i="1" dirty="0" smtClean="0">
                <a:solidFill>
                  <a:srgbClr val="2312FE"/>
                </a:solidFill>
                <a:latin typeface="Cambria" pitchFamily="18" charset="0"/>
              </a:rPr>
              <a:t>Fyzická geografie (Z0026p)</a:t>
            </a:r>
            <a:r>
              <a:rPr lang="cs-CZ" sz="3800" b="1" dirty="0" smtClean="0">
                <a:solidFill>
                  <a:srgbClr val="2312FE"/>
                </a:solidFill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(2 kredity) je ukončován písemnou zkouškou. </a:t>
            </a:r>
          </a:p>
          <a:p>
            <a:pPr algn="just"/>
            <a:r>
              <a:rPr lang="cs-CZ" dirty="0" smtClean="0">
                <a:latin typeface="Cambria" pitchFamily="18" charset="0"/>
              </a:rPr>
              <a:t>Písemka </a:t>
            </a:r>
            <a:r>
              <a:rPr lang="cs-CZ" dirty="0" smtClean="0">
                <a:latin typeface="Cambria" pitchFamily="18" charset="0"/>
              </a:rPr>
              <a:t>má </a:t>
            </a:r>
            <a:r>
              <a:rPr lang="cs-CZ" dirty="0" smtClean="0">
                <a:latin typeface="Cambria" pitchFamily="18" charset="0"/>
              </a:rPr>
              <a:t>17 </a:t>
            </a:r>
            <a:r>
              <a:rPr lang="cs-CZ" dirty="0" smtClean="0">
                <a:latin typeface="Cambria" pitchFamily="18" charset="0"/>
              </a:rPr>
              <a:t>otázek, které pokrývají všechna přednášená témata. </a:t>
            </a:r>
            <a:endParaRPr lang="cs-CZ" dirty="0" smtClean="0">
              <a:latin typeface="Cambria" pitchFamily="18" charset="0"/>
            </a:endParaRPr>
          </a:p>
          <a:p>
            <a:pPr algn="just"/>
            <a:r>
              <a:rPr lang="cs-CZ" dirty="0" smtClean="0">
                <a:latin typeface="Cambria" pitchFamily="18" charset="0"/>
              </a:rPr>
              <a:t>Každá </a:t>
            </a:r>
            <a:r>
              <a:rPr lang="cs-CZ" dirty="0" smtClean="0">
                <a:latin typeface="Cambria" pitchFamily="18" charset="0"/>
              </a:rPr>
              <a:t>otázka je hodnocena maximálně 2 body (maximální bodový zisk je tedy 34 bodů).</a:t>
            </a:r>
          </a:p>
          <a:p>
            <a:pPr algn="just">
              <a:buNone/>
            </a:pPr>
            <a:endParaRPr lang="cs-CZ" dirty="0" smtClean="0">
              <a:latin typeface="Cambria" pitchFamily="18" charset="0"/>
            </a:endParaRPr>
          </a:p>
          <a:p>
            <a:pPr algn="just"/>
            <a:r>
              <a:rPr lang="cs-CZ" dirty="0" smtClean="0">
                <a:latin typeface="Cambria" pitchFamily="18" charset="0"/>
              </a:rPr>
              <a:t>Klasifikace zkoušky je následující:</a:t>
            </a:r>
          </a:p>
          <a:p>
            <a:pPr algn="just">
              <a:buNone/>
            </a:pPr>
            <a:r>
              <a:rPr lang="cs-CZ" dirty="0" smtClean="0">
                <a:latin typeface="Cambria" pitchFamily="18" charset="0"/>
              </a:rPr>
              <a:t>E </a:t>
            </a:r>
            <a:r>
              <a:rPr lang="cs-CZ" b="1" dirty="0" smtClean="0">
                <a:latin typeface="Cambria" pitchFamily="18" charset="0"/>
              </a:rPr>
              <a:t>22,5</a:t>
            </a:r>
            <a:r>
              <a:rPr lang="cs-CZ" dirty="0" smtClean="0">
                <a:latin typeface="Cambria" pitchFamily="18" charset="0"/>
              </a:rPr>
              <a:t>-24,8 b</a:t>
            </a:r>
          </a:p>
          <a:p>
            <a:pPr algn="just">
              <a:buNone/>
            </a:pPr>
            <a:r>
              <a:rPr lang="cs-CZ" dirty="0" smtClean="0">
                <a:latin typeface="Cambria" pitchFamily="18" charset="0"/>
              </a:rPr>
              <a:t>D 24,81-27,1 b</a:t>
            </a:r>
          </a:p>
          <a:p>
            <a:pPr algn="just">
              <a:buNone/>
            </a:pPr>
            <a:r>
              <a:rPr lang="cs-CZ" dirty="0" smtClean="0">
                <a:latin typeface="Cambria" pitchFamily="18" charset="0"/>
              </a:rPr>
              <a:t>C 27,11-29,4 b</a:t>
            </a:r>
          </a:p>
          <a:p>
            <a:pPr algn="just">
              <a:buNone/>
            </a:pPr>
            <a:r>
              <a:rPr lang="cs-CZ" dirty="0" smtClean="0">
                <a:latin typeface="Cambria" pitchFamily="18" charset="0"/>
              </a:rPr>
              <a:t>B 29,41-31,7 b</a:t>
            </a:r>
          </a:p>
          <a:p>
            <a:pPr algn="just">
              <a:buNone/>
            </a:pPr>
            <a:r>
              <a:rPr lang="cs-CZ" dirty="0" smtClean="0">
                <a:latin typeface="Cambria" pitchFamily="18" charset="0"/>
              </a:rPr>
              <a:t>A 31,71-34 b</a:t>
            </a:r>
          </a:p>
          <a:p>
            <a:pPr algn="just">
              <a:buNone/>
            </a:pPr>
            <a:endParaRPr lang="cs-CZ" dirty="0" smtClean="0">
              <a:latin typeface="Cambria" pitchFamily="18" charset="0"/>
            </a:endParaRPr>
          </a:p>
          <a:p>
            <a:pPr algn="just"/>
            <a:r>
              <a:rPr lang="cs-CZ" dirty="0" smtClean="0">
                <a:latin typeface="Cambria" pitchFamily="18" charset="0"/>
              </a:rPr>
              <a:t>Termín zkoušky (řádný termín + 1. opravný termín) budou stanoveny během prvních týdnů semestru, 2. opravný termín bude upřesněn během zkouškového období.</a:t>
            </a:r>
          </a:p>
        </p:txBody>
      </p:sp>
    </p:spTree>
    <p:extLst>
      <p:ext uri="{BB962C8B-B14F-4D97-AF65-F5344CB8AC3E}">
        <p14:creationId xmlns:p14="http://schemas.microsoft.com/office/powerpoint/2010/main" xmlns="" val="172629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Cambria" pitchFamily="18" charset="0"/>
              </a:rPr>
              <a:t>Způsob ukončení: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572140"/>
          </a:xfrm>
        </p:spPr>
        <p:txBody>
          <a:bodyPr>
            <a:normAutofit fontScale="92500" lnSpcReduction="10000"/>
          </a:bodyPr>
          <a:lstStyle/>
          <a:p>
            <a:r>
              <a:rPr lang="cs-CZ" sz="2500" dirty="0" smtClean="0">
                <a:latin typeface="Cambria" pitchFamily="18" charset="0"/>
              </a:rPr>
              <a:t>Pro úspěšné ukončení </a:t>
            </a:r>
            <a:r>
              <a:rPr lang="cs-CZ" sz="2500" b="1" dirty="0" smtClean="0">
                <a:solidFill>
                  <a:srgbClr val="2312FE"/>
                </a:solidFill>
                <a:latin typeface="Cambria" pitchFamily="18" charset="0"/>
              </a:rPr>
              <a:t>předmětu </a:t>
            </a:r>
            <a:r>
              <a:rPr lang="cs-CZ" sz="2500" b="1" i="1" dirty="0" smtClean="0">
                <a:solidFill>
                  <a:srgbClr val="2312FE"/>
                </a:solidFill>
                <a:latin typeface="Cambria" pitchFamily="18" charset="0"/>
              </a:rPr>
              <a:t>Fyzická geografie – cvičení (Z0026c)</a:t>
            </a:r>
            <a:r>
              <a:rPr lang="cs-CZ" sz="2500" b="1" dirty="0" smtClean="0">
                <a:solidFill>
                  <a:srgbClr val="2312FE"/>
                </a:solidFill>
                <a:latin typeface="Cambria" pitchFamily="18" charset="0"/>
              </a:rPr>
              <a:t> </a:t>
            </a:r>
            <a:r>
              <a:rPr lang="cs-CZ" sz="2500" dirty="0" smtClean="0">
                <a:latin typeface="Cambria" pitchFamily="18" charset="0"/>
              </a:rPr>
              <a:t>(7 kreditů) </a:t>
            </a:r>
            <a:endParaRPr lang="cs-CZ" sz="2500" dirty="0" smtClean="0">
              <a:latin typeface="Cambria" pitchFamily="18" charset="0"/>
            </a:endParaRPr>
          </a:p>
          <a:p>
            <a:r>
              <a:rPr lang="cs-CZ" sz="2500" dirty="0" smtClean="0">
                <a:latin typeface="Cambria" pitchFamily="18" charset="0"/>
              </a:rPr>
              <a:t>je </a:t>
            </a:r>
            <a:r>
              <a:rPr lang="cs-CZ" sz="2500" dirty="0" smtClean="0">
                <a:latin typeface="Cambria" pitchFamily="18" charset="0"/>
              </a:rPr>
              <a:t>třeba absolvovat </a:t>
            </a:r>
            <a:r>
              <a:rPr lang="cs-CZ" sz="2500" b="1" u="sng" dirty="0" smtClean="0">
                <a:latin typeface="Cambria" pitchFamily="18" charset="0"/>
              </a:rPr>
              <a:t>tři zápočtové </a:t>
            </a:r>
            <a:r>
              <a:rPr lang="cs-CZ" sz="2500" b="1" u="sng" dirty="0" smtClean="0">
                <a:latin typeface="Cambria" pitchFamily="18" charset="0"/>
              </a:rPr>
              <a:t>testy </a:t>
            </a:r>
            <a:r>
              <a:rPr lang="cs-CZ" sz="2500" dirty="0" smtClean="0">
                <a:latin typeface="Cambria" pitchFamily="18" charset="0"/>
              </a:rPr>
              <a:t>(píší se ve cv</a:t>
            </a:r>
            <a:r>
              <a:rPr lang="cs-CZ" sz="2500" dirty="0" smtClean="0">
                <a:latin typeface="Cambria" pitchFamily="18" charset="0"/>
              </a:rPr>
              <a:t>ičeních)</a:t>
            </a:r>
            <a:r>
              <a:rPr lang="cs-CZ" sz="2500" dirty="0" smtClean="0">
                <a:latin typeface="Cambria" pitchFamily="18" charset="0"/>
              </a:rPr>
              <a:t>, </a:t>
            </a:r>
          </a:p>
          <a:p>
            <a:r>
              <a:rPr lang="cs-CZ" sz="2500" dirty="0" smtClean="0">
                <a:latin typeface="Cambria" pitchFamily="18" charset="0"/>
              </a:rPr>
              <a:t>zodpovědět </a:t>
            </a:r>
            <a:r>
              <a:rPr lang="cs-CZ" sz="2500" dirty="0" smtClean="0">
                <a:latin typeface="Cambria" pitchFamily="18" charset="0"/>
              </a:rPr>
              <a:t>alespoň s</a:t>
            </a:r>
            <a:r>
              <a:rPr lang="cs-CZ" sz="2500" u="sng" dirty="0" smtClean="0">
                <a:latin typeface="Cambria" pitchFamily="18" charset="0"/>
              </a:rPr>
              <a:t> </a:t>
            </a:r>
            <a:r>
              <a:rPr lang="cs-CZ" sz="2500" b="1" u="sng" dirty="0" smtClean="0">
                <a:latin typeface="Cambria" pitchFamily="18" charset="0"/>
              </a:rPr>
              <a:t>50% úspěšností všechny </a:t>
            </a:r>
            <a:r>
              <a:rPr lang="cs-CZ" sz="2500" b="1" u="sng" dirty="0" err="1" smtClean="0">
                <a:latin typeface="Cambria" pitchFamily="18" charset="0"/>
              </a:rPr>
              <a:t>odpovědníky</a:t>
            </a:r>
            <a:r>
              <a:rPr lang="cs-CZ" sz="2500" dirty="0" smtClean="0">
                <a:latin typeface="Cambria" pitchFamily="18" charset="0"/>
              </a:rPr>
              <a:t> </a:t>
            </a:r>
            <a:endParaRPr lang="cs-CZ" sz="2500" dirty="0" smtClean="0">
              <a:latin typeface="Cambria" pitchFamily="18" charset="0"/>
            </a:endParaRPr>
          </a:p>
          <a:p>
            <a:r>
              <a:rPr lang="cs-CZ" sz="2500" dirty="0" smtClean="0">
                <a:latin typeface="Cambria" pitchFamily="18" charset="0"/>
              </a:rPr>
              <a:t> </a:t>
            </a:r>
            <a:r>
              <a:rPr lang="cs-CZ" sz="2500" b="1" u="sng" dirty="0" smtClean="0">
                <a:latin typeface="Cambria" pitchFamily="18" charset="0"/>
              </a:rPr>
              <a:t>aktivně se účastnit diskuze ve </a:t>
            </a:r>
            <a:r>
              <a:rPr lang="cs-CZ" sz="2500" b="1" u="sng" dirty="0" smtClean="0">
                <a:latin typeface="Cambria" pitchFamily="18" charset="0"/>
              </a:rPr>
              <a:t>cvičeních</a:t>
            </a:r>
          </a:p>
          <a:p>
            <a:pPr>
              <a:buNone/>
            </a:pPr>
            <a:endParaRPr lang="cs-CZ" sz="2500" dirty="0" smtClean="0">
              <a:latin typeface="Cambria" pitchFamily="18" charset="0"/>
            </a:endParaRPr>
          </a:p>
          <a:p>
            <a:pPr algn="just"/>
            <a:r>
              <a:rPr lang="cs-CZ" sz="2500" dirty="0" smtClean="0">
                <a:latin typeface="Cambria" pitchFamily="18" charset="0"/>
              </a:rPr>
              <a:t>Termíny testů jsou pro podzimní semestr 2015 následující:</a:t>
            </a:r>
          </a:p>
          <a:p>
            <a:pPr algn="just"/>
            <a:r>
              <a:rPr lang="cs-CZ" sz="2500" b="1" dirty="0" smtClean="0">
                <a:solidFill>
                  <a:srgbClr val="FF0000"/>
                </a:solidFill>
                <a:latin typeface="Cambria" pitchFamily="18" charset="0"/>
              </a:rPr>
              <a:t>1. test: 19./20.10.</a:t>
            </a:r>
          </a:p>
          <a:p>
            <a:pPr algn="just"/>
            <a:r>
              <a:rPr lang="cs-CZ" sz="2500" b="1" dirty="0" smtClean="0">
                <a:solidFill>
                  <a:srgbClr val="FF0000"/>
                </a:solidFill>
                <a:latin typeface="Cambria" pitchFamily="18" charset="0"/>
              </a:rPr>
              <a:t>2. test: 23./24.11.</a:t>
            </a:r>
          </a:p>
          <a:p>
            <a:pPr algn="just"/>
            <a:r>
              <a:rPr lang="cs-CZ" sz="2500" b="1" dirty="0" smtClean="0">
                <a:solidFill>
                  <a:srgbClr val="FF0000"/>
                </a:solidFill>
                <a:latin typeface="Cambria" pitchFamily="18" charset="0"/>
              </a:rPr>
              <a:t>3. test: 14./15.12</a:t>
            </a:r>
            <a:r>
              <a:rPr lang="cs-CZ" sz="2500" b="1" dirty="0" smtClean="0">
                <a:solidFill>
                  <a:srgbClr val="FF0000"/>
                </a:solidFill>
                <a:latin typeface="Cambria" pitchFamily="18" charset="0"/>
              </a:rPr>
              <a:t>.</a:t>
            </a:r>
          </a:p>
          <a:p>
            <a:pPr algn="just">
              <a:buNone/>
            </a:pPr>
            <a:endParaRPr lang="cs-CZ" sz="25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just"/>
            <a:r>
              <a:rPr lang="cs-CZ" sz="2500" b="1" dirty="0" smtClean="0">
                <a:latin typeface="Cambria" pitchFamily="18" charset="0"/>
              </a:rPr>
              <a:t>Nebudou vypisovány žádné dodatečné či individuální termíny pro zápočtové testy ani zkoušku, případnou neúčast ze závažných důvodů (nemoc) je nutné vysvětlit do pěti dnů!</a:t>
            </a:r>
            <a:endParaRPr lang="cs-CZ" sz="2500" dirty="0" smtClean="0">
              <a:latin typeface="Cambria" pitchFamily="18" charset="0"/>
            </a:endParaRPr>
          </a:p>
          <a:p>
            <a:pPr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xmlns="" val="34049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latin typeface="Cambria" pitchFamily="18" charset="0"/>
              </a:rPr>
              <a:t>ORGANIZACE CVIČENÍ</a:t>
            </a:r>
            <a:br>
              <a:rPr lang="cs-CZ" u="sng" dirty="0" smtClean="0">
                <a:latin typeface="Cambria" pitchFamily="18" charset="0"/>
              </a:rPr>
            </a:br>
            <a:r>
              <a:rPr lang="cs-CZ" sz="3100" dirty="0" smtClean="0">
                <a:latin typeface="Cambria" pitchFamily="18" charset="0"/>
              </a:rPr>
              <a:t>Mgr. David </a:t>
            </a:r>
            <a:r>
              <a:rPr lang="cs-CZ" sz="3100" dirty="0" err="1" smtClean="0">
                <a:latin typeface="Cambria" pitchFamily="18" charset="0"/>
              </a:rPr>
              <a:t>Honek</a:t>
            </a: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sz="3100" dirty="0" smtClean="0">
                <a:latin typeface="Cambria" pitchFamily="18" charset="0"/>
              </a:rPr>
              <a:t>Mgr. Lenka Ondráčková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000240"/>
            <a:ext cx="8929718" cy="5072074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>
                <a:latin typeface="Cambria" pitchFamily="18" charset="0"/>
              </a:rPr>
              <a:t>Cvičení jsou </a:t>
            </a:r>
            <a:r>
              <a:rPr lang="cs-CZ" sz="2400" b="1" dirty="0" smtClean="0">
                <a:solidFill>
                  <a:srgbClr val="FF0000"/>
                </a:solidFill>
                <a:latin typeface="Cambria" pitchFamily="18" charset="0"/>
              </a:rPr>
              <a:t>povinná</a:t>
            </a:r>
            <a:r>
              <a:rPr lang="cs-CZ" sz="2400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cs-CZ" sz="2400" dirty="0" smtClean="0">
                <a:latin typeface="Cambria" pitchFamily="18" charset="0"/>
              </a:rPr>
              <a:t>(na rozdíl od přednášek</a:t>
            </a:r>
            <a:r>
              <a:rPr lang="cs-CZ" sz="2400" dirty="0" smtClean="0">
                <a:latin typeface="Cambria" pitchFamily="18" charset="0"/>
              </a:rPr>
              <a:t>)</a:t>
            </a:r>
          </a:p>
          <a:p>
            <a:pPr lvl="0"/>
            <a:r>
              <a:rPr lang="cs-CZ" sz="2400" dirty="0" smtClean="0">
                <a:latin typeface="Cambria" pitchFamily="18" charset="0"/>
              </a:rPr>
              <a:t>Každou hodinu je vedená prezence</a:t>
            </a:r>
            <a:endParaRPr lang="cs-CZ" sz="2400" dirty="0" smtClean="0">
              <a:latin typeface="Cambria" pitchFamily="18" charset="0"/>
            </a:endParaRPr>
          </a:p>
          <a:p>
            <a:pPr lvl="0"/>
            <a:r>
              <a:rPr lang="cs-CZ" sz="2400" dirty="0" smtClean="0">
                <a:latin typeface="Cambria" pitchFamily="18" charset="0"/>
              </a:rPr>
              <a:t>Absence je možná pouze: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latin typeface="Cambria" pitchFamily="18" charset="0"/>
              </a:rPr>
              <a:t>ze zdravotních nebo závažných rodinných </a:t>
            </a:r>
            <a:r>
              <a:rPr lang="cs-CZ" sz="2000" dirty="0" smtClean="0">
                <a:latin typeface="Cambria" pitchFamily="18" charset="0"/>
              </a:rPr>
              <a:t>důvodů - </a:t>
            </a:r>
            <a:r>
              <a:rPr lang="cs-CZ" sz="2000" dirty="0" smtClean="0">
                <a:latin typeface="Cambria" pitchFamily="18" charset="0"/>
              </a:rPr>
              <a:t>Omluvenky </a:t>
            </a:r>
            <a:r>
              <a:rPr lang="cs-CZ" sz="2000" dirty="0" smtClean="0">
                <a:latin typeface="Cambria" pitchFamily="18" charset="0"/>
              </a:rPr>
              <a:t>(potvrzení od </a:t>
            </a:r>
            <a:r>
              <a:rPr lang="cs-CZ" sz="2000" dirty="0" smtClean="0">
                <a:latin typeface="Cambria" pitchFamily="18" charset="0"/>
              </a:rPr>
              <a:t>lékaře) – na studijní oddělení fakulty</a:t>
            </a:r>
            <a:endParaRPr lang="cs-CZ" sz="2000" dirty="0" smtClean="0">
              <a:latin typeface="Cambria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latin typeface="Cambria" pitchFamily="18" charset="0"/>
              </a:rPr>
              <a:t>jiná absence není </a:t>
            </a:r>
            <a:r>
              <a:rPr lang="cs-CZ" sz="2000" dirty="0" smtClean="0">
                <a:latin typeface="Cambria" pitchFamily="18" charset="0"/>
              </a:rPr>
              <a:t>tolerována</a:t>
            </a:r>
          </a:p>
          <a:p>
            <a:pPr lvl="1">
              <a:buNone/>
            </a:pPr>
            <a:endParaRPr lang="cs-CZ" sz="2000" dirty="0" smtClean="0">
              <a:latin typeface="Cambria" pitchFamily="18" charset="0"/>
            </a:endParaRPr>
          </a:p>
          <a:p>
            <a:r>
              <a:rPr lang="cs-CZ" sz="2400" dirty="0" smtClean="0">
                <a:latin typeface="Cambria" pitchFamily="18" charset="0"/>
              </a:rPr>
              <a:t>Současně </a:t>
            </a:r>
            <a:r>
              <a:rPr lang="cs-CZ" sz="2400" dirty="0" smtClean="0">
                <a:latin typeface="Cambria" pitchFamily="18" charset="0"/>
              </a:rPr>
              <a:t>informujte o důvodu Vaší absence cvičícího seminární skupiny e-mailem. </a:t>
            </a:r>
          </a:p>
          <a:p>
            <a:r>
              <a:rPr lang="cs-CZ" sz="2400" b="1" dirty="0" smtClean="0">
                <a:latin typeface="Cambria" pitchFamily="18" charset="0"/>
              </a:rPr>
              <a:t>Neomluvená </a:t>
            </a:r>
            <a:r>
              <a:rPr lang="cs-CZ" sz="2400" b="1" dirty="0" smtClean="0">
                <a:latin typeface="Cambria" pitchFamily="18" charset="0"/>
              </a:rPr>
              <a:t>účast na cvičeních je důvodem pro neudělení </a:t>
            </a:r>
            <a:r>
              <a:rPr lang="cs-CZ" sz="2400" b="1" dirty="0" smtClean="0">
                <a:latin typeface="Cambria" pitchFamily="18" charset="0"/>
              </a:rPr>
              <a:t>zápočtu</a:t>
            </a:r>
            <a:endParaRPr lang="cs-CZ" sz="2400" dirty="0" smtClean="0">
              <a:latin typeface="Cambria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99548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lvl="0"/>
            <a:r>
              <a:rPr lang="cs-CZ" u="sng" dirty="0" smtClean="0">
                <a:latin typeface="Cambria" pitchFamily="18" charset="0"/>
              </a:rPr>
              <a:t>Forma cvičení:</a:t>
            </a:r>
            <a:endParaRPr lang="cs-CZ" u="sng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429288"/>
          </a:xfrm>
        </p:spPr>
        <p:txBody>
          <a:bodyPr>
            <a:normAutofit/>
          </a:bodyPr>
          <a:lstStyle/>
          <a:p>
            <a:pPr lvl="0" algn="just"/>
            <a:r>
              <a:rPr lang="cs-CZ" sz="2500" dirty="0" smtClean="0">
                <a:latin typeface="Cambria" pitchFamily="18" charset="0"/>
              </a:rPr>
              <a:t>Opakování a procvičování látky </a:t>
            </a:r>
            <a:r>
              <a:rPr lang="cs-CZ" sz="2500" dirty="0" smtClean="0">
                <a:latin typeface="Cambria" pitchFamily="18" charset="0"/>
              </a:rPr>
              <a:t>formou diskuze</a:t>
            </a:r>
            <a:endParaRPr lang="cs-CZ" sz="2500" dirty="0" smtClean="0">
              <a:latin typeface="Cambria" pitchFamily="18" charset="0"/>
            </a:endParaRPr>
          </a:p>
          <a:p>
            <a:pPr lvl="0" algn="just"/>
            <a:r>
              <a:rPr lang="cs-CZ" sz="2500" b="1" dirty="0" smtClean="0">
                <a:latin typeface="Cambria" pitchFamily="18" charset="0"/>
              </a:rPr>
              <a:t>Cvičící vyvolává konkrétní studenty, kteří odpovídají na předem zadané otázky </a:t>
            </a:r>
            <a:r>
              <a:rPr lang="cs-CZ" sz="2500" dirty="0" smtClean="0">
                <a:latin typeface="Cambria" pitchFamily="18" charset="0"/>
              </a:rPr>
              <a:t>–&gt; </a:t>
            </a:r>
            <a:r>
              <a:rPr lang="cs-CZ" sz="2000" dirty="0" err="1" smtClean="0">
                <a:latin typeface="Cambria" pitchFamily="18" charset="0"/>
              </a:rPr>
              <a:t>OTÁZKY</a:t>
            </a:r>
            <a:r>
              <a:rPr lang="cs-CZ" sz="2000" dirty="0" smtClean="0">
                <a:latin typeface="Cambria" pitchFamily="18" charset="0"/>
              </a:rPr>
              <a:t> MAJÍ PODOBNOU FORMU JAKO PŘI ZKOUŠCE</a:t>
            </a:r>
            <a:endParaRPr lang="cs-CZ" sz="2500" dirty="0" smtClean="0">
              <a:latin typeface="Cambria" pitchFamily="18" charset="0"/>
            </a:endParaRPr>
          </a:p>
          <a:p>
            <a:pPr lvl="0" algn="just"/>
            <a:r>
              <a:rPr lang="cs-CZ" sz="2500" dirty="0" smtClean="0">
                <a:latin typeface="Cambria" pitchFamily="18" charset="0"/>
              </a:rPr>
              <a:t>Ke každému tématu je k dispozici deset otázek, které cvičící sdělí studentům týden </a:t>
            </a:r>
            <a:r>
              <a:rPr lang="cs-CZ" sz="2500" dirty="0" smtClean="0">
                <a:latin typeface="Cambria" pitchFamily="18" charset="0"/>
              </a:rPr>
              <a:t>předem</a:t>
            </a:r>
          </a:p>
          <a:p>
            <a:pPr lvl="0" algn="just">
              <a:buNone/>
            </a:pPr>
            <a:endParaRPr lang="cs-CZ" sz="2500" dirty="0" smtClean="0">
              <a:latin typeface="Cambria" pitchFamily="18" charset="0"/>
            </a:endParaRPr>
          </a:p>
          <a:p>
            <a:pPr lvl="0" algn="just"/>
            <a:r>
              <a:rPr lang="cs-CZ" sz="2500" dirty="0" smtClean="0">
                <a:latin typeface="Cambria" pitchFamily="18" charset="0"/>
              </a:rPr>
              <a:t>Každý student se připraví tak, aby byl ve cvičeních schopen otázky zodpovědět (využijte poznatky získané na přednášce a doporučenou literaturu</a:t>
            </a:r>
            <a:r>
              <a:rPr lang="cs-CZ" sz="2500" dirty="0" smtClean="0">
                <a:latin typeface="Cambria" pitchFamily="18" charset="0"/>
              </a:rPr>
              <a:t>)</a:t>
            </a:r>
          </a:p>
          <a:p>
            <a:pPr lvl="0" algn="just">
              <a:buNone/>
            </a:pPr>
            <a:endParaRPr lang="cs-CZ" sz="2500" dirty="0" smtClean="0">
              <a:latin typeface="Cambria" pitchFamily="18" charset="0"/>
            </a:endParaRPr>
          </a:p>
          <a:p>
            <a:pPr lvl="0" algn="just"/>
            <a:r>
              <a:rPr lang="cs-CZ" sz="2500" dirty="0" smtClean="0">
                <a:latin typeface="Cambria" pitchFamily="18" charset="0"/>
              </a:rPr>
              <a:t>Objem probírané látky je velký, procvičování Vám má pomoci snáze absolvovat zápočtové testy a </a:t>
            </a:r>
            <a:r>
              <a:rPr lang="cs-CZ" sz="2500" dirty="0" smtClean="0">
                <a:latin typeface="Cambria" pitchFamily="18" charset="0"/>
              </a:rPr>
              <a:t>zkoušku</a:t>
            </a:r>
            <a:endParaRPr lang="cs-CZ" sz="2500" dirty="0" smtClean="0">
              <a:latin typeface="Cambria" pitchFamily="18" charset="0"/>
            </a:endParaRPr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260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8346"/>
          </a:xfrm>
        </p:spPr>
        <p:txBody>
          <a:bodyPr/>
          <a:lstStyle/>
          <a:p>
            <a:r>
              <a:rPr lang="cs-CZ" dirty="0" smtClean="0">
                <a:latin typeface="Cambria" pitchFamily="18" charset="0"/>
              </a:rPr>
              <a:t>Předpoklady udělení zápočtu: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cs-CZ" dirty="0" smtClean="0">
                <a:latin typeface="Cambria" pitchFamily="18" charset="0"/>
              </a:rPr>
              <a:t>1) Absolvování </a:t>
            </a:r>
            <a:r>
              <a:rPr lang="cs-CZ" b="1" dirty="0" smtClean="0">
                <a:solidFill>
                  <a:srgbClr val="FF0000"/>
                </a:solidFill>
                <a:latin typeface="Cambria" pitchFamily="18" charset="0"/>
              </a:rPr>
              <a:t>tří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 písemných testů </a:t>
            </a:r>
            <a:r>
              <a:rPr lang="cs-CZ" dirty="0" smtClean="0">
                <a:latin typeface="Cambria" pitchFamily="18" charset="0"/>
              </a:rPr>
              <a:t>v průběhu semestru. </a:t>
            </a:r>
            <a:endParaRPr lang="cs-CZ" dirty="0" smtClean="0">
              <a:latin typeface="Cambria" pitchFamily="18" charset="0"/>
            </a:endParaRPr>
          </a:p>
          <a:p>
            <a:pPr lvl="0" algn="just">
              <a:buNone/>
            </a:pPr>
            <a:r>
              <a:rPr lang="cs-CZ" dirty="0" smtClean="0">
                <a:latin typeface="Cambria" pitchFamily="18" charset="0"/>
              </a:rPr>
              <a:t>	</a:t>
            </a:r>
            <a:r>
              <a:rPr lang="cs-CZ" dirty="0" smtClean="0">
                <a:latin typeface="Cambria" pitchFamily="18" charset="0"/>
              </a:rPr>
              <a:t>- </a:t>
            </a:r>
            <a:r>
              <a:rPr lang="cs-CZ" dirty="0" smtClean="0">
                <a:latin typeface="Cambria" pitchFamily="18" charset="0"/>
              </a:rPr>
              <a:t>Otázky  - více správných odpovědí</a:t>
            </a:r>
            <a:r>
              <a:rPr lang="cs-CZ" dirty="0" smtClean="0">
                <a:latin typeface="Cambria" pitchFamily="18" charset="0"/>
              </a:rPr>
              <a:t>, </a:t>
            </a:r>
            <a:r>
              <a:rPr lang="cs-CZ" dirty="0" smtClean="0">
                <a:latin typeface="Cambria" pitchFamily="18" charset="0"/>
              </a:rPr>
              <a:t>doplňovačky, heslovité odpovědi, kreslení </a:t>
            </a:r>
            <a:r>
              <a:rPr lang="cs-CZ" dirty="0" smtClean="0">
                <a:latin typeface="Cambria" pitchFamily="18" charset="0"/>
              </a:rPr>
              <a:t>diagramů a </a:t>
            </a:r>
            <a:r>
              <a:rPr lang="cs-CZ" dirty="0" smtClean="0">
                <a:latin typeface="Cambria" pitchFamily="18" charset="0"/>
              </a:rPr>
              <a:t>schémat</a:t>
            </a:r>
          </a:p>
          <a:p>
            <a:pPr lvl="0" algn="just">
              <a:buNone/>
            </a:pPr>
            <a:endParaRPr lang="cs-CZ" dirty="0" smtClean="0">
              <a:latin typeface="Cambria" pitchFamily="18" charset="0"/>
            </a:endParaRPr>
          </a:p>
          <a:p>
            <a:pPr lvl="0" algn="just">
              <a:buNone/>
            </a:pPr>
            <a:r>
              <a:rPr lang="cs-CZ" dirty="0" smtClean="0">
                <a:latin typeface="Cambria" pitchFamily="18" charset="0"/>
              </a:rPr>
              <a:t>     - Otázky </a:t>
            </a:r>
            <a:r>
              <a:rPr lang="cs-CZ" dirty="0" smtClean="0">
                <a:latin typeface="Cambria" pitchFamily="18" charset="0"/>
              </a:rPr>
              <a:t>v jednotlivých testech se vztahují vždy jen k bloku 5 až 6 aktuálně odpřednášených témat. Každému tématu jsou v testu věnovány 4 otázky (každá otázka je hodnocena max. 2 body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0" algn="just">
              <a:buNone/>
            </a:pPr>
            <a:endParaRPr lang="cs-CZ" dirty="0" smtClean="0">
              <a:latin typeface="Cambria" pitchFamily="18" charset="0"/>
            </a:endParaRPr>
          </a:p>
          <a:p>
            <a:pPr lvl="0" algn="just">
              <a:buNone/>
            </a:pPr>
            <a:r>
              <a:rPr lang="cs-CZ" dirty="0" smtClean="0">
                <a:latin typeface="Cambria" pitchFamily="18" charset="0"/>
              </a:rPr>
              <a:t>     -  Celkový </a:t>
            </a:r>
            <a:r>
              <a:rPr lang="cs-CZ" dirty="0" smtClean="0">
                <a:latin typeface="Cambria" pitchFamily="18" charset="0"/>
              </a:rPr>
              <a:t>bodový zisk ze všech tří testů je 136 bodů. Pro získání zápočtu je třeba získat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alespoň 81 bodů</a:t>
            </a:r>
          </a:p>
          <a:p>
            <a:pPr lvl="0" algn="just">
              <a:buNone/>
            </a:pPr>
            <a:endParaRPr lang="cs-CZ" dirty="0" smtClean="0">
              <a:latin typeface="Cambria" pitchFamily="18" charset="0"/>
            </a:endParaRPr>
          </a:p>
          <a:p>
            <a:pPr lvl="0" algn="just"/>
            <a:r>
              <a:rPr lang="cs-CZ" dirty="0" smtClean="0">
                <a:latin typeface="Cambria" pitchFamily="18" charset="0"/>
              </a:rPr>
              <a:t>2) Vyplnění </a:t>
            </a:r>
            <a:r>
              <a:rPr lang="cs-CZ" dirty="0" err="1" smtClean="0">
                <a:solidFill>
                  <a:srgbClr val="FF0000"/>
                </a:solidFill>
                <a:latin typeface="Cambria" pitchFamily="18" charset="0"/>
              </a:rPr>
              <a:t>odpovědníků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 v IS.MUNI s úspěšností alespoň 50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%</a:t>
            </a:r>
          </a:p>
          <a:p>
            <a:pPr lvl="0" algn="just">
              <a:buNone/>
            </a:pPr>
            <a:endParaRPr lang="cs-CZ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0" algn="just"/>
            <a:r>
              <a:rPr lang="cs-CZ" dirty="0" smtClean="0">
                <a:latin typeface="Cambria" pitchFamily="18" charset="0"/>
              </a:rPr>
              <a:t>3)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Osobní </a:t>
            </a:r>
            <a:r>
              <a:rPr lang="cs-CZ" b="1" dirty="0" smtClean="0">
                <a:solidFill>
                  <a:srgbClr val="FF0000"/>
                </a:solidFill>
                <a:latin typeface="Cambria" pitchFamily="18" charset="0"/>
              </a:rPr>
              <a:t>aktivní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účast na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cvičeních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Cambria" pitchFamily="18" charset="0"/>
              </a:rPr>
              <a:t>– </a:t>
            </a:r>
            <a:r>
              <a:rPr lang="cs-CZ" dirty="0" smtClean="0">
                <a:latin typeface="Cambria" pitchFamily="18" charset="0"/>
              </a:rPr>
              <a:t>prezence, </a:t>
            </a:r>
            <a:r>
              <a:rPr lang="cs-CZ" dirty="0" smtClean="0">
                <a:latin typeface="Cambria" pitchFamily="18" charset="0"/>
              </a:rPr>
              <a:t>omluvenky (potvrzení od lékaře) předkládejte na studijním oddělení, </a:t>
            </a:r>
            <a:r>
              <a:rPr lang="cs-CZ" dirty="0" smtClean="0">
                <a:latin typeface="Cambria" pitchFamily="18" charset="0"/>
              </a:rPr>
              <a:t>email cvičícímu</a:t>
            </a:r>
            <a:endParaRPr lang="cs-CZ" dirty="0" smtClean="0">
              <a:latin typeface="Cambria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9171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pPr lvl="0"/>
            <a:r>
              <a:rPr lang="cs-CZ" dirty="0" smtClean="0">
                <a:latin typeface="Cambria" pitchFamily="18" charset="0"/>
              </a:rPr>
              <a:t>Jak si vylepšit bodový zisk u zápočtových testů?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3577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dirty="0" smtClean="0">
                <a:latin typeface="Cambria" pitchFamily="18" charset="0"/>
              </a:rPr>
              <a:t>V průběhu semestru na Vás přijde několikrát řada, abyste odpověděli na otázku, kterou Vám položí cvičící doktorand. </a:t>
            </a:r>
            <a:endParaRPr lang="cs-CZ" sz="2600" dirty="0" smtClean="0">
              <a:latin typeface="Cambria" pitchFamily="18" charset="0"/>
            </a:endParaRPr>
          </a:p>
          <a:p>
            <a:pPr algn="just">
              <a:buNone/>
            </a:pPr>
            <a:endParaRPr lang="cs-CZ" sz="2600" dirty="0" smtClean="0">
              <a:latin typeface="Cambria" pitchFamily="18" charset="0"/>
            </a:endParaRPr>
          </a:p>
          <a:p>
            <a:pPr algn="just"/>
            <a:r>
              <a:rPr lang="cs-CZ" sz="2600" dirty="0" smtClean="0">
                <a:latin typeface="Cambria" pitchFamily="18" charset="0"/>
              </a:rPr>
              <a:t>Pokud přijdete do cvičení připraveni a otázku zodpovíte správně, přibude na Vaše konto 1,5 bodu.  </a:t>
            </a:r>
            <a:endParaRPr lang="cs-CZ" sz="2600" dirty="0" smtClean="0">
              <a:latin typeface="Cambria" pitchFamily="18" charset="0"/>
            </a:endParaRPr>
          </a:p>
          <a:p>
            <a:pPr algn="just">
              <a:buNone/>
            </a:pPr>
            <a:endParaRPr lang="cs-CZ" sz="2600" dirty="0" smtClean="0">
              <a:latin typeface="Cambria" pitchFamily="18" charset="0"/>
            </a:endParaRPr>
          </a:p>
          <a:p>
            <a:pPr algn="just"/>
            <a:r>
              <a:rPr lang="cs-CZ" sz="2600" dirty="0" smtClean="0">
                <a:latin typeface="Cambria" pitchFamily="18" charset="0"/>
              </a:rPr>
              <a:t>Takto můžete během semestru získat body, které Vám budou přičteny k bodům ze zápočtových testů. </a:t>
            </a:r>
            <a:endParaRPr lang="cs-CZ" sz="2600" dirty="0" smtClean="0">
              <a:latin typeface="Cambria" pitchFamily="18" charset="0"/>
            </a:endParaRPr>
          </a:p>
          <a:p>
            <a:pPr algn="just">
              <a:buNone/>
            </a:pPr>
            <a:endParaRPr lang="cs-CZ" sz="2600" dirty="0" smtClean="0">
              <a:latin typeface="Cambria" pitchFamily="18" charset="0"/>
            </a:endParaRPr>
          </a:p>
          <a:p>
            <a:pPr algn="just"/>
            <a:r>
              <a:rPr lang="cs-CZ" sz="2600" dirty="0" smtClean="0">
                <a:latin typeface="Cambria" pitchFamily="18" charset="0"/>
              </a:rPr>
              <a:t>Máte tak jistotu, že získáte dostatek bodů a úspěšně absolvujete tento předmět.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59427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389</Words>
  <Application>Microsoft Office PowerPoint</Application>
  <PresentationFormat>Předvádění na obrazovce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FYZICKÁ GEOGRAFIE Z0026 </vt:lpstr>
      <vt:lpstr>Doporučená literatura: </vt:lpstr>
      <vt:lpstr>Studijní materiály: </vt:lpstr>
      <vt:lpstr>Způsob ukončení: </vt:lpstr>
      <vt:lpstr>Způsob ukončení: </vt:lpstr>
      <vt:lpstr>ORGANIZACE CVIČENÍ Mgr. David Honek Mgr. Lenka Ondráčková</vt:lpstr>
      <vt:lpstr>Forma cvičení:</vt:lpstr>
      <vt:lpstr>Předpoklady udělení zápočtu:</vt:lpstr>
      <vt:lpstr>Jak si vylepšit bodový zisk u zápočtových testů? </vt:lpstr>
      <vt:lpstr>Nepodcenit!</vt:lpstr>
      <vt:lpstr>Děkujeme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cvika_fyzicka2015_organizace</dc:title>
  <dc:creator>Lenka Ondráčková</dc:creator>
  <cp:lastModifiedBy>Jirka</cp:lastModifiedBy>
  <cp:revision>35</cp:revision>
  <dcterms:created xsi:type="dcterms:W3CDTF">2015-04-13T15:20:54Z</dcterms:created>
  <dcterms:modified xsi:type="dcterms:W3CDTF">2015-09-18T14:05:19Z</dcterms:modified>
</cp:coreProperties>
</file>