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_rels/slideLayout3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media/image13.png" ContentType="image/png"/>
  <Override PartName="/ppt/media/image12.png" ContentType="image/png"/>
  <Override PartName="/ppt/media/image11.png" ContentType="image/png"/>
  <Override PartName="/ppt/media/image10.png" ContentType="image/png"/>
  <Override PartName="/ppt/media/image9.png" ContentType="image/png"/>
  <Override PartName="/ppt/media/image8.png" ContentType="image/png"/>
  <Override PartName="/ppt/media/image7.png" ContentType="image/png"/>
  <Override PartName="/ppt/media/image6.png" ContentType="image/png"/>
  <Override PartName="/ppt/media/image5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9.png"/><Relationship Id="rId3" Type="http://schemas.openxmlformats.org/officeDocument/2006/relationships/image" Target="../media/image10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6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82292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57200" y="4507920"/>
            <a:ext cx="82292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6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3520" y="224928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3520" y="450792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7" name="PlaceHolder 5"/>
          <p:cNvSpPr>
            <a:spLocks noGrp="1"/>
          </p:cNvSpPr>
          <p:nvPr>
            <p:ph type="body"/>
          </p:nvPr>
        </p:nvSpPr>
        <p:spPr>
          <a:xfrm>
            <a:off x="457200" y="450792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6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3520" y="224928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61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388840" y="4507560"/>
            <a:ext cx="2584800" cy="2062440"/>
          </a:xfrm>
          <a:prstGeom prst="rect">
            <a:avLst/>
          </a:prstGeom>
          <a:ln>
            <a:noFill/>
          </a:ln>
        </p:spPr>
      </p:pic>
      <p:pic>
        <p:nvPicPr>
          <p:cNvPr descr="" id="62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172520" y="4507560"/>
            <a:ext cx="2584800" cy="2062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6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2" name="PlaceHolder 2"/>
          <p:cNvSpPr>
            <a:spLocks noGrp="1"/>
          </p:cNvSpPr>
          <p:nvPr>
            <p:ph type="subTitle"/>
          </p:nvPr>
        </p:nvSpPr>
        <p:spPr>
          <a:xfrm>
            <a:off x="457200" y="2249280"/>
            <a:ext cx="8229240" cy="4325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6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8229240" cy="43246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6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440" cy="43246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4673520" y="2249280"/>
            <a:ext cx="4015440" cy="43246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6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457200" y="1143000"/>
            <a:ext cx="8229240" cy="54309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6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57200" y="450792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4673520" y="2249280"/>
            <a:ext cx="4015440" cy="43246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6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subTitle"/>
          </p:nvPr>
        </p:nvSpPr>
        <p:spPr>
          <a:xfrm>
            <a:off x="457200" y="2249280"/>
            <a:ext cx="8229240" cy="4325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6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440" cy="43246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3520" y="224928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4673520" y="450792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6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673520" y="224928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57200" y="4507920"/>
            <a:ext cx="822852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6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82292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57200" y="4507920"/>
            <a:ext cx="82292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6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673520" y="224928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4673520" y="450792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9" name="PlaceHolder 5"/>
          <p:cNvSpPr>
            <a:spLocks noGrp="1"/>
          </p:cNvSpPr>
          <p:nvPr>
            <p:ph type="body"/>
          </p:nvPr>
        </p:nvSpPr>
        <p:spPr>
          <a:xfrm>
            <a:off x="457200" y="450792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6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673520" y="224928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113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388840" y="4507560"/>
            <a:ext cx="2584800" cy="2062440"/>
          </a:xfrm>
          <a:prstGeom prst="rect">
            <a:avLst/>
          </a:prstGeom>
          <a:ln>
            <a:noFill/>
          </a:ln>
        </p:spPr>
      </p:pic>
      <p:pic>
        <p:nvPicPr>
          <p:cNvPr descr="" id="114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172520" y="4507560"/>
            <a:ext cx="2584800" cy="2062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6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2" name="PlaceHolder 2"/>
          <p:cNvSpPr>
            <a:spLocks noGrp="1"/>
          </p:cNvSpPr>
          <p:nvPr>
            <p:ph type="subTitle"/>
          </p:nvPr>
        </p:nvSpPr>
        <p:spPr>
          <a:xfrm>
            <a:off x="457200" y="2249280"/>
            <a:ext cx="8229240" cy="4325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6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8229240" cy="43246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6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440" cy="43246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4673520" y="2249280"/>
            <a:ext cx="4015440" cy="43246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6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6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8229240" cy="43246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subTitle"/>
          </p:nvPr>
        </p:nvSpPr>
        <p:spPr>
          <a:xfrm>
            <a:off x="457200" y="1143000"/>
            <a:ext cx="8229240" cy="54309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6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457200" y="450792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4673520" y="2249280"/>
            <a:ext cx="4015440" cy="43246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6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440" cy="43246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4673520" y="224928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4673520" y="450792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6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4673520" y="224928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1" name="PlaceHolder 4"/>
          <p:cNvSpPr>
            <a:spLocks noGrp="1"/>
          </p:cNvSpPr>
          <p:nvPr>
            <p:ph type="body"/>
          </p:nvPr>
        </p:nvSpPr>
        <p:spPr>
          <a:xfrm>
            <a:off x="457200" y="4507920"/>
            <a:ext cx="822852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6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82292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457200" y="4507920"/>
            <a:ext cx="82292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6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4673520" y="224928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4673520" y="450792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9" name="PlaceHolder 5"/>
          <p:cNvSpPr>
            <a:spLocks noGrp="1"/>
          </p:cNvSpPr>
          <p:nvPr>
            <p:ph type="body"/>
          </p:nvPr>
        </p:nvSpPr>
        <p:spPr>
          <a:xfrm>
            <a:off x="457200" y="450792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6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4673520" y="224928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153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388840" y="4507560"/>
            <a:ext cx="2584800" cy="2062440"/>
          </a:xfrm>
          <a:prstGeom prst="rect">
            <a:avLst/>
          </a:prstGeom>
          <a:ln>
            <a:noFill/>
          </a:ln>
        </p:spPr>
      </p:pic>
      <p:pic>
        <p:nvPicPr>
          <p:cNvPr descr="" id="154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172520" y="4507560"/>
            <a:ext cx="2584800" cy="2062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6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440" cy="43246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3520" y="2249280"/>
            <a:ext cx="4015440" cy="43246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6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subTitle"/>
          </p:nvPr>
        </p:nvSpPr>
        <p:spPr>
          <a:xfrm>
            <a:off x="457200" y="1143000"/>
            <a:ext cx="8229240" cy="54309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6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57200" y="450792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4673520" y="2249280"/>
            <a:ext cx="4015440" cy="43246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6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440" cy="43246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673520" y="224928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4673520" y="450792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6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3520" y="2249280"/>
            <a:ext cx="401544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457200" y="4507920"/>
            <a:ext cx="8228520" cy="2062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6.xml"/><Relationship Id="rId6" Type="http://schemas.openxmlformats.org/officeDocument/2006/relationships/slideLayout" Target="../slideLayouts/slideLayout27.xml"/><Relationship Id="rId7" Type="http://schemas.openxmlformats.org/officeDocument/2006/relationships/slideLayout" Target="../slideLayouts/slideLayout28.xml"/><Relationship Id="rId8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366840"/>
            <a:ext cx="9143640" cy="83880"/>
          </a:xfrm>
          <a:prstGeom prst="rect">
            <a:avLst/>
          </a:prstGeom>
          <a:solidFill>
            <a:srgbClr val="438086"/>
          </a:solidFill>
          <a:ln w="50760">
            <a:noFill/>
          </a:ln>
        </p:spPr>
      </p:sp>
      <p:sp>
        <p:nvSpPr>
          <p:cNvPr id="1" name="CustomShape 2"/>
          <p:cNvSpPr/>
          <p:nvPr/>
        </p:nvSpPr>
        <p:spPr>
          <a:xfrm>
            <a:off x="0" y="0"/>
            <a:ext cx="9143640" cy="310320"/>
          </a:xfrm>
          <a:prstGeom prst="rect">
            <a:avLst/>
          </a:prstGeom>
          <a:solidFill>
            <a:srgbClr val="424456"/>
          </a:solidFill>
          <a:ln w="50760">
            <a:noFill/>
          </a:ln>
        </p:spPr>
      </p:sp>
      <p:sp>
        <p:nvSpPr>
          <p:cNvPr id="2" name="CustomShape 3"/>
          <p:cNvSpPr/>
          <p:nvPr/>
        </p:nvSpPr>
        <p:spPr>
          <a:xfrm>
            <a:off x="0" y="308160"/>
            <a:ext cx="9143640" cy="91080"/>
          </a:xfrm>
          <a:prstGeom prst="rect">
            <a:avLst/>
          </a:prstGeom>
          <a:solidFill>
            <a:srgbClr val="438086"/>
          </a:solidFill>
          <a:ln w="50760">
            <a:noFill/>
          </a:ln>
        </p:spPr>
      </p:sp>
      <p:sp>
        <p:nvSpPr>
          <p:cNvPr id="3" name="CustomShape 4"/>
          <p:cNvSpPr/>
          <p:nvPr/>
        </p:nvSpPr>
        <p:spPr>
          <a:xfrm flipV="1">
            <a:off x="5410080" y="360000"/>
            <a:ext cx="3733560" cy="90720"/>
          </a:xfrm>
          <a:prstGeom prst="rect">
            <a:avLst/>
          </a:prstGeom>
          <a:solidFill>
            <a:srgbClr val="438086"/>
          </a:solidFill>
          <a:ln w="50760">
            <a:noFill/>
          </a:ln>
        </p:spPr>
      </p:sp>
      <p:sp>
        <p:nvSpPr>
          <p:cNvPr id="4" name="CustomShape 5"/>
          <p:cNvSpPr/>
          <p:nvPr/>
        </p:nvSpPr>
        <p:spPr>
          <a:xfrm flipV="1">
            <a:off x="5410080" y="439200"/>
            <a:ext cx="3733560" cy="179640"/>
          </a:xfrm>
          <a:prstGeom prst="rect">
            <a:avLst/>
          </a:prstGeom>
          <a:solidFill>
            <a:srgbClr val="438086"/>
          </a:solidFill>
          <a:ln w="50760">
            <a:noFill/>
          </a:ln>
        </p:spPr>
      </p:sp>
      <p:sp>
        <p:nvSpPr>
          <p:cNvPr id="5" name="CustomShape 6"/>
          <p:cNvSpPr/>
          <p:nvPr/>
        </p:nvSpPr>
        <p:spPr>
          <a:xfrm>
            <a:off x="5407200" y="497520"/>
            <a:ext cx="3062880" cy="27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w="50760">
            <a:noFill/>
          </a:ln>
        </p:spPr>
      </p:sp>
      <p:sp>
        <p:nvSpPr>
          <p:cNvPr id="6" name="CustomShape 7"/>
          <p:cNvSpPr/>
          <p:nvPr/>
        </p:nvSpPr>
        <p:spPr>
          <a:xfrm>
            <a:off x="7373520" y="588960"/>
            <a:ext cx="1599840" cy="3636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w="50760">
            <a:noFill/>
          </a:ln>
        </p:spPr>
      </p:sp>
      <p:sp>
        <p:nvSpPr>
          <p:cNvPr id="7" name="CustomShape 8"/>
          <p:cNvSpPr/>
          <p:nvPr/>
        </p:nvSpPr>
        <p:spPr>
          <a:xfrm>
            <a:off x="9084960" y="-2160"/>
            <a:ext cx="57240" cy="62136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8" name="CustomShape 9"/>
          <p:cNvSpPr/>
          <p:nvPr/>
        </p:nvSpPr>
        <p:spPr>
          <a:xfrm>
            <a:off x="9044640" y="-2160"/>
            <a:ext cx="27000" cy="62136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9" name="CustomShape 10"/>
          <p:cNvSpPr/>
          <p:nvPr/>
        </p:nvSpPr>
        <p:spPr>
          <a:xfrm>
            <a:off x="9025560" y="-2160"/>
            <a:ext cx="8640" cy="62136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10" name="CustomShape 11"/>
          <p:cNvSpPr/>
          <p:nvPr/>
        </p:nvSpPr>
        <p:spPr>
          <a:xfrm>
            <a:off x="8975520" y="-2160"/>
            <a:ext cx="27000" cy="62136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11" name="CustomShape 12"/>
          <p:cNvSpPr/>
          <p:nvPr/>
        </p:nvSpPr>
        <p:spPr>
          <a:xfrm>
            <a:off x="8915760" y="360"/>
            <a:ext cx="54360" cy="58500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12" name="CustomShape 13"/>
          <p:cNvSpPr/>
          <p:nvPr/>
        </p:nvSpPr>
        <p:spPr>
          <a:xfrm>
            <a:off x="8873640" y="360"/>
            <a:ext cx="8640" cy="58500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13" name="CustomShape 14"/>
          <p:cNvSpPr/>
          <p:nvPr/>
        </p:nvSpPr>
        <p:spPr>
          <a:xfrm flipV="1">
            <a:off x="5410080" y="3809520"/>
            <a:ext cx="3733560" cy="90720"/>
          </a:xfrm>
          <a:prstGeom prst="rect">
            <a:avLst/>
          </a:prstGeom>
          <a:solidFill>
            <a:srgbClr val="438086"/>
          </a:solidFill>
          <a:ln w="50760">
            <a:noFill/>
          </a:ln>
        </p:spPr>
      </p:sp>
      <p:sp>
        <p:nvSpPr>
          <p:cNvPr id="14" name="CustomShape 15"/>
          <p:cNvSpPr/>
          <p:nvPr/>
        </p:nvSpPr>
        <p:spPr>
          <a:xfrm flipV="1">
            <a:off x="5410080" y="3896640"/>
            <a:ext cx="3733560" cy="191520"/>
          </a:xfrm>
          <a:prstGeom prst="rect">
            <a:avLst/>
          </a:prstGeom>
          <a:solidFill>
            <a:srgbClr val="438086"/>
          </a:solidFill>
          <a:ln w="50760">
            <a:noFill/>
          </a:ln>
        </p:spPr>
      </p:sp>
      <p:sp>
        <p:nvSpPr>
          <p:cNvPr id="15" name="CustomShape 16"/>
          <p:cNvSpPr/>
          <p:nvPr/>
        </p:nvSpPr>
        <p:spPr>
          <a:xfrm flipV="1">
            <a:off x="5410080" y="4114800"/>
            <a:ext cx="3733560" cy="8640"/>
          </a:xfrm>
          <a:prstGeom prst="rect">
            <a:avLst/>
          </a:prstGeom>
          <a:solidFill>
            <a:srgbClr val="438086"/>
          </a:solidFill>
          <a:ln w="50760">
            <a:noFill/>
          </a:ln>
        </p:spPr>
      </p:sp>
      <p:sp>
        <p:nvSpPr>
          <p:cNvPr id="16" name="CustomShape 17"/>
          <p:cNvSpPr/>
          <p:nvPr/>
        </p:nvSpPr>
        <p:spPr>
          <a:xfrm flipV="1">
            <a:off x="5410080" y="4164120"/>
            <a:ext cx="1965600" cy="18000"/>
          </a:xfrm>
          <a:prstGeom prst="rect">
            <a:avLst/>
          </a:prstGeom>
          <a:solidFill>
            <a:srgbClr val="438086"/>
          </a:solidFill>
          <a:ln w="50760">
            <a:noFill/>
          </a:ln>
        </p:spPr>
      </p:sp>
      <p:sp>
        <p:nvSpPr>
          <p:cNvPr id="17" name="CustomShape 18"/>
          <p:cNvSpPr/>
          <p:nvPr/>
        </p:nvSpPr>
        <p:spPr>
          <a:xfrm flipV="1">
            <a:off x="5410080" y="4199040"/>
            <a:ext cx="1965600" cy="8640"/>
          </a:xfrm>
          <a:prstGeom prst="rect">
            <a:avLst/>
          </a:prstGeom>
          <a:solidFill>
            <a:srgbClr val="438086"/>
          </a:solidFill>
          <a:ln w="50760">
            <a:noFill/>
          </a:ln>
        </p:spPr>
      </p:sp>
      <p:sp>
        <p:nvSpPr>
          <p:cNvPr id="18" name="CustomShape 19"/>
          <p:cNvSpPr/>
          <p:nvPr/>
        </p:nvSpPr>
        <p:spPr>
          <a:xfrm>
            <a:off x="5410080" y="3962520"/>
            <a:ext cx="3062880" cy="27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w="50760">
            <a:noFill/>
          </a:ln>
        </p:spPr>
      </p:sp>
      <p:sp>
        <p:nvSpPr>
          <p:cNvPr id="19" name="CustomShape 20"/>
          <p:cNvSpPr/>
          <p:nvPr/>
        </p:nvSpPr>
        <p:spPr>
          <a:xfrm>
            <a:off x="7376400" y="4061160"/>
            <a:ext cx="1599840" cy="3636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w="50760">
            <a:noFill/>
          </a:ln>
        </p:spPr>
      </p:sp>
      <p:sp>
        <p:nvSpPr>
          <p:cNvPr id="20" name="CustomShape 21"/>
          <p:cNvSpPr/>
          <p:nvPr/>
        </p:nvSpPr>
        <p:spPr>
          <a:xfrm>
            <a:off x="0" y="3649680"/>
            <a:ext cx="9143640" cy="243720"/>
          </a:xfrm>
          <a:prstGeom prst="rect">
            <a:avLst/>
          </a:prstGeom>
          <a:solidFill>
            <a:srgbClr val="438086"/>
          </a:solidFill>
          <a:ln w="50760">
            <a:noFill/>
          </a:ln>
        </p:spPr>
      </p:sp>
      <p:sp>
        <p:nvSpPr>
          <p:cNvPr id="21" name="CustomShape 22"/>
          <p:cNvSpPr/>
          <p:nvPr/>
        </p:nvSpPr>
        <p:spPr>
          <a:xfrm>
            <a:off x="0" y="3675600"/>
            <a:ext cx="9143640" cy="140400"/>
          </a:xfrm>
          <a:prstGeom prst="rect">
            <a:avLst/>
          </a:prstGeom>
          <a:solidFill>
            <a:srgbClr val="438086"/>
          </a:solidFill>
          <a:ln w="50760">
            <a:noFill/>
          </a:ln>
        </p:spPr>
      </p:sp>
      <p:sp>
        <p:nvSpPr>
          <p:cNvPr id="22" name="CustomShape 23"/>
          <p:cNvSpPr/>
          <p:nvPr/>
        </p:nvSpPr>
        <p:spPr>
          <a:xfrm flipV="1">
            <a:off x="6414120" y="3642120"/>
            <a:ext cx="2729520" cy="248040"/>
          </a:xfrm>
          <a:prstGeom prst="rect">
            <a:avLst/>
          </a:prstGeom>
          <a:solidFill>
            <a:srgbClr val="438086"/>
          </a:solidFill>
          <a:ln w="50760">
            <a:noFill/>
          </a:ln>
        </p:spPr>
      </p:sp>
      <p:sp>
        <p:nvSpPr>
          <p:cNvPr id="23" name="CustomShape 24"/>
          <p:cNvSpPr/>
          <p:nvPr/>
        </p:nvSpPr>
        <p:spPr>
          <a:xfrm>
            <a:off x="0" y="0"/>
            <a:ext cx="9143640" cy="3701520"/>
          </a:xfrm>
          <a:prstGeom prst="rect">
            <a:avLst/>
          </a:prstGeom>
          <a:solidFill>
            <a:srgbClr val="424456"/>
          </a:solidFill>
          <a:ln w="50760">
            <a:noFill/>
          </a:ln>
        </p:spPr>
      </p:sp>
      <p:sp>
        <p:nvSpPr>
          <p:cNvPr id="24" name="PlaceHolder 25"/>
          <p:cNvSpPr>
            <a:spLocks noGrp="1"/>
          </p:cNvSpPr>
          <p:nvPr>
            <p:ph type="title"/>
          </p:nvPr>
        </p:nvSpPr>
        <p:spPr>
          <a:xfrm>
            <a:off x="457200" y="2401920"/>
            <a:ext cx="8457840" cy="146952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lang="cs-CZ" sz="4400">
                <a:solidFill>
                  <a:srgbClr val="ffffff"/>
                </a:solidFill>
                <a:latin typeface="Trebuchet MS"/>
              </a:rPr>
              <a:t>Klikněte pro úpravu formátu textu nadpisuKliknutím lze upravit styl.</a:t>
            </a:r>
            <a:endParaRPr/>
          </a:p>
        </p:txBody>
      </p:sp>
      <p:sp>
        <p:nvSpPr>
          <p:cNvPr id="25" name="PlaceHolder 26"/>
          <p:cNvSpPr>
            <a:spLocks noGrp="1"/>
          </p:cNvSpPr>
          <p:nvPr>
            <p:ph type="dt"/>
          </p:nvPr>
        </p:nvSpPr>
        <p:spPr>
          <a:xfrm>
            <a:off x="6705720" y="4206240"/>
            <a:ext cx="959760" cy="45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cs-CZ" sz="800">
                <a:solidFill>
                  <a:srgbClr val="438086"/>
                </a:solidFill>
                <a:latin typeface="Georgia"/>
              </a:rPr>
              <a:t>22. 9. 2015</a:t>
            </a:r>
            <a:endParaRPr/>
          </a:p>
        </p:txBody>
      </p:sp>
      <p:sp>
        <p:nvSpPr>
          <p:cNvPr id="26" name="PlaceHolder 27"/>
          <p:cNvSpPr>
            <a:spLocks noGrp="1"/>
          </p:cNvSpPr>
          <p:nvPr>
            <p:ph type="ftr"/>
          </p:nvPr>
        </p:nvSpPr>
        <p:spPr>
          <a:xfrm>
            <a:off x="5410080" y="4205160"/>
            <a:ext cx="1294920" cy="45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27" name="PlaceHolder 28"/>
          <p:cNvSpPr>
            <a:spLocks noGrp="1"/>
          </p:cNvSpPr>
          <p:nvPr>
            <p:ph type="sldNum"/>
          </p:nvPr>
        </p:nvSpPr>
        <p:spPr>
          <a:xfrm>
            <a:off x="8319960" y="1080"/>
            <a:ext cx="747360" cy="365400"/>
          </a:xfrm>
          <a:prstGeom prst="rect">
            <a:avLst/>
          </a:prstGeom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fld id="{895255E8-3630-4E84-99DC-14C724F0A5A9}" type="slidenum">
              <a:rPr lang="cs-CZ">
                <a:solidFill>
                  <a:srgbClr val="ffffff"/>
                </a:solidFill>
                <a:latin typeface="Georgia"/>
              </a:rPr>
              <a:t>&lt;číslo&gt;</a:t>
            </a:fld>
            <a:endParaRPr/>
          </a:p>
        </p:txBody>
      </p:sp>
      <p:sp>
        <p:nvSpPr>
          <p:cNvPr id="28" name="PlaceHolder 2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cs-CZ"/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Druhá úroveň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cs-CZ"/>
              <a:t>Třetí úroveň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cs-CZ"/>
              <a:t>Čtvrtá úroveň osnovy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cs-CZ"/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cs-CZ"/>
              <a:t>Šestá úroveň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cs-CZ"/>
              <a:t>Sedmá úroveň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ustomShape 1"/>
          <p:cNvSpPr/>
          <p:nvPr/>
        </p:nvSpPr>
        <p:spPr>
          <a:xfrm>
            <a:off x="0" y="366840"/>
            <a:ext cx="9143640" cy="83880"/>
          </a:xfrm>
          <a:prstGeom prst="rect">
            <a:avLst/>
          </a:prstGeom>
          <a:solidFill>
            <a:srgbClr val="438086"/>
          </a:solidFill>
          <a:ln w="50760">
            <a:noFill/>
          </a:ln>
        </p:spPr>
      </p:sp>
      <p:sp>
        <p:nvSpPr>
          <p:cNvPr id="64" name="CustomShape 2"/>
          <p:cNvSpPr/>
          <p:nvPr/>
        </p:nvSpPr>
        <p:spPr>
          <a:xfrm>
            <a:off x="0" y="0"/>
            <a:ext cx="9143640" cy="310320"/>
          </a:xfrm>
          <a:prstGeom prst="rect">
            <a:avLst/>
          </a:prstGeom>
          <a:solidFill>
            <a:srgbClr val="424456"/>
          </a:solidFill>
          <a:ln w="50760">
            <a:noFill/>
          </a:ln>
        </p:spPr>
      </p:sp>
      <p:sp>
        <p:nvSpPr>
          <p:cNvPr id="65" name="CustomShape 3"/>
          <p:cNvSpPr/>
          <p:nvPr/>
        </p:nvSpPr>
        <p:spPr>
          <a:xfrm>
            <a:off x="0" y="308160"/>
            <a:ext cx="9143640" cy="91080"/>
          </a:xfrm>
          <a:prstGeom prst="rect">
            <a:avLst/>
          </a:prstGeom>
          <a:solidFill>
            <a:srgbClr val="438086"/>
          </a:solidFill>
          <a:ln w="50760">
            <a:noFill/>
          </a:ln>
        </p:spPr>
      </p:sp>
      <p:sp>
        <p:nvSpPr>
          <p:cNvPr id="66" name="CustomShape 4"/>
          <p:cNvSpPr/>
          <p:nvPr/>
        </p:nvSpPr>
        <p:spPr>
          <a:xfrm flipV="1">
            <a:off x="5410080" y="360000"/>
            <a:ext cx="3733560" cy="90720"/>
          </a:xfrm>
          <a:prstGeom prst="rect">
            <a:avLst/>
          </a:prstGeom>
          <a:solidFill>
            <a:srgbClr val="438086"/>
          </a:solidFill>
          <a:ln w="50760">
            <a:noFill/>
          </a:ln>
        </p:spPr>
      </p:sp>
      <p:sp>
        <p:nvSpPr>
          <p:cNvPr id="67" name="CustomShape 5"/>
          <p:cNvSpPr/>
          <p:nvPr/>
        </p:nvSpPr>
        <p:spPr>
          <a:xfrm flipV="1">
            <a:off x="5410080" y="439200"/>
            <a:ext cx="3733560" cy="179640"/>
          </a:xfrm>
          <a:prstGeom prst="rect">
            <a:avLst/>
          </a:prstGeom>
          <a:solidFill>
            <a:srgbClr val="438086"/>
          </a:solidFill>
          <a:ln w="50760">
            <a:noFill/>
          </a:ln>
        </p:spPr>
      </p:sp>
      <p:sp>
        <p:nvSpPr>
          <p:cNvPr id="68" name="CustomShape 6"/>
          <p:cNvSpPr/>
          <p:nvPr/>
        </p:nvSpPr>
        <p:spPr>
          <a:xfrm>
            <a:off x="5407200" y="497520"/>
            <a:ext cx="3062880" cy="27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w="50760">
            <a:noFill/>
          </a:ln>
        </p:spPr>
      </p:sp>
      <p:sp>
        <p:nvSpPr>
          <p:cNvPr id="69" name="CustomShape 7"/>
          <p:cNvSpPr/>
          <p:nvPr/>
        </p:nvSpPr>
        <p:spPr>
          <a:xfrm>
            <a:off x="7373520" y="588960"/>
            <a:ext cx="1599840" cy="3636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w="50760">
            <a:noFill/>
          </a:ln>
        </p:spPr>
      </p:sp>
      <p:sp>
        <p:nvSpPr>
          <p:cNvPr id="70" name="CustomShape 8"/>
          <p:cNvSpPr/>
          <p:nvPr/>
        </p:nvSpPr>
        <p:spPr>
          <a:xfrm>
            <a:off x="9084960" y="-2160"/>
            <a:ext cx="57240" cy="62136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71" name="CustomShape 9"/>
          <p:cNvSpPr/>
          <p:nvPr/>
        </p:nvSpPr>
        <p:spPr>
          <a:xfrm>
            <a:off x="9044640" y="-2160"/>
            <a:ext cx="27000" cy="62136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72" name="CustomShape 10"/>
          <p:cNvSpPr/>
          <p:nvPr/>
        </p:nvSpPr>
        <p:spPr>
          <a:xfrm>
            <a:off x="9025560" y="-2160"/>
            <a:ext cx="8640" cy="62136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73" name="CustomShape 11"/>
          <p:cNvSpPr/>
          <p:nvPr/>
        </p:nvSpPr>
        <p:spPr>
          <a:xfrm>
            <a:off x="8975520" y="-2160"/>
            <a:ext cx="27000" cy="62136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74" name="CustomShape 12"/>
          <p:cNvSpPr/>
          <p:nvPr/>
        </p:nvSpPr>
        <p:spPr>
          <a:xfrm>
            <a:off x="8915760" y="360"/>
            <a:ext cx="54360" cy="58500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75" name="CustomShape 13"/>
          <p:cNvSpPr/>
          <p:nvPr/>
        </p:nvSpPr>
        <p:spPr>
          <a:xfrm>
            <a:off x="8873640" y="360"/>
            <a:ext cx="8640" cy="58500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76" name="PlaceHolder 14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32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cs-CZ" sz="4000">
                <a:solidFill>
                  <a:srgbClr val="424456"/>
                </a:solidFill>
                <a:latin typeface="Trebuchet MS"/>
              </a:rPr>
              <a:t>Klikněte pro úpravu formátu textu nadpisuKliknutím lze upravit styl.</a:t>
            </a:r>
            <a:endParaRPr/>
          </a:p>
        </p:txBody>
      </p:sp>
      <p:sp>
        <p:nvSpPr>
          <p:cNvPr id="77" name="PlaceHolder 15"/>
          <p:cNvSpPr>
            <a:spLocks noGrp="1"/>
          </p:cNvSpPr>
          <p:nvPr>
            <p:ph type="body"/>
          </p:nvPr>
        </p:nvSpPr>
        <p:spPr>
          <a:xfrm>
            <a:off x="457200" y="2249280"/>
            <a:ext cx="8229240" cy="432468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25000"/>
              <a:buFont typeface="StarSymbol"/>
              <a:buChar char=""/>
            </a:pPr>
            <a:r>
              <a:rPr lang="cs-CZ" sz="2800">
                <a:solidFill>
                  <a:srgbClr val="000000"/>
                </a:solidFill>
                <a:latin typeface="Georgia"/>
              </a:rPr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 sz="2800">
                <a:solidFill>
                  <a:srgbClr val="000000"/>
                </a:solidFill>
                <a:latin typeface="Georgia"/>
              </a:rPr>
              <a:t>Druhá úroveň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cs-CZ" sz="2800">
                <a:solidFill>
                  <a:srgbClr val="000000"/>
                </a:solidFill>
                <a:latin typeface="Georgia"/>
              </a:rPr>
              <a:t>Třetí úroveň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cs-CZ" sz="2800">
                <a:solidFill>
                  <a:srgbClr val="000000"/>
                </a:solidFill>
                <a:latin typeface="Georgia"/>
              </a:rPr>
              <a:t>Čtvrtá úroveň osnovy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cs-CZ" sz="2800">
                <a:solidFill>
                  <a:srgbClr val="000000"/>
                </a:solidFill>
                <a:latin typeface="Georgia"/>
              </a:rPr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cs-CZ" sz="2800">
                <a:solidFill>
                  <a:srgbClr val="000000"/>
                </a:solidFill>
                <a:latin typeface="Georgia"/>
              </a:rPr>
              <a:t>Šestá úroveň</a:t>
            </a:r>
            <a:endParaRPr/>
          </a:p>
          <a:p>
            <a:pPr>
              <a:lnSpc>
                <a:spcPct val="100000"/>
              </a:lnSpc>
              <a:buFont typeface="Georgia"/>
              <a:buChar char="•"/>
            </a:pPr>
            <a:r>
              <a:rPr lang="cs-CZ" sz="2800">
                <a:solidFill>
                  <a:srgbClr val="000000"/>
                </a:solidFill>
                <a:latin typeface="Georgia"/>
              </a:rPr>
              <a:t>Sedmá úroveňKliknutím lze upravit styly předlohy textu.</a:t>
            </a:r>
            <a:endParaRPr/>
          </a:p>
          <a:p>
            <a:pPr lvl="1">
              <a:lnSpc>
                <a:spcPct val="100000"/>
              </a:lnSpc>
              <a:buFont typeface="Georgia"/>
              <a:buChar char="▫"/>
            </a:pPr>
            <a:r>
              <a:rPr lang="cs-CZ" sz="2600">
                <a:solidFill>
                  <a:srgbClr val="438086"/>
                </a:solidFill>
                <a:latin typeface="Georgia"/>
              </a:rPr>
              <a:t>Druhá úroveň</a:t>
            </a:r>
            <a:endParaRPr/>
          </a:p>
          <a:p>
            <a:pPr lvl="2">
              <a:lnSpc>
                <a:spcPct val="100000"/>
              </a:lnSpc>
              <a:buFont charset="2" typeface="Wingdings 2"/>
              <a:buChar char=""/>
            </a:pPr>
            <a:r>
              <a:rPr lang="cs-CZ" sz="2400">
                <a:solidFill>
                  <a:srgbClr val="53548a"/>
                </a:solidFill>
                <a:latin typeface="Georgia"/>
              </a:rPr>
              <a:t>Třetí úroveň</a:t>
            </a:r>
            <a:endParaRPr/>
          </a:p>
          <a:p>
            <a:pPr lvl="3">
              <a:lnSpc>
                <a:spcPct val="100000"/>
              </a:lnSpc>
              <a:buFont charset="2" typeface="Wingdings 2"/>
              <a:buChar char=""/>
            </a:pPr>
            <a:r>
              <a:rPr lang="cs-CZ" sz="2200">
                <a:solidFill>
                  <a:srgbClr val="53548a"/>
                </a:solidFill>
                <a:latin typeface="Georgia"/>
              </a:rPr>
              <a:t>Čtvrtá úroveň</a:t>
            </a:r>
            <a:endParaRPr/>
          </a:p>
          <a:p>
            <a:pPr lvl="4">
              <a:lnSpc>
                <a:spcPct val="100000"/>
              </a:lnSpc>
              <a:buFont typeface="Georgia"/>
              <a:buChar char="▫"/>
            </a:pPr>
            <a:r>
              <a:rPr lang="cs-CZ" sz="2000">
                <a:solidFill>
                  <a:srgbClr val="a04da3"/>
                </a:solidFill>
                <a:latin typeface="Georgia"/>
              </a:rPr>
              <a:t>Pátá úroveň</a:t>
            </a:r>
            <a:endParaRPr/>
          </a:p>
        </p:txBody>
      </p:sp>
      <p:sp>
        <p:nvSpPr>
          <p:cNvPr id="78" name="PlaceHolder 16"/>
          <p:cNvSpPr>
            <a:spLocks noGrp="1"/>
          </p:cNvSpPr>
          <p:nvPr>
            <p:ph type="dt"/>
          </p:nvPr>
        </p:nvSpPr>
        <p:spPr>
          <a:xfrm>
            <a:off x="6586560" y="612720"/>
            <a:ext cx="956880" cy="45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cs-CZ" sz="800">
                <a:solidFill>
                  <a:srgbClr val="438086"/>
                </a:solidFill>
                <a:latin typeface="Georgia"/>
              </a:rPr>
              <a:t>22. 9. 2015</a:t>
            </a:r>
            <a:endParaRPr/>
          </a:p>
        </p:txBody>
      </p:sp>
      <p:sp>
        <p:nvSpPr>
          <p:cNvPr id="79" name="PlaceHolder 17"/>
          <p:cNvSpPr>
            <a:spLocks noGrp="1"/>
          </p:cNvSpPr>
          <p:nvPr>
            <p:ph type="ftr"/>
          </p:nvPr>
        </p:nvSpPr>
        <p:spPr>
          <a:xfrm>
            <a:off x="5257800" y="612720"/>
            <a:ext cx="1325520" cy="45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80" name="PlaceHolder 18"/>
          <p:cNvSpPr>
            <a:spLocks noGrp="1"/>
          </p:cNvSpPr>
          <p:nvPr>
            <p:ph type="sldNum"/>
          </p:nvPr>
        </p:nvSpPr>
        <p:spPr>
          <a:xfrm>
            <a:off x="8174880" y="2160"/>
            <a:ext cx="761760" cy="365400"/>
          </a:xfrm>
          <a:prstGeom prst="rect">
            <a:avLst/>
          </a:prstGeom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fld id="{9B207485-BCBD-4502-9845-206FD1FAF621}" type="slidenum">
              <a:rPr lang="cs-CZ">
                <a:solidFill>
                  <a:srgbClr val="ffffff"/>
                </a:solidFill>
                <a:latin typeface="Georgia"/>
              </a:rPr>
              <a:t>&lt;číslo&gt;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115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720" y="1080"/>
            <a:ext cx="9141840" cy="6860160"/>
          </a:xfrm>
          <a:prstGeom prst="rect">
            <a:avLst/>
          </a:prstGeom>
          <a:ln>
            <a:noFill/>
          </a:ln>
        </p:spPr>
      </p:pic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8229600" cy="1132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cs-CZ"/>
              <a:t>Klikněte pro úpravu formátu textu nadpisu</a:t>
            </a:r>
            <a:endParaRPr/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822960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cs-CZ"/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"/>
            </a:pPr>
            <a:r>
              <a:rPr lang="cs-CZ"/>
              <a:t>Druhá úroveň</a:t>
            </a:r>
            <a:endParaRPr/>
          </a:p>
          <a:p>
            <a:pPr lvl="2">
              <a:buSzPct val="25000"/>
              <a:buFont typeface="StarSymbol"/>
              <a:buChar char=""/>
            </a:pPr>
            <a:r>
              <a:rPr lang="cs-CZ"/>
              <a:t>Třetí úroveň</a:t>
            </a:r>
            <a:endParaRPr/>
          </a:p>
          <a:p>
            <a:pPr lvl="3">
              <a:buSzPct val="25000"/>
              <a:buFont typeface="StarSymbol"/>
              <a:buChar char=""/>
            </a:pPr>
            <a:r>
              <a:rPr lang="cs-CZ"/>
              <a:t>Čtvrtá úroveň osnovy</a:t>
            </a:r>
            <a:endParaRPr/>
          </a:p>
          <a:p>
            <a:pPr lvl="4">
              <a:buSzPct val="25000"/>
              <a:buFont typeface="StarSymbol"/>
              <a:buChar char=""/>
            </a:pPr>
            <a:r>
              <a:rPr lang="cs-CZ"/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cs-CZ"/>
              <a:t>Šestá úroveň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cs-CZ"/>
              <a:t>Sedmá úroveň</a:t>
            </a:r>
            <a:endParaRPr/>
          </a:p>
        </p:txBody>
      </p:sp>
      <p:sp>
        <p:nvSpPr>
          <p:cNvPr id="118" name="PlaceHolder 3"/>
          <p:cNvSpPr>
            <a:spLocks noGrp="1"/>
          </p:cNvSpPr>
          <p:nvPr>
            <p:ph type="dt"/>
          </p:nvPr>
        </p:nvSpPr>
        <p:spPr>
          <a:xfrm>
            <a:off x="457200" y="6247080"/>
            <a:ext cx="2130120" cy="472320"/>
          </a:xfrm>
          <a:prstGeom prst="rect">
            <a:avLst/>
          </a:prstGeom>
        </p:spPr>
        <p:txBody>
          <a:bodyPr bIns="0" lIns="0" rIns="0" tIns="0" wrap="none"/>
          <a:p>
            <a:r>
              <a:rPr lang="cs-CZ" sz="1400"/>
              <a:t>&lt;datum/čas&gt;</a:t>
            </a:r>
            <a:endParaRPr/>
          </a:p>
        </p:txBody>
      </p:sp>
      <p:sp>
        <p:nvSpPr>
          <p:cNvPr id="119" name="PlaceHolder 4"/>
          <p:cNvSpPr>
            <a:spLocks noGrp="1"/>
          </p:cNvSpPr>
          <p:nvPr>
            <p:ph type="ftr"/>
          </p:nvPr>
        </p:nvSpPr>
        <p:spPr>
          <a:xfrm>
            <a:off x="3126600" y="6247080"/>
            <a:ext cx="2898360" cy="472320"/>
          </a:xfrm>
          <a:prstGeom prst="rect">
            <a:avLst/>
          </a:prstGeom>
        </p:spPr>
        <p:txBody>
          <a:bodyPr bIns="0" lIns="0" rIns="0" tIns="0" wrap="none"/>
          <a:p>
            <a:pPr algn="ctr"/>
            <a:r>
              <a:rPr lang="cs-CZ" sz="1400"/>
              <a:t>&lt;zápatí&gt;</a:t>
            </a:r>
            <a:endParaRPr/>
          </a:p>
        </p:txBody>
      </p:sp>
      <p:sp>
        <p:nvSpPr>
          <p:cNvPr id="120" name="PlaceHolder 5"/>
          <p:cNvSpPr>
            <a:spLocks noGrp="1"/>
          </p:cNvSpPr>
          <p:nvPr>
            <p:ph type="sldNum"/>
          </p:nvPr>
        </p:nvSpPr>
        <p:spPr>
          <a:xfrm>
            <a:off x="6555600" y="6247080"/>
            <a:ext cx="2130120" cy="472320"/>
          </a:xfrm>
          <a:prstGeom prst="rect">
            <a:avLst/>
          </a:prstGeom>
        </p:spPr>
        <p:txBody>
          <a:bodyPr bIns="0" lIns="0" rIns="0" tIns="0" wrap="none"/>
          <a:p>
            <a:pPr algn="r"/>
            <a:fld id="{8410D899-8027-4B3D-8EB6-E6ECDC75138A}" type="slidenum">
              <a:rPr lang="cs-CZ" sz="1400"/>
              <a:t>&lt;číslo&gt;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png"/><Relationship Id="rId3" Type="http://schemas.openxmlformats.org/officeDocument/2006/relationships/slideLayout" Target="../slideLayouts/slideLayout14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Shape 1"/>
          <p:cNvSpPr txBox="1"/>
          <p:nvPr/>
        </p:nvSpPr>
        <p:spPr>
          <a:xfrm>
            <a:off x="379080" y="2061000"/>
            <a:ext cx="8457840" cy="1469520"/>
          </a:xfrm>
          <a:prstGeom prst="rect">
            <a:avLst/>
          </a:prstGeom>
        </p:spPr>
        <p:txBody>
          <a:bodyPr anchor="b" bIns="45000" lIns="90000" rIns="90000" tIns="45000"/>
          <a:p>
            <a:pPr algn="ctr">
              <a:lnSpc>
                <a:spcPct val="100000"/>
              </a:lnSpc>
            </a:pPr>
            <a:r>
              <a:rPr lang="cs-CZ" sz="4400">
                <a:solidFill>
                  <a:srgbClr val="ffffff"/>
                </a:solidFill>
                <a:latin typeface="Trebuchet MS"/>
              </a:rPr>
              <a:t>Regionální politika a regionální rozvoj</a:t>
            </a:r>
            <a:endParaRPr/>
          </a:p>
        </p:txBody>
      </p:sp>
      <p:sp>
        <p:nvSpPr>
          <p:cNvPr id="156" name="TextShape 2"/>
          <p:cNvSpPr txBox="1"/>
          <p:nvPr/>
        </p:nvSpPr>
        <p:spPr>
          <a:xfrm>
            <a:off x="4356000" y="6309360"/>
            <a:ext cx="4787640" cy="548280"/>
          </a:xfrm>
          <a:prstGeom prst="rect">
            <a:avLst/>
          </a:prstGeom>
        </p:spPr>
        <p:txBody>
          <a:bodyPr bIns="45000" lIns="90000" rIns="90000" tIns="45000"/>
          <a:p>
            <a:pPr algn="r">
              <a:lnSpc>
                <a:spcPct val="100000"/>
              </a:lnSpc>
            </a:pPr>
            <a:r>
              <a:rPr lang="cs-CZ" sz="2400">
                <a:solidFill>
                  <a:srgbClr val="ffffff"/>
                </a:solidFill>
                <a:latin typeface="Georgia"/>
              </a:rPr>
              <a:t>Mgr. Tomáš Novotný</a:t>
            </a:r>
            <a:endParaRPr/>
          </a:p>
        </p:txBody>
      </p:sp>
      <p:sp>
        <p:nvSpPr>
          <p:cNvPr id="157" name="CustomShape 3"/>
          <p:cNvSpPr/>
          <p:nvPr/>
        </p:nvSpPr>
        <p:spPr>
          <a:xfrm>
            <a:off x="144000" y="6408000"/>
            <a:ext cx="406764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cs-CZ">
                <a:solidFill>
                  <a:srgbClr val="ffffff"/>
                </a:solidFill>
                <a:latin typeface="Georgia"/>
              </a:rPr>
              <a:t>23. 9. 2015</a:t>
            </a:r>
            <a:endParaRPr/>
          </a:p>
        </p:txBody>
      </p:sp>
      <p:sp>
        <p:nvSpPr>
          <p:cNvPr id="158" name="CustomShape 4"/>
          <p:cNvSpPr/>
          <p:nvPr/>
        </p:nvSpPr>
        <p:spPr>
          <a:xfrm>
            <a:off x="2699640" y="3861000"/>
            <a:ext cx="381600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cs-CZ">
                <a:solidFill>
                  <a:srgbClr val="ffffff"/>
                </a:solidFill>
                <a:latin typeface="Georgia"/>
              </a:rPr>
              <a:t>Úvodní cvičení</a:t>
            </a:r>
            <a:endParaRPr/>
          </a:p>
        </p:txBody>
      </p:sp>
      <p:pic>
        <p:nvPicPr>
          <p:cNvPr descr="" id="159" name="Picture 14"/>
          <p:cNvPicPr/>
          <p:nvPr/>
        </p:nvPicPr>
        <p:blipFill>
          <a:blip r:embed="rId2"/>
          <a:stretch>
            <a:fillRect/>
          </a:stretch>
        </p:blipFill>
        <p:spPr>
          <a:xfrm>
            <a:off x="2267640" y="0"/>
            <a:ext cx="4647960" cy="100944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dur="indefinite" id="1" nodeType="tmRoot" restart="never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extShape 1"/>
          <p:cNvSpPr txBox="1"/>
          <p:nvPr/>
        </p:nvSpPr>
        <p:spPr>
          <a:xfrm>
            <a:off x="457200" y="1143000"/>
            <a:ext cx="8229240" cy="106632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cs-CZ" sz="4000">
                <a:solidFill>
                  <a:srgbClr val="424456"/>
                </a:solidFill>
                <a:latin typeface="Trebuchet MS"/>
              </a:rPr>
              <a:t>Cíl cvičení a jeho výstup</a:t>
            </a:r>
            <a:endParaRPr/>
          </a:p>
        </p:txBody>
      </p:sp>
      <p:sp>
        <p:nvSpPr>
          <p:cNvPr id="178" name="TextShape 2"/>
          <p:cNvSpPr txBox="1"/>
          <p:nvPr/>
        </p:nvSpPr>
        <p:spPr>
          <a:xfrm>
            <a:off x="457200" y="2249280"/>
            <a:ext cx="8229240" cy="432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Font typeface="Georgia"/>
              <a:buChar char="•"/>
            </a:pPr>
            <a:r>
              <a:rPr lang="cs-CZ" sz="2800">
                <a:solidFill>
                  <a:srgbClr val="000000"/>
                </a:solidFill>
                <a:latin typeface="Georgia"/>
              </a:rPr>
              <a:t>konfrontovat názory, argumentovat stanoviska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Georgia"/>
              <a:buChar char="•"/>
            </a:pPr>
            <a:r>
              <a:rPr lang="cs-CZ" sz="2800">
                <a:solidFill>
                  <a:srgbClr val="000000"/>
                </a:solidFill>
                <a:latin typeface="Georgia"/>
              </a:rPr>
              <a:t>cení se i protikladné názory uvnitř dvojic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Georgia"/>
              <a:buChar char="•"/>
            </a:pPr>
            <a:r>
              <a:rPr lang="cs-CZ" sz="2800">
                <a:solidFill>
                  <a:srgbClr val="000000"/>
                </a:solidFill>
                <a:latin typeface="Georgia"/>
              </a:rPr>
              <a:t>stačí v odrážkách, ale vždy s odůvodněním vašeho stanoviska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Georgia"/>
              <a:buChar char="•"/>
            </a:pPr>
            <a:r>
              <a:rPr lang="cs-CZ" sz="2800">
                <a:solidFill>
                  <a:srgbClr val="000000"/>
                </a:solidFill>
                <a:latin typeface="Georgia"/>
              </a:rPr>
              <a:t>podklad pro následnou diskuzi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cs-CZ" sz="2800">
                <a:solidFill>
                  <a:srgbClr val="000000"/>
                </a:solidFill>
                <a:latin typeface="Georgia"/>
              </a:rPr>
              <a:t>Výstup: </a:t>
            </a:r>
            <a:endParaRPr/>
          </a:p>
          <a:p>
            <a:pPr>
              <a:lnSpc>
                <a:spcPct val="100000"/>
              </a:lnSpc>
              <a:buFont typeface="Georgia"/>
              <a:buChar char="•"/>
            </a:pPr>
            <a:r>
              <a:rPr lang="cs-CZ" sz="2800">
                <a:solidFill>
                  <a:srgbClr val="000000"/>
                </a:solidFill>
                <a:latin typeface="Georgia"/>
              </a:rPr>
              <a:t>text (2400-2800 znaků vč. mezer)</a:t>
            </a:r>
            <a:endParaRPr/>
          </a:p>
          <a:p>
            <a:pPr>
              <a:lnSpc>
                <a:spcPct val="100000"/>
              </a:lnSpc>
              <a:buFont typeface="Georgia"/>
              <a:buChar char="•"/>
            </a:pPr>
            <a:r>
              <a:rPr lang="cs-CZ" sz="2800">
                <a:solidFill>
                  <a:srgbClr val="000000"/>
                </a:solidFill>
                <a:latin typeface="Georgia"/>
              </a:rPr>
              <a:t>odevzdat do konce týdne (neděle 27. 9., 23.59)</a:t>
            </a:r>
            <a:endParaRPr/>
          </a:p>
        </p:txBody>
      </p:sp>
    </p:spTree>
  </p:cSld>
  <p:timing>
    <p:tnLst>
      <p:par>
        <p:cTn dur="indefinite" id="15" nodeType="tmRoot" restart="never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Shape 1"/>
          <p:cNvSpPr txBox="1"/>
          <p:nvPr/>
        </p:nvSpPr>
        <p:spPr>
          <a:xfrm>
            <a:off x="457200" y="1143000"/>
            <a:ext cx="8229240" cy="1066320"/>
          </a:xfrm>
          <a:prstGeom prst="rect">
            <a:avLst/>
          </a:prstGeom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cs-CZ" sz="4000">
                <a:solidFill>
                  <a:srgbClr val="424456"/>
                </a:solidFill>
                <a:latin typeface="Trebuchet MS"/>
              </a:rPr>
              <a:t>Kontakt</a:t>
            </a:r>
            <a:endParaRPr/>
          </a:p>
        </p:txBody>
      </p:sp>
      <p:sp>
        <p:nvSpPr>
          <p:cNvPr id="180" name="TextShape 2"/>
          <p:cNvSpPr txBox="1"/>
          <p:nvPr/>
        </p:nvSpPr>
        <p:spPr>
          <a:xfrm>
            <a:off x="467640" y="1412640"/>
            <a:ext cx="822924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cs-CZ" sz="2800">
                <a:solidFill>
                  <a:srgbClr val="000000"/>
                </a:solidFill>
                <a:latin typeface="Georgia"/>
              </a:rPr>
              <a:t>Mgr. Tomáš Novotný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800" u="sng">
                <a:solidFill>
                  <a:srgbClr val="3e3f67"/>
                </a:solidFill>
                <a:latin typeface="Georgia"/>
              </a:rPr>
              <a:t>t.n@mail.muni.cz</a:t>
            </a:r>
            <a:r>
              <a:rPr lang="cs-CZ" sz="2800">
                <a:solidFill>
                  <a:srgbClr val="000000"/>
                </a:solidFill>
                <a:latin typeface="Georgia"/>
              </a:rPr>
              <a:t>
</a:t>
            </a:r>
            <a:r>
              <a:rPr lang="cs-CZ" sz="2800">
                <a:solidFill>
                  <a:srgbClr val="000000"/>
                </a:solidFill>
                <a:latin typeface="Georgia"/>
              </a:rPr>
              <a:t>Budova: 04 </a:t>
            </a:r>
            <a:r>
              <a:rPr lang="cs-CZ" sz="2800">
                <a:solidFill>
                  <a:srgbClr val="000000"/>
                </a:solidFill>
                <a:latin typeface="Georgia"/>
              </a:rPr>
              <a:t>
</a:t>
            </a:r>
            <a:r>
              <a:rPr lang="cs-CZ" sz="2800">
                <a:solidFill>
                  <a:srgbClr val="000000"/>
                </a:solidFill>
                <a:latin typeface="Georgia"/>
              </a:rPr>
              <a:t>Místnost: 03012 (podkroví vlevo)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</p:spTree>
  </p:cSld>
  <p:timing>
    <p:tnLst>
      <p:par>
        <p:cTn dur="indefinite" id="17" nodeType="tmRoot" restart="never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extShape 1"/>
          <p:cNvSpPr txBox="1"/>
          <p:nvPr/>
        </p:nvSpPr>
        <p:spPr>
          <a:xfrm>
            <a:off x="457200" y="1143000"/>
            <a:ext cx="8229240" cy="1066320"/>
          </a:xfrm>
          <a:prstGeom prst="rect">
            <a:avLst/>
          </a:prstGeom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cs-CZ" sz="4000">
                <a:solidFill>
                  <a:srgbClr val="424456"/>
                </a:solidFill>
                <a:latin typeface="Trebuchet MS"/>
              </a:rPr>
              <a:t>Kontakt</a:t>
            </a:r>
            <a:endParaRPr/>
          </a:p>
        </p:txBody>
      </p:sp>
      <p:sp>
        <p:nvSpPr>
          <p:cNvPr id="182" name="TextShape 2"/>
          <p:cNvSpPr txBox="1"/>
          <p:nvPr/>
        </p:nvSpPr>
        <p:spPr>
          <a:xfrm>
            <a:off x="467640" y="1412640"/>
            <a:ext cx="822924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cs-CZ" sz="2800">
                <a:solidFill>
                  <a:srgbClr val="000000"/>
                </a:solidFill>
                <a:latin typeface="Georgia"/>
              </a:rPr>
              <a:t>Mgr. Tomáš Novotný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800" u="sng">
                <a:solidFill>
                  <a:srgbClr val="3e3f67"/>
                </a:solidFill>
                <a:latin typeface="Georgia"/>
              </a:rPr>
              <a:t>t.n@mail.muni.cz</a:t>
            </a:r>
            <a:r>
              <a:rPr lang="cs-CZ" sz="2800">
                <a:solidFill>
                  <a:srgbClr val="000000"/>
                </a:solidFill>
                <a:latin typeface="Georgia"/>
              </a:rPr>
              <a:t>
</a:t>
            </a:r>
            <a:r>
              <a:rPr lang="cs-CZ" sz="2800">
                <a:solidFill>
                  <a:srgbClr val="000000"/>
                </a:solidFill>
                <a:latin typeface="Georgia"/>
              </a:rPr>
              <a:t>Budova: 04 </a:t>
            </a:r>
            <a:r>
              <a:rPr lang="cs-CZ" sz="2800">
                <a:solidFill>
                  <a:srgbClr val="000000"/>
                </a:solidFill>
                <a:latin typeface="Georgia"/>
              </a:rPr>
              <a:t>
</a:t>
            </a:r>
            <a:r>
              <a:rPr lang="cs-CZ" sz="2800">
                <a:solidFill>
                  <a:srgbClr val="000000"/>
                </a:solidFill>
                <a:latin typeface="Georgia"/>
              </a:rPr>
              <a:t>Místnost: 03012 (podkroví vlevo)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b="1" lang="cs-CZ" sz="2800">
                <a:solidFill>
                  <a:srgbClr val="262626"/>
                </a:solidFill>
                <a:latin typeface="Georgia"/>
              </a:rPr>
              <a:t>Děkuji za pozornost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cs-CZ" sz="2800">
                <a:solidFill>
                  <a:srgbClr val="262626"/>
                </a:solidFill>
                <a:latin typeface="Georgia"/>
              </a:rPr>
              <a:t>a přeji pěkný zbytek večera</a:t>
            </a:r>
            <a:endParaRPr/>
          </a:p>
        </p:txBody>
      </p:sp>
    </p:spTree>
  </p:cSld>
  <p:timing>
    <p:tnLst>
      <p:par>
        <p:cTn dur="indefinite" id="19" nodeType="tmRoot" restart="never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457200" y="1143000"/>
            <a:ext cx="8229240" cy="1066320"/>
          </a:xfrm>
          <a:prstGeom prst="rect">
            <a:avLst/>
          </a:prstGeom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cs-CZ" sz="4000">
                <a:solidFill>
                  <a:srgbClr val="424456"/>
                </a:solidFill>
                <a:latin typeface="Trebuchet MS"/>
              </a:rPr>
              <a:t>Organizace předmětu</a:t>
            </a:r>
            <a:endParaRPr/>
          </a:p>
        </p:txBody>
      </p:sp>
      <p:sp>
        <p:nvSpPr>
          <p:cNvPr id="161" name="TextShape 2"/>
          <p:cNvSpPr txBox="1"/>
          <p:nvPr/>
        </p:nvSpPr>
        <p:spPr>
          <a:xfrm>
            <a:off x="410760" y="2376000"/>
            <a:ext cx="8229240" cy="39150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i="1" lang="cs-CZ" sz="2800">
                <a:solidFill>
                  <a:srgbClr val="000000"/>
                </a:solidFill>
                <a:latin typeface="Georgia"/>
              </a:rPr>
              <a:t>Přednáška</a:t>
            </a:r>
            <a:endParaRPr/>
          </a:p>
          <a:p>
            <a:pPr>
              <a:lnSpc>
                <a:spcPct val="100000"/>
              </a:lnSpc>
            </a:pPr>
            <a:r>
              <a:rPr lang="cs-CZ" sz="2400">
                <a:solidFill>
                  <a:srgbClr val="000000"/>
                </a:solidFill>
                <a:latin typeface="Georgia"/>
              </a:rPr>
              <a:t>Z4, Út 16.00 – 17.50, </a:t>
            </a:r>
            <a:r>
              <a:rPr b="1" lang="cs-CZ" sz="2400">
                <a:solidFill>
                  <a:srgbClr val="000000"/>
                </a:solidFill>
                <a:latin typeface="Georgia"/>
              </a:rPr>
              <a:t>Mgr. Ivan Andráško, PhD.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i="1" lang="cs-CZ" sz="2800">
                <a:solidFill>
                  <a:srgbClr val="000000"/>
                </a:solidFill>
                <a:latin typeface="Georgia"/>
              </a:rPr>
              <a:t>Seminář</a:t>
            </a:r>
            <a:endParaRPr/>
          </a:p>
          <a:p>
            <a:pPr>
              <a:lnSpc>
                <a:spcPct val="100000"/>
              </a:lnSpc>
            </a:pPr>
            <a:r>
              <a:rPr lang="cs-CZ" sz="2400">
                <a:solidFill>
                  <a:srgbClr val="000000"/>
                </a:solidFill>
                <a:latin typeface="Georgia"/>
              </a:rPr>
              <a:t>Z4, Út 19.00 – 19.50, </a:t>
            </a:r>
            <a:r>
              <a:rPr b="1" lang="cs-CZ" sz="2400">
                <a:solidFill>
                  <a:srgbClr val="000000"/>
                </a:solidFill>
                <a:latin typeface="Georgia"/>
              </a:rPr>
              <a:t>Mgr. Tomáš Novotný</a:t>
            </a:r>
            <a:r>
              <a:rPr lang="cs-CZ" sz="2400">
                <a:solidFill>
                  <a:srgbClr val="000000"/>
                </a:solidFill>
                <a:latin typeface="Georgia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i="1" lang="cs-CZ" sz="2800">
                <a:solidFill>
                  <a:srgbClr val="000000"/>
                </a:solidFill>
                <a:latin typeface="Georgia"/>
              </a:rPr>
              <a:t>Rozsah výuky, hodnocení</a:t>
            </a:r>
            <a:endParaRPr/>
          </a:p>
          <a:p>
            <a:pPr>
              <a:lnSpc>
                <a:spcPct val="100000"/>
              </a:lnSpc>
            </a:pPr>
            <a:r>
              <a:rPr lang="cs-CZ" sz="2400">
                <a:solidFill>
                  <a:srgbClr val="000000"/>
                </a:solidFill>
                <a:latin typeface="Georgia"/>
              </a:rPr>
              <a:t>2/1, 3+2 kredity (zk) </a:t>
            </a:r>
            <a:endParaRPr/>
          </a:p>
        </p:txBody>
      </p:sp>
    </p:spTree>
  </p:cSld>
  <p:timing>
    <p:tnLst>
      <p:par>
        <p:cTn dur="indefinite" id="3" nodeType="tmRoot" restart="never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457200" y="1143000"/>
            <a:ext cx="8229240" cy="1066320"/>
          </a:xfrm>
          <a:prstGeom prst="rect">
            <a:avLst/>
          </a:prstGeom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cs-CZ" sz="4000">
                <a:solidFill>
                  <a:srgbClr val="424456"/>
                </a:solidFill>
                <a:latin typeface="Trebuchet MS"/>
              </a:rPr>
              <a:t>Organizace předmětu</a:t>
            </a:r>
            <a:endParaRPr/>
          </a:p>
        </p:txBody>
      </p:sp>
      <p:sp>
        <p:nvSpPr>
          <p:cNvPr id="163" name="TextShape 2"/>
          <p:cNvSpPr txBox="1"/>
          <p:nvPr/>
        </p:nvSpPr>
        <p:spPr>
          <a:xfrm>
            <a:off x="410760" y="2376000"/>
            <a:ext cx="8229240" cy="39150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i="1" lang="cs-CZ" sz="2800">
                <a:solidFill>
                  <a:srgbClr val="000000"/>
                </a:solidFill>
                <a:latin typeface="Georgia"/>
              </a:rPr>
              <a:t>Přednáška</a:t>
            </a:r>
            <a:endParaRPr/>
          </a:p>
          <a:p>
            <a:pPr>
              <a:lnSpc>
                <a:spcPct val="100000"/>
              </a:lnSpc>
            </a:pPr>
            <a:r>
              <a:rPr lang="cs-CZ" sz="2400">
                <a:solidFill>
                  <a:srgbClr val="000000"/>
                </a:solidFill>
                <a:latin typeface="Georgia"/>
              </a:rPr>
              <a:t>Z4, Út 16.00 – 17.50, </a:t>
            </a:r>
            <a:r>
              <a:rPr b="1" lang="cs-CZ" sz="2400">
                <a:solidFill>
                  <a:srgbClr val="000000"/>
                </a:solidFill>
                <a:latin typeface="Georgia"/>
              </a:rPr>
              <a:t>Mgr. Ivan Andráško, PhD.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i="1" lang="cs-CZ" sz="2800">
                <a:solidFill>
                  <a:srgbClr val="000000"/>
                </a:solidFill>
                <a:latin typeface="Georgia"/>
              </a:rPr>
              <a:t>Seminář</a:t>
            </a:r>
            <a:endParaRPr/>
          </a:p>
          <a:p>
            <a:pPr>
              <a:lnSpc>
                <a:spcPct val="100000"/>
              </a:lnSpc>
            </a:pPr>
            <a:r>
              <a:rPr lang="cs-CZ" sz="2400">
                <a:solidFill>
                  <a:srgbClr val="000000"/>
                </a:solidFill>
                <a:latin typeface="Georgia"/>
              </a:rPr>
              <a:t>Z4, Út 19.00 – 19.50, </a:t>
            </a:r>
            <a:r>
              <a:rPr b="1" lang="cs-CZ" sz="2400">
                <a:solidFill>
                  <a:srgbClr val="000000"/>
                </a:solidFill>
                <a:latin typeface="Georgia"/>
              </a:rPr>
              <a:t>Mgr. Tomáš Novotný</a:t>
            </a:r>
            <a:r>
              <a:rPr lang="cs-CZ" sz="2400">
                <a:solidFill>
                  <a:srgbClr val="000000"/>
                </a:solidFill>
                <a:latin typeface="Georgia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i="1" lang="cs-CZ" sz="2800">
                <a:solidFill>
                  <a:srgbClr val="000000"/>
                </a:solidFill>
                <a:latin typeface="Georgia"/>
              </a:rPr>
              <a:t>Rozsah výuky, hodnocení</a:t>
            </a:r>
            <a:endParaRPr/>
          </a:p>
          <a:p>
            <a:pPr>
              <a:lnSpc>
                <a:spcPct val="100000"/>
              </a:lnSpc>
            </a:pPr>
            <a:r>
              <a:rPr lang="cs-CZ" sz="2400">
                <a:solidFill>
                  <a:srgbClr val="000000"/>
                </a:solidFill>
                <a:latin typeface="Georgia"/>
              </a:rPr>
              <a:t>2/1, 3+2 kredity (zk) </a:t>
            </a:r>
            <a:endParaRPr/>
          </a:p>
        </p:txBody>
      </p:sp>
      <p:pic>
        <p:nvPicPr>
          <p:cNvPr descr="" id="164" name=""/>
          <p:cNvPicPr/>
          <p:nvPr/>
        </p:nvPicPr>
        <p:blipFill>
          <a:blip r:embed="rId1"/>
          <a:stretch>
            <a:fillRect/>
          </a:stretch>
        </p:blipFill>
        <p:spPr>
          <a:xfrm>
            <a:off x="7632000" y="3672000"/>
            <a:ext cx="1082160" cy="13136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dur="indefinite" id="5" nodeType="tmRoot" restart="never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Shape 1"/>
          <p:cNvSpPr txBox="1"/>
          <p:nvPr/>
        </p:nvSpPr>
        <p:spPr>
          <a:xfrm>
            <a:off x="457200" y="1143000"/>
            <a:ext cx="8229240" cy="106632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cs-CZ" sz="4000">
                <a:solidFill>
                  <a:srgbClr val="424456"/>
                </a:solidFill>
                <a:latin typeface="Trebuchet MS"/>
              </a:rPr>
              <a:t>Podmínky pro získání zápočtu</a:t>
            </a:r>
            <a:endParaRPr/>
          </a:p>
        </p:txBody>
      </p:sp>
      <p:sp>
        <p:nvSpPr>
          <p:cNvPr id="166" name="TextShape 2"/>
          <p:cNvSpPr txBox="1"/>
          <p:nvPr/>
        </p:nvSpPr>
        <p:spPr>
          <a:xfrm>
            <a:off x="457200" y="2249280"/>
            <a:ext cx="8229240" cy="432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Font typeface="Trebuchet MS"/>
              <a:buAutoNum type="arabicPeriod"/>
            </a:pPr>
            <a:r>
              <a:rPr lang="cs-CZ" sz="2800">
                <a:solidFill>
                  <a:srgbClr val="000000"/>
                </a:solidFill>
                <a:latin typeface="Georgia"/>
              </a:rPr>
              <a:t>Aktivní účast na seminářích + docházka</a:t>
            </a:r>
            <a:endParaRPr/>
          </a:p>
          <a:p>
            <a:pPr lvl="2">
              <a:lnSpc>
                <a:spcPct val="100000"/>
              </a:lnSpc>
              <a:buFont charset="2" typeface="Wingdings 2"/>
              <a:buChar char=""/>
            </a:pPr>
            <a:r>
              <a:rPr lang="cs-CZ" sz="2400">
                <a:solidFill>
                  <a:srgbClr val="53548a"/>
                </a:solidFill>
                <a:latin typeface="Georgia"/>
              </a:rPr>
              <a:t>práce ve skupinách, diskuze…</a:t>
            </a:r>
            <a:endParaRPr/>
          </a:p>
          <a:p>
            <a:pPr lvl="2">
              <a:lnSpc>
                <a:spcPct val="100000"/>
              </a:lnSpc>
              <a:buFont charset="2" typeface="Wingdings 2"/>
              <a:buChar char=""/>
            </a:pPr>
            <a:r>
              <a:rPr lang="cs-CZ" sz="2400">
                <a:solidFill>
                  <a:srgbClr val="53548a"/>
                </a:solidFill>
                <a:latin typeface="Georgia"/>
              </a:rPr>
              <a:t>max. 2 omluvené! absence (předem e-mailem)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Trebuchet MS"/>
              <a:buAutoNum type="arabicPeriod"/>
            </a:pPr>
            <a:r>
              <a:rPr lang="cs-CZ" sz="2800">
                <a:solidFill>
                  <a:srgbClr val="000000"/>
                </a:solidFill>
                <a:latin typeface="Georgia"/>
              </a:rPr>
              <a:t>Odevzdání cvičení</a:t>
            </a:r>
            <a:endParaRPr/>
          </a:p>
          <a:p>
            <a:pPr lvl="2">
              <a:lnSpc>
                <a:spcPct val="100000"/>
              </a:lnSpc>
              <a:buFont charset="2" typeface="Wingdings 2"/>
              <a:buChar char=""/>
            </a:pPr>
            <a:r>
              <a:rPr lang="cs-CZ" sz="2400">
                <a:solidFill>
                  <a:srgbClr val="53548a"/>
                </a:solidFill>
                <a:latin typeface="Georgia"/>
              </a:rPr>
              <a:t>do nejbližší neděle 23.59</a:t>
            </a:r>
            <a:endParaRPr/>
          </a:p>
          <a:p>
            <a:pPr lvl="2">
              <a:lnSpc>
                <a:spcPct val="100000"/>
              </a:lnSpc>
              <a:buFont charset="2" typeface="Wingdings 2"/>
              <a:buChar char=""/>
            </a:pPr>
            <a:r>
              <a:rPr lang="cs-CZ" sz="2400">
                <a:solidFill>
                  <a:srgbClr val="53548a"/>
                </a:solidFill>
                <a:latin typeface="Georgia"/>
              </a:rPr>
              <a:t>elektronicky do odevzdávárny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z="2800">
                <a:solidFill>
                  <a:srgbClr val="000000"/>
                </a:solidFill>
                <a:latin typeface="Georgia"/>
              </a:rPr>
              <a:t>Zápočet je podmínkou </a:t>
            </a:r>
            <a:endParaRPr/>
          </a:p>
          <a:p>
            <a:pPr>
              <a:lnSpc>
                <a:spcPct val="100000"/>
              </a:lnSpc>
            </a:pPr>
            <a:r>
              <a:rPr lang="cs-CZ" sz="2800">
                <a:solidFill>
                  <a:srgbClr val="000000"/>
                </a:solidFill>
                <a:latin typeface="Georgia"/>
              </a:rPr>
              <a:t>pro připuštění ke zkoušce!</a:t>
            </a:r>
            <a:endParaRPr/>
          </a:p>
        </p:txBody>
      </p:sp>
    </p:spTree>
  </p:cSld>
  <p:timing>
    <p:tnLst>
      <p:par>
        <p:cTn dur="indefinite" id="7" nodeType="tmRoot" restart="never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Shape 1"/>
          <p:cNvSpPr txBox="1"/>
          <p:nvPr/>
        </p:nvSpPr>
        <p:spPr>
          <a:xfrm>
            <a:off x="467640" y="764640"/>
            <a:ext cx="8229240" cy="106632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cs-CZ" sz="4000">
                <a:solidFill>
                  <a:srgbClr val="424456"/>
                </a:solidFill>
                <a:latin typeface="Trebuchet MS"/>
              </a:rPr>
              <a:t>Odevzdání a uznání všech cvičení</a:t>
            </a:r>
            <a:endParaRPr/>
          </a:p>
        </p:txBody>
      </p:sp>
      <p:sp>
        <p:nvSpPr>
          <p:cNvPr id="168" name="TextShape 2"/>
          <p:cNvSpPr txBox="1"/>
          <p:nvPr/>
        </p:nvSpPr>
        <p:spPr>
          <a:xfrm>
            <a:off x="457200" y="1772640"/>
            <a:ext cx="8229240" cy="48013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Font typeface="Georgia"/>
              <a:buChar char="•"/>
            </a:pPr>
            <a:r>
              <a:rPr lang="cs-CZ" sz="2800">
                <a:solidFill>
                  <a:srgbClr val="000000"/>
                </a:solidFill>
                <a:latin typeface="Georgia"/>
              </a:rPr>
              <a:t>Na vypracování cvičení vždy </a:t>
            </a:r>
            <a:r>
              <a:rPr b="1" lang="cs-CZ" sz="2800">
                <a:solidFill>
                  <a:srgbClr val="000000"/>
                </a:solidFill>
                <a:latin typeface="Georgia"/>
              </a:rPr>
              <a:t>6 dnů </a:t>
            </a:r>
            <a:r>
              <a:rPr lang="cs-CZ" sz="2800">
                <a:solidFill>
                  <a:srgbClr val="000000"/>
                </a:solidFill>
                <a:latin typeface="Georgia"/>
              </a:rPr>
              <a:t>(úterní cvičení odevzdat do neděle 23.59), na opravu cvičení je max. </a:t>
            </a:r>
            <a:r>
              <a:rPr b="1" lang="cs-CZ" sz="2800">
                <a:solidFill>
                  <a:srgbClr val="000000"/>
                </a:solidFill>
                <a:latin typeface="Georgia"/>
              </a:rPr>
              <a:t>týden</a:t>
            </a:r>
            <a:r>
              <a:rPr lang="cs-CZ" sz="2800">
                <a:solidFill>
                  <a:srgbClr val="000000"/>
                </a:solidFill>
                <a:latin typeface="Georgia"/>
              </a:rPr>
              <a:t> (od opravení vypracovaného cvičení cvičícím)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Georgia"/>
              <a:buChar char="•"/>
            </a:pPr>
            <a:r>
              <a:rPr lang="cs-CZ" sz="2800">
                <a:solidFill>
                  <a:srgbClr val="000000"/>
                </a:solidFill>
                <a:latin typeface="Georgia"/>
              </a:rPr>
              <a:t>I v případě </a:t>
            </a:r>
            <a:r>
              <a:rPr b="1" lang="cs-CZ" sz="2800">
                <a:solidFill>
                  <a:srgbClr val="000000"/>
                </a:solidFill>
                <a:latin typeface="Georgia"/>
              </a:rPr>
              <a:t>neúčasti</a:t>
            </a:r>
            <a:r>
              <a:rPr lang="cs-CZ" sz="2800">
                <a:solidFill>
                  <a:srgbClr val="000000"/>
                </a:solidFill>
                <a:latin typeface="Georgia"/>
              </a:rPr>
              <a:t> na cvičení </a:t>
            </a:r>
            <a:r>
              <a:rPr b="1" lang="cs-CZ" sz="2800">
                <a:solidFill>
                  <a:srgbClr val="000000"/>
                </a:solidFill>
                <a:latin typeface="Georgia"/>
              </a:rPr>
              <a:t>platí</a:t>
            </a:r>
            <a:r>
              <a:rPr lang="cs-CZ" sz="2800">
                <a:solidFill>
                  <a:srgbClr val="000000"/>
                </a:solidFill>
                <a:latin typeface="Georgia"/>
              </a:rPr>
              <a:t> stanovený termín odevzdání (výjimkou pouze závažné důvody po domluvě se cvičícím)!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Georgia"/>
              <a:buChar char="•"/>
            </a:pPr>
            <a:r>
              <a:rPr lang="cs-CZ" sz="2800">
                <a:solidFill>
                  <a:srgbClr val="000000"/>
                </a:solidFill>
                <a:latin typeface="Georgia"/>
              </a:rPr>
              <a:t>Cvičení vkládejte do správné odevzdávárny (budou vytvořeny adresáře pro jednotlivá cvičení)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Georgia"/>
              <a:buChar char="•"/>
            </a:pPr>
            <a:r>
              <a:rPr lang="cs-CZ" sz="2800">
                <a:solidFill>
                  <a:srgbClr val="000000"/>
                </a:solidFill>
                <a:latin typeface="Georgia"/>
              </a:rPr>
              <a:t>Opravy cvičení vkládejte k danému cvičení – v názvu uveďte OPRAVA</a:t>
            </a:r>
            <a:endParaRPr/>
          </a:p>
        </p:txBody>
      </p:sp>
    </p:spTree>
  </p:cSld>
  <p:timing>
    <p:tnLst>
      <p:par>
        <p:cTn dur="indefinite" id="9" nodeType="tmRoot" restart="never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457200" y="1143000"/>
            <a:ext cx="8229240" cy="106632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cs-CZ" sz="4000">
                <a:solidFill>
                  <a:srgbClr val="424456"/>
                </a:solidFill>
                <a:latin typeface="Trebuchet MS"/>
              </a:rPr>
              <a:t>Odevzdávání v termínech</a:t>
            </a:r>
            <a:endParaRPr/>
          </a:p>
        </p:txBody>
      </p:sp>
      <p:sp>
        <p:nvSpPr>
          <p:cNvPr id="170" name="TextShape 2"/>
          <p:cNvSpPr txBox="1"/>
          <p:nvPr/>
        </p:nvSpPr>
        <p:spPr>
          <a:xfrm>
            <a:off x="457200" y="2249280"/>
            <a:ext cx="8229240" cy="432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Font typeface="Georgia"/>
              <a:buChar char="•"/>
            </a:pPr>
            <a:r>
              <a:rPr lang="cs-CZ" sz="2800">
                <a:solidFill>
                  <a:srgbClr val="000000"/>
                </a:solidFill>
                <a:latin typeface="Georgia"/>
              </a:rPr>
              <a:t>První opožděné odevzdání – upozornění</a:t>
            </a:r>
            <a:endParaRPr/>
          </a:p>
          <a:p>
            <a:pPr>
              <a:lnSpc>
                <a:spcPct val="100000"/>
              </a:lnSpc>
              <a:buFont typeface="Georgia"/>
              <a:buChar char="•"/>
            </a:pPr>
            <a:r>
              <a:rPr lang="cs-CZ" sz="2800">
                <a:solidFill>
                  <a:srgbClr val="000000"/>
                </a:solidFill>
                <a:latin typeface="Georgia"/>
              </a:rPr>
              <a:t>Druhé opožděné odevzdání – zadání práce navíc</a:t>
            </a:r>
            <a:endParaRPr/>
          </a:p>
          <a:p>
            <a:pPr>
              <a:lnSpc>
                <a:spcPct val="100000"/>
              </a:lnSpc>
              <a:buFont typeface="Georgia"/>
              <a:buChar char="•"/>
            </a:pPr>
            <a:r>
              <a:rPr lang="cs-CZ" sz="2800">
                <a:solidFill>
                  <a:srgbClr val="000000"/>
                </a:solidFill>
                <a:latin typeface="Georgia"/>
              </a:rPr>
              <a:t>Třetí opožděné odevzdání – buď náročnější práce navíc nebo </a:t>
            </a:r>
            <a:r>
              <a:rPr lang="cs-CZ" sz="2800">
                <a:solidFill>
                  <a:srgbClr val="ff0000"/>
                </a:solidFill>
                <a:latin typeface="Georgia"/>
              </a:rPr>
              <a:t>neudělení zápočtu </a:t>
            </a:r>
            <a:r>
              <a:rPr lang="cs-CZ" sz="2800">
                <a:solidFill>
                  <a:srgbClr val="000000"/>
                </a:solidFill>
                <a:latin typeface="Georgia"/>
              </a:rPr>
              <a:t>(závisí na rozhodnutí cvičícího dle vaší aktivity a přístupu)</a:t>
            </a:r>
            <a:endParaRPr/>
          </a:p>
          <a:p>
            <a:pPr>
              <a:lnSpc>
                <a:spcPct val="100000"/>
              </a:lnSpc>
              <a:buFont typeface="Georgia"/>
              <a:buChar char="•"/>
            </a:pPr>
            <a:r>
              <a:rPr lang="cs-CZ" sz="2800">
                <a:solidFill>
                  <a:srgbClr val="000000"/>
                </a:solidFill>
                <a:latin typeface="Georgia"/>
              </a:rPr>
              <a:t>Čtvrté a další opožděné odevzdání – </a:t>
            </a:r>
            <a:r>
              <a:rPr lang="cs-CZ" sz="2800">
                <a:solidFill>
                  <a:srgbClr val="ff0000"/>
                </a:solidFill>
                <a:latin typeface="Georgia"/>
              </a:rPr>
              <a:t>neudělení zápočtu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Georgia"/>
              <a:buChar char="•"/>
            </a:pPr>
            <a:r>
              <a:rPr lang="cs-CZ" sz="2800">
                <a:solidFill>
                  <a:srgbClr val="000000"/>
                </a:solidFill>
                <a:latin typeface="Georgia"/>
              </a:rPr>
              <a:t>Platí pro </a:t>
            </a:r>
            <a:r>
              <a:rPr b="1" lang="cs-CZ" sz="2800">
                <a:solidFill>
                  <a:srgbClr val="000000"/>
                </a:solidFill>
                <a:latin typeface="Georgia"/>
              </a:rPr>
              <a:t>vypracování</a:t>
            </a:r>
            <a:r>
              <a:rPr lang="cs-CZ" sz="2800">
                <a:solidFill>
                  <a:srgbClr val="000000"/>
                </a:solidFill>
                <a:latin typeface="Georgia"/>
              </a:rPr>
              <a:t> cvičení i pro jejich </a:t>
            </a:r>
            <a:r>
              <a:rPr b="1" lang="cs-CZ" sz="2800">
                <a:solidFill>
                  <a:srgbClr val="000000"/>
                </a:solidFill>
                <a:latin typeface="Georgia"/>
              </a:rPr>
              <a:t>opravy!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Georgia"/>
              <a:buChar char="•"/>
            </a:pPr>
            <a:r>
              <a:rPr lang="cs-CZ" sz="2800">
                <a:solidFill>
                  <a:srgbClr val="000000"/>
                </a:solidFill>
                <a:latin typeface="Georgia"/>
              </a:rPr>
              <a:t>Výjimky pouze ze závažných důvodů po domluvě se cvičícím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Shape 1"/>
          <p:cNvSpPr txBox="1"/>
          <p:nvPr/>
        </p:nvSpPr>
        <p:spPr>
          <a:xfrm>
            <a:off x="457200" y="1143000"/>
            <a:ext cx="8229240" cy="106632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cs-CZ" sz="4000">
                <a:solidFill>
                  <a:srgbClr val="424456"/>
                </a:solidFill>
                <a:latin typeface="Trebuchet MS"/>
              </a:rPr>
              <a:t>Studijní materiály</a:t>
            </a:r>
            <a:endParaRPr/>
          </a:p>
        </p:txBody>
      </p:sp>
      <p:sp>
        <p:nvSpPr>
          <p:cNvPr id="172" name="TextShape 2"/>
          <p:cNvSpPr txBox="1"/>
          <p:nvPr/>
        </p:nvSpPr>
        <p:spPr>
          <a:xfrm>
            <a:off x="457200" y="2249280"/>
            <a:ext cx="8229240" cy="432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Font typeface="Georgia"/>
              <a:buChar char="•"/>
            </a:pPr>
            <a:r>
              <a:rPr lang="cs-CZ" sz="2800">
                <a:solidFill>
                  <a:srgbClr val="000000"/>
                </a:solidFill>
                <a:latin typeface="Georgia"/>
              </a:rPr>
              <a:t>Prezentace přednášek i cvičení budou vloženy do studijních materiálů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endParaRPr/>
          </a:p>
          <a:p>
            <a:pPr>
              <a:lnSpc>
                <a:spcPct val="100000"/>
              </a:lnSpc>
              <a:buFont typeface="Georgia"/>
              <a:buChar char="•"/>
            </a:pPr>
            <a:r>
              <a:rPr b="1" lang="cs-CZ" sz="2800">
                <a:solidFill>
                  <a:srgbClr val="000000"/>
                </a:solidFill>
                <a:latin typeface="Georgia"/>
              </a:rPr>
              <a:t>Odpovědníkový test na konci semestru jako příprava na zkoušku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457200" y="1143000"/>
            <a:ext cx="8229240" cy="106632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cs-CZ" sz="4000">
                <a:solidFill>
                  <a:srgbClr val="424456"/>
                </a:solidFill>
                <a:latin typeface="Trebuchet MS"/>
              </a:rPr>
              <a:t>Předběžný sylabus cvičení</a:t>
            </a:r>
            <a:endParaRPr/>
          </a:p>
        </p:txBody>
      </p:sp>
      <p:sp>
        <p:nvSpPr>
          <p:cNvPr id="174" name="TextShape 2"/>
          <p:cNvSpPr txBox="1"/>
          <p:nvPr/>
        </p:nvSpPr>
        <p:spPr>
          <a:xfrm>
            <a:off x="457200" y="2249280"/>
            <a:ext cx="8229240" cy="432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Font typeface="Georgia"/>
              <a:buChar char="•"/>
            </a:pPr>
            <a:r>
              <a:rPr lang="cs-CZ" sz="2600">
                <a:solidFill>
                  <a:srgbClr val="000000"/>
                </a:solidFill>
                <a:latin typeface="Georgia"/>
              </a:rPr>
              <a:t>Úvod do problematiky, cíle RPRR</a:t>
            </a:r>
            <a:endParaRPr/>
          </a:p>
          <a:p>
            <a:pPr>
              <a:lnSpc>
                <a:spcPct val="100000"/>
              </a:lnSpc>
              <a:buFont typeface="Georgia"/>
              <a:buChar char="•"/>
            </a:pPr>
            <a:r>
              <a:rPr lang="cs-CZ" sz="2600">
                <a:solidFill>
                  <a:srgbClr val="000000"/>
                </a:solidFill>
                <a:latin typeface="Georgia"/>
              </a:rPr>
              <a:t>Regionální disparity</a:t>
            </a:r>
            <a:endParaRPr/>
          </a:p>
          <a:p>
            <a:pPr>
              <a:lnSpc>
                <a:spcPct val="100000"/>
              </a:lnSpc>
              <a:buFont typeface="Georgia"/>
              <a:buChar char="•"/>
            </a:pPr>
            <a:r>
              <a:rPr lang="cs-CZ" sz="2600">
                <a:solidFill>
                  <a:srgbClr val="000000"/>
                </a:solidFill>
                <a:latin typeface="Georgia"/>
              </a:rPr>
              <a:t>Možnosti regionálního výzkumu</a:t>
            </a:r>
            <a:endParaRPr/>
          </a:p>
          <a:p>
            <a:pPr>
              <a:lnSpc>
                <a:spcPct val="100000"/>
              </a:lnSpc>
              <a:buFont typeface="Georgia"/>
              <a:buChar char="•"/>
            </a:pPr>
            <a:r>
              <a:rPr lang="cs-CZ" sz="2600">
                <a:solidFill>
                  <a:srgbClr val="000000"/>
                </a:solidFill>
                <a:latin typeface="Georgia"/>
              </a:rPr>
              <a:t>Aktéři regionálního rozvoje a politiky</a:t>
            </a:r>
            <a:endParaRPr/>
          </a:p>
          <a:p>
            <a:pPr>
              <a:lnSpc>
                <a:spcPct val="100000"/>
              </a:lnSpc>
              <a:buFont typeface="Georgia"/>
              <a:buChar char="•"/>
            </a:pPr>
            <a:r>
              <a:rPr lang="cs-CZ" sz="2600">
                <a:solidFill>
                  <a:srgbClr val="000000"/>
                </a:solidFill>
                <a:latin typeface="Georgia"/>
              </a:rPr>
              <a:t>Strategické rozvojové dokumenty a projekty</a:t>
            </a:r>
            <a:endParaRPr/>
          </a:p>
          <a:p>
            <a:pPr>
              <a:lnSpc>
                <a:spcPct val="100000"/>
              </a:lnSpc>
              <a:buFont typeface="Georgia"/>
              <a:buChar char="•"/>
            </a:pPr>
            <a:r>
              <a:rPr lang="cs-CZ" sz="2600">
                <a:solidFill>
                  <a:srgbClr val="000000"/>
                </a:solidFill>
                <a:latin typeface="Georgia"/>
              </a:rPr>
              <a:t>Koncept krajiny v regionálním rozvoji</a:t>
            </a:r>
            <a:endParaRPr/>
          </a:p>
          <a:p>
            <a:pPr>
              <a:lnSpc>
                <a:spcPct val="100000"/>
              </a:lnSpc>
              <a:buFont typeface="Georgia"/>
              <a:buChar char="•"/>
            </a:pPr>
            <a:r>
              <a:rPr lang="cs-CZ" sz="2600">
                <a:solidFill>
                  <a:srgbClr val="000000"/>
                </a:solidFill>
                <a:latin typeface="Georgia"/>
              </a:rPr>
              <a:t>SWOT analýza</a:t>
            </a:r>
            <a:endParaRPr/>
          </a:p>
          <a:p>
            <a:pPr>
              <a:lnSpc>
                <a:spcPct val="100000"/>
              </a:lnSpc>
              <a:buFont typeface="Georgia"/>
              <a:buChar char="•"/>
            </a:pPr>
            <a:r>
              <a:rPr lang="cs-CZ" sz="2600">
                <a:solidFill>
                  <a:srgbClr val="000000"/>
                </a:solidFill>
                <a:latin typeface="Georgia"/>
              </a:rPr>
              <a:t>Strukturální fondy a kohezní politika EU</a:t>
            </a:r>
            <a:endParaRPr/>
          </a:p>
          <a:p>
            <a:pPr>
              <a:lnSpc>
                <a:spcPct val="100000"/>
              </a:lnSpc>
              <a:buFont typeface="Georgia"/>
              <a:buChar char="•"/>
            </a:pPr>
            <a:r>
              <a:rPr lang="cs-CZ" sz="2600">
                <a:solidFill>
                  <a:srgbClr val="000000"/>
                </a:solidFill>
                <a:latin typeface="Georgia"/>
              </a:rPr>
              <a:t>... možná přijde i odborník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dur="indefinite" id="11" nodeType="tmRoot" restart="never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Shape 1"/>
          <p:cNvSpPr txBox="1"/>
          <p:nvPr/>
        </p:nvSpPr>
        <p:spPr>
          <a:xfrm>
            <a:off x="457200" y="1143000"/>
            <a:ext cx="8229240" cy="106632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cs-CZ" sz="4000">
                <a:solidFill>
                  <a:srgbClr val="424456"/>
                </a:solidFill>
                <a:latin typeface="Trebuchet MS"/>
              </a:rPr>
              <a:t>Zadání 1. cvičení</a:t>
            </a:r>
            <a:endParaRPr/>
          </a:p>
        </p:txBody>
      </p:sp>
      <p:sp>
        <p:nvSpPr>
          <p:cNvPr id="176" name="TextShape 2"/>
          <p:cNvSpPr txBox="1"/>
          <p:nvPr/>
        </p:nvSpPr>
        <p:spPr>
          <a:xfrm>
            <a:off x="457200" y="2249280"/>
            <a:ext cx="8229240" cy="432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Font typeface="Georgia"/>
              <a:buChar char="•"/>
            </a:pPr>
            <a:r>
              <a:rPr b="1" lang="cs-CZ" sz="2800">
                <a:solidFill>
                  <a:srgbClr val="000000"/>
                </a:solidFill>
                <a:latin typeface="Georgia"/>
              </a:rPr>
              <a:t>Diskuze nad významem regionální politiky a regionálního rozvoje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Georgia"/>
              <a:buChar char="▫"/>
            </a:pPr>
            <a:r>
              <a:rPr lang="cs-CZ" sz="2600">
                <a:solidFill>
                  <a:srgbClr val="438086"/>
                </a:solidFill>
                <a:latin typeface="Georgia"/>
              </a:rPr>
              <a:t>Práce ve dvojicích</a:t>
            </a:r>
            <a:endParaRPr/>
          </a:p>
          <a:p>
            <a:pPr lvl="1">
              <a:lnSpc>
                <a:spcPct val="100000"/>
              </a:lnSpc>
              <a:buFont typeface="Georgia"/>
              <a:buChar char="▫"/>
            </a:pPr>
            <a:r>
              <a:rPr b="1" lang="cs-CZ" sz="2600">
                <a:solidFill>
                  <a:srgbClr val="438086"/>
                </a:solidFill>
                <a:latin typeface="Georgia"/>
              </a:rPr>
              <a:t>Rozeberte následující otázky:</a:t>
            </a:r>
            <a:endParaRPr/>
          </a:p>
          <a:p>
            <a:pPr lvl="2">
              <a:lnSpc>
                <a:spcPct val="100000"/>
              </a:lnSpc>
              <a:buFont charset="2" typeface="Wingdings 2"/>
              <a:buChar char=""/>
            </a:pPr>
            <a:r>
              <a:rPr lang="cs-CZ" sz="2400">
                <a:solidFill>
                  <a:srgbClr val="53548a"/>
                </a:solidFill>
                <a:latin typeface="Georgia"/>
              </a:rPr>
              <a:t>Co pro vás znamená RPRR</a:t>
            </a:r>
            <a:endParaRPr/>
          </a:p>
          <a:p>
            <a:pPr lvl="2">
              <a:lnSpc>
                <a:spcPct val="100000"/>
              </a:lnSpc>
              <a:buFont charset="2" typeface="Wingdings 2"/>
              <a:buChar char=""/>
            </a:pPr>
            <a:r>
              <a:rPr lang="cs-CZ" sz="2400">
                <a:solidFill>
                  <a:srgbClr val="53548a"/>
                </a:solidFill>
                <a:latin typeface="Georgia"/>
              </a:rPr>
              <a:t>Co může nabídnout v oblasti RPRR geografie (nejen humánní, ale i fyzická)?</a:t>
            </a:r>
            <a:endParaRPr/>
          </a:p>
          <a:p>
            <a:pPr lvl="2">
              <a:lnSpc>
                <a:spcPct val="100000"/>
              </a:lnSpc>
              <a:buFont charset="2" typeface="Wingdings 2"/>
              <a:buChar char=""/>
            </a:pPr>
            <a:r>
              <a:rPr lang="cs-CZ" sz="2400">
                <a:solidFill>
                  <a:srgbClr val="53548a"/>
                </a:solidFill>
                <a:latin typeface="Georgia"/>
              </a:rPr>
              <a:t>Má význam zkoumat v „globalizujícím se světě“ regionální rozvoj?</a:t>
            </a:r>
            <a:endParaRPr/>
          </a:p>
          <a:p>
            <a:pPr lvl="2">
              <a:lnSpc>
                <a:spcPct val="100000"/>
              </a:lnSpc>
              <a:buFont charset="2" typeface="Wingdings 2"/>
              <a:buChar char=""/>
            </a:pPr>
            <a:r>
              <a:rPr lang="cs-CZ" sz="2400">
                <a:solidFill>
                  <a:srgbClr val="53548a"/>
                </a:solidFill>
                <a:latin typeface="Georgia"/>
              </a:rPr>
              <a:t>Co víte o regionální politice v EU?</a:t>
            </a:r>
            <a:endParaRPr/>
          </a:p>
          <a:p>
            <a:pPr lvl="2">
              <a:lnSpc>
                <a:spcPct val="100000"/>
              </a:lnSpc>
              <a:buFont charset="2" typeface="Wingdings 2"/>
              <a:buChar char=""/>
            </a:pPr>
            <a:r>
              <a:rPr lang="cs-CZ" sz="2400">
                <a:solidFill>
                  <a:srgbClr val="53548a"/>
                </a:solidFill>
                <a:latin typeface="Georgia"/>
              </a:rPr>
              <a:t>Jak by se mohla uplatnit RPRR v řešení současné uprchlické krize?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dur="indefinite" id="13" nodeType="tmRoot" restart="never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