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11.png" ContentType="image/png"/>
  <Override PartName="/ppt/media/image10.png" ContentType="image/png"/>
  <Override PartName="/ppt/media/image9.jpeg" ContentType="image/jpeg"/>
  <Override PartName="/ppt/media/image8.jpeg" ContentType="image/jpeg"/>
  <Override PartName="/ppt/media/image7.png" ContentType="image/png"/>
  <Override PartName="/ppt/media/image6.png" ContentType="image/png"/>
  <Override PartName="/ppt/media/image4.png" ContentType="image/png"/>
  <Override PartName="/ppt/media/image5.jpeg" ContentType="image/jpeg"/>
  <Override PartName="/ppt/media/image3.png" ContentType="image/png"/>
  <Override PartName="/ppt/media/image2.jpeg" ContentType="image/jpeg"/>
  <Override PartName="/ppt/media/image1.jpeg" ContentType="image/jpe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0.png"/><Relationship Id="rId3" Type="http://schemas.openxmlformats.org/officeDocument/2006/relationships/image" Target="../media/image11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8444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4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8444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8444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9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8444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3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8444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13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8444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  <a:ln w="1260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b="1" lang="cs-CZ" sz="4800">
                <a:solidFill>
                  <a:srgbClr val="464646"/>
                </a:solidFill>
                <a:latin typeface="Lucida Sans Unicode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CustomShape 7"/>
          <p:cNvSpPr/>
          <p:nvPr/>
        </p:nvSpPr>
        <p:spPr>
          <a:xfrm>
            <a:off x="1687680" y="4952880"/>
            <a:ext cx="7455960" cy="4878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35280" y="5237640"/>
            <a:ext cx="9108360" cy="7884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0" y="5001120"/>
            <a:ext cx="9143640" cy="18637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blipFill>
            <a:blip r:embed="rId3"/>
            <a:tile/>
          </a:blipFill>
          <a:ln w="12600">
            <a:noFill/>
          </a:ln>
        </p:spPr>
      </p:sp>
      <p:sp>
        <p:nvSpPr>
          <p:cNvPr id="9" name="Line 10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1000">
                <a:solidFill>
                  <a:srgbClr val="ffffff"/>
                </a:solidFill>
                <a:latin typeface="Lucida Sans Unicode"/>
              </a:rPr>
              <a:t>30. 9. 2015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fld id="{29B63051-9B30-43FB-8F8A-BCF740EB2B6F}" type="slidenum">
              <a:rPr lang="cs-CZ" sz="1000">
                <a:solidFill>
                  <a:srgbClr val="ffffff"/>
                </a:solidFill>
                <a:latin typeface="Lucida Sans Unicode"/>
              </a:rPr>
              <a:t>&lt;číslo&gt;</a:t>
            </a:fld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49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50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</p:spPr>
      </p:sp>
      <p:sp>
        <p:nvSpPr>
          <p:cNvPr id="51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cs-CZ" sz="23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 sz="21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cs-CZ" sz="1900">
                <a:solidFill>
                  <a:srgbClr val="000000"/>
                </a:solidFill>
                <a:latin typeface="Lucida Sans Unicode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Pátá úroveň</a:t>
            </a:r>
            <a:endParaRPr/>
          </a:p>
        </p:txBody>
      </p:sp>
      <p:sp>
        <p:nvSpPr>
          <p:cNvPr id="53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1000">
                <a:solidFill>
                  <a:srgbClr val="000000"/>
                </a:solidFill>
                <a:latin typeface="Lucida Sans Unicode"/>
              </a:rPr>
              <a:t>30. 9. 2015</a:t>
            </a:r>
            <a:endParaRPr/>
          </a:p>
        </p:txBody>
      </p:sp>
      <p:sp>
        <p:nvSpPr>
          <p:cNvPr id="54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55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5A0B700C-A6F6-439B-B02B-80AA6EA6BD62}" type="slidenum">
              <a:rPr lang="cs-CZ" sz="1000">
                <a:solidFill>
                  <a:srgbClr val="000000"/>
                </a:solidFill>
                <a:latin typeface="Lucida Sans Unicode"/>
              </a:rPr>
              <a:t>&lt;číslo&gt;</a:t>
            </a:fld>
            <a:endParaRPr/>
          </a:p>
        </p:txBody>
      </p:sp>
      <p:sp>
        <p:nvSpPr>
          <p:cNvPr id="56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Klikněte pro úpravu formátu textu nadpisuKlepnutím lze upravit styl předlohy nadpisů.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  <a:ln w="9360">
            <a:noFill/>
          </a:ln>
        </p:spPr>
      </p:sp>
      <p:sp>
        <p:nvSpPr>
          <p:cNvPr id="92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  <a:ln w="9360">
            <a:noFill/>
          </a:ln>
        </p:spPr>
      </p:sp>
      <p:sp>
        <p:nvSpPr>
          <p:cNvPr id="9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3"/>
            <a:tile/>
          </a:blipFill>
          <a:ln w="12600">
            <a:noFill/>
          </a:ln>
        </p:spPr>
      </p:sp>
      <p:sp>
        <p:nvSpPr>
          <p:cNvPr id="9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95" name="PlaceHolder 5"/>
          <p:cNvSpPr>
            <a:spLocks noGrp="1"/>
          </p:cNvSpPr>
          <p:nvPr>
            <p:ph type="title"/>
          </p:nvPr>
        </p:nvSpPr>
        <p:spPr>
          <a:xfrm>
            <a:off x="457200" y="2728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96" name="PlaceHolder 6"/>
          <p:cNvSpPr>
            <a:spLocks noGrp="1"/>
          </p:cNvSpPr>
          <p:nvPr>
            <p:ph type="body"/>
          </p:nvPr>
        </p:nvSpPr>
        <p:spPr>
          <a:xfrm>
            <a:off x="457200" y="5410080"/>
            <a:ext cx="4039920" cy="761760"/>
          </a:xfrm>
          <a:prstGeom prst="rect">
            <a:avLst/>
          </a:prstGeom>
        </p:spPr>
        <p:txBody>
          <a:bodyPr anchor="ctr" bIns="45000" lIns="182880" rIns="90000" tIns="45000"/>
          <a:p>
            <a:pPr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Sedmá úroveňKlepnutím lze upravit styly předlohy textu.</a:t>
            </a:r>
            <a:endParaRPr/>
          </a:p>
        </p:txBody>
      </p:sp>
      <p:sp>
        <p:nvSpPr>
          <p:cNvPr id="97" name="PlaceHolder 7"/>
          <p:cNvSpPr>
            <a:spLocks noGrp="1"/>
          </p:cNvSpPr>
          <p:nvPr>
            <p:ph type="body"/>
          </p:nvPr>
        </p:nvSpPr>
        <p:spPr>
          <a:xfrm>
            <a:off x="4645080" y="5410080"/>
            <a:ext cx="4041360" cy="761760"/>
          </a:xfrm>
          <a:prstGeom prst="rect">
            <a:avLst/>
          </a:prstGeom>
        </p:spPr>
        <p:txBody>
          <a:bodyPr anchor="ctr" bIns="45000" lIns="182880" rIns="90000" tIns="45000"/>
          <a:p>
            <a:pPr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Lucida Sans Unicode"/>
              </a:rPr>
              <a:t>Sedmá úroveňKlepnutím lze upravit styly předlohy textu.</a:t>
            </a:r>
            <a:endParaRPr/>
          </a:p>
        </p:txBody>
      </p:sp>
      <p:sp>
        <p:nvSpPr>
          <p:cNvPr id="98" name="PlaceHolder 8"/>
          <p:cNvSpPr>
            <a:spLocks noGrp="1"/>
          </p:cNvSpPr>
          <p:nvPr>
            <p:ph type="body"/>
          </p:nvPr>
        </p:nvSpPr>
        <p:spPr>
          <a:xfrm>
            <a:off x="457200" y="1444320"/>
            <a:ext cx="4039920" cy="39412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cs-CZ" sz="1600">
                <a:solidFill>
                  <a:srgbClr val="000000"/>
                </a:solidFill>
                <a:latin typeface="Lucida Sans Unicode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cs-CZ" sz="1600">
                <a:solidFill>
                  <a:srgbClr val="000000"/>
                </a:solidFill>
                <a:latin typeface="Lucida Sans Unicode"/>
              </a:rPr>
              <a:t>Pátá úroveň</a:t>
            </a:r>
            <a:endParaRPr/>
          </a:p>
        </p:txBody>
      </p:sp>
      <p:sp>
        <p:nvSpPr>
          <p:cNvPr id="99" name="PlaceHolder 9"/>
          <p:cNvSpPr>
            <a:spLocks noGrp="1"/>
          </p:cNvSpPr>
          <p:nvPr>
            <p:ph type="body"/>
          </p:nvPr>
        </p:nvSpPr>
        <p:spPr>
          <a:xfrm>
            <a:off x="4645080" y="1444320"/>
            <a:ext cx="4041360" cy="39412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cs-CZ" sz="2000">
                <a:solidFill>
                  <a:srgbClr val="000000"/>
                </a:solidFill>
                <a:latin typeface="Lucida Sans Unicode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charset="2" typeface="Wingdings 2"/>
              <a:buChar char=""/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charset="2" typeface="Wingdings 2"/>
              <a:buChar char=""/>
            </a:pPr>
            <a:r>
              <a:rPr lang="cs-CZ" sz="1600">
                <a:solidFill>
                  <a:srgbClr val="000000"/>
                </a:solidFill>
                <a:latin typeface="Lucida Sans Unicode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charset="2" typeface="Wingdings 2"/>
              <a:buChar char=""/>
            </a:pPr>
            <a:r>
              <a:rPr lang="cs-CZ" sz="1600">
                <a:solidFill>
                  <a:srgbClr val="000000"/>
                </a:solidFill>
                <a:latin typeface="Lucida Sans Unicode"/>
              </a:rPr>
              <a:t>Pátá úroveň</a:t>
            </a:r>
            <a:endParaRPr/>
          </a:p>
        </p:txBody>
      </p:sp>
      <p:sp>
        <p:nvSpPr>
          <p:cNvPr id="100" name="PlaceHolder 10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Lucida Sans Unicode"/>
              </a:rPr>
              <a:t>30. 9. 2015</a:t>
            </a:r>
            <a:endParaRPr/>
          </a:p>
        </p:txBody>
      </p:sp>
      <p:sp>
        <p:nvSpPr>
          <p:cNvPr id="101" name="PlaceHolder 11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102" name="PlaceHolder 12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fld id="{6D2498A8-D8D2-4F00-929B-3A2635671DEB}" type="slidenum">
              <a:rPr lang="cs-CZ" sz="2400">
                <a:solidFill>
                  <a:srgbClr val="000000"/>
                </a:solidFill>
                <a:latin typeface="Lucida Sans Unicode"/>
              </a:rPr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0" y="1917000"/>
            <a:ext cx="9143640" cy="94500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cs-CZ" sz="4800">
                <a:solidFill>
                  <a:srgbClr val="464646"/>
                </a:solidFill>
                <a:latin typeface="Lucida Sans Unicode"/>
              </a:rPr>
              <a:t>Cíle regionální politiky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4356000" y="6309360"/>
            <a:ext cx="4787640" cy="548280"/>
          </a:xfrm>
          <a:prstGeom prst="rect">
            <a:avLst/>
          </a:prstGeom>
        </p:spPr>
        <p:txBody>
          <a:bodyPr bIns="45000" lIns="45720" rIns="45720" tIns="45000"/>
          <a:p>
            <a:pPr algn="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Mgr. Tomáš Novotný</a:t>
            </a:r>
            <a:endParaRPr/>
          </a:p>
        </p:txBody>
      </p:sp>
      <p:sp>
        <p:nvSpPr>
          <p:cNvPr id="139" name="CustomShape 3"/>
          <p:cNvSpPr/>
          <p:nvPr/>
        </p:nvSpPr>
        <p:spPr>
          <a:xfrm>
            <a:off x="179640" y="6399000"/>
            <a:ext cx="4067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29. 9. 2014</a:t>
            </a:r>
            <a:endParaRPr/>
          </a:p>
        </p:txBody>
      </p:sp>
      <p:sp>
        <p:nvSpPr>
          <p:cNvPr id="140" name="CustomShape 4"/>
          <p:cNvSpPr/>
          <p:nvPr/>
        </p:nvSpPr>
        <p:spPr>
          <a:xfrm>
            <a:off x="2699640" y="3861000"/>
            <a:ext cx="38160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Cvičení č. 2</a:t>
            </a:r>
            <a:endParaRPr/>
          </a:p>
        </p:txBody>
      </p:sp>
      <p:sp>
        <p:nvSpPr>
          <p:cNvPr id="141" name="CustomShape 5"/>
          <p:cNvSpPr/>
          <p:nvPr/>
        </p:nvSpPr>
        <p:spPr>
          <a:xfrm>
            <a:off x="0" y="404640"/>
            <a:ext cx="9143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Regionální politika a regionální rozvoj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Vybrána jedna problematika z nabídky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Práce ve dvojicích: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cs-CZ" sz="2300">
                <a:solidFill>
                  <a:srgbClr val="000000"/>
                </a:solidFill>
                <a:latin typeface="Lucida Sans Unicode"/>
              </a:rPr>
              <a:t>vypracování možnosti výzkumu dané problematiky ve vybraném regionu (metody, data, postupy, možnost provázání s praxí, testování výsledků výzkumu…)</a:t>
            </a:r>
            <a:endParaRPr/>
          </a:p>
          <a:p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Zpracovat word a prezentaci, word odevzdat do odevzdávárny, prezentaci netřeba ukládat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700">
                <a:solidFill>
                  <a:srgbClr val="000000"/>
                </a:solidFill>
                <a:latin typeface="Lucida Sans Unicode"/>
              </a:rPr>
              <a:t>Odevzdat</a:t>
            </a:r>
            <a:r>
              <a:rPr lang="cs-CZ" sz="2700">
                <a:solidFill>
                  <a:srgbClr val="000000"/>
                </a:solidFill>
                <a:latin typeface="Lucida Sans Unicode"/>
              </a:rPr>
              <a:t> do 4. 10. 23:59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Zadání cvičení č. 2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1481400"/>
            <a:ext cx="8229240" cy="4323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prezentují oba (všichni)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max. 5 slidů (zaplněnost nepřesáhne 50 %), skupiny po třech: max. 6 slidů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čas prezentace max. 5 min. (lze nastavit časování v ppt)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stručně, shrnout základní body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není třeba uvádět osnovu prezentace</a:t>
            </a:r>
            <a:endParaRPr/>
          </a:p>
        </p:txBody>
      </p:sp>
      <p:sp>
        <p:nvSpPr>
          <p:cNvPr id="16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Podoba prezentace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Děkuji za pozornost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a přeji pěkný zbytek večera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cs-CZ" sz="4800">
                <a:solidFill>
                  <a:srgbClr val="464646"/>
                </a:solidFill>
                <a:latin typeface="Lucida Sans Unicode"/>
              </a:rPr>
              <a:t>Hodnocení úvodního cvičení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685800" y="3611520"/>
            <a:ext cx="7772040" cy="1199520"/>
          </a:xfrm>
          <a:prstGeom prst="rect">
            <a:avLst/>
          </a:prstGeom>
        </p:spPr>
        <p:txBody>
          <a:bodyPr bIns="45000" lIns="45720" rIns="45720" tIns="45000"/>
          <a:p>
            <a:pPr algn="ctr"/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1481400"/>
            <a:ext cx="8229240" cy="4827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zaměřuje se na menší útvary než státy“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způsob, jak řídit rozvoj regionu efektivněji než by to dokázala centrální vláda“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bez regionální politiky by stěží mohl existovat regionální rozvoj“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rozvoj by měl být zaměřen jak na zvýšení soudržnosti těchto regionů, tak i na zvyšování konkurenceschopnosti mezi nimi samotnými“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možná mnohem více vnímáme regionální politiku jako oblast, kam budeme směřovat svoje budoucí působení“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zdali tyto pojmy nejsou účelově používány taktéž jako jakési „zaklínadlo“, které má v občanech posílit pocit, že se skutečně bude rozhodovat o nich u nich“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Co pro vás znamená RPRR?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1772640"/>
            <a:ext cx="8229240" cy="4248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pomocí geografie můžeme definovat region“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tím, kdo sjednocuje výzkumné týmy a tím, kdo vidí pravdu u ekonoma, který má za cíl stavbu nové dálnice, stejně tak ekologa snažícího se ochránit danou oblastí migrující „žabstvo““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nashromáždit co nejvíce informací o území, jeho obyvatelích, přírodních podmínkách, průmyslu atp.“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v jakémkoliv regionu najdeme aspekty z obou oborů“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000">
                <a:solidFill>
                  <a:srgbClr val="464646"/>
                </a:solidFill>
                <a:latin typeface="Lucida Sans Unicode"/>
              </a:rPr>
              <a:t>Co může nabídnout v oblasti RPRR geografie (HG i FG)?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1481400"/>
            <a:ext cx="8229240" cy="4827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ANO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každý region je něčím specifický… na všechny regiony nemůžeme uplatnit tutéž regionální politiku“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pro pochopení, proč je jeden region více vyspělý než onen“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příklad s výstavbou dobrého dopravního spojení do periferního regionu s cílem zvýšení jeho atraktivnosti. Namísto toho může nastat opačný efekt, když z periferií začne ještě více osob vyjíždět pryč“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rozdíly mezi regiony nebyly nikdy větší a stále se prohlubují“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minimálně se na to aspoň vypíše nějaký dotační projekt“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3200">
                <a:solidFill>
                  <a:srgbClr val="464646"/>
                </a:solidFill>
                <a:latin typeface="Lucida Sans Unicode"/>
              </a:rPr>
              <a:t>Má význam zkoumat v „globalizujícím se světě“ regionální rozvoj?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1481400"/>
            <a:ext cx="8229240" cy="4971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měla by mít za cíl shlazovat rozdíly mezi regiony v Evropě“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dotace jsou tak jediné, s čím si regiony a EU v současné době spojuji“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regionální politiku můžeme chápat jako základní nástroj, díky kterému se posiluje celá Evropská unie“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mnohasetstránkové dokumenty popisující k jakým změnám v daném regionu došlo za určitý časový úsek“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loga, obrázky a destičky, kdo že vlastně všechno platí“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Evropská unie má svůj vlastní systém regionů různých úrovní (NUTS a LAU)“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účelem je propojení všech evropských států, vytvoření velkého jednotného trhu a volný pohyb obyvatel“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000">
                <a:solidFill>
                  <a:srgbClr val="464646"/>
                </a:solidFill>
                <a:latin typeface="Lucida Sans Unicode"/>
              </a:rPr>
              <a:t>Co víte o regionální politice v EU?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1481400"/>
            <a:ext cx="8229240" cy="4827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NE: je to záležitost států a nadnárodních společenství, RP nemá prostředky k řešení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ANO: „posuzování toho, kam uprchlíky umístit a kde by jejich přítomnost mohla mít převážně pozitivní dopady, kterými může být například pracovní síla“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ANO: pomoc uprchlickým táborům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i="1" lang="cs-CZ" sz="2700">
                <a:solidFill>
                  <a:srgbClr val="000000"/>
                </a:solidFill>
                <a:latin typeface="Lucida Sans Unicode"/>
              </a:rPr>
              <a:t>„</a:t>
            </a:r>
            <a:r>
              <a:rPr i="1" lang="cs-CZ" sz="2700">
                <a:solidFill>
                  <a:srgbClr val="000000"/>
                </a:solidFill>
                <a:latin typeface="Lucida Sans Unicode"/>
              </a:rPr>
              <a:t>úplně chybí spolupráce, jakékoliv regionální plánování a jen málokdo se zabývá důsledky této krize v Evropě“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3600">
                <a:solidFill>
                  <a:srgbClr val="464646"/>
                </a:solidFill>
                <a:latin typeface="Lucida Sans Unicode"/>
              </a:rPr>
              <a:t>Jak by se mohla RPRR uplatnit </a:t>
            </a:r>
            <a:r>
              <a:rPr b="1" lang="cs-CZ" sz="3600">
                <a:solidFill>
                  <a:srgbClr val="464646"/>
                </a:solidFill>
                <a:latin typeface="Lucida Sans Unicode"/>
              </a:rPr>
              <a:t>
</a:t>
            </a:r>
            <a:r>
              <a:rPr b="1" lang="cs-CZ" sz="3600">
                <a:solidFill>
                  <a:srgbClr val="464646"/>
                </a:solidFill>
                <a:latin typeface="Lucida Sans Unicode"/>
              </a:rPr>
              <a:t>v řešení současné uprchlické krize?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cs-CZ" sz="4800">
                <a:solidFill>
                  <a:srgbClr val="464646"/>
                </a:solidFill>
                <a:latin typeface="Lucida Sans Unicode"/>
              </a:rPr>
              <a:t>Dnešní téma: </a:t>
            </a:r>
            <a:r>
              <a:rPr b="1" lang="cs-CZ" sz="4800">
                <a:solidFill>
                  <a:srgbClr val="464646"/>
                </a:solidFill>
                <a:latin typeface="Lucida Sans Unicode"/>
              </a:rPr>
              <a:t>
</a:t>
            </a:r>
            <a:r>
              <a:rPr b="1" lang="cs-CZ" sz="4800">
                <a:solidFill>
                  <a:srgbClr val="464646"/>
                </a:solidFill>
                <a:latin typeface="Lucida Sans Unicode"/>
              </a:rPr>
              <a:t>Cíle regionální politiky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685800" y="3611520"/>
            <a:ext cx="7772040" cy="1199520"/>
          </a:xfrm>
          <a:prstGeom prst="rect">
            <a:avLst/>
          </a:prstGeom>
        </p:spPr>
        <p:txBody>
          <a:bodyPr bIns="45000" lIns="45720" rIns="45720" tIns="45000"/>
          <a:p>
            <a:pPr algn="ctr"/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28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cs-CZ" sz="4100">
                <a:solidFill>
                  <a:srgbClr val="464646"/>
                </a:solidFill>
                <a:latin typeface="Lucida Sans Unicode"/>
              </a:rPr>
              <a:t>Cíle a problematiky RP</a:t>
            </a: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457200" y="1444320"/>
            <a:ext cx="8229240" cy="4936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Ochrana životního prostředí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Růst HDP 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Restrukturalizace průmyslu a modernizace zemědělství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Cestovní ruch v pohraničí 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Demokratizace a rozvoj občanské společnosti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Rozvoj lidských zdrojů 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Zlepšení efektivity využití veřejných financí 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Snížení sociální nerovnosti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Růst sociální soudržnosti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Zvýšení konkurenceschopnosti firem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b="1" lang="cs-CZ" sz="2400">
                <a:solidFill>
                  <a:srgbClr val="000000"/>
                </a:solidFill>
                <a:latin typeface="Lucida Sans Unicode"/>
              </a:rPr>
              <a:t>Snížení nezaměstnanosti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