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3" name="Obrázek 42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880" y="3681360"/>
            <a:ext cx="2376720" cy="1896480"/>
          </a:xfrm>
          <a:prstGeom prst="rect">
            <a:avLst/>
          </a:prstGeom>
          <a:ln>
            <a:noFill/>
          </a:ln>
        </p:spPr>
      </p:pic>
      <p:pic>
        <p:nvPicPr>
          <p:cNvPr id="44" name="Obrázek 43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560" y="3681360"/>
            <a:ext cx="2376720" cy="189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52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92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3" name="Obrázek 82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880" y="3681360"/>
            <a:ext cx="2376720" cy="1896480"/>
          </a:xfrm>
          <a:prstGeom prst="rect">
            <a:avLst/>
          </a:prstGeom>
          <a:ln>
            <a:noFill/>
          </a:ln>
        </p:spPr>
      </p:pic>
      <p:pic>
        <p:nvPicPr>
          <p:cNvPr id="84" name="Obrázek 83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560" y="3681360"/>
            <a:ext cx="2376720" cy="189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52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499320" y="5945040"/>
            <a:ext cx="4939920" cy="920520"/>
          </a:xfrm>
          <a:prstGeom prst="rect">
            <a:avLst/>
          </a:prstGeom>
          <a:solidFill>
            <a:srgbClr val="9FCBDC"/>
          </a:solidFill>
          <a:ln w="9360">
            <a:noFill/>
          </a:ln>
        </p:spPr>
      </p:sp>
      <p:sp>
        <p:nvSpPr>
          <p:cNvPr id="12" name="CustomShape 2"/>
          <p:cNvSpPr/>
          <p:nvPr/>
        </p:nvSpPr>
        <p:spPr>
          <a:xfrm>
            <a:off x="485640" y="5938920"/>
            <a:ext cx="3689640" cy="932760"/>
          </a:xfrm>
          <a:prstGeom prst="rect">
            <a:avLst/>
          </a:prstGeom>
          <a:solidFill>
            <a:srgbClr val="000000"/>
          </a:solidFill>
          <a:ln w="93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>
            <a:blip r:embed="rId14"/>
            <a:tile/>
          </a:blipFill>
          <a:ln w="12600">
            <a:noFill/>
          </a:ln>
        </p:spPr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0" y="4664160"/>
            <a:ext cx="915048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  <a:ln w="12600">
            <a:noFill/>
          </a:ln>
        </p:spPr>
      </p:sp>
      <p:sp>
        <p:nvSpPr>
          <p:cNvPr id="5" name="CustomShape 6"/>
          <p:cNvSpPr/>
          <p:nvPr/>
        </p:nvSpPr>
        <p:spPr>
          <a:xfrm>
            <a:off x="1687680" y="4952880"/>
            <a:ext cx="7455600" cy="487440"/>
          </a:xfrm>
          <a:prstGeom prst="rect">
            <a:avLst/>
          </a:prstGeom>
          <a:solidFill>
            <a:srgbClr val="9FCBDC"/>
          </a:solidFill>
          <a:ln w="9360">
            <a:noFill/>
          </a:ln>
        </p:spPr>
      </p:sp>
      <p:sp>
        <p:nvSpPr>
          <p:cNvPr id="6" name="CustomShape 7"/>
          <p:cNvSpPr/>
          <p:nvPr/>
        </p:nvSpPr>
        <p:spPr>
          <a:xfrm>
            <a:off x="35280" y="5237640"/>
            <a:ext cx="9108000" cy="788040"/>
          </a:xfrm>
          <a:prstGeom prst="rect">
            <a:avLst/>
          </a:prstGeom>
          <a:solidFill>
            <a:srgbClr val="000000"/>
          </a:solidFill>
          <a:ln w="9360">
            <a:noFill/>
          </a:ln>
        </p:spPr>
      </p:sp>
      <p:sp>
        <p:nvSpPr>
          <p:cNvPr id="7" name="CustomShape 8"/>
          <p:cNvSpPr/>
          <p:nvPr/>
        </p:nvSpPr>
        <p:spPr>
          <a:xfrm>
            <a:off x="0" y="5001120"/>
            <a:ext cx="9143280" cy="1863360"/>
          </a:xfrm>
          <a:prstGeom prst="rect">
            <a:avLst/>
          </a:prstGeom>
          <a:blipFill>
            <a:blip r:embed="rId14"/>
            <a:tile/>
          </a:blipFill>
          <a:ln w="12600">
            <a:noFill/>
          </a:ln>
        </p:spPr>
      </p:sp>
      <p:sp>
        <p:nvSpPr>
          <p:cNvPr id="8" name="Line 9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9" name="PlaceHolder 10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cs-CZ"/>
              <a:t>Klikněte pro úpravu formátu textu nadpisu</a:t>
            </a:r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99320" y="5945040"/>
            <a:ext cx="4939920" cy="920520"/>
          </a:xfrm>
          <a:prstGeom prst="rect">
            <a:avLst/>
          </a:prstGeom>
          <a:solidFill>
            <a:srgbClr val="9FCBDC"/>
          </a:solidFill>
          <a:ln w="936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485640" y="5938920"/>
            <a:ext cx="3689640" cy="932760"/>
          </a:xfrm>
          <a:prstGeom prst="rect">
            <a:avLst/>
          </a:prstGeom>
          <a:solidFill>
            <a:srgbClr val="000000"/>
          </a:solidFill>
          <a:ln w="9360">
            <a:noFill/>
          </a:ln>
        </p:spPr>
      </p:sp>
      <p:sp>
        <p:nvSpPr>
          <p:cNvPr id="47" name="CustomShape 3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>
            <a:blip r:embed="rId14"/>
            <a:tile/>
          </a:blipFill>
          <a:ln w="12600">
            <a:noFill/>
          </a:ln>
        </p:spPr>
      </p:sp>
      <p:sp>
        <p:nvSpPr>
          <p:cNvPr id="48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/>
              <a:t>Klikněte pro úpravu formátu textu nadpisu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cs-CZ"/>
              <a:t>Klikněte pro úpravu formátu textu osnovy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cs-CZ"/>
              <a:t>Druhá úroveň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cs-CZ"/>
              <a:t>Třetí úroveň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cs-CZ"/>
              <a:t>Čtvrtá úroveň osnovy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cs-CZ"/>
              <a:t>Pátá úroveň osnovy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cs-CZ"/>
              <a:t>Šestá úroveň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cs-CZ"/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0" y="1917000"/>
            <a:ext cx="9143280" cy="94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4800" b="1">
                <a:solidFill>
                  <a:srgbClr val="464646"/>
                </a:solidFill>
                <a:latin typeface="Lucida Sans Unicode"/>
              </a:rPr>
              <a:t>RPRR výzkum -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4800" b="1">
                <a:solidFill>
                  <a:srgbClr val="464646"/>
                </a:solidFill>
                <a:latin typeface="Lucida Sans Unicode"/>
              </a:rPr>
              <a:t>- dotazníkové šetření</a:t>
            </a:r>
            <a:endParaRPr/>
          </a:p>
        </p:txBody>
      </p:sp>
      <p:sp>
        <p:nvSpPr>
          <p:cNvPr id="86" name="CustomShape 2"/>
          <p:cNvSpPr/>
          <p:nvPr/>
        </p:nvSpPr>
        <p:spPr>
          <a:xfrm>
            <a:off x="4356000" y="6309360"/>
            <a:ext cx="4787280" cy="54792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Mgr. Tomáš Novotný</a:t>
            </a:r>
            <a:endParaRPr/>
          </a:p>
        </p:txBody>
      </p:sp>
      <p:sp>
        <p:nvSpPr>
          <p:cNvPr id="87" name="CustomShape 3"/>
          <p:cNvSpPr/>
          <p:nvPr/>
        </p:nvSpPr>
        <p:spPr>
          <a:xfrm>
            <a:off x="0" y="6488640"/>
            <a:ext cx="406728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13. 10. 2015</a:t>
            </a:r>
            <a:endParaRPr/>
          </a:p>
        </p:txBody>
      </p:sp>
      <p:sp>
        <p:nvSpPr>
          <p:cNvPr id="88" name="CustomShape 4"/>
          <p:cNvSpPr/>
          <p:nvPr/>
        </p:nvSpPr>
        <p:spPr>
          <a:xfrm>
            <a:off x="2699640" y="3861000"/>
            <a:ext cx="381564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Lucida Sans Unicode"/>
              </a:rPr>
              <a:t>Cvičení č. 4</a:t>
            </a:r>
            <a:endParaRPr/>
          </a:p>
        </p:txBody>
      </p:sp>
      <p:pic>
        <p:nvPicPr>
          <p:cNvPr id="89" name="Pictur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2123640" y="0"/>
            <a:ext cx="4647600" cy="1009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0" y="1800000"/>
            <a:ext cx="4355976" cy="626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Lucida Sans Unicode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Lucida Sans Unicode"/>
              </a:rPr>
              <a:t>Institucionální ekonomie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Lucida Sans Unicode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Lucida Sans Unicode"/>
              </a:rPr>
              <a:t>Neoklasická e.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Lucida Sans Unicode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Lucida Sans Unicode"/>
              </a:rPr>
              <a:t>Neoliberální 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Lucida Sans Unicode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Lucida Sans Unicode"/>
              </a:rPr>
              <a:t>Neomarxismus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Lucida Sans Unicode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Lucida Sans Unicode"/>
              </a:rPr>
              <a:t>Keynesiánská 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1" name="TextShape 2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cs-CZ"/>
              <a:t>Ekonomické teorie - zopakování</a:t>
            </a:r>
            <a:endParaRPr/>
          </a:p>
        </p:txBody>
      </p:sp>
      <p:sp>
        <p:nvSpPr>
          <p:cNvPr id="2" name="TextovéPole 1"/>
          <p:cNvSpPr txBox="1"/>
          <p:nvPr/>
        </p:nvSpPr>
        <p:spPr>
          <a:xfrm>
            <a:off x="4726000" y="1855426"/>
            <a:ext cx="39604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SzPct val="25000"/>
              <a:buFont typeface="Lucida Sans Unicode"/>
              <a:buAutoNum type="alphaUcPeriod"/>
            </a:pPr>
            <a:r>
              <a:rPr lang="cs-CZ" dirty="0" smtClean="0">
                <a:solidFill>
                  <a:srgbClr val="000000"/>
                </a:solidFill>
                <a:latin typeface="Lucida Sans Unicode"/>
              </a:rPr>
              <a:t>Státní zásahy v ekonomice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  <a:buSzPct val="25000"/>
              <a:buFont typeface="Lucida Sans Unicode"/>
              <a:buAutoNum type="alphaUcPeriod"/>
            </a:pPr>
            <a:r>
              <a:rPr lang="cs-CZ" dirty="0" smtClean="0">
                <a:solidFill>
                  <a:srgbClr val="000000"/>
                </a:solidFill>
                <a:latin typeface="Lucida Sans Unicode"/>
              </a:rPr>
              <a:t>Stát = tvůrce pravidel hry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  <a:buSzPct val="25000"/>
              <a:buFont typeface="Lucida Sans Unicode"/>
              <a:buAutoNum type="alphaUcPeriod"/>
            </a:pPr>
            <a:r>
              <a:rPr lang="cs-CZ" dirty="0" smtClean="0">
                <a:solidFill>
                  <a:srgbClr val="000000"/>
                </a:solidFill>
                <a:latin typeface="Lucida Sans Unicode"/>
              </a:rPr>
              <a:t>Směřování k tržní rovnováze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  <a:buSzPct val="25000"/>
              <a:buFont typeface="Lucida Sans Unicode"/>
              <a:buAutoNum type="alphaUcPeriod"/>
            </a:pPr>
            <a:r>
              <a:rPr lang="cs-CZ" dirty="0" smtClean="0">
                <a:solidFill>
                  <a:srgbClr val="000000"/>
                </a:solidFill>
                <a:latin typeface="Lucida Sans Unicode"/>
              </a:rPr>
              <a:t>Všímá si rozdílů mezi regiony (zeměmi)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  <a:buSzPct val="25000"/>
              <a:buFont typeface="Lucida Sans Unicode"/>
              <a:buAutoNum type="alphaUcPeriod"/>
            </a:pPr>
            <a:r>
              <a:rPr lang="cs-CZ" dirty="0" smtClean="0">
                <a:solidFill>
                  <a:srgbClr val="000000"/>
                </a:solidFill>
                <a:latin typeface="Lucida Sans Unicode"/>
              </a:rPr>
              <a:t>Práce, hodnota, nadhodnota</a:t>
            </a:r>
            <a:endParaRPr lang="cs-CZ" dirty="0" smtClean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Vytvořit dotazník pro účely RPRR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Cíl: zjistit názor obyvatel obce / mikroregionu na otázky místního rozvoje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Definovat okruhy témat a zapracovat je dle obecných zásad tvorby dotazníků (MGV)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100" b="1">
                <a:solidFill>
                  <a:srgbClr val="464646"/>
                </a:solidFill>
                <a:latin typeface="Lucida Sans Unicode"/>
              </a:rPr>
              <a:t>Zadání cvičení č. 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10 otázek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písemný dotazník distribuovaný všem obyvatelům</a:t>
            </a: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otázky uzavřené, polouzavřené, otevřené, hodnotící, seřazovací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100" b="1">
                <a:solidFill>
                  <a:srgbClr val="464646"/>
                </a:solidFill>
                <a:latin typeface="Lucida Sans Unicode"/>
              </a:rPr>
              <a:t>Podoba dotazníku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Práce ve skupinách po 3 – 4 lidech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Dotazník písemně odevzdat</a:t>
            </a:r>
            <a:endParaRPr dirty="0"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do </a:t>
            </a:r>
            <a:r>
              <a:rPr lang="cs-CZ" sz="2700" dirty="0" smtClean="0">
                <a:solidFill>
                  <a:srgbClr val="000000"/>
                </a:solidFill>
                <a:latin typeface="Lucida Sans Unicode"/>
              </a:rPr>
              <a:t>25. </a:t>
            </a: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10. 2015 včetně</a:t>
            </a: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endParaRPr dirty="0"/>
          </a:p>
          <a:p>
            <a:pPr>
              <a:lnSpc>
                <a:spcPct val="100000"/>
              </a:lnSpc>
              <a:buSzPct val="25000"/>
              <a:buFont typeface="Wingdings 3" charset="2"/>
              <a:buChar char=""/>
            </a:pP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Příští hodinu krátká prezentace struktury a otázek a jejich zdůvodnění </a:t>
            </a:r>
            <a:endParaRPr dirty="0"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cs-CZ" sz="2700" dirty="0">
                <a:solidFill>
                  <a:srgbClr val="000000"/>
                </a:solidFill>
                <a:latin typeface="Lucida Sans Unicode"/>
              </a:rPr>
              <a:t>stačí okomentovat samotný dotazník</a:t>
            </a:r>
            <a:endParaRPr dirty="0"/>
          </a:p>
        </p:txBody>
      </p:sp>
      <p:sp>
        <p:nvSpPr>
          <p:cNvPr id="9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100" b="1">
                <a:solidFill>
                  <a:srgbClr val="464646"/>
                </a:solidFill>
                <a:latin typeface="Lucida Sans Unicode"/>
              </a:rPr>
              <a:t>Vypracování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Děkuji za pozornost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latin typeface="Lucida Sans Unicode"/>
              </a:rPr>
              <a:t>a přeji pěkný zbytek večera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ucitel</cp:lastModifiedBy>
  <cp:revision>3</cp:revision>
  <dcterms:modified xsi:type="dcterms:W3CDTF">2015-10-13T17:20:46Z</dcterms:modified>
</cp:coreProperties>
</file>