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media/image9.tiff" ContentType="image/tiff"/>
  <Override PartName="/ppt/media/image7.png" ContentType="image/png"/>
  <Override PartName="/ppt/media/image6.png" ContentType="image/png"/>
  <Override PartName="/ppt/media/image4.png" ContentType="image/png"/>
  <Override PartName="/ppt/media/image5.jpeg" ContentType="image/jpeg"/>
  <Override PartName="/ppt/media/image3.png" ContentType="image/png"/>
  <Override PartName="/ppt/media/image2.jpeg" ContentType="image/jpeg"/>
  <Override PartName="/ppt/media/image8.png" ContentType="image/png"/>
  <Override PartName="/ppt/media/image1.jpeg" ContentType="image/jpeg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4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8444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4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8444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8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8444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90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8444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99320" y="5945040"/>
            <a:ext cx="4940280" cy="92088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  <a:ln w="93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485640" y="5938920"/>
            <a:ext cx="3690000" cy="933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  <a:ln w="93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</p:spPr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>
            <a:gsLst>
              <a:gs pos="0">
                <a:srgbClr val="007795"/>
              </a:gs>
              <a:gs pos="50000">
                <a:srgbClr val="4bbade"/>
              </a:gs>
              <a:gs pos="100000">
                <a:srgbClr val="007795"/>
              </a:gs>
            </a:gsLst>
            <a:lin ang="3000000"/>
          </a:gradFill>
          <a:ln w="12600"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b="1" lang="cs-CZ" sz="4800">
                <a:solidFill>
                  <a:srgbClr val="464646"/>
                </a:solidFill>
                <a:latin typeface="Lucida Sans Unicode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6" name="CustomShape 7"/>
          <p:cNvSpPr/>
          <p:nvPr/>
        </p:nvSpPr>
        <p:spPr>
          <a:xfrm>
            <a:off x="1687680" y="4952880"/>
            <a:ext cx="7455960" cy="48780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  <a:ln w="9360">
            <a:noFill/>
          </a:ln>
        </p:spPr>
      </p:sp>
      <p:sp>
        <p:nvSpPr>
          <p:cNvPr id="7" name="CustomShape 8"/>
          <p:cNvSpPr/>
          <p:nvPr/>
        </p:nvSpPr>
        <p:spPr>
          <a:xfrm>
            <a:off x="35280" y="5237640"/>
            <a:ext cx="9108360" cy="78840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  <a:ln w="9360">
            <a:noFill/>
          </a:ln>
        </p:spPr>
      </p:sp>
      <p:sp>
        <p:nvSpPr>
          <p:cNvPr id="8" name="CustomShape 9"/>
          <p:cNvSpPr/>
          <p:nvPr/>
        </p:nvSpPr>
        <p:spPr>
          <a:xfrm>
            <a:off x="0" y="5001120"/>
            <a:ext cx="9143640" cy="18637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blipFill>
            <a:blip r:embed="rId3"/>
            <a:tile/>
          </a:blipFill>
          <a:ln w="12600">
            <a:noFill/>
          </a:ln>
        </p:spPr>
      </p:sp>
      <p:sp>
        <p:nvSpPr>
          <p:cNvPr id="9" name="Line 10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10" name="PlaceHolder 11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cs-CZ" sz="1000">
                <a:solidFill>
                  <a:srgbClr val="ffffff"/>
                </a:solidFill>
                <a:latin typeface="Lucida Sans Unicode"/>
              </a:rPr>
              <a:t>27. 10. 2015</a:t>
            </a:r>
            <a:endParaRPr/>
          </a:p>
        </p:txBody>
      </p:sp>
      <p:sp>
        <p:nvSpPr>
          <p:cNvPr id="11" name="PlaceHolder 12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12" name="PlaceHolder 13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fld id="{747EC74A-FE47-43DA-8962-5115EDA9EECE}" type="slidenum">
              <a:rPr lang="cs-CZ" sz="1000">
                <a:solidFill>
                  <a:srgbClr val="ffffff"/>
                </a:solidFill>
                <a:latin typeface="Lucida Sans Unicode"/>
              </a:rPr>
              <a:t>&lt;číslo&gt;</a:t>
            </a:fld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99320" y="5945040"/>
            <a:ext cx="4940280" cy="92088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  <a:ln w="9360">
            <a:noFill/>
          </a:ln>
        </p:spPr>
      </p:sp>
      <p:sp>
        <p:nvSpPr>
          <p:cNvPr id="49" name="CustomShape 2"/>
          <p:cNvSpPr/>
          <p:nvPr/>
        </p:nvSpPr>
        <p:spPr>
          <a:xfrm>
            <a:off x="485640" y="5938920"/>
            <a:ext cx="3690000" cy="933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  <a:ln w="9360">
            <a:noFill/>
          </a:ln>
        </p:spPr>
      </p:sp>
      <p:sp>
        <p:nvSpPr>
          <p:cNvPr id="50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</p:spPr>
      </p:sp>
      <p:sp>
        <p:nvSpPr>
          <p:cNvPr id="51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Šestá úroveň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cs-CZ" sz="23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100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cs-CZ" sz="1900">
                <a:solidFill>
                  <a:srgbClr val="000000"/>
                </a:solidFill>
                <a:latin typeface="Lucida Sans Unicode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Pátá úroveň</a:t>
            </a:r>
            <a:endParaRPr/>
          </a:p>
        </p:txBody>
      </p:sp>
      <p:sp>
        <p:nvSpPr>
          <p:cNvPr id="53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cs-CZ" sz="1000">
                <a:solidFill>
                  <a:srgbClr val="000000"/>
                </a:solidFill>
                <a:latin typeface="Lucida Sans Unicode"/>
              </a:rPr>
              <a:t>27. 10. 2015</a:t>
            </a:r>
            <a:endParaRPr/>
          </a:p>
        </p:txBody>
      </p:sp>
      <p:sp>
        <p:nvSpPr>
          <p:cNvPr id="54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55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F8F55D16-B70A-41C4-8E34-8EF11F5B37DA}" type="slidenum">
              <a:rPr lang="cs-CZ" sz="1000">
                <a:solidFill>
                  <a:srgbClr val="000000"/>
                </a:solidFill>
                <a:latin typeface="Lucida Sans Unicode"/>
              </a:rPr>
              <a:t>&lt;číslo&gt;</a:t>
            </a:fld>
            <a:endParaRPr/>
          </a:p>
        </p:txBody>
      </p:sp>
      <p:sp>
        <p:nvSpPr>
          <p:cNvPr id="56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Klikněte pro úpravu formátu textu nadpisuKlepnutím lze upravit styl předlohy nadpisů.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tiff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0" y="1917000"/>
            <a:ext cx="9143640" cy="94500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b="1" lang="cs-CZ" sz="3200">
                <a:solidFill>
                  <a:srgbClr val="464646"/>
                </a:solidFill>
                <a:latin typeface="Lucida Sans Unicode"/>
              </a:rPr>
              <a:t>Regionální politika </a:t>
            </a:r>
            <a:r>
              <a:rPr b="1" lang="cs-CZ" sz="3200">
                <a:solidFill>
                  <a:srgbClr val="464646"/>
                </a:solidFill>
                <a:latin typeface="Lucida Sans Unicode"/>
              </a:rPr>
              <a:t>
</a:t>
            </a:r>
            <a:r>
              <a:rPr b="1" lang="cs-CZ" sz="3200">
                <a:solidFill>
                  <a:srgbClr val="464646"/>
                </a:solidFill>
                <a:latin typeface="Lucida Sans Unicode"/>
              </a:rPr>
              <a:t>a regionální rozvoj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4356000" y="6408000"/>
            <a:ext cx="4787640" cy="449640"/>
          </a:xfrm>
          <a:prstGeom prst="rect">
            <a:avLst/>
          </a:prstGeom>
        </p:spPr>
        <p:txBody>
          <a:bodyPr bIns="45000" lIns="45720" rIns="45720" tIns="45000"/>
          <a:p>
            <a:pPr algn="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Mgr. Tomáš Novotný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108360" y="6408000"/>
            <a:ext cx="4067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27. 10. 2015</a:t>
            </a:r>
            <a:endParaRPr/>
          </a:p>
        </p:txBody>
      </p:sp>
      <p:sp>
        <p:nvSpPr>
          <p:cNvPr id="94" name="CustomShape 4"/>
          <p:cNvSpPr/>
          <p:nvPr/>
        </p:nvSpPr>
        <p:spPr>
          <a:xfrm>
            <a:off x="1872000" y="3861000"/>
            <a:ext cx="532800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cv. 5 – regionální disparity, strategie regionálního rozvoje</a:t>
            </a:r>
            <a:endParaRPr/>
          </a:p>
        </p:txBody>
      </p:sp>
      <p:pic>
        <p:nvPicPr>
          <p:cNvPr descr="" id="95" name="Picture 14"/>
          <p:cNvPicPr/>
          <p:nvPr/>
        </p:nvPicPr>
        <p:blipFill>
          <a:blip r:embed="rId1"/>
          <a:stretch>
            <a:fillRect/>
          </a:stretch>
        </p:blipFill>
        <p:spPr>
          <a:xfrm>
            <a:off x="2123640" y="0"/>
            <a:ext cx="4647960" cy="10094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1481400"/>
            <a:ext cx="8229240" cy="4206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sekce SRR 2014-20 pro zpracování: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1) kap. 1 až 2.2.1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2) kap. 2.2.2 až 2.2.7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3) kap. 2.2.8 až 2.4.2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4) kap. 2.5 až 3.3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5) kap. 3.4 až 4.1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6) kap. 4.2 až 4.6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Zadání cvičení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1481400"/>
            <a:ext cx="8229240" cy="4206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zdroje: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SRR 2007-2013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http://databaze-strategie.cz/cz/mmr/strategie/strategie-regionalniho-rozvoje-cr-2006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SRR 2014-2020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http://www.mmr.cz/cs/Podpora-regionu-a-cestovni-ruch/Regionalni-politika/Koncepce-Strategie/Strategie-regionalniho-rozvoje-CR-2014-2020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Zadání cvičení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1481400"/>
            <a:ext cx="8229240" cy="4206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odevzdání: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1) text vložit do odevzdávárny do 1. 11. včetně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2) prezentaci předvést na cvičení 3. 11., vložit do odevzdávárny stačí potom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Zadání cvičení</a:t>
            </a:r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Děkuji za pozornost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a přeji pěkný zbytek večera</a:t>
            </a:r>
            <a:endParaRPr/>
          </a:p>
        </p:txBody>
      </p:sp>
    </p:spTree>
  </p:cSld>
  <p:timing>
    <p:tnLst>
      <p:par>
        <p:cTn dur="indefinite" id="21" nodeType="tmRoot" restart="never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cs-CZ" sz="6600">
                <a:solidFill>
                  <a:srgbClr val="000000"/>
                </a:solidFill>
                <a:latin typeface="Lucida Sans Unicode"/>
              </a:rPr>
              <a:t>?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Faktory vzniku regionálních disparit (rozdílností)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Relativně nízká mobilita pracovní síly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Relativně nízká mobilita kapitálu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Geografické faktory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Ekonomická struktura regionů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Institucionální faktory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Politická rozhodnutí ve státoprávním a územním uspořádání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Psychologické faktory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…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Faktory vzniku regionálních disparit (rozdílností)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b="1" lang="cs-CZ" sz="3600"/>
              <a:t>Strategie regionálního rozvoje (SRR)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základní celostátní koncepční dokument v oblasti regionálního rozvoje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nástroj realizace regionální politiky a koordinace působení ostatních veřejných politik na regionální rozvoj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střednědobý dokument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dlouhodobý pohled na regionální rozvoj ČR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krátkodobé realizační kroky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160000"/>
            <a:ext cx="8229240" cy="3846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Regiony rozvíjející se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Regiony s průměrnou dynamikou rozvoje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Zaostávající nebo jinak problémové regiony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3600">
                <a:solidFill>
                  <a:srgbClr val="464646"/>
                </a:solidFill>
                <a:latin typeface="Lucida Sans Unicode"/>
              </a:rPr>
              <a:t>Typologie regionů </a:t>
            </a:r>
            <a:r>
              <a:rPr b="1" lang="cs-CZ" sz="3600">
                <a:solidFill>
                  <a:srgbClr val="464646"/>
                </a:solidFill>
                <a:latin typeface="Lucida Sans Unicode"/>
              </a:rPr>
              <a:t>
</a:t>
            </a:r>
            <a:r>
              <a:rPr b="1" lang="cs-CZ" sz="3600">
                <a:solidFill>
                  <a:srgbClr val="464646"/>
                </a:solidFill>
                <a:latin typeface="Lucida Sans Unicode"/>
              </a:rPr>
              <a:t>dle SRR 2007-2013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04" name="Zástupný symbol pro obsah 3"/>
          <p:cNvPicPr/>
          <p:nvPr/>
        </p:nvPicPr>
        <p:blipFill>
          <a:blip r:embed="rId1"/>
          <a:stretch>
            <a:fillRect/>
          </a:stretch>
        </p:blipFill>
        <p:spPr>
          <a:xfrm>
            <a:off x="55080" y="0"/>
            <a:ext cx="9088560" cy="6429600"/>
          </a:xfrm>
          <a:prstGeom prst="rect">
            <a:avLst/>
          </a:prstGeom>
          <a:ln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b="1" lang="cs-CZ" sz="3600"/>
              <a:t>Strategie regionálního rozvoje 2014-2020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schválena 15. 3. 2013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více než dříve zaměřena na řešení specifik funkčních území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place-based approach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část analytická, návrhová a implementační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4 prioritní oblasti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veřejná správa, regionální konkurenceschopnost, enviro. udržitelnost, územní soudržnost</a:t>
            </a:r>
            <a:endParaRPr/>
          </a:p>
          <a:p>
            <a:pPr>
              <a:buSzPct val="25000"/>
              <a:buFont typeface="StarSymbol"/>
              <a:buChar char=""/>
            </a:pP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1481400"/>
            <a:ext cx="8229240" cy="4206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1) srovnat typologie regionů v SRR 2007-13 a 2014-20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000">
                <a:solidFill>
                  <a:srgbClr val="000000"/>
                </a:solidFill>
                <a:latin typeface="Lucida Sans Unicode"/>
              </a:rPr>
              <a:t>v čem se liší?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000">
                <a:solidFill>
                  <a:srgbClr val="000000"/>
                </a:solidFill>
                <a:latin typeface="Lucida Sans Unicode"/>
              </a:rPr>
              <a:t>co berou do úvahy?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000">
                <a:solidFill>
                  <a:srgbClr val="000000"/>
                </a:solidFill>
                <a:latin typeface="Lucida Sans Unicode"/>
              </a:rPr>
              <a:t>kdo je zpracovával?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000">
                <a:solidFill>
                  <a:srgbClr val="000000"/>
                </a:solidFill>
                <a:latin typeface="Lucida Sans Unicode"/>
              </a:rPr>
              <a:t>která typologie je podle vás lepší a proč?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000">
                <a:solidFill>
                  <a:srgbClr val="000000"/>
                </a:solidFill>
                <a:latin typeface="Lucida Sans Unicode"/>
              </a:rPr>
              <a:t>zařadili byste některé regiony jinam a proč?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samostatně, půl stránky A4 (cca 1000 znaků)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Zadání cvičení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1481400"/>
            <a:ext cx="8229240" cy="4206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2) nastudovat část SRR 2014-20</a:t>
            </a:r>
            <a:endParaRPr/>
          </a:p>
          <a:p>
            <a:pPr lvl="1">
              <a:buSzPct val="25000"/>
              <a:buFont typeface="StarSymbol"/>
              <a:buChar char=""/>
            </a:pP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shrnutí obsahu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vlastní hodnocení, komentář</a:t>
            </a:r>
            <a:endParaRPr/>
          </a:p>
          <a:p>
            <a:pPr lvl="1">
              <a:buSzPct val="25000"/>
              <a:buFont typeface="StarSymbol"/>
              <a:buChar char=""/>
            </a:pP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skupiny 3-4 osob, prezentace na 5 minut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Zadání cvičení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