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92" r:id="rId4"/>
    <p:sldId id="293" r:id="rId5"/>
    <p:sldId id="294" r:id="rId6"/>
    <p:sldId id="295" r:id="rId7"/>
    <p:sldId id="291" r:id="rId8"/>
    <p:sldId id="29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90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FC9043-5D3D-4977-9426-1C405698872C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2409B3-0905-4097-B2F6-A770F94DE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4468E-1369-43A5-A785-5C00A4DF5A12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89CC-78DF-4525-B305-9C5944F8D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3C10-6938-4363-BA01-9D15C6971CB7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F003D-BCF3-41D8-AE41-83B2828A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EA37-8097-4304-A52B-49B16F0C0AA1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184EF-4F26-49AB-A5BC-9EF441CA7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F4D557-242B-431E-9BB4-69B60193EA43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426664-9145-4897-9184-CEBC193EE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C0D92F-C1C6-4A80-B446-672C61CDADF9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277E4E-D889-40F9-AA60-51F2FD47E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D933B-2537-481A-86B0-11B283965DDB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CAF778-9B93-4B1A-88A9-272098C0B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1137A-3F34-4E01-B9B3-3351BC497C48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9E3FC7-628F-43E3-BC89-24A7D210B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9FF3-5262-4A80-899C-364E8749CC9D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CE55-DB21-4108-A57A-56DBE716B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070176-D0D5-4A98-8270-EE28D64F5B83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FC86D1-F177-46DC-BB7B-3E812748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4504BF-CFE2-4180-912D-AADBDF686410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A15D04-F6F1-412C-B543-A06BB432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AFD2AF-A65D-4F29-804B-FBBC84D17159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FAE5A4A-82D4-4556-9313-095DBEF55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Kalendar-akci" TargetMode="External"/><Relationship Id="rId2" Type="http://schemas.openxmlformats.org/officeDocument/2006/relationships/hyperlink" Target="http://www.strukturalni-fondy.cz/cs/Jak-na-projek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rukturalni-fondy.cz/cs/Jak-na-projekt/Principy-uspesneho-projektu/Uspesne-projekty" TargetMode="External"/><Relationship Id="rId4" Type="http://schemas.openxmlformats.org/officeDocument/2006/relationships/hyperlink" Target="http://www.czechinvest.org/aktualni-vyzv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Regionální </a:t>
            </a:r>
            <a:r>
              <a:rPr lang="cs-CZ" dirty="0" smtClean="0"/>
              <a:t>politika</a:t>
            </a:r>
            <a:br>
              <a:rPr lang="cs-CZ" dirty="0" smtClean="0"/>
            </a:br>
            <a:r>
              <a:rPr lang="cs-CZ" dirty="0" smtClean="0"/>
              <a:t>a regionální rozvoj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5076056" y="6308725"/>
            <a:ext cx="4067944" cy="549275"/>
          </a:xfrm>
        </p:spPr>
        <p:txBody>
          <a:bodyPr/>
          <a:lstStyle/>
          <a:p>
            <a:pPr marR="0"/>
            <a:r>
              <a:rPr lang="cs-CZ" dirty="0" smtClean="0">
                <a:solidFill>
                  <a:schemeClr val="tx1"/>
                </a:solidFill>
              </a:rPr>
              <a:t>Mgr. </a:t>
            </a:r>
            <a:r>
              <a:rPr lang="cs-CZ" dirty="0" smtClean="0">
                <a:solidFill>
                  <a:schemeClr val="tx1"/>
                </a:solidFill>
              </a:rPr>
              <a:t>Tomáš Novotný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3315" name="TextovéPole 4"/>
          <p:cNvSpPr txBox="1">
            <a:spLocks noChangeArrowheads="1"/>
          </p:cNvSpPr>
          <p:nvPr/>
        </p:nvSpPr>
        <p:spPr bwMode="auto">
          <a:xfrm>
            <a:off x="1619672" y="3860800"/>
            <a:ext cx="597768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Lucida Sans Unicode" pitchFamily="34" charset="0"/>
              </a:rPr>
              <a:t>Cvičení č. </a:t>
            </a:r>
            <a:r>
              <a:rPr lang="cs-CZ" dirty="0" smtClean="0">
                <a:latin typeface="Lucida Sans Unicode" pitchFamily="34" charset="0"/>
              </a:rPr>
              <a:t>8</a:t>
            </a:r>
          </a:p>
          <a:p>
            <a:pPr algn="ctr"/>
            <a:r>
              <a:rPr lang="cs-CZ" sz="2400" dirty="0" smtClean="0">
                <a:latin typeface="Lucida Sans Unicode" pitchFamily="34" charset="0"/>
              </a:rPr>
              <a:t>Dotační programy EU </a:t>
            </a:r>
          </a:p>
          <a:p>
            <a:pPr algn="ctr"/>
            <a:r>
              <a:rPr lang="cs-CZ" sz="2400" dirty="0" smtClean="0">
                <a:latin typeface="Lucida Sans Unicode" pitchFamily="34" charset="0"/>
              </a:rPr>
              <a:t>a rozmyšlení vlastního projektu RR</a:t>
            </a:r>
            <a:endParaRPr lang="cs-CZ" sz="2400" dirty="0" smtClean="0">
              <a:latin typeface="Lucida Sans Unicode" pitchFamily="34" charset="0"/>
            </a:endParaRPr>
          </a:p>
        </p:txBody>
      </p:sp>
      <p:pic>
        <p:nvPicPr>
          <p:cNvPr id="1331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nadpis 2"/>
          <p:cNvSpPr txBox="1">
            <a:spLocks/>
          </p:cNvSpPr>
          <p:nvPr/>
        </p:nvSpPr>
        <p:spPr bwMode="auto">
          <a:xfrm>
            <a:off x="0" y="6308725"/>
            <a:ext cx="406794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0" marR="64008" indent="0" algn="r" rtl="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defRPr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R="0" algn="l"/>
            <a:r>
              <a:rPr lang="cs-CZ" dirty="0" smtClean="0">
                <a:solidFill>
                  <a:schemeClr val="tx1"/>
                </a:solidFill>
              </a:rPr>
              <a:t>24. 11. 2015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návrh by měl mít tyto kvality: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dirty="0" smtClean="0"/>
              <a:t>1) užitečnost regionálnímu rozvoji</a:t>
            </a:r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2800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dirty="0" smtClean="0"/>
              <a:t>2) schopnost získat podporu EU k realizaci</a:t>
            </a:r>
          </a:p>
          <a:p>
            <a:pPr marL="365316" lvl="1" indent="0" fontAlgn="auto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Vlastní projekt </a:t>
            </a:r>
            <a:r>
              <a:rPr lang="cs-CZ" dirty="0" err="1" smtClean="0"/>
              <a:t>reg</a:t>
            </a:r>
            <a:r>
              <a:rPr lang="cs-CZ" dirty="0" smtClean="0"/>
              <a:t>. rozvoje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manuál:</a:t>
            </a:r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www.strukturalni-fondy.cz/cs/Jak-na-projekt</a:t>
            </a:r>
            <a:endParaRPr lang="cs-CZ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doporučuji </a:t>
            </a:r>
            <a:r>
              <a:rPr lang="cs-CZ" dirty="0" err="1" smtClean="0"/>
              <a:t>proklikat</a:t>
            </a:r>
            <a:r>
              <a:rPr lang="cs-CZ" dirty="0" smtClean="0"/>
              <a:t> si celý portál!</a:t>
            </a:r>
            <a:endParaRPr lang="cs-CZ" dirty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dotační výzvy:</a:t>
            </a:r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www.strukturalni-fondy.cz/cs/Kalendar-akci</a:t>
            </a:r>
            <a:endParaRPr lang="cs-CZ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www.czechinvest.org/aktualni-vyzvy</a:t>
            </a:r>
            <a:endParaRPr lang="cs-CZ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inspirace:</a:t>
            </a:r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www.strukturalni-fondy.cz/cs/Jak-na-projekt/Principy-uspesneho-projektu/Uspesne-projekty</a:t>
            </a:r>
            <a:endParaRPr lang="cs-CZ" dirty="0" smtClean="0"/>
          </a:p>
          <a:p>
            <a:pPr marL="621348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Možnosti evropských fondů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2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085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4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51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6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24"/>
            <a:ext cx="9206482" cy="684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7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/>
                <a:latin typeface="Arial" charset="0"/>
              </a:rPr>
              <a:t>Zadání cvičení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r>
              <a:rPr lang="cs-CZ" dirty="0">
                <a:latin typeface="Arial" charset="0"/>
              </a:rPr>
              <a:t>p</a:t>
            </a:r>
            <a:r>
              <a:rPr lang="cs-CZ" dirty="0" smtClean="0">
                <a:latin typeface="Arial" charset="0"/>
              </a:rPr>
              <a:t>rostudujte si dotační možnosti ze zdrojů EU pro </a:t>
            </a:r>
            <a:r>
              <a:rPr lang="cs-CZ" dirty="0">
                <a:latin typeface="Arial" charset="0"/>
              </a:rPr>
              <a:t>aktuální období </a:t>
            </a:r>
            <a:r>
              <a:rPr lang="cs-CZ" sz="2400" dirty="0">
                <a:latin typeface="Arial" charset="0"/>
              </a:rPr>
              <a:t>(http://www.strukturalni-fondy.cz</a:t>
            </a:r>
            <a:r>
              <a:rPr lang="cs-CZ" sz="2400" dirty="0" smtClean="0">
                <a:latin typeface="Arial" charset="0"/>
              </a:rPr>
              <a:t>/)</a:t>
            </a:r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s jejich znalostí</a:t>
            </a:r>
            <a:r>
              <a:rPr lang="cs-CZ" dirty="0" smtClean="0">
                <a:latin typeface="Arial" charset="0"/>
              </a:rPr>
              <a:t> navrhněte vlastní téma projektu regionálního rozvoje</a:t>
            </a:r>
          </a:p>
          <a:p>
            <a:pPr lvl="1"/>
            <a:r>
              <a:rPr lang="cs-CZ" dirty="0" smtClean="0">
                <a:latin typeface="Arial" charset="0"/>
              </a:rPr>
              <a:t>na které bude aplikovatelná některá aktuální Výzva OP</a:t>
            </a:r>
          </a:p>
          <a:p>
            <a:pPr lvl="1"/>
            <a:endParaRPr lang="cs-CZ" dirty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projekt se bude týkat mikroúrovně (max. ORP)</a:t>
            </a:r>
          </a:p>
          <a:p>
            <a:r>
              <a:rPr lang="cs-CZ" dirty="0" smtClean="0">
                <a:latin typeface="Arial" charset="0"/>
              </a:rPr>
              <a:t>dvojice nebo trojice </a:t>
            </a:r>
            <a:r>
              <a:rPr lang="cs-CZ" sz="2400" dirty="0" smtClean="0">
                <a:latin typeface="Arial" charset="0"/>
              </a:rPr>
              <a:t>(zájemci mohou i samostatně </a:t>
            </a:r>
            <a:r>
              <a:rPr lang="cs-CZ" sz="2400" dirty="0" smtClean="0">
                <a:latin typeface="Arial" charset="0"/>
                <a:sym typeface="Wingdings" panose="05000000000000000000" pitchFamily="2" charset="2"/>
              </a:rPr>
              <a:t></a:t>
            </a:r>
            <a:r>
              <a:rPr lang="cs-CZ" sz="2400" dirty="0" smtClean="0">
                <a:latin typeface="Arial" charset="0"/>
              </a:rPr>
              <a:t>)</a:t>
            </a:r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mějte připraveno na příští </a:t>
            </a:r>
            <a:r>
              <a:rPr lang="cs-CZ" dirty="0" err="1" smtClean="0">
                <a:latin typeface="Arial" charset="0"/>
              </a:rPr>
              <a:t>cviko</a:t>
            </a:r>
            <a:r>
              <a:rPr lang="cs-CZ" dirty="0" smtClean="0">
                <a:latin typeface="Arial" charset="0"/>
              </a:rPr>
              <a:t> 1. 12.</a:t>
            </a:r>
          </a:p>
          <a:p>
            <a:pPr lvl="1"/>
            <a:r>
              <a:rPr lang="cs-CZ" dirty="0" smtClean="0">
                <a:latin typeface="Arial" charset="0"/>
              </a:rPr>
              <a:t>nemusíte nic odevzdávat</a:t>
            </a:r>
          </a:p>
          <a:p>
            <a:pPr lvl="1"/>
            <a:r>
              <a:rPr lang="cs-CZ" dirty="0" smtClean="0">
                <a:latin typeface="Arial" charset="0"/>
              </a:rPr>
              <a:t>(ještě </a:t>
            </a:r>
            <a:r>
              <a:rPr lang="cs-CZ" dirty="0" err="1" smtClean="0">
                <a:latin typeface="Arial" charset="0"/>
              </a:rPr>
              <a:t>doprezentují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Dokoupil&amp;Dvořák</a:t>
            </a:r>
            <a:r>
              <a:rPr lang="cs-CZ" dirty="0" smtClean="0">
                <a:latin typeface="Arial" charset="0"/>
              </a:rPr>
              <a:t> a </a:t>
            </a:r>
            <a:r>
              <a:rPr lang="cs-CZ" dirty="0" err="1" smtClean="0">
                <a:latin typeface="Arial" charset="0"/>
              </a:rPr>
              <a:t>Kartous&amp;Mikula</a:t>
            </a:r>
            <a:r>
              <a:rPr lang="cs-CZ" dirty="0" smtClean="0">
                <a:latin typeface="Arial" charset="0"/>
              </a:rPr>
              <a:t>)</a:t>
            </a:r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sah 1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0099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cs-CZ" i="1" dirty="0"/>
              <a:t>d</a:t>
            </a:r>
            <a:r>
              <a:rPr lang="cs-CZ" i="1" dirty="0" smtClean="0"/>
              <a:t>ěkuji </a:t>
            </a:r>
            <a:r>
              <a:rPr lang="cs-CZ" i="1" dirty="0" smtClean="0"/>
              <a:t>za </a:t>
            </a:r>
            <a:r>
              <a:rPr lang="cs-CZ" i="1" dirty="0" smtClean="0"/>
              <a:t>pozornost</a:t>
            </a:r>
          </a:p>
          <a:p>
            <a:pPr algn="ctr">
              <a:buFont typeface="Wingdings 3" pitchFamily="18" charset="2"/>
              <a:buNone/>
            </a:pPr>
            <a:r>
              <a:rPr lang="cs-CZ" i="1" dirty="0" smtClean="0"/>
              <a:t>a nashle na </a:t>
            </a:r>
            <a:r>
              <a:rPr lang="cs-CZ" i="1" dirty="0" err="1" smtClean="0"/>
              <a:t>fičáku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371</TotalTime>
  <Words>156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Lucida Sans Unicode</vt:lpstr>
      <vt:lpstr>Verdana</vt:lpstr>
      <vt:lpstr>Wingdings</vt:lpstr>
      <vt:lpstr>Wingdings 2</vt:lpstr>
      <vt:lpstr>Wingdings 3</vt:lpstr>
      <vt:lpstr>Shluk</vt:lpstr>
      <vt:lpstr>Regionální politika a regionální rozvoj</vt:lpstr>
      <vt:lpstr>Vlastní projekt reg. rozvoje</vt:lpstr>
      <vt:lpstr>Možnosti evropských fondů</vt:lpstr>
      <vt:lpstr>Prezentace aplikace PowerPoint</vt:lpstr>
      <vt:lpstr>Prezentace aplikace PowerPoint</vt:lpstr>
      <vt:lpstr>Prezentace aplikace PowerPoint</vt:lpstr>
      <vt:lpstr>Zadání cvičení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Tomáš Novotný</cp:lastModifiedBy>
  <cp:revision>45</cp:revision>
  <dcterms:created xsi:type="dcterms:W3CDTF">2012-11-05T20:56:15Z</dcterms:created>
  <dcterms:modified xsi:type="dcterms:W3CDTF">2015-11-24T17:11:05Z</dcterms:modified>
</cp:coreProperties>
</file>