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14.png" ContentType="image/png"/>
  <Override PartName="/ppt/media/image4.jpeg" ContentType="image/jpeg"/>
  <Override PartName="/ppt/media/image3.png" ContentType="image/png"/>
  <Override PartName="/ppt/media/image16.png" ContentType="image/png"/>
  <Override PartName="/ppt/media/image2.png" ContentType="image/png"/>
  <Override PartName="/ppt/media/image8.png" ContentType="image/png"/>
  <Override PartName="/ppt/media/image1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92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000" y="4059360"/>
            <a:ext cx="2814480" cy="224568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7680" y="4059360"/>
            <a:ext cx="2814480" cy="224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9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034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9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852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92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000" y="4059360"/>
            <a:ext cx="2814480" cy="224568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57680" y="4059360"/>
            <a:ext cx="2814480" cy="224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034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708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405936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59360"/>
            <a:ext cx="8228520" cy="2245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cs-CZ" sz="1200">
                <a:solidFill>
                  <a:srgbClr val="bcbcbc"/>
                </a:solidFill>
                <a:latin typeface="Book Antiqua"/>
              </a:rPr>
              <a:t>1. 12. 2015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anchor="b" bIns="45000" lIns="0" rIns="0" tIns="45000"/>
          <a:p>
            <a:pPr algn="r">
              <a:lnSpc>
                <a:spcPct val="100000"/>
              </a:lnSpc>
            </a:pPr>
            <a:fld id="{1C51DFA9-A0C9-4AEC-8304-44930F7C4950}" type="slidenum">
              <a:rPr lang="cs-CZ" sz="1200">
                <a:solidFill>
                  <a:srgbClr val="bcbcbc"/>
                </a:solidFill>
                <a:latin typeface="Book Antiqua"/>
              </a:rPr>
              <a:t>&lt;číslo&gt;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cs-CZ" sz="4100">
                <a:latin typeface="Lucida Sans"/>
              </a:rPr>
              <a:t>Klikněte pro úpravu formátu textu nadpisuKlepnutím lze upravit styl předlohy nadpisů.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ffffff"/>
                </a:solidFill>
                <a:latin typeface="Book Antiqua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"/>
            </a:pPr>
            <a:r>
              <a:rPr lang="cs-CZ" sz="2400">
                <a:solidFill>
                  <a:srgbClr val="ffffff"/>
                </a:solidFill>
                <a:latin typeface="Book Antiqu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"/>
              <a:buChar char=""/>
            </a:pPr>
            <a:r>
              <a:rPr lang="cs-CZ" sz="2200">
                <a:solidFill>
                  <a:srgbClr val="ffffff"/>
                </a:solidFill>
                <a:latin typeface="Book Antiqu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charset="2" typeface="Wingdings 3"/>
              <a:buChar char=""/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charset="2" typeface="Wingdings 2"/>
              <a:buChar char=""/>
            </a:pPr>
            <a:r>
              <a:rPr lang="cs-CZ" sz="2000">
                <a:solidFill>
                  <a:srgbClr val="ffffff"/>
                </a:solidFill>
                <a:latin typeface="Book Antiqua"/>
              </a:rPr>
              <a:t>Pátá úroveň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cs-CZ" sz="1200">
                <a:solidFill>
                  <a:srgbClr val="bcbcbc"/>
                </a:solidFill>
                <a:latin typeface="Book Antiqua"/>
              </a:rPr>
              <a:t>1. 12. 2015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anchor="b" bIns="45000" lIns="0" rIns="0" tIns="45000"/>
          <a:p>
            <a:pPr algn="r">
              <a:lnSpc>
                <a:spcPct val="100000"/>
              </a:lnSpc>
            </a:pPr>
            <a:fld id="{74760475-5D0F-4A4D-A75D-546052A82212}" type="slidenum">
              <a:rPr lang="cs-CZ" sz="1200">
                <a:solidFill>
                  <a:srgbClr val="bcbcbc"/>
                </a:solidFill>
                <a:latin typeface="Book Antiqua"/>
              </a:rPr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strukturalni-fondy.cz/cs/Jak-na-projekt/Elektronicka-zadost" TargetMode="External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52D7AF46-39CC-4607-B07F-571329B38F39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914400" y="2122560"/>
            <a:ext cx="8229240" cy="2734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cs-CZ" sz="36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cs-CZ" sz="4400">
                <a:solidFill>
                  <a:srgbClr val="000000"/>
                </a:solidFill>
                <a:latin typeface="Arial"/>
                <a:ea typeface="DejaVu Sans"/>
              </a:rPr>
              <a:t>Příprava projektového záměru,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4400">
                <a:solidFill>
                  <a:srgbClr val="000000"/>
                </a:solidFill>
                <a:latin typeface="Arial"/>
                <a:ea typeface="DejaVu Sans"/>
              </a:rPr>
              <a:t>postup při tvorbě projektové žádosti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6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680" y="816480"/>
            <a:ext cx="8947800" cy="55515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0D85A6FF-52EC-4D48-A630-A6B803E875CF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0" y="39600"/>
            <a:ext cx="8227800" cy="10648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Arial"/>
                <a:ea typeface="DejaVu Sans"/>
              </a:rPr>
              <a:t>Logický rámec</a:t>
            </a:r>
            <a:endParaRPr/>
          </a:p>
        </p:txBody>
      </p:sp>
      <p:sp>
        <p:nvSpPr>
          <p:cNvPr id="99" name="TextShape 3"/>
          <p:cNvSpPr txBox="1"/>
          <p:nvPr/>
        </p:nvSpPr>
        <p:spPr>
          <a:xfrm>
            <a:off x="0" y="1604880"/>
            <a:ext cx="8229240" cy="444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Aktivity – souhrn činností, z nichž se skládá projekt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Prostředky – popis vstupů nutných pro realizaci projektu (např. náklady na dokumentaci, výběrová řízení, realizaci stavby...)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Výsledky / výstupy – ukazatele výsledků a výstupů po realizaci jednotlivých aktivit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Účel / záměr projektu – vede k naplnění celkového cíle, důvod řešení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Celkový (globální) cíl – hlavní cíl řešení celého projektu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40320" y="326880"/>
            <a:ext cx="9103320" cy="63680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4055040" y="0"/>
            <a:ext cx="5088600" cy="6857640"/>
          </a:xfrm>
          <a:prstGeom prst="rect">
            <a:avLst/>
          </a:prstGeom>
          <a:ln w="9360">
            <a:noFill/>
          </a:ln>
        </p:spPr>
      </p:pic>
      <p:pic>
        <p:nvPicPr>
          <p:cNvPr descr="" id="102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988640" y="6858000"/>
            <a:ext cx="2381400" cy="6857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6880" y="146880"/>
            <a:ext cx="8350200" cy="4098240"/>
          </a:xfrm>
          <a:prstGeom prst="rect">
            <a:avLst/>
          </a:prstGeom>
          <a:ln w="9360">
            <a:noFill/>
          </a:ln>
        </p:spPr>
      </p:pic>
      <p:pic>
        <p:nvPicPr>
          <p:cNvPr descr="" id="104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6880" y="4245480"/>
            <a:ext cx="8350200" cy="24897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3B009B95-6117-44AB-9F8F-F16D4E61D604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0" y="6480"/>
            <a:ext cx="8227800" cy="1133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Arial"/>
                <a:ea typeface="DejaVu Sans"/>
              </a:rPr>
              <a:t>Systém sběru projektových žádostí</a:t>
            </a:r>
            <a:endParaRPr/>
          </a:p>
        </p:txBody>
      </p:sp>
      <p:sp>
        <p:nvSpPr>
          <p:cNvPr id="107" name="TextShape 3"/>
          <p:cNvSpPr txBox="1"/>
          <p:nvPr/>
        </p:nvSpPr>
        <p:spPr>
          <a:xfrm>
            <a:off x="0" y="1428840"/>
            <a:ext cx="8227800" cy="4698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Webová aplikace (vkládání na server přes internet), dříve papírová forma, potom instalovaná lokální aplikace (Elza, Benefit)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V období 2007-2013 systémy Benefit7, Bene-FILL, eAccount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Od období 2014-2020 již sjednoceno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systém ISKP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http://www.strukturalni-fondy.cz/cs/Jak-na-projekt/Elektronicka-zadost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2500">
                <a:solidFill>
                  <a:srgbClr val="000000"/>
                </a:solidFill>
                <a:latin typeface="Arial"/>
                <a:ea typeface="DejaVu Sans"/>
              </a:rPr>
              <a:t>https://mseu.mssf.cz/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Lucida Sans"/>
              </a:rPr>
              <a:t>Zadání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Book Antiqua"/>
              </a:rPr>
              <a:t>Zpodobnit váš projektový záměr do projektové fiche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Book Antiqua"/>
              </a:rPr>
              <a:t>Připravit si prezentaci projektu na příští hodinu (8. 12.)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F543710D-8BE9-409D-BA70-019EADBDFBAA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0" y="39600"/>
            <a:ext cx="8227800" cy="10648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Arial"/>
                <a:ea typeface="DejaVu Sans"/>
              </a:rPr>
              <a:t>Projektový záměr</a:t>
            </a:r>
            <a:endParaRPr/>
          </a:p>
        </p:txBody>
      </p:sp>
      <p:sp>
        <p:nvSpPr>
          <p:cNvPr id="82" name="TextShape 3"/>
          <p:cNvSpPr txBox="1"/>
          <p:nvPr/>
        </p:nvSpPr>
        <p:spPr>
          <a:xfrm>
            <a:off x="0" y="1604880"/>
            <a:ext cx="8229240" cy="444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Zpodobněn do projektové fiše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Inventura představy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Základ pro další rozpracování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Podklad pro dotační audit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Forma a struktura není stanovena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Projektové fiche – součástí např. MAS a jejich strategií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2640" y="82080"/>
            <a:ext cx="8826840" cy="67755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4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" y="489600"/>
            <a:ext cx="9064440" cy="58381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89600"/>
            <a:ext cx="9222840" cy="38505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80AA8EFD-FF1A-49C0-A217-66AA91722BFC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0" y="39600"/>
            <a:ext cx="8227800" cy="10648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Arial"/>
                <a:ea typeface="DejaVu Sans"/>
              </a:rPr>
              <a:t>Logický rámec</a:t>
            </a:r>
            <a:endParaRPr/>
          </a:p>
        </p:txBody>
      </p:sp>
      <p:sp>
        <p:nvSpPr>
          <p:cNvPr id="88" name="TextShape 3"/>
          <p:cNvSpPr txBox="1"/>
          <p:nvPr/>
        </p:nvSpPr>
        <p:spPr>
          <a:xfrm>
            <a:off x="0" y="1604880"/>
            <a:ext cx="8229240" cy="444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Plánovací nástroj, nadstavba projektové fiše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Někdy využíván coby součást projektového cyklu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Testuje projekt jak z hlediska vhodnosti a přiměřenosti, tak z hlediska proveditelnosti a trvalé udržitelnosti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Někdy vyžadován jako povinná příloha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V současnosti považován za obsolentní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C8C860B5-E1A4-4C57-B410-A7D6AAC44D10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0" y="39600"/>
            <a:ext cx="8227800" cy="10648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Arial"/>
                <a:ea typeface="DejaVu Sans"/>
              </a:rPr>
              <a:t>Logický rámec definuje</a:t>
            </a:r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0" y="1604880"/>
            <a:ext cx="8229240" cy="444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Cíle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Konkrétní, prokazatelné výstupy realizace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Činnosti a prostředky, související s dosažením očekávaných výsledků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Ukazatele, podle kterých lze hodnotit plnění cílů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Identifikátory, pro zhodnocení dosažených výsledků projektu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Odpovědnosti a role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Identifikovaná rizika a podmínky implementace projektu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0" rIns="0" tIns="45000"/>
          <a:p>
            <a:pPr>
              <a:lnSpc>
                <a:spcPct val="100000"/>
              </a:lnSpc>
            </a:pPr>
            <a:fld id="{1D295A34-B1B3-481F-92CC-654C6DF0A3F8}" type="slidenum">
              <a:rPr lang="cs-CZ" sz="1200">
                <a:solidFill>
                  <a:srgbClr val="bcbcbc"/>
                </a:solidFill>
                <a:latin typeface="Times New Roman"/>
                <a:ea typeface="DejaVu Sans"/>
              </a:rPr>
              <a:t>&lt;číslo&gt;</a:t>
            </a:fld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0" y="39600"/>
            <a:ext cx="8227800" cy="10648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cs-CZ" sz="4100">
                <a:solidFill>
                  <a:srgbClr val="000000"/>
                </a:solidFill>
                <a:latin typeface="Arial"/>
                <a:ea typeface="DejaVu Sans"/>
              </a:rPr>
              <a:t>Logický rámec</a:t>
            </a:r>
            <a:endParaRPr/>
          </a:p>
        </p:txBody>
      </p:sp>
      <p:sp>
        <p:nvSpPr>
          <p:cNvPr id="94" name="TextShape 3"/>
          <p:cNvSpPr txBox="1"/>
          <p:nvPr/>
        </p:nvSpPr>
        <p:spPr>
          <a:xfrm>
            <a:off x="0" y="1604880"/>
            <a:ext cx="8229240" cy="444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Navazuje na provedenou SWOT analýzu problému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"/>
            </a:pPr>
            <a:r>
              <a:rPr lang="cs-CZ" sz="2800">
                <a:solidFill>
                  <a:srgbClr val="000000"/>
                </a:solidFill>
                <a:latin typeface="Arial"/>
                <a:ea typeface="DejaVu Sans"/>
              </a:rPr>
              <a:t>De facto jde o matici logických vazeb (tabulku, v níž: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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Vertikální linie zobrazuje kauzální vztahy mezi celkovými cíli programu, specifickými cíli projektu, výsledky projektu a aktivitami, které se v projektu uskutečňují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"/>
            </a:pPr>
            <a:r>
              <a:rPr lang="cs-CZ" sz="2400">
                <a:solidFill>
                  <a:srgbClr val="000000"/>
                </a:solidFill>
                <a:latin typeface="Arial"/>
                <a:ea typeface="DejaVu Sans"/>
              </a:rPr>
              <a:t>Horizontální linie zobrazuje objektivně ověřitelné ukazatele a zdroje informací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162720" y="489600"/>
            <a:ext cx="8927640" cy="592740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