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61" r:id="rId3"/>
    <p:sldId id="268" r:id="rId4"/>
    <p:sldId id="267" r:id="rId5"/>
    <p:sldId id="257" r:id="rId6"/>
    <p:sldId id="280" r:id="rId7"/>
    <p:sldId id="281" r:id="rId8"/>
    <p:sldId id="262" r:id="rId9"/>
    <p:sldId id="263" r:id="rId10"/>
    <p:sldId id="270" r:id="rId11"/>
    <p:sldId id="271" r:id="rId12"/>
    <p:sldId id="264" r:id="rId13"/>
    <p:sldId id="258" r:id="rId14"/>
    <p:sldId id="272" r:id="rId15"/>
    <p:sldId id="273" r:id="rId16"/>
    <p:sldId id="274" r:id="rId17"/>
    <p:sldId id="265" r:id="rId18"/>
    <p:sldId id="259" r:id="rId19"/>
    <p:sldId id="278" r:id="rId20"/>
    <p:sldId id="275" r:id="rId21"/>
    <p:sldId id="276" r:id="rId22"/>
    <p:sldId id="277" r:id="rId23"/>
    <p:sldId id="266" r:id="rId24"/>
    <p:sldId id="260" r:id="rId25"/>
    <p:sldId id="279" r:id="rId26"/>
  </p:sldIdLst>
  <p:sldSz cx="9144000" cy="6858000" type="screen4x3"/>
  <p:notesSz cx="6669088" cy="97536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D8D87-CA5F-459A-A2C2-9DEBBEABC1F4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04A7D-8883-4A71-B83E-A42C42817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456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94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25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70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28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3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01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66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76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38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14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0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364C4-24B5-481A-B7A7-8EA7E2F44A0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20510-F5C8-4BB9-AC67-6DA332AC06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63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r="58301" b="71675"/>
          <a:stretch/>
        </p:blipFill>
        <p:spPr bwMode="auto">
          <a:xfrm>
            <a:off x="3363864" y="2362678"/>
            <a:ext cx="5252072" cy="139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803800" y="1272524"/>
            <a:ext cx="63722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Geofyzikální metody v geomorfologii</a:t>
            </a:r>
            <a:endParaRPr lang="cs-CZ" sz="4000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771800" y="95923"/>
            <a:ext cx="6400800" cy="1388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Zdeněk Máčka</a:t>
            </a:r>
          </a:p>
          <a:p>
            <a:r>
              <a:rPr lang="cs-CZ" sz="2400" i="1" dirty="0" smtClean="0"/>
              <a:t>Z7551</a:t>
            </a:r>
            <a:r>
              <a:rPr lang="cs-CZ" sz="1800" i="1" dirty="0" smtClean="0"/>
              <a:t> </a:t>
            </a:r>
            <a:r>
              <a:rPr lang="cs-CZ" i="1" dirty="0" smtClean="0"/>
              <a:t>Metody fyzické geografie</a:t>
            </a:r>
            <a:endParaRPr lang="cs-CZ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781"/>
            <a:ext cx="2992305" cy="362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" y="3757820"/>
            <a:ext cx="8833294" cy="310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53243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Možnosti použití </a:t>
            </a:r>
            <a:r>
              <a:rPr lang="cs-CZ" sz="3200" i="1" dirty="0" err="1" smtClean="0"/>
              <a:t>georadaru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746" y="692696"/>
            <a:ext cx="8229600" cy="122413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sz="2400" dirty="0" smtClean="0"/>
              <a:t>Těžiště použití leží ve studiu sedimentárních hornin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 smtClean="0"/>
              <a:t>detekce pohřbených struktur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 smtClean="0"/>
              <a:t>studium vnitřní stavby sedimentárních těles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 smtClean="0"/>
              <a:t>určení hloubky a průběhu skalního podloží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000" dirty="0" smtClean="0"/>
          </a:p>
          <a:p>
            <a:pPr>
              <a:buFont typeface="Wingdings" panose="05000000000000000000" pitchFamily="2" charset="2"/>
              <a:buChar char="ü"/>
            </a:pPr>
            <a:endParaRPr lang="cs-CZ" sz="24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7544" y="2199188"/>
            <a:ext cx="8229600" cy="4398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Údolní a poříční nivy</a:t>
            </a:r>
          </a:p>
          <a:p>
            <a:r>
              <a:rPr lang="cs-CZ" sz="2400" dirty="0" smtClean="0"/>
              <a:t>Delty</a:t>
            </a:r>
          </a:p>
          <a:p>
            <a:r>
              <a:rPr lang="cs-CZ" sz="2400" dirty="0" smtClean="0"/>
              <a:t>Detekce pohřbených říčních koryt</a:t>
            </a:r>
          </a:p>
          <a:p>
            <a:r>
              <a:rPr lang="cs-CZ" sz="2400" dirty="0" smtClean="0"/>
              <a:t>Sypké sedimenty v </a:t>
            </a:r>
            <a:r>
              <a:rPr lang="cs-CZ" sz="2400" dirty="0" err="1" smtClean="0"/>
              <a:t>periglaciálních</a:t>
            </a:r>
            <a:r>
              <a:rPr lang="cs-CZ" sz="2400" dirty="0" smtClean="0"/>
              <a:t> oblastech:</a:t>
            </a:r>
          </a:p>
          <a:p>
            <a:pPr lvl="1"/>
            <a:r>
              <a:rPr lang="cs-CZ" sz="2000" dirty="0" smtClean="0"/>
              <a:t>Morény (koncové, náporové)</a:t>
            </a:r>
          </a:p>
          <a:p>
            <a:pPr lvl="1"/>
            <a:r>
              <a:rPr lang="cs-CZ" sz="2000" dirty="0" smtClean="0"/>
              <a:t>Kamenné ledovce</a:t>
            </a:r>
          </a:p>
          <a:p>
            <a:pPr lvl="1"/>
            <a:r>
              <a:rPr lang="cs-CZ" sz="2000" dirty="0" smtClean="0"/>
              <a:t>Suťové svahy (osypy)</a:t>
            </a:r>
          </a:p>
          <a:p>
            <a:r>
              <a:rPr lang="cs-CZ" sz="2400" dirty="0" smtClean="0"/>
              <a:t>Sedimentární struktury v rašelinách</a:t>
            </a:r>
          </a:p>
          <a:p>
            <a:r>
              <a:rPr lang="cs-CZ" sz="2400" dirty="0" smtClean="0"/>
              <a:t>Poloha hloubka </a:t>
            </a:r>
            <a:r>
              <a:rPr lang="cs-CZ" sz="2400" dirty="0" err="1" smtClean="0"/>
              <a:t>sufozních</a:t>
            </a:r>
            <a:r>
              <a:rPr lang="cs-CZ" sz="2400" dirty="0" smtClean="0"/>
              <a:t> tunelů</a:t>
            </a:r>
          </a:p>
          <a:p>
            <a:r>
              <a:rPr lang="cs-CZ" sz="2400" dirty="0" smtClean="0"/>
              <a:t>Sesuvy</a:t>
            </a:r>
          </a:p>
          <a:p>
            <a:r>
              <a:rPr lang="cs-CZ" sz="2400" dirty="0" smtClean="0"/>
              <a:t>Permafrost a glaciologie:</a:t>
            </a:r>
          </a:p>
          <a:p>
            <a:pPr lvl="1"/>
            <a:r>
              <a:rPr lang="cs-CZ" sz="2000" dirty="0" smtClean="0"/>
              <a:t>Mocnost činné vrstvy</a:t>
            </a:r>
          </a:p>
          <a:p>
            <a:pPr lvl="1"/>
            <a:r>
              <a:rPr lang="cs-CZ" sz="2000" dirty="0" smtClean="0"/>
              <a:t>Detekce menších ledových těles</a:t>
            </a:r>
          </a:p>
          <a:p>
            <a:pPr lvl="1"/>
            <a:r>
              <a:rPr lang="cs-CZ" sz="2000" dirty="0" smtClean="0"/>
              <a:t>Mocnost a vnitřní stavba glaciálního ledu</a:t>
            </a:r>
          </a:p>
          <a:p>
            <a:r>
              <a:rPr lang="cs-CZ" sz="2000" dirty="0" err="1" smtClean="0"/>
              <a:t>Geoarcheologie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82344" y="2348880"/>
            <a:ext cx="38780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anténa 100 MHz, hloubky 10-20 m podle obsahu jílu a vody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82344" y="3501008"/>
            <a:ext cx="387808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Antény 50- 100 MHz, hloubky do 30 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63688" y="4822413"/>
            <a:ext cx="47577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špatné zkušenosti, sesuvy bývají zamokřené (prameny)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159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0" y="439738"/>
            <a:ext cx="4888642" cy="361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5199"/>
            <a:ext cx="8229600" cy="781233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Příkladové studie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5848" y="764704"/>
            <a:ext cx="4248472" cy="1213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Pohřbená římská cesta (1,5-3 m rašeliny a fluviálních sedimentů v nadloží)</a:t>
            </a:r>
          </a:p>
          <a:p>
            <a:pPr marL="0" indent="0">
              <a:buNone/>
            </a:pPr>
            <a:r>
              <a:rPr lang="cs-CZ" sz="1800" dirty="0" smtClean="0"/>
              <a:t>200 MHz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04088"/>
            <a:ext cx="90582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211960" y="3645024"/>
            <a:ext cx="4911278" cy="121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cs-CZ" sz="1800" dirty="0" smtClean="0"/>
              <a:t>Suťový svah pod skalní stěnou (sklon svahu 30°)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cs-CZ" sz="1800" dirty="0" smtClean="0"/>
              <a:t>50 MHz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947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>
            <a:noAutofit/>
          </a:bodyPr>
          <a:lstStyle/>
          <a:p>
            <a:r>
              <a:rPr lang="cs-CZ" sz="3000" i="1" dirty="0" err="1" smtClean="0"/>
              <a:t>Georadar</a:t>
            </a:r>
            <a:r>
              <a:rPr lang="cs-CZ" sz="3000" i="1" dirty="0" smtClean="0"/>
              <a:t> - shrnutí z hlediska použitelnosti v geomorfologii </a:t>
            </a:r>
            <a:endParaRPr lang="cs-CZ" sz="3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GEORADAR</a:t>
            </a:r>
            <a:endParaRPr lang="cs-CZ" sz="24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815675"/>
              </p:ext>
            </p:extLst>
          </p:nvPr>
        </p:nvGraphicFramePr>
        <p:xfrm>
          <a:off x="323528" y="1772816"/>
          <a:ext cx="8496944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Využití v geomorfologii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Technické aspekty použití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Vnitřní stavba akumulačních tvarů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Malý hloubkový dosah když pod povrchem vodivé vrstvy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Mocnost glaciálního ledu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Špatná</a:t>
                      </a:r>
                      <a:r>
                        <a:rPr lang="cs-CZ" baseline="0" dirty="0" smtClean="0"/>
                        <a:t> kvalita dat ve vodivých sedimentech (jílovitých, zasolených)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Hloubka aktivní vrstvy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Špatná kvalita dat v zalesněných</a:t>
                      </a:r>
                      <a:r>
                        <a:rPr lang="cs-CZ" baseline="0" dirty="0" smtClean="0"/>
                        <a:t> terénech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Mocnost permafrostu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Náročnost zpracování a interpretace dat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Určení hranic masivního ledu v morénách</a:t>
                      </a:r>
                      <a:r>
                        <a:rPr lang="cs-CZ" baseline="0" dirty="0" smtClean="0"/>
                        <a:t> a kamenných ledovcích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Žádoucí</a:t>
                      </a:r>
                      <a:r>
                        <a:rPr lang="cs-CZ" baseline="0" dirty="0" smtClean="0"/>
                        <a:t> kontrola pomocí odkryvů či vrtů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Puklinové zóny v masivním </a:t>
                      </a:r>
                      <a:r>
                        <a:rPr lang="cs-CZ" dirty="0" err="1" smtClean="0"/>
                        <a:t>bedrocku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8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380312" cy="1143000"/>
          </a:xfrm>
        </p:spPr>
        <p:txBody>
          <a:bodyPr>
            <a:normAutofit/>
          </a:bodyPr>
          <a:lstStyle/>
          <a:p>
            <a:r>
              <a:rPr lang="cs-CZ" sz="3500" b="1" i="1" dirty="0" smtClean="0"/>
              <a:t>Měrný elektrický odpor </a:t>
            </a:r>
            <a:r>
              <a:rPr lang="cs-CZ" sz="3200" i="1" dirty="0" smtClean="0"/>
              <a:t>– </a:t>
            </a:r>
            <a:r>
              <a:rPr lang="cs-CZ" sz="2800" i="1" dirty="0" smtClean="0"/>
              <a:t>princip </a:t>
            </a:r>
            <a:r>
              <a:rPr lang="cs-CZ" sz="2800" i="1" dirty="0"/>
              <a:t>měření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Proudové (stejnosměrný proud) a napěťové elektrody → dopočet hodnoty měrného elektrického odporu (</a:t>
            </a:r>
            <a:r>
              <a:rPr lang="el-GR" sz="2400" dirty="0" smtClean="0"/>
              <a:t>ρ</a:t>
            </a:r>
            <a:r>
              <a:rPr lang="cs-CZ" sz="2400" dirty="0" smtClean="0"/>
              <a:t>) (</a:t>
            </a:r>
            <a:r>
              <a:rPr lang="cs-CZ" sz="2400" dirty="0"/>
              <a:t>Ω·m</a:t>
            </a:r>
            <a:r>
              <a:rPr lang="cs-CZ" sz="2400" baseline="30000" dirty="0"/>
              <a:t>2</a:t>
            </a:r>
            <a:r>
              <a:rPr lang="cs-CZ" sz="2400" dirty="0"/>
              <a:t>·m</a:t>
            </a:r>
            <a:r>
              <a:rPr lang="cs-CZ" sz="2400" baseline="30000" dirty="0"/>
              <a:t>−</a:t>
            </a:r>
            <a:r>
              <a:rPr lang="cs-CZ" sz="2400" baseline="30000" dirty="0" smtClean="0"/>
              <a:t>1</a:t>
            </a:r>
            <a:r>
              <a:rPr lang="cs-CZ" sz="2400" dirty="0" smtClean="0"/>
              <a:t>,</a:t>
            </a:r>
            <a:r>
              <a:rPr lang="cs-CZ" sz="2400" baseline="30000" dirty="0" smtClean="0"/>
              <a:t> </a:t>
            </a:r>
            <a:r>
              <a:rPr lang="cs-CZ" sz="2400" dirty="0" err="1"/>
              <a:t>Ω·m</a:t>
            </a:r>
            <a:r>
              <a:rPr lang="cs-CZ" sz="2400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1-D a 2-D (resp. 3-D) varianty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1-D (VES): zapojení se dvěma proudovými a dvěma napěťovými elektrodami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2-D: kabel s několika desítkami elektrod (40 až 50), možnost propojení více kabelů</a:t>
            </a:r>
          </a:p>
          <a:p>
            <a:pPr marL="0" indent="0">
              <a:buNone/>
            </a:pPr>
            <a:r>
              <a:rPr lang="cs-CZ" sz="2400" dirty="0" smtClean="0"/>
              <a:t>Způsob spínání elektrod se nazývá uspořádání (</a:t>
            </a:r>
            <a:r>
              <a:rPr lang="cs-CZ" sz="2400" dirty="0" err="1" smtClean="0"/>
              <a:t>array</a:t>
            </a:r>
            <a:r>
              <a:rPr lang="cs-CZ" sz="2400" dirty="0" smtClean="0"/>
              <a:t>):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 err="1" smtClean="0"/>
              <a:t>Schlumberger</a:t>
            </a:r>
            <a:r>
              <a:rPr lang="cs-CZ" sz="2400" dirty="0" smtClean="0"/>
              <a:t> (horizontální změny v podloží)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 err="1" smtClean="0"/>
              <a:t>Wenner</a:t>
            </a:r>
            <a:r>
              <a:rPr lang="cs-CZ" sz="2400" dirty="0" smtClean="0"/>
              <a:t> (vertikální změny, detekce zvrstvení)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 smtClean="0"/>
              <a:t>Dipól-Dipól (rozpoznání malých těles mělko pod povrchem)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491880" y="21681"/>
            <a:ext cx="4978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069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926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Výhody a nevýhody odporového měření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Pestrost uspořádání a rozestupu elektrod</a:t>
            </a:r>
          </a:p>
          <a:p>
            <a:r>
              <a:rPr lang="cs-CZ" sz="2400" dirty="0" smtClean="0"/>
              <a:t>Bez omezení terénem, složením podloží či vegetací</a:t>
            </a:r>
          </a:p>
          <a:p>
            <a:endParaRPr lang="cs-CZ" sz="2400" dirty="0" smtClean="0"/>
          </a:p>
          <a:p>
            <a:r>
              <a:rPr lang="cs-CZ" sz="2400" dirty="0" smtClean="0"/>
              <a:t>S hloubkou klesá schopnost rozlišit ostrá rozhraní</a:t>
            </a:r>
          </a:p>
          <a:p>
            <a:r>
              <a:rPr lang="cs-CZ" sz="2400" dirty="0" smtClean="0"/>
              <a:t>Velká rozkolísanost hodnot </a:t>
            </a:r>
            <a:r>
              <a:rPr lang="cs-CZ" sz="2400" dirty="0" err="1" smtClean="0"/>
              <a:t>rezistivity</a:t>
            </a:r>
            <a:r>
              <a:rPr lang="cs-CZ" sz="2400" dirty="0" smtClean="0"/>
              <a:t> u jednoho druhu materiálu (i o několik řádů), např. v závislosti na rozpukání a zvětrání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869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Možnosti použití odporového měření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Prokázání přítomnosti permafrostu</a:t>
            </a:r>
          </a:p>
          <a:p>
            <a:r>
              <a:rPr lang="cs-CZ" sz="2400" dirty="0" smtClean="0"/>
              <a:t>Určení hloubky činné vrstvy permafrostu</a:t>
            </a:r>
          </a:p>
          <a:p>
            <a:r>
              <a:rPr lang="cs-CZ" sz="2400" dirty="0" smtClean="0"/>
              <a:t>Tloušťka masivního ledu v kamenných ledovcích</a:t>
            </a:r>
          </a:p>
          <a:p>
            <a:r>
              <a:rPr lang="cs-CZ" sz="2400" dirty="0" smtClean="0"/>
              <a:t>Horizontální rozsah ledových těles (čoček) v horských kamenných ledovcích a svahových sutích</a:t>
            </a:r>
          </a:p>
          <a:p>
            <a:r>
              <a:rPr lang="cs-CZ" sz="2400" dirty="0" smtClean="0"/>
              <a:t>Hloubka odlučné plochy sesuvů a jejich vnitřní stavba</a:t>
            </a:r>
          </a:p>
          <a:p>
            <a:r>
              <a:rPr lang="cs-CZ" sz="2400" dirty="0" smtClean="0"/>
              <a:t>Časové změny vlhkosti tělesa sesuvu (však srážkové vody)</a:t>
            </a:r>
          </a:p>
          <a:p>
            <a:r>
              <a:rPr lang="cs-CZ" sz="2400" dirty="0" smtClean="0"/>
              <a:t>Časové změny vlhkosti skalních výchozů</a:t>
            </a:r>
          </a:p>
        </p:txBody>
      </p:sp>
    </p:spTree>
    <p:extLst>
      <p:ext uri="{BB962C8B-B14F-4D97-AF65-F5344CB8AC3E}">
        <p14:creationId xmlns:p14="http://schemas.microsoft.com/office/powerpoint/2010/main" val="8933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13171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Příkladové studie</a:t>
            </a:r>
            <a:endParaRPr lang="cs-CZ" sz="3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6" y="692696"/>
            <a:ext cx="6267656" cy="319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8762273" cy="251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69377" y="2708920"/>
            <a:ext cx="374441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 smtClean="0"/>
              <a:t>Sesuv založený ve flyši, svah v horní části porušen zlomem</a:t>
            </a:r>
            <a:endParaRPr lang="cs-CZ" sz="1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732774" y="6165304"/>
            <a:ext cx="43924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dirty="0" smtClean="0"/>
              <a:t>Niva Veverky, kontrast mezi granodioritovým podložím a fluviálními sedimenty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1953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95536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i="1" dirty="0" smtClean="0"/>
              <a:t>Odporové měření – </a:t>
            </a:r>
            <a:r>
              <a:rPr lang="cs-CZ" sz="3000" i="1" dirty="0"/>
              <a:t>shrnutí z hlediska použitelnosti v geomorfologii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45203"/>
              </p:ext>
            </p:extLst>
          </p:nvPr>
        </p:nvGraphicFramePr>
        <p:xfrm>
          <a:off x="323528" y="1484784"/>
          <a:ext cx="8496944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Využití v geomorfologii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Technické aspekty použití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Určení mocnosti</a:t>
                      </a:r>
                      <a:r>
                        <a:rPr lang="cs-CZ" baseline="0" dirty="0" smtClean="0"/>
                        <a:t> a vnitřní stavby </a:t>
                      </a:r>
                      <a:r>
                        <a:rPr lang="cs-CZ" dirty="0" smtClean="0"/>
                        <a:t>sedimentů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Nutné zajistit kontakt elektrod</a:t>
                      </a:r>
                      <a:r>
                        <a:rPr lang="cs-CZ" baseline="0" dirty="0" smtClean="0"/>
                        <a:t> s podložím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Hladina podzemní vody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Problém s balvanitými a suchými materiály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Hloubka odlučné plochy u sesuvů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Zapotřebí zkušenost s inverzí zdánlivých odporů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Detekce masivního ledu v kamenných ledovcích a morénách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Někdy problém</a:t>
                      </a:r>
                      <a:r>
                        <a:rPr lang="cs-CZ" baseline="0" dirty="0" smtClean="0"/>
                        <a:t> odlišit led, vzduch a horniny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Rozšíření permafrostu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Potřeba korelace</a:t>
                      </a:r>
                      <a:r>
                        <a:rPr lang="cs-CZ" baseline="0" dirty="0" smtClean="0"/>
                        <a:t> odporových dat s odkryvy a vrty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Mocnost glaciálního ledu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Sezónní</a:t>
                      </a:r>
                      <a:r>
                        <a:rPr lang="cs-CZ" baseline="0" dirty="0" smtClean="0"/>
                        <a:t> variabilita vlhkosti podloží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2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92" y="44624"/>
            <a:ext cx="7299428" cy="692696"/>
          </a:xfrm>
        </p:spPr>
        <p:txBody>
          <a:bodyPr>
            <a:normAutofit/>
          </a:bodyPr>
          <a:lstStyle/>
          <a:p>
            <a:pPr algn="l"/>
            <a:r>
              <a:rPr lang="cs-CZ" sz="3500" b="1" i="1" dirty="0" smtClean="0"/>
              <a:t>Refrakční seismika </a:t>
            </a:r>
            <a:r>
              <a:rPr lang="cs-CZ" sz="3500" i="1" dirty="0" smtClean="0"/>
              <a:t>–</a:t>
            </a:r>
            <a:r>
              <a:rPr lang="cs-CZ" sz="3500" b="1" i="1" dirty="0" smtClean="0"/>
              <a:t> </a:t>
            </a:r>
            <a:r>
              <a:rPr lang="cs-CZ" sz="2800" i="1" dirty="0" smtClean="0"/>
              <a:t>princip měření</a:t>
            </a:r>
            <a:endParaRPr lang="cs-CZ" sz="3200" b="1" i="1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059832" y="44624"/>
            <a:ext cx="4834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6058"/>
            <a:ext cx="252896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1544563" y="3429000"/>
            <a:ext cx="5907757" cy="1813856"/>
            <a:chOff x="3148690" y="4571836"/>
            <a:chExt cx="5907757" cy="181385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690" y="4869160"/>
              <a:ext cx="5907757" cy="1516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635896" y="4571836"/>
              <a:ext cx="4968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Šíření seismické vlny prostředím při refrakci</a:t>
              </a:r>
              <a:endParaRPr lang="cs-CZ" dirty="0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07504" y="764704"/>
            <a:ext cx="59077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dirty="0" smtClean="0"/>
              <a:t>P vlny + </a:t>
            </a:r>
            <a:r>
              <a:rPr lang="cs-CZ" dirty="0"/>
              <a:t>S</a:t>
            </a:r>
            <a:r>
              <a:rPr lang="cs-CZ" dirty="0" smtClean="0"/>
              <a:t> vlny, měření počátečního času příchodu P vln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dirty="0" smtClean="0"/>
              <a:t>Rychlost šíření vln závisí na modulu pružnosti a hustotě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dirty="0" smtClean="0"/>
              <a:t>Předpokladem je rostoucí hustota hornin do podloží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dirty="0" smtClean="0"/>
              <a:t>Velikost refrakčního úhlu je dána </a:t>
            </a:r>
            <a:r>
              <a:rPr lang="cs-CZ" dirty="0" err="1" smtClean="0"/>
              <a:t>Snnelovým</a:t>
            </a:r>
            <a:r>
              <a:rPr lang="cs-CZ" dirty="0" smtClean="0"/>
              <a:t> zákonem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dirty="0" smtClean="0"/>
              <a:t>Pro detekci (sub)horizontálních rozhraní se využívá  kritické refrakce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dirty="0" smtClean="0"/>
              <a:t>Úhel kritické refrakce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7452320" y="980728"/>
                <a:ext cx="1800200" cy="660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cs-CZ" i="1">
                              <a:latin typeface="Cambria Math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cs-CZ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980728"/>
                <a:ext cx="1800200" cy="6603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510727" y="2924944"/>
                <a:ext cx="1845249" cy="455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𝑠𝑖𝑛</m:t>
                          </m:r>
                          <m:r>
                            <a:rPr lang="cs-CZ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27" y="2924944"/>
                <a:ext cx="1845249" cy="455574"/>
              </a:xfrm>
              <a:prstGeom prst="rect">
                <a:avLst/>
              </a:prstGeom>
              <a:blipFill rotWithShape="1">
                <a:blip r:embed="rId5"/>
                <a:stretch>
                  <a:fillRect t="-118667" r="-29703" b="-184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75690" y="5340349"/>
            <a:ext cx="8184742" cy="1401019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sz="1800" dirty="0" smtClean="0"/>
              <a:t>Zdrojem vlnění je úder 5kg kladiva na kovovou destičku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cs-CZ" sz="1800" dirty="0" smtClean="0"/>
              <a:t>Příchod vlny se detekuje na linii osazené geofony, rozestupy geofonů 1 až 5 m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644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T-x diagramy</a:t>
            </a:r>
            <a:endParaRPr lang="cs-CZ" sz="3200" i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88536"/>
            <a:ext cx="4644959" cy="365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392488" cy="228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23822" y="11247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Geofony</a:t>
            </a:r>
            <a:endParaRPr lang="cs-CZ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90" y="1494076"/>
            <a:ext cx="3396269" cy="34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53701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hodochrona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2"/>
          </p:cNvCxnSpPr>
          <p:nvPr/>
        </p:nvCxnSpPr>
        <p:spPr>
          <a:xfrm flipH="1">
            <a:off x="3217597" y="2574196"/>
            <a:ext cx="1728192" cy="22229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9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695" y="44624"/>
            <a:ext cx="8784976" cy="850106"/>
          </a:xfrm>
        </p:spPr>
        <p:txBody>
          <a:bodyPr>
            <a:noAutofit/>
          </a:bodyPr>
          <a:lstStyle/>
          <a:p>
            <a:pPr algn="l"/>
            <a:r>
              <a:rPr lang="cs-CZ" sz="3200" i="1" dirty="0" smtClean="0"/>
              <a:t>Destruktivní v. nedestruktivní průzkumné metody</a:t>
            </a:r>
            <a:endParaRPr lang="cs-CZ" sz="32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11524" r="4037" b="50423"/>
          <a:stretch/>
        </p:blipFill>
        <p:spPr>
          <a:xfrm>
            <a:off x="323528" y="908720"/>
            <a:ext cx="6898294" cy="2520280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26550"/>
            <a:ext cx="3597226" cy="242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528" y="640281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Trench</a:t>
            </a:r>
            <a:r>
              <a:rPr lang="cs-CZ" sz="1600" dirty="0" smtClean="0"/>
              <a:t> napříč okrajovým sudetským zlomem</a:t>
            </a:r>
            <a:endParaRPr lang="cs-CZ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"/>
          <a:stretch/>
        </p:blipFill>
        <p:spPr bwMode="auto">
          <a:xfrm>
            <a:off x="3995936" y="4026549"/>
            <a:ext cx="3213884" cy="24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23528" y="3378478"/>
            <a:ext cx="554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Vrtný </a:t>
            </a:r>
            <a:r>
              <a:rPr lang="cs-CZ" sz="1600" dirty="0" err="1" smtClean="0"/>
              <a:t>transekt</a:t>
            </a:r>
            <a:r>
              <a:rPr lang="cs-CZ" sz="1600" dirty="0" smtClean="0"/>
              <a:t> asymetrickým údolím v Moravské bráně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473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Výhody a nevýhody seismiky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Určení času příchodu první vlny problematické při špatném kontaktu geofonu se zemí</a:t>
            </a:r>
          </a:p>
          <a:p>
            <a:r>
              <a:rPr lang="cs-CZ" sz="2400" dirty="0" smtClean="0"/>
              <a:t>Vibrace přicházející z okolí (řeka, vítr, déšť)</a:t>
            </a:r>
          </a:p>
          <a:p>
            <a:r>
              <a:rPr lang="cs-CZ" sz="2400" dirty="0" smtClean="0"/>
              <a:t>Je třeba, aby podložní vrstvy měly výrazně kontrastní rychlosti šíření seismických vln</a:t>
            </a:r>
          </a:p>
          <a:p>
            <a:r>
              <a:rPr lang="cs-CZ" sz="2400" dirty="0" smtClean="0"/>
              <a:t>„Skrytá vrstva“ = poloha vrstvy s menší rychlostí mezi vrstvami s většími rychlostmi → podhodnocení skutečné hloubky  skalního podloží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869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Možnosti použití seismiky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6077" y="952130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Detekce rozhraní mezi skalním podložím a zvětralinami či sypkými sedimenty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933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1911" y="116632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Příkladová studie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06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suťový kužel, sklon povrchu 21°, délka profilu 69 m</a:t>
            </a:r>
            <a:endParaRPr lang="cs-CZ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" t="3414"/>
          <a:stretch/>
        </p:blipFill>
        <p:spPr bwMode="auto">
          <a:xfrm>
            <a:off x="437468" y="3619710"/>
            <a:ext cx="8455012" cy="2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9" y="1556792"/>
            <a:ext cx="7980586" cy="20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53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Autofit/>
          </a:bodyPr>
          <a:lstStyle/>
          <a:p>
            <a:r>
              <a:rPr lang="cs-CZ" sz="3000" i="1" dirty="0" smtClean="0"/>
              <a:t>Refrakční seismika – </a:t>
            </a:r>
            <a:r>
              <a:rPr lang="cs-CZ" sz="3000" i="1" dirty="0"/>
              <a:t>shrnutí z hlediska použitelnosti v geomorfologii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15825"/>
              </p:ext>
            </p:extLst>
          </p:nvPr>
        </p:nvGraphicFramePr>
        <p:xfrm>
          <a:off x="323528" y="1484784"/>
          <a:ext cx="8496944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Využití v geomorfologii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Technické aspekty použití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Mocnost sypkých sedimentů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Minimálně 12 geofonů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Detekce masivního ledu v kamenných ledovcích a morénách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Kladivo postačuje pro mělké sondování do hloubky 30 m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Rozlišení ledu, vzduchu a hornin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Zapotřebí zkušenost se</a:t>
                      </a:r>
                      <a:r>
                        <a:rPr lang="cs-CZ" baseline="0" dirty="0" smtClean="0"/>
                        <a:t> zpracováním dat a inverzí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Mocnost</a:t>
                      </a:r>
                      <a:r>
                        <a:rPr lang="cs-CZ" baseline="0" dirty="0" smtClean="0"/>
                        <a:t> aktivní vrstvy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Potřeba korelace</a:t>
                      </a:r>
                      <a:r>
                        <a:rPr lang="cs-CZ" baseline="0" dirty="0" smtClean="0"/>
                        <a:t> odporových dat s odkryvy a vrty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1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Kombinace geofyzikálních metod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Metody je třeba vzájemně verifikovat, případně konfrontovat s přímým posouzením podloží (odkryvy, kopané sondy, vrty)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err="1" smtClean="0"/>
              <a:t>Georadar</a:t>
            </a:r>
            <a:r>
              <a:rPr lang="cs-CZ" sz="2400" dirty="0" smtClean="0"/>
              <a:t>: schopnost rozlišit detaily; vnitřní stavba sedimentárních sledů</a:t>
            </a:r>
          </a:p>
          <a:p>
            <a:r>
              <a:rPr lang="cs-CZ" sz="2400" dirty="0" smtClean="0"/>
              <a:t>DC </a:t>
            </a:r>
            <a:r>
              <a:rPr lang="cs-CZ" sz="2400" dirty="0" err="1" smtClean="0"/>
              <a:t>rezistivita</a:t>
            </a:r>
            <a:r>
              <a:rPr lang="cs-CZ" sz="2400" dirty="0" smtClean="0"/>
              <a:t>: permafrost, zamokřené jemnozrnné substráty, zalesněné oblasti</a:t>
            </a:r>
          </a:p>
          <a:p>
            <a:r>
              <a:rPr lang="cs-CZ" sz="2400" dirty="0" smtClean="0"/>
              <a:t>Seismika: rozlišení </a:t>
            </a:r>
            <a:r>
              <a:rPr lang="cs-CZ" sz="2400" dirty="0" err="1" smtClean="0"/>
              <a:t>bedrocku</a:t>
            </a:r>
            <a:r>
              <a:rPr lang="cs-CZ" sz="2400" dirty="0" smtClean="0"/>
              <a:t> od skalního podkladu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137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Vhodnost různých metod pro detekci skalního podloží a vnitřní </a:t>
            </a:r>
            <a:r>
              <a:rPr lang="cs-CZ" sz="2800" dirty="0" smtClean="0"/>
              <a:t>stavby sedimentárních těles</a:t>
            </a:r>
            <a:endParaRPr lang="cs-CZ" sz="28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582779"/>
              </p:ext>
            </p:extLst>
          </p:nvPr>
        </p:nvGraphicFramePr>
        <p:xfrm>
          <a:off x="251520" y="1124744"/>
          <a:ext cx="5904656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152128"/>
                <a:gridCol w="1296144"/>
                <a:gridCol w="1512168"/>
              </a:tblGrid>
              <a:tr h="370840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GEORADAR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REZISTIVITA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SEISMIKA</a:t>
                      </a:r>
                      <a:endParaRPr lang="cs-CZ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Osypy, suťové</a:t>
                      </a:r>
                      <a:r>
                        <a:rPr lang="cs-CZ" sz="1400" baseline="0" dirty="0" smtClean="0"/>
                        <a:t> kužely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++/++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±/+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++/±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Kamenná moře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+/o</a:t>
                      </a:r>
                      <a:endParaRPr lang="cs-CZ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Aluviální</a:t>
                      </a:r>
                      <a:r>
                        <a:rPr lang="cs-CZ" sz="1400" baseline="0" dirty="0" smtClean="0"/>
                        <a:t> kužely, ni</a:t>
                      </a:r>
                      <a:r>
                        <a:rPr lang="cs-CZ" sz="1400" dirty="0" smtClean="0"/>
                        <a:t>vy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+/++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++/±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Koluvia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+/+o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+/o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±/-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Sesuvy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-</a:t>
                      </a:r>
                      <a:r>
                        <a:rPr lang="cs-CZ" sz="2400" b="0" baseline="30000" dirty="0" smtClean="0"/>
                        <a:t>a</a:t>
                      </a:r>
                      <a:r>
                        <a:rPr lang="cs-CZ" sz="2400" b="0" dirty="0" smtClean="0"/>
                        <a:t>/±</a:t>
                      </a:r>
                      <a:r>
                        <a:rPr lang="cs-CZ" sz="2400" b="0" baseline="30000" dirty="0" smtClean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+/++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±/±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Krasové jevy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o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o</a:t>
                      </a:r>
                      <a:endParaRPr lang="cs-CZ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Zmrzlé čočky</a:t>
                      </a:r>
                      <a:r>
                        <a:rPr lang="cs-CZ" sz="1400" baseline="0" dirty="0" smtClean="0"/>
                        <a:t> podloží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Mocnost </a:t>
                      </a:r>
                      <a:r>
                        <a:rPr lang="cs-CZ" sz="1400" dirty="0" smtClean="0"/>
                        <a:t>činné </a:t>
                      </a:r>
                      <a:r>
                        <a:rPr lang="cs-CZ" sz="1400" dirty="0" smtClean="0"/>
                        <a:t>vrstvy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++</a:t>
                      </a:r>
                      <a:endParaRPr lang="cs-CZ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Rozšíření permafrostu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</a:t>
                      </a:r>
                      <a:endParaRPr lang="cs-CZ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Kamenné ledovce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±/+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±/++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±</a:t>
                      </a:r>
                      <a:r>
                        <a:rPr lang="cs-CZ" sz="2400" b="0" baseline="30000" dirty="0" smtClean="0"/>
                        <a:t>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Voda </a:t>
                      </a:r>
                      <a:r>
                        <a:rPr lang="cs-CZ" sz="1400" dirty="0" smtClean="0"/>
                        <a:t>ve skalním /</a:t>
                      </a:r>
                      <a:r>
                        <a:rPr lang="cs-CZ" sz="1400" dirty="0" smtClean="0"/>
                        <a:t>zemním prostředí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±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+</a:t>
                      </a:r>
                      <a:endParaRPr lang="cs-CZ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-</a:t>
                      </a:r>
                      <a:endParaRPr lang="cs-CZ" sz="2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228184" y="1124744"/>
            <a:ext cx="273630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údaj před lomítkem = celková mocnost, hloubka </a:t>
            </a:r>
            <a:r>
              <a:rPr lang="cs-CZ" sz="1600" dirty="0" err="1" smtClean="0"/>
              <a:t>bedrocku</a:t>
            </a:r>
            <a:endParaRPr lang="cs-CZ" sz="1600" dirty="0" smtClean="0"/>
          </a:p>
          <a:p>
            <a:r>
              <a:rPr lang="cs-CZ" sz="1600" dirty="0" smtClean="0"/>
              <a:t>údaj za lomítkem = vnitřní stavba</a:t>
            </a:r>
          </a:p>
          <a:p>
            <a:endParaRPr lang="cs-CZ" sz="1600" dirty="0" smtClean="0"/>
          </a:p>
          <a:p>
            <a:r>
              <a:rPr lang="cs-CZ" sz="2400" dirty="0" smtClean="0"/>
              <a:t>++</a:t>
            </a:r>
            <a:r>
              <a:rPr lang="cs-CZ" dirty="0" smtClean="0"/>
              <a:t> </a:t>
            </a:r>
            <a:r>
              <a:rPr lang="cs-CZ" sz="1600" dirty="0" smtClean="0"/>
              <a:t>doporučená metoda, nejlepší výsledek</a:t>
            </a:r>
          </a:p>
          <a:p>
            <a:r>
              <a:rPr lang="cs-CZ" sz="2400" dirty="0" smtClean="0"/>
              <a:t>+</a:t>
            </a:r>
            <a:r>
              <a:rPr lang="cs-CZ" sz="1600" dirty="0" smtClean="0"/>
              <a:t> doporučená metoda</a:t>
            </a:r>
          </a:p>
          <a:p>
            <a:r>
              <a:rPr lang="cs-CZ" sz="2400" dirty="0" smtClean="0"/>
              <a:t>±</a:t>
            </a:r>
            <a:r>
              <a:rPr lang="cs-CZ" sz="1600" dirty="0" smtClean="0"/>
              <a:t> lze použít, ale nezaručuje nejlepší výsledek</a:t>
            </a:r>
          </a:p>
          <a:p>
            <a:r>
              <a:rPr lang="cs-CZ" sz="2400" dirty="0" smtClean="0"/>
              <a:t>o</a:t>
            </a:r>
            <a:r>
              <a:rPr lang="cs-CZ" sz="1600" dirty="0" smtClean="0"/>
              <a:t> zatím chybí aplikace této metody</a:t>
            </a:r>
          </a:p>
          <a:p>
            <a:r>
              <a:rPr lang="cs-CZ" sz="2400" dirty="0" smtClean="0"/>
              <a:t>-</a:t>
            </a:r>
            <a:r>
              <a:rPr lang="cs-CZ" sz="1600" dirty="0" smtClean="0"/>
              <a:t> nedoporučená metoda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r>
              <a:rPr lang="cs-CZ" dirty="0" smtClean="0"/>
              <a:t>a</a:t>
            </a:r>
            <a:r>
              <a:rPr lang="cs-CZ" sz="1600" dirty="0" smtClean="0"/>
              <a:t> = vhodné pouze pro suché sedimenty</a:t>
            </a:r>
          </a:p>
          <a:p>
            <a:r>
              <a:rPr lang="cs-CZ" sz="1600" dirty="0" smtClean="0"/>
              <a:t>b = pouze u neaktivních kamenných ledovců bez permafrostu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659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Nejpoužívanější geofyzikální metody a jejich aplikace v geomorfologii 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808312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 err="1" smtClean="0"/>
              <a:t>Georadar</a:t>
            </a:r>
            <a:endParaRPr lang="cs-CZ" sz="2800" dirty="0"/>
          </a:p>
          <a:p>
            <a:pPr marL="0" indent="0">
              <a:buNone/>
            </a:pPr>
            <a:r>
              <a:rPr lang="cs-CZ" sz="2400" dirty="0" smtClean="0"/>
              <a:t>	zemní radar</a:t>
            </a:r>
          </a:p>
          <a:p>
            <a:pPr marL="0" indent="0">
              <a:buNone/>
            </a:pPr>
            <a:r>
              <a:rPr lang="cs-CZ" sz="2400" dirty="0" smtClean="0"/>
              <a:t>	</a:t>
            </a:r>
            <a:r>
              <a:rPr lang="cs-CZ" sz="2400" dirty="0" err="1" smtClean="0"/>
              <a:t>ground</a:t>
            </a:r>
            <a:r>
              <a:rPr lang="cs-CZ" sz="2400" dirty="0" smtClean="0"/>
              <a:t> </a:t>
            </a:r>
            <a:r>
              <a:rPr lang="cs-CZ" sz="2400" dirty="0" err="1"/>
              <a:t>penetrating</a:t>
            </a:r>
            <a:r>
              <a:rPr lang="cs-CZ" sz="2400" dirty="0"/>
              <a:t> radar (GPR)</a:t>
            </a:r>
            <a:endParaRPr lang="cs-CZ" sz="2400" dirty="0" smtClean="0"/>
          </a:p>
          <a:p>
            <a:r>
              <a:rPr lang="cs-CZ" sz="2800" dirty="0" err="1" smtClean="0"/>
              <a:t>Geoelektrický</a:t>
            </a:r>
            <a:r>
              <a:rPr lang="cs-CZ" sz="2800" dirty="0" smtClean="0"/>
              <a:t> průzkum (měrný elektrický odpor)</a:t>
            </a:r>
          </a:p>
          <a:p>
            <a:pPr marL="0" indent="0">
              <a:buNone/>
            </a:pPr>
            <a:r>
              <a:rPr lang="cs-CZ" sz="2800" dirty="0"/>
              <a:t>	</a:t>
            </a:r>
            <a:r>
              <a:rPr lang="cs-CZ" sz="2400" dirty="0" smtClean="0"/>
              <a:t>elektrická odporová tomografie</a:t>
            </a:r>
          </a:p>
          <a:p>
            <a:pPr marL="0" indent="0">
              <a:buNone/>
            </a:pPr>
            <a:r>
              <a:rPr lang="cs-CZ" sz="2400" dirty="0"/>
              <a:t>	</a:t>
            </a:r>
            <a:r>
              <a:rPr lang="cs-CZ" sz="2400" dirty="0" smtClean="0"/>
              <a:t>1-D DC </a:t>
            </a:r>
            <a:r>
              <a:rPr lang="cs-CZ" sz="2400" dirty="0" err="1" smtClean="0"/>
              <a:t>resistivity</a:t>
            </a:r>
            <a:r>
              <a:rPr lang="cs-CZ" sz="2400" dirty="0" smtClean="0"/>
              <a:t> (VES = </a:t>
            </a:r>
            <a:r>
              <a:rPr lang="cs-CZ" sz="2400" dirty="0" err="1" smtClean="0"/>
              <a:t>vertical</a:t>
            </a:r>
            <a:r>
              <a:rPr lang="cs-CZ" sz="2400" dirty="0" smtClean="0"/>
              <a:t> </a:t>
            </a:r>
            <a:r>
              <a:rPr lang="cs-CZ" sz="2400" dirty="0" err="1" smtClean="0"/>
              <a:t>electrical</a:t>
            </a:r>
            <a:r>
              <a:rPr lang="cs-CZ" sz="2400" dirty="0" smtClean="0"/>
              <a:t> </a:t>
            </a:r>
            <a:r>
              <a:rPr lang="cs-CZ" sz="2400" dirty="0" err="1" smtClean="0"/>
              <a:t>sounding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dirty="0" smtClean="0"/>
              <a:t>	2-D a 3-D DC </a:t>
            </a:r>
            <a:r>
              <a:rPr lang="cs-CZ" sz="2400" dirty="0" err="1" smtClean="0"/>
              <a:t>resistivity</a:t>
            </a:r>
            <a:endParaRPr lang="cs-CZ" sz="2400" dirty="0" smtClean="0"/>
          </a:p>
          <a:p>
            <a:r>
              <a:rPr lang="cs-CZ" sz="2800" dirty="0" smtClean="0"/>
              <a:t>Refrakční seismika</a:t>
            </a:r>
          </a:p>
          <a:p>
            <a:endParaRPr lang="cs-CZ" sz="28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915816" y="4153277"/>
            <a:ext cx="2664296" cy="720080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dirty="0" smtClean="0"/>
              <a:t>Základní úlohy v geomorfologii</a:t>
            </a:r>
          </a:p>
          <a:p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5301208"/>
            <a:ext cx="2664296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Rozlišení kontaktu mezi sypkými sedimenty a skalním podložím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60032" y="5301208"/>
            <a:ext cx="2852211" cy="92333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Studium vnitřní stavby akumulačních tvarů / sedimentárních těles</a:t>
            </a:r>
            <a:endParaRPr lang="cs-CZ" dirty="0"/>
          </a:p>
        </p:txBody>
      </p:sp>
      <p:cxnSp>
        <p:nvCxnSpPr>
          <p:cNvPr id="8" name="Přímá spojnice se šipkou 7"/>
          <p:cNvCxnSpPr>
            <a:stCxn id="4" idx="2"/>
            <a:endCxn id="5" idx="0"/>
          </p:cNvCxnSpPr>
          <p:nvPr/>
        </p:nvCxnSpPr>
        <p:spPr>
          <a:xfrm flipH="1">
            <a:off x="2015716" y="4873357"/>
            <a:ext cx="2232248" cy="42785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stCxn id="4" idx="2"/>
            <a:endCxn id="7" idx="0"/>
          </p:cNvCxnSpPr>
          <p:nvPr/>
        </p:nvCxnSpPr>
        <p:spPr>
          <a:xfrm>
            <a:off x="4247964" y="4873357"/>
            <a:ext cx="2038174" cy="42785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3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Obecné kroky při geofyzikálním průzkumu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cs-CZ" sz="2800" dirty="0" smtClean="0"/>
              <a:t>Terénní měření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sz="2800" dirty="0" smtClean="0"/>
              <a:t>Zpracování naměřených dat</a:t>
            </a:r>
          </a:p>
          <a:p>
            <a:r>
              <a:rPr lang="cs-CZ" sz="2800" dirty="0" smtClean="0"/>
              <a:t>Interpretace grafického výstupu (hloubkového profilu)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71600" y="1757674"/>
            <a:ext cx="194421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posouzení vlastností horninového podloží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635896" y="1757674"/>
            <a:ext cx="172819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cs-CZ" sz="1600" dirty="0"/>
              <a:t>nastavení měřící aparatury 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2988806" y="1936655"/>
            <a:ext cx="576064" cy="226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4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746" y="200715"/>
            <a:ext cx="5493024" cy="648072"/>
          </a:xfrm>
        </p:spPr>
        <p:txBody>
          <a:bodyPr>
            <a:normAutofit fontScale="90000"/>
          </a:bodyPr>
          <a:lstStyle/>
          <a:p>
            <a:r>
              <a:rPr lang="cs-CZ" sz="4000" b="1" i="1" dirty="0" err="1" smtClean="0"/>
              <a:t>Georadar</a:t>
            </a:r>
            <a:r>
              <a:rPr lang="cs-CZ" sz="3500" b="1" i="1" dirty="0" smtClean="0"/>
              <a:t> </a:t>
            </a:r>
            <a:r>
              <a:rPr lang="cs-CZ" sz="3500" i="1" dirty="0" smtClean="0"/>
              <a:t>–</a:t>
            </a:r>
            <a:r>
              <a:rPr lang="cs-CZ" sz="3500" b="1" i="1" dirty="0" smtClean="0"/>
              <a:t> </a:t>
            </a:r>
            <a:r>
              <a:rPr lang="cs-CZ" sz="3100" i="1" dirty="0" smtClean="0"/>
              <a:t>princip </a:t>
            </a:r>
            <a:r>
              <a:rPr lang="cs-CZ" sz="3100" i="1" dirty="0"/>
              <a:t>měření</a:t>
            </a:r>
            <a:r>
              <a:rPr lang="cs-CZ" sz="3100" dirty="0"/>
              <a:t/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0582" y="692696"/>
            <a:ext cx="4547442" cy="14401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800" dirty="0" smtClean="0"/>
              <a:t>Opakující se pulsy EM záření, reflexe od rozhraní v podloží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 smtClean="0"/>
              <a:t>2 antény (vysílač → přijímač), určení tranzitního času vlny </a:t>
            </a:r>
            <a:endParaRPr lang="cs-CZ" sz="18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036640" y="116632"/>
            <a:ext cx="345638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874209" cy="265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0" y="2084755"/>
            <a:ext cx="517431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900" dirty="0" smtClean="0"/>
              <a:t>Frekvence vysílače: 10 MHz až 1 GHz</a:t>
            </a:r>
          </a:p>
          <a:p>
            <a:pPr marL="0" indent="0" algn="ctr">
              <a:buNone/>
            </a:pPr>
            <a:r>
              <a:rPr lang="cs-CZ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vyšší frekvence</a:t>
            </a:r>
          </a:p>
          <a:p>
            <a:pPr marL="0" indent="0" algn="ctr">
              <a:buNone/>
            </a:pPr>
            <a:r>
              <a:rPr lang="cs-CZ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</a:p>
          <a:p>
            <a:pPr marL="0" indent="0" algn="ctr">
              <a:buNone/>
            </a:pPr>
            <a:r>
              <a:rPr lang="cs-CZ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větší prostorové rozlišení + menší hloubkový dosah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04047" y="2770073"/>
            <a:ext cx="3874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pulseEKKO</a:t>
            </a:r>
            <a:r>
              <a:rPr lang="cs-CZ" sz="1600" dirty="0" smtClean="0"/>
              <a:t> PRO (</a:t>
            </a:r>
            <a:r>
              <a:rPr lang="cs-CZ" sz="1600" dirty="0" err="1" smtClean="0"/>
              <a:t>Sensors</a:t>
            </a:r>
            <a:r>
              <a:rPr lang="cs-CZ" sz="1600" dirty="0" smtClean="0"/>
              <a:t> &amp; Software)</a:t>
            </a:r>
          </a:p>
          <a:p>
            <a:pPr algn="ctr"/>
            <a:r>
              <a:rPr lang="cs-CZ" sz="1600" dirty="0" smtClean="0"/>
              <a:t>100 MHz antény o délce 1 m</a:t>
            </a:r>
            <a:endParaRPr lang="cs-CZ" sz="16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3740953"/>
            <a:ext cx="8280920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smtClean="0"/>
              <a:t>Vliv dielektrických vlastností podloží: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 smtClean="0"/>
              <a:t>Permitivita (</a:t>
            </a:r>
            <a:r>
              <a:rPr lang="cs-CZ" sz="1800" dirty="0" smtClean="0">
                <a:sym typeface="Symbol"/>
              </a:rPr>
              <a:t>)</a:t>
            </a:r>
            <a:endParaRPr lang="cs-CZ" sz="1800" dirty="0" smtClean="0"/>
          </a:p>
          <a:p>
            <a:pPr marL="355600" indent="0">
              <a:buNone/>
            </a:pPr>
            <a:r>
              <a:rPr lang="cs-CZ" sz="1800" dirty="0" smtClean="0"/>
              <a:t>relativní permitivita (</a:t>
            </a:r>
            <a:r>
              <a:rPr lang="cs-CZ" sz="1800" dirty="0">
                <a:sym typeface="Symbol"/>
              </a:rPr>
              <a:t></a:t>
            </a:r>
            <a:r>
              <a:rPr lang="cs-CZ" sz="1800" baseline="-25000" dirty="0" smtClean="0"/>
              <a:t>r</a:t>
            </a:r>
            <a:r>
              <a:rPr lang="cs-CZ" sz="1800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 smtClean="0"/>
              <a:t>Konduktivita (měrná elektrická vodivost) (</a:t>
            </a:r>
            <a:r>
              <a:rPr lang="cs-CZ" sz="1800" dirty="0">
                <a:sym typeface="Symbol"/>
              </a:rPr>
              <a:t></a:t>
            </a:r>
            <a:r>
              <a:rPr lang="cs-CZ" sz="1800" dirty="0" smtClean="0"/>
              <a:t>) (</a:t>
            </a:r>
            <a:r>
              <a:rPr lang="cs-CZ" sz="1800" dirty="0"/>
              <a:t>S·m</a:t>
            </a:r>
            <a:r>
              <a:rPr lang="cs-CZ" sz="1800" baseline="30000" dirty="0"/>
              <a:t>−</a:t>
            </a:r>
            <a:r>
              <a:rPr lang="cs-CZ" sz="1800" baseline="30000" dirty="0" smtClean="0"/>
              <a:t>1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r>
              <a:rPr lang="cs-CZ" sz="1800" dirty="0" smtClean="0"/>
              <a:t>Rostoucí hodnoty těchto veličin → větší pohlcování signálu</a:t>
            </a:r>
          </a:p>
          <a:p>
            <a:pPr marL="0" indent="0">
              <a:buNone/>
            </a:pPr>
            <a:r>
              <a:rPr lang="cs-CZ" sz="1800" dirty="0" smtClean="0"/>
              <a:t>Vysoké hodnoty </a:t>
            </a:r>
            <a:r>
              <a:rPr lang="cs-CZ" sz="1800" dirty="0" smtClean="0">
                <a:sym typeface="Symbol"/>
              </a:rPr>
              <a:t> a  způsobují: podzemní voda, jíl, zasolení</a:t>
            </a:r>
            <a:endParaRPr lang="cs-CZ" sz="1800" dirty="0" smtClean="0"/>
          </a:p>
          <a:p>
            <a:pPr marL="35560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787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Hloubkový dosah a prostorové rozlišení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 smtClean="0"/>
              <a:t>HLOUBKA PENETRACE </a:t>
            </a:r>
          </a:p>
          <a:p>
            <a:pPr marL="0" indent="0">
              <a:buNone/>
            </a:pPr>
            <a:r>
              <a:rPr lang="cs-CZ" sz="2000" dirty="0" smtClean="0"/>
              <a:t>Suché zeminy s vyššími hodnotami </a:t>
            </a:r>
            <a:r>
              <a:rPr lang="cs-CZ" sz="2000" dirty="0" err="1" smtClean="0"/>
              <a:t>rezistivity</a:t>
            </a:r>
            <a:r>
              <a:rPr lang="cs-CZ" sz="2000" dirty="0" smtClean="0"/>
              <a:t>:</a:t>
            </a:r>
          </a:p>
          <a:p>
            <a:pPr marL="0" indent="0">
              <a:buNone/>
            </a:pPr>
            <a:r>
              <a:rPr lang="cs-CZ" sz="2000" dirty="0" smtClean="0"/>
              <a:t>30 až 60 m</a:t>
            </a:r>
          </a:p>
          <a:p>
            <a:pPr marL="0" indent="0">
              <a:buNone/>
            </a:pPr>
            <a:r>
              <a:rPr lang="cs-CZ" sz="2000" dirty="0" smtClean="0"/>
              <a:t>Písčité sedimenty:</a:t>
            </a:r>
          </a:p>
          <a:p>
            <a:pPr marL="0" indent="0">
              <a:buNone/>
            </a:pPr>
            <a:r>
              <a:rPr lang="cs-CZ" sz="2000" dirty="0" smtClean="0"/>
              <a:t>lze dosáhnou 15 až 30 m</a:t>
            </a:r>
          </a:p>
          <a:p>
            <a:pPr marL="0" indent="0">
              <a:buNone/>
            </a:pPr>
            <a:r>
              <a:rPr lang="cs-CZ" sz="2000" dirty="0" smtClean="0"/>
              <a:t>Vlhký prach:</a:t>
            </a:r>
          </a:p>
          <a:p>
            <a:pPr marL="0" indent="0">
              <a:buNone/>
            </a:pPr>
            <a:r>
              <a:rPr lang="cs-CZ" sz="2000" dirty="0" smtClean="0"/>
              <a:t>&lt; 5 m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ROZLIŠENÍ</a:t>
            </a:r>
          </a:p>
          <a:p>
            <a:pPr marL="0" indent="0">
              <a:buNone/>
            </a:pPr>
            <a:r>
              <a:rPr lang="cs-CZ" sz="2000" dirty="0" smtClean="0"/>
              <a:t>Závisí na frekvenci a rychlosti EM záření</a:t>
            </a:r>
          </a:p>
          <a:p>
            <a:pPr marL="0" indent="0">
              <a:buNone/>
            </a:pPr>
            <a:r>
              <a:rPr lang="cs-CZ" sz="2000" dirty="0" smtClean="0"/>
              <a:t>Při střední rychlosti šíření vln 0,1 m/</a:t>
            </a:r>
            <a:r>
              <a:rPr lang="cs-CZ" sz="2000" dirty="0" err="1" smtClean="0"/>
              <a:t>ns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25 MHz anténa → 1 m</a:t>
            </a:r>
          </a:p>
          <a:p>
            <a:pPr marL="0" indent="0">
              <a:buNone/>
            </a:pPr>
            <a:r>
              <a:rPr lang="cs-CZ" sz="2000" dirty="0" smtClean="0"/>
              <a:t>100Mhz anténa → 0,25 m</a:t>
            </a:r>
          </a:p>
          <a:p>
            <a:pPr marL="0" indent="0">
              <a:buNone/>
            </a:pPr>
            <a:r>
              <a:rPr lang="cs-CZ" sz="2000" dirty="0" smtClean="0"/>
              <a:t>1 GHz anténa → 2,5 cm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09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15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Postup měření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1"/>
            <a:ext cx="8229600" cy="23762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Prosvícení (aplikace ve stavebnictví, archeologii, …)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Reflexní profily (geologie, geomorfologie, archeologie, …)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Režimy měření: krokový, kontinuální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ü"/>
            </a:pPr>
            <a:endParaRPr lang="cs-CZ" sz="24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4788024" y="3573016"/>
            <a:ext cx="4424459" cy="2963445"/>
            <a:chOff x="4806910" y="3573016"/>
            <a:chExt cx="4424459" cy="29634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910" y="3573016"/>
              <a:ext cx="4424459" cy="216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ové pole 2"/>
            <p:cNvSpPr txBox="1">
              <a:spLocks noChangeArrowheads="1"/>
            </p:cNvSpPr>
            <p:nvPr/>
          </p:nvSpPr>
          <p:spPr bwMode="auto">
            <a:xfrm>
              <a:off x="5695481" y="5794146"/>
              <a:ext cx="2647315" cy="742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cs-CZ" sz="900" dirty="0">
                  <a:effectLst/>
                  <a:latin typeface="Calibri"/>
                  <a:ea typeface="Calibri"/>
                  <a:cs typeface="Times New Roman"/>
                </a:rPr>
                <a:t>Elektrické pole se nachází podél antény.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cs-CZ" sz="900" dirty="0">
                  <a:effectLst/>
                  <a:latin typeface="Calibri"/>
                  <a:ea typeface="Calibri"/>
                  <a:cs typeface="Times New Roman"/>
                </a:rPr>
                <a:t>PL rovnoběžně, PR kolmo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cs-CZ" sz="900" dirty="0">
                  <a:effectLst/>
                  <a:latin typeface="Calibri"/>
                  <a:ea typeface="Calibri"/>
                  <a:cs typeface="Times New Roman"/>
                </a:rPr>
                <a:t>BD příčné vyzařování, EF podélné vyzařování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cs-CZ" sz="900" dirty="0">
                  <a:effectLst/>
                  <a:latin typeface="Calibri"/>
                  <a:ea typeface="Calibri"/>
                  <a:cs typeface="Times New Roman"/>
                </a:rPr>
                <a:t>XPOL křížová polarizace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467544" y="3057369"/>
            <a:ext cx="4136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Očekávaná </a:t>
            </a:r>
            <a:r>
              <a:rPr lang="cs-CZ" sz="2400" dirty="0"/>
              <a:t>hloubka hledaných </a:t>
            </a:r>
            <a:r>
              <a:rPr lang="cs-CZ" sz="2400" dirty="0" smtClean="0"/>
              <a:t>těles, jejich rozměr, … </a:t>
            </a:r>
            <a:endParaRPr lang="cs-CZ" sz="2400" dirty="0"/>
          </a:p>
          <a:p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>
            <a:off x="2339752" y="4005064"/>
            <a:ext cx="196005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66549" y="4509120"/>
            <a:ext cx="4136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vzdálenost antén</a:t>
            </a:r>
          </a:p>
          <a:p>
            <a:pPr algn="ctr"/>
            <a:r>
              <a:rPr lang="cs-CZ" sz="2400" dirty="0" smtClean="0"/>
              <a:t>krok měření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3996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9074"/>
            <a:ext cx="9144000" cy="1143000"/>
          </a:xfrm>
        </p:spPr>
        <p:txBody>
          <a:bodyPr>
            <a:noAutofit/>
          </a:bodyPr>
          <a:lstStyle/>
          <a:p>
            <a:r>
              <a:rPr lang="cs-CZ" sz="3200" i="1" dirty="0" smtClean="0"/>
              <a:t>Způsoby určení rychlosti průchodu EM vln podložím</a:t>
            </a:r>
            <a:endParaRPr lang="cs-CZ" sz="3200" i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5360" r="6085" b="58317"/>
          <a:stretch/>
        </p:blipFill>
        <p:spPr bwMode="auto">
          <a:xfrm>
            <a:off x="1115616" y="1700808"/>
            <a:ext cx="344461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99789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CMP (</a:t>
            </a:r>
            <a:r>
              <a:rPr lang="cs-CZ" dirty="0" err="1" smtClean="0"/>
              <a:t>common</a:t>
            </a:r>
            <a:r>
              <a:rPr lang="cs-CZ" dirty="0" smtClean="0"/>
              <a:t> </a:t>
            </a:r>
            <a:r>
              <a:rPr lang="cs-CZ" dirty="0" err="1" smtClean="0"/>
              <a:t>mid</a:t>
            </a:r>
            <a:r>
              <a:rPr lang="cs-CZ" dirty="0" smtClean="0"/>
              <a:t>-point)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6237312"/>
            <a:ext cx="440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WARR (</a:t>
            </a:r>
            <a:r>
              <a:rPr lang="cs-CZ" dirty="0" err="1" smtClean="0"/>
              <a:t>wide-angle</a:t>
            </a:r>
            <a:r>
              <a:rPr lang="cs-CZ" dirty="0" smtClean="0"/>
              <a:t> </a:t>
            </a:r>
            <a:r>
              <a:rPr lang="cs-CZ" dirty="0" err="1" smtClean="0"/>
              <a:t>reflection</a:t>
            </a:r>
            <a:r>
              <a:rPr lang="cs-CZ" dirty="0" smtClean="0"/>
              <a:t> and </a:t>
            </a:r>
            <a:r>
              <a:rPr lang="cs-CZ" dirty="0" err="1" smtClean="0"/>
              <a:t>refraction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2" y="1484783"/>
            <a:ext cx="4648877" cy="463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41098" r="2631" b="2920"/>
          <a:stretch/>
        </p:blipFill>
        <p:spPr bwMode="auto">
          <a:xfrm>
            <a:off x="126182" y="3645024"/>
            <a:ext cx="4013770" cy="219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8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i="1" dirty="0" smtClean="0"/>
              <a:t>Výhody a nevýhody </a:t>
            </a:r>
            <a:r>
              <a:rPr lang="cs-CZ" sz="3200" i="1" dirty="0" err="1" smtClean="0"/>
              <a:t>georadaru</a:t>
            </a:r>
            <a:endParaRPr lang="cs-CZ" sz="3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Lepší prostorové rozlišení než jiné geofyzikální metody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Vcelku velká rychlost průzkumu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Nízkofrekvenční antény jsou rozměrné, obtížná manipulace v terénu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Proměnlivost dosažitelné hloubky podle stavu podloží</a:t>
            </a:r>
          </a:p>
          <a:p>
            <a:pPr marL="355600" indent="0">
              <a:buNone/>
            </a:pPr>
            <a:r>
              <a:rPr lang="cs-CZ" sz="2000" dirty="0"/>
              <a:t>neuspokojivé výsledky při </a:t>
            </a:r>
            <a:r>
              <a:rPr lang="cs-CZ" sz="2000" dirty="0" err="1"/>
              <a:t>rezistivitě</a:t>
            </a:r>
            <a:r>
              <a:rPr lang="cs-CZ" sz="2000" dirty="0"/>
              <a:t> menší než cca 50-100 </a:t>
            </a:r>
            <a:r>
              <a:rPr lang="el-GR" sz="2000" dirty="0"/>
              <a:t>Ω</a:t>
            </a:r>
            <a:r>
              <a:rPr lang="cs-CZ" sz="2000" dirty="0"/>
              <a:t>/m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Drobné rozdíly v obsahu vody a zrnitosti mohou vyvolat výraznější odrazy než rozhraní, která hledáme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Silný šum v signálu při měření v zalesněném terénu</a:t>
            </a:r>
            <a:endParaRPr lang="cs-CZ" sz="2400" dirty="0"/>
          </a:p>
          <a:p>
            <a:pPr>
              <a:buFont typeface="Wingdings" panose="05000000000000000000" pitchFamily="2" charset="2"/>
              <a:buChar char="ü"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607431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4508</TotalTime>
  <Words>1386</Words>
  <Application>Microsoft Office PowerPoint</Application>
  <PresentationFormat>Předvádění na obrazovce (4:3)</PresentationFormat>
  <Paragraphs>267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systému Office</vt:lpstr>
      <vt:lpstr>Prezentace aplikace PowerPoint</vt:lpstr>
      <vt:lpstr>Destruktivní v. nedestruktivní průzkumné metody</vt:lpstr>
      <vt:lpstr>Nejpoužívanější geofyzikální metody a jejich aplikace v geomorfologii </vt:lpstr>
      <vt:lpstr>Obecné kroky při geofyzikálním průzkumu</vt:lpstr>
      <vt:lpstr>Georadar – princip měření </vt:lpstr>
      <vt:lpstr>Hloubkový dosah a prostorové rozlišení</vt:lpstr>
      <vt:lpstr>Postup měření</vt:lpstr>
      <vt:lpstr>Způsoby určení rychlosti průchodu EM vln podložím</vt:lpstr>
      <vt:lpstr>Výhody a nevýhody georadaru</vt:lpstr>
      <vt:lpstr>Možnosti použití georadaru</vt:lpstr>
      <vt:lpstr>Příkladové studie</vt:lpstr>
      <vt:lpstr>Georadar - shrnutí z hlediska použitelnosti v geomorfologii </vt:lpstr>
      <vt:lpstr>Měrný elektrický odpor – princip měření </vt:lpstr>
      <vt:lpstr>Výhody a nevýhody odporového měření</vt:lpstr>
      <vt:lpstr>Možnosti použití odporového měření</vt:lpstr>
      <vt:lpstr>Příkladové studie</vt:lpstr>
      <vt:lpstr>Prezentace aplikace PowerPoint</vt:lpstr>
      <vt:lpstr>Refrakční seismika – princip měření</vt:lpstr>
      <vt:lpstr>T-x diagramy</vt:lpstr>
      <vt:lpstr>Výhody a nevýhody seismiky</vt:lpstr>
      <vt:lpstr>Možnosti použití seismiky</vt:lpstr>
      <vt:lpstr>Příkladová studie</vt:lpstr>
      <vt:lpstr>Refrakční seismika – shrnutí z hlediska použitelnosti v geomorfologii</vt:lpstr>
      <vt:lpstr>Kombinace geofyzikálních metod</vt:lpstr>
      <vt:lpstr>Vhodnost různých metod pro detekci skalního podloží a vnitřní stavby sedimentárních těles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macka</dc:creator>
  <cp:lastModifiedBy>Zdeněk Máčka</cp:lastModifiedBy>
  <cp:revision>66</cp:revision>
  <cp:lastPrinted>2015-10-07T10:48:12Z</cp:lastPrinted>
  <dcterms:created xsi:type="dcterms:W3CDTF">2015-08-11T07:55:00Z</dcterms:created>
  <dcterms:modified xsi:type="dcterms:W3CDTF">2015-10-08T09:08:44Z</dcterms:modified>
</cp:coreProperties>
</file>