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62" r:id="rId3"/>
    <p:sldId id="263" r:id="rId4"/>
    <p:sldId id="257" r:id="rId5"/>
    <p:sldId id="264" r:id="rId6"/>
    <p:sldId id="273" r:id="rId7"/>
    <p:sldId id="268" r:id="rId8"/>
    <p:sldId id="259" r:id="rId9"/>
    <p:sldId id="260" r:id="rId10"/>
    <p:sldId id="261" r:id="rId11"/>
    <p:sldId id="274" r:id="rId12"/>
    <p:sldId id="275" r:id="rId13"/>
    <p:sldId id="276" r:id="rId14"/>
    <p:sldId id="265" r:id="rId15"/>
    <p:sldId id="270" r:id="rId16"/>
    <p:sldId id="272" r:id="rId17"/>
    <p:sldId id="267" r:id="rId18"/>
    <p:sldId id="269" r:id="rId19"/>
    <p:sldId id="271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Řada 3</c:v>
                </c:pt>
              </c:strCache>
            </c:strRef>
          </c:tx>
          <c:invertIfNegative val="0"/>
          <c:cat>
            <c:strRef>
              <c:f>List1!$A$2:$A$5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List1!$D$2:$D$5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5690880"/>
        <c:axId val="175692416"/>
      </c:barChart>
      <c:catAx>
        <c:axId val="175690880"/>
        <c:scaling>
          <c:orientation val="minMax"/>
        </c:scaling>
        <c:delete val="0"/>
        <c:axPos val="b"/>
        <c:majorTickMark val="out"/>
        <c:minorTickMark val="none"/>
        <c:tickLblPos val="nextTo"/>
        <c:crossAx val="175692416"/>
        <c:crosses val="autoZero"/>
        <c:auto val="1"/>
        <c:lblAlgn val="ctr"/>
        <c:lblOffset val="100"/>
        <c:noMultiLvlLbl val="0"/>
      </c:catAx>
      <c:valAx>
        <c:axId val="1756924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56908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258EF-F742-4096-92EA-DC2EDB28FC9C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33A80-42D3-43A3-BA70-BE530B5A3A4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4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mapa </a:t>
            </a:r>
            <a:r>
              <a:rPr lang="cs-CZ" dirty="0" err="1" smtClean="0"/>
              <a:t>megamorfostruktur</a:t>
            </a:r>
            <a:r>
              <a:rPr lang="cs-CZ" dirty="0" smtClean="0"/>
              <a:t>, 1:30 000 000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33A80-42D3-43A3-BA70-BE530B5A3A4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107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přidat </a:t>
            </a:r>
            <a:r>
              <a:rPr lang="cs-CZ" dirty="0" err="1" smtClean="0"/>
              <a:t>sken</a:t>
            </a:r>
            <a:r>
              <a:rPr lang="cs-CZ" dirty="0" smtClean="0"/>
              <a:t> bodových/liniových značek z legendy; ukázat knížku </a:t>
            </a:r>
            <a:r>
              <a:rPr lang="cs-CZ" dirty="0" err="1" smtClean="0"/>
              <a:t>Manual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detailed</a:t>
            </a:r>
            <a:r>
              <a:rPr lang="cs-CZ" dirty="0" smtClean="0"/>
              <a:t> …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33A80-42D3-43A3-BA70-BE530B5A3A4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146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0817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003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69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78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881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00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179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971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18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13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331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C5903-8BEB-4D56-A522-969386C8841E}" type="datetimeFigureOut">
              <a:rPr lang="cs-CZ" smtClean="0"/>
              <a:t>11. 11. 2015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C84A2-3234-43B9-AB96-C533B0960F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637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gidimap.giub.uni-bonn.de/gmk.digital/home_en.htm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46" y="2470640"/>
            <a:ext cx="6682209" cy="462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2938930" y="1174496"/>
            <a:ext cx="6205069" cy="12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 smtClean="0"/>
              <a:t>Geomorfologické mapování</a:t>
            </a:r>
            <a:endParaRPr lang="cs-CZ" sz="4000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2938931" y="188640"/>
            <a:ext cx="6205070" cy="13888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Zdeněk Máčka</a:t>
            </a:r>
          </a:p>
          <a:p>
            <a:r>
              <a:rPr lang="cs-CZ" sz="2400" i="1" dirty="0" smtClean="0"/>
              <a:t>Z7551</a:t>
            </a:r>
            <a:r>
              <a:rPr lang="cs-CZ" sz="1800" i="1" dirty="0" smtClean="0"/>
              <a:t> </a:t>
            </a:r>
            <a:r>
              <a:rPr lang="cs-CZ" i="1" dirty="0" smtClean="0"/>
              <a:t>Metody fyzické geografie</a:t>
            </a:r>
            <a:endParaRPr lang="cs-CZ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38931" cy="247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0640"/>
            <a:ext cx="4283968" cy="437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08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08681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53431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116632"/>
            <a:ext cx="3024336" cy="369332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UKÁZKA: list 3814 </a:t>
            </a:r>
            <a:r>
              <a:rPr lang="cs-CZ" dirty="0" err="1" smtClean="0"/>
              <a:t>Bad</a:t>
            </a:r>
            <a:r>
              <a:rPr lang="cs-CZ" dirty="0" smtClean="0"/>
              <a:t> </a:t>
            </a:r>
            <a:r>
              <a:rPr lang="cs-CZ" dirty="0" err="1" smtClean="0"/>
              <a:t>Iburg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13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20"/>
            <a:ext cx="9298549" cy="6973912"/>
          </a:xfrm>
        </p:spPr>
      </p:pic>
      <p:sp>
        <p:nvSpPr>
          <p:cNvPr id="5" name="TextovéPole 4"/>
          <p:cNvSpPr txBox="1"/>
          <p:nvPr/>
        </p:nvSpPr>
        <p:spPr>
          <a:xfrm>
            <a:off x="107504" y="116632"/>
            <a:ext cx="6264696" cy="369332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UKÁZKA: </a:t>
            </a:r>
            <a:r>
              <a:rPr lang="cs-CZ" dirty="0" smtClean="0"/>
              <a:t>Geomorfologické poměry, 1/500 000, Atlas krajiny 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498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cs-CZ" sz="3000" dirty="0" smtClean="0"/>
              <a:t>Atlas krajiny ČR, měřítko 1:15 000</a:t>
            </a:r>
            <a:endParaRPr lang="cs-CZ" sz="3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1" y="1053232"/>
            <a:ext cx="9160781" cy="5832152"/>
          </a:xfrm>
        </p:spPr>
      </p:pic>
    </p:spTree>
    <p:extLst>
      <p:ext uri="{BB962C8B-B14F-4D97-AF65-F5344CB8AC3E}">
        <p14:creationId xmlns:p14="http://schemas.microsoft.com/office/powerpoint/2010/main" val="215062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000" dirty="0" smtClean="0"/>
              <a:t>Atlas ukázek podrobných geomorfologických map českých zemí </a:t>
            </a:r>
            <a:endParaRPr lang="cs-CZ" sz="3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4405884" cy="568863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68760"/>
            <a:ext cx="4530778" cy="584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7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POSTUP GEOMORFOLOGICKÉHO MAPOVÁNÍ</a:t>
            </a:r>
            <a:endParaRPr lang="cs-CZ" sz="3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Sestavení projektu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Přípravná etapa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Mapování a technické práce v terénu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Laboratorní analýzy, mapa, závěrečná zpráva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03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940"/>
            <a:ext cx="8229600" cy="85010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PŘED MAPOVÁNÍM …</a:t>
            </a:r>
            <a:endParaRPr lang="cs-CZ" sz="3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400" i="1" dirty="0" smtClean="0"/>
              <a:t>Sestavení projektu</a:t>
            </a:r>
          </a:p>
          <a:p>
            <a:r>
              <a:rPr lang="cs-CZ" sz="2400" dirty="0" smtClean="0"/>
              <a:t>Vymezení zájmového území</a:t>
            </a:r>
          </a:p>
          <a:p>
            <a:r>
              <a:rPr lang="cs-CZ" sz="2400" dirty="0" smtClean="0"/>
              <a:t>Stanovení cíle mapování</a:t>
            </a:r>
          </a:p>
          <a:p>
            <a:endParaRPr lang="cs-CZ" sz="2400" dirty="0" smtClean="0"/>
          </a:p>
          <a:p>
            <a:r>
              <a:rPr lang="cs-CZ" sz="2400" dirty="0" smtClean="0"/>
              <a:t>Obstarání topografických map</a:t>
            </a:r>
          </a:p>
          <a:p>
            <a:r>
              <a:rPr lang="cs-CZ" sz="2400" dirty="0" smtClean="0"/>
              <a:t>Obstarání tematických map (geologické, půdní)</a:t>
            </a:r>
          </a:p>
          <a:p>
            <a:r>
              <a:rPr lang="cs-CZ" sz="2400" dirty="0" smtClean="0"/>
              <a:t>Obstarání materiálů DPZ</a:t>
            </a:r>
          </a:p>
          <a:p>
            <a:pPr marL="0" indent="0">
              <a:buNone/>
            </a:pPr>
            <a:r>
              <a:rPr lang="cs-CZ" sz="2400" dirty="0" smtClean="0"/>
              <a:t> </a:t>
            </a:r>
            <a:endParaRPr lang="cs-CZ" sz="2400" dirty="0"/>
          </a:p>
          <a:p>
            <a:r>
              <a:rPr lang="cs-CZ" sz="2400" dirty="0" smtClean="0"/>
              <a:t>Shrnutí dosavadních geomorfologických (a geologických) výzkumů v území</a:t>
            </a:r>
          </a:p>
          <a:p>
            <a:endParaRPr lang="cs-CZ" sz="24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94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>
            <a:normAutofit/>
          </a:bodyPr>
          <a:lstStyle/>
          <a:p>
            <a:r>
              <a:rPr lang="cs-CZ" sz="3000" dirty="0"/>
              <a:t>PŘED MAPOVÁNÍM 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836712"/>
            <a:ext cx="8229600" cy="56166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i="1" dirty="0" smtClean="0"/>
              <a:t>Přípravná etapa</a:t>
            </a:r>
          </a:p>
          <a:p>
            <a:r>
              <a:rPr lang="cs-CZ" sz="2400" dirty="0" smtClean="0"/>
              <a:t>Geomorfologická analýza topografických, tematických map a materiálů DPZ</a:t>
            </a:r>
          </a:p>
          <a:p>
            <a:r>
              <a:rPr lang="cs-CZ" sz="2400" dirty="0" smtClean="0"/>
              <a:t>Návrh a tvorba GIS databáze</a:t>
            </a:r>
            <a:endParaRPr lang="cs-CZ" sz="2400" dirty="0"/>
          </a:p>
          <a:p>
            <a:r>
              <a:rPr lang="cs-CZ" sz="2400" dirty="0" smtClean="0"/>
              <a:t>Příprava mapovacích formulářů</a:t>
            </a:r>
          </a:p>
          <a:p>
            <a:r>
              <a:rPr lang="cs-CZ" sz="2400" dirty="0" smtClean="0"/>
              <a:t>Předběžné vymezení hlavních tvarů z map a snímků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2400" dirty="0" smtClean="0"/>
              <a:t>Sestavení terénní pracovní mapy</a:t>
            </a:r>
          </a:p>
          <a:p>
            <a:r>
              <a:rPr lang="cs-CZ" sz="2400" dirty="0" smtClean="0"/>
              <a:t>Sestavení legendy (včetně značek)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 smtClean="0"/>
              <a:t>Praktické aspekty:</a:t>
            </a:r>
          </a:p>
          <a:p>
            <a:r>
              <a:rPr lang="cs-CZ" sz="2400" dirty="0" smtClean="0"/>
              <a:t>Obstarání povolení ke vjezdu/vstupu</a:t>
            </a:r>
          </a:p>
          <a:p>
            <a:r>
              <a:rPr lang="cs-CZ" sz="2400" dirty="0" smtClean="0"/>
              <a:t>Hodnocení rizik souvisejících s pohybem v terénu</a:t>
            </a:r>
          </a:p>
          <a:p>
            <a:r>
              <a:rPr lang="cs-CZ" sz="2400" dirty="0" smtClean="0"/>
              <a:t>Předpověď počasí</a:t>
            </a:r>
            <a:endParaRPr lang="cs-CZ" dirty="0"/>
          </a:p>
        </p:txBody>
      </p:sp>
      <p:sp>
        <p:nvSpPr>
          <p:cNvPr id="4" name="Šipka dolů 3"/>
          <p:cNvSpPr/>
          <p:nvPr/>
        </p:nvSpPr>
        <p:spPr>
          <a:xfrm>
            <a:off x="2849711" y="3195467"/>
            <a:ext cx="2880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501086" y="2780928"/>
            <a:ext cx="7272808" cy="1098615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7218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02630"/>
            <a:ext cx="5328592" cy="85010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Uspořádání hypotetické geomorfologické </a:t>
            </a:r>
            <a:r>
              <a:rPr lang="cs-CZ" sz="2400" dirty="0" err="1" smtClean="0"/>
              <a:t>geodatabáze</a:t>
            </a:r>
            <a:r>
              <a:rPr lang="cs-CZ" sz="2400" dirty="0" smtClean="0"/>
              <a:t> v GIS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5805264"/>
            <a:ext cx="5004048" cy="680939"/>
          </a:xfrm>
        </p:spPr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97094"/>
            <a:ext cx="3456384" cy="671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0706"/>
            <a:ext cx="5004048" cy="409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397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63408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BĚHEM MAPOVÁNÍ V TERÉNU …</a:t>
            </a:r>
            <a:endParaRPr lang="cs-CZ" sz="3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7584" y="1855365"/>
            <a:ext cx="4752528" cy="4525963"/>
          </a:xfrm>
        </p:spPr>
        <p:txBody>
          <a:bodyPr>
            <a:normAutofit/>
          </a:bodyPr>
          <a:lstStyle/>
          <a:p>
            <a:r>
              <a:rPr lang="cs-CZ" sz="1800" dirty="0" smtClean="0"/>
              <a:t>pauzák + mapa + podložka + tužka</a:t>
            </a:r>
          </a:p>
          <a:p>
            <a:r>
              <a:rPr lang="cs-CZ" sz="1800" dirty="0" smtClean="0"/>
              <a:t>letecký snímek, stínovaný reliéf</a:t>
            </a:r>
          </a:p>
          <a:p>
            <a:r>
              <a:rPr lang="cs-CZ" sz="1800" dirty="0" smtClean="0"/>
              <a:t>ruční </a:t>
            </a:r>
            <a:r>
              <a:rPr lang="cs-CZ" sz="1800" dirty="0" smtClean="0"/>
              <a:t>GNSS</a:t>
            </a:r>
            <a:endParaRPr lang="cs-CZ" sz="1800" dirty="0" smtClean="0"/>
          </a:p>
          <a:p>
            <a:r>
              <a:rPr lang="cs-CZ" sz="1800" dirty="0" smtClean="0"/>
              <a:t>dalekohled</a:t>
            </a:r>
          </a:p>
          <a:p>
            <a:r>
              <a:rPr lang="cs-CZ" sz="1800" dirty="0" smtClean="0"/>
              <a:t>vytištěný značkový klíč</a:t>
            </a:r>
            <a:endParaRPr lang="cs-CZ" sz="1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899592" y="1054477"/>
            <a:ext cx="302433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MAPOVÁNÍ DO ANALOGOVÉ MAPY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60032" y="1054477"/>
            <a:ext cx="3024336" cy="64633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MAPOVÁNÍ DO MOBILNÍHO GIS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5576" y="3789040"/>
            <a:ext cx="763284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Začínáme rekognoskační pochůzkou → odhad času a naplánování trasy </a:t>
            </a:r>
            <a:r>
              <a:rPr lang="cs-CZ" sz="2200" dirty="0" smtClean="0"/>
              <a:t>pochodu</a:t>
            </a:r>
          </a:p>
          <a:p>
            <a:endParaRPr lang="cs-CZ" sz="2200" dirty="0"/>
          </a:p>
          <a:p>
            <a:r>
              <a:rPr lang="cs-CZ" sz="2200" dirty="0" smtClean="0"/>
              <a:t>Procházení území</a:t>
            </a:r>
          </a:p>
          <a:p>
            <a:r>
              <a:rPr lang="cs-CZ" sz="2200" dirty="0" smtClean="0"/>
              <a:t>Záznam tras nebo bodů pomocí ruční GPS</a:t>
            </a:r>
          </a:p>
          <a:p>
            <a:r>
              <a:rPr lang="cs-CZ" sz="2200" dirty="0" smtClean="0"/>
              <a:t>Poznámky a fotografie (lokalizovat pomocí GPS)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759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PO NÁVRATU Z MAPOVÁNÍ …</a:t>
            </a:r>
            <a:endParaRPr lang="cs-CZ" sz="3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0567" y="1058662"/>
            <a:ext cx="8229600" cy="4674594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Stažení dat z GNSS a jejich integrace do </a:t>
            </a:r>
            <a:r>
              <a:rPr lang="cs-CZ" sz="2400" dirty="0" err="1" smtClean="0"/>
              <a:t>geodatabáze</a:t>
            </a:r>
            <a:endParaRPr lang="cs-CZ" sz="2400" dirty="0" smtClean="0"/>
          </a:p>
          <a:p>
            <a:r>
              <a:rPr lang="cs-CZ" sz="2400" dirty="0" smtClean="0"/>
              <a:t>Porovnání předběžné mapy s výsledky terénního výzkumu</a:t>
            </a:r>
          </a:p>
          <a:p>
            <a:r>
              <a:rPr lang="cs-CZ" sz="2400" dirty="0" smtClean="0"/>
              <a:t>Přepsání poznámek a vytvoření popisků fotografií</a:t>
            </a:r>
          </a:p>
          <a:p>
            <a:endParaRPr lang="cs-CZ" sz="2400" dirty="0" smtClean="0"/>
          </a:p>
          <a:p>
            <a:r>
              <a:rPr lang="cs-CZ" sz="2400" dirty="0" smtClean="0"/>
              <a:t>Vytvoření mapy s hranicemi tvarů v GIS</a:t>
            </a:r>
          </a:p>
          <a:p>
            <a:r>
              <a:rPr lang="cs-CZ" sz="2400" dirty="0" smtClean="0"/>
              <a:t>Přidání bodových, liniových a plošných značek (manuálně n. </a:t>
            </a:r>
            <a:r>
              <a:rPr lang="cs-CZ" sz="2400" dirty="0" smtClean="0"/>
              <a:t>výběrem značek v </a:t>
            </a:r>
            <a:r>
              <a:rPr lang="cs-CZ" sz="2400" dirty="0"/>
              <a:t>připravených </a:t>
            </a:r>
            <a:r>
              <a:rPr lang="cs-CZ" sz="2400" dirty="0" smtClean="0"/>
              <a:t>digitální podobě), GIS nebo grafický SW</a:t>
            </a:r>
          </a:p>
          <a:p>
            <a:endParaRPr lang="cs-CZ" sz="2400" dirty="0"/>
          </a:p>
          <a:p>
            <a:r>
              <a:rPr lang="cs-CZ" sz="2400" dirty="0" smtClean="0"/>
              <a:t>Sepsání závěrečné zprávy</a:t>
            </a:r>
          </a:p>
          <a:p>
            <a:r>
              <a:rPr lang="cs-CZ" sz="2400" dirty="0" smtClean="0"/>
              <a:t>Prezentace a publikování mapy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08783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lang="cs-CZ" sz="3200" dirty="0" smtClean="0"/>
              <a:t>GEOMORFOLOGICKÁ MAPA =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tematická mapa znázorňující georeliéf nebo jeho vybrané vlastnosti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914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3970784" cy="1143000"/>
          </a:xfrm>
        </p:spPr>
        <p:txBody>
          <a:bodyPr>
            <a:noAutofit/>
          </a:bodyPr>
          <a:lstStyle/>
          <a:p>
            <a:r>
              <a:rPr lang="cs-CZ" sz="2400" dirty="0" smtClean="0"/>
              <a:t>OBECNÁ GEOMORFOLOGICKÁ MAPA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192" y="1340768"/>
            <a:ext cx="3970784" cy="4525963"/>
          </a:xfrm>
        </p:spPr>
        <p:txBody>
          <a:bodyPr>
            <a:normAutofit/>
          </a:bodyPr>
          <a:lstStyle/>
          <a:p>
            <a:r>
              <a:rPr lang="cs-CZ" sz="2400" dirty="0"/>
              <a:t>tvary zemského povrchu</a:t>
            </a:r>
          </a:p>
          <a:p>
            <a:r>
              <a:rPr lang="cs-CZ" sz="2400" dirty="0"/>
              <a:t>morfometrie </a:t>
            </a:r>
            <a:endParaRPr lang="cs-CZ" sz="2400" dirty="0" smtClean="0"/>
          </a:p>
          <a:p>
            <a:r>
              <a:rPr lang="cs-CZ" sz="2400" dirty="0" smtClean="0"/>
              <a:t>geneze tvarů</a:t>
            </a:r>
            <a:endParaRPr lang="cs-CZ" sz="2400" dirty="0"/>
          </a:p>
          <a:p>
            <a:r>
              <a:rPr lang="cs-CZ" sz="2400" dirty="0"/>
              <a:t>současné procesy</a:t>
            </a:r>
          </a:p>
          <a:p>
            <a:r>
              <a:rPr lang="cs-CZ" sz="2400" dirty="0"/>
              <a:t>stáří tvarů</a:t>
            </a:r>
          </a:p>
          <a:p>
            <a:r>
              <a:rPr lang="cs-CZ" sz="2400" dirty="0"/>
              <a:t>materiály v podloží (skalní horniny, zvětraliny, sypké sedimenty, půdy)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572000" y="269776"/>
            <a:ext cx="397078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smtClean="0"/>
              <a:t>DÍLČÍ GEOMORFOLOGICKÁ MAPA</a:t>
            </a:r>
            <a:endParaRPr lang="cs-CZ" sz="2400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777680" y="1268760"/>
            <a:ext cx="3970784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2400" dirty="0" smtClean="0"/>
              <a:t>pouze vybrané tvary n. některé vlastnosti reliéfu</a:t>
            </a:r>
            <a:endParaRPr lang="cs-CZ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80474"/>
            <a:ext cx="3320501" cy="196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65104"/>
            <a:ext cx="2392113" cy="208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956376" y="218047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drumliny</a:t>
            </a:r>
            <a:endParaRPr lang="cs-CZ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7308304" y="429309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orientace svahů</a:t>
            </a:r>
            <a:endParaRPr lang="cs-CZ" i="1" dirty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611560" y="5085184"/>
            <a:ext cx="38164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4427984" y="476672"/>
            <a:ext cx="0" cy="4608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1835696" y="5778017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morfologická mapa</a:t>
            </a:r>
          </a:p>
          <a:p>
            <a:r>
              <a:rPr lang="cs-CZ" dirty="0" smtClean="0"/>
              <a:t>geomorfologická skica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9075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562074"/>
          </a:xfrm>
        </p:spPr>
        <p:txBody>
          <a:bodyPr>
            <a:noAutofit/>
          </a:bodyPr>
          <a:lstStyle/>
          <a:p>
            <a:r>
              <a:rPr lang="cs-CZ" sz="3000" dirty="0" smtClean="0"/>
              <a:t>MĚŘÍTKA GEOMORFOLOGICKÝCH MAP</a:t>
            </a:r>
            <a:endParaRPr lang="cs-CZ" sz="3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764704"/>
            <a:ext cx="8229600" cy="5976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smtClean="0"/>
              <a:t>velké měřítko</a:t>
            </a:r>
          </a:p>
          <a:p>
            <a:pPr lvl="1"/>
            <a:r>
              <a:rPr lang="cs-CZ" sz="2400" dirty="0" smtClean="0"/>
              <a:t>geomorfologické plány (větší než 1/10 000)</a:t>
            </a:r>
          </a:p>
          <a:p>
            <a:pPr lvl="1"/>
            <a:r>
              <a:rPr lang="cs-CZ" sz="2400" dirty="0" smtClean="0"/>
              <a:t>podrobné geomorfologické mapy (1/10 000 až 1/100 000)</a:t>
            </a:r>
          </a:p>
          <a:p>
            <a:pPr marL="457200" lvl="1" indent="0">
              <a:buNone/>
            </a:pPr>
            <a:endParaRPr lang="cs-CZ" sz="500" dirty="0" smtClean="0"/>
          </a:p>
          <a:p>
            <a:pPr marL="0" indent="0">
              <a:buNone/>
            </a:pPr>
            <a:r>
              <a:rPr lang="cs-CZ" sz="2800" dirty="0" smtClean="0"/>
              <a:t>střední měřítko</a:t>
            </a:r>
          </a:p>
          <a:p>
            <a:pPr lvl="1"/>
            <a:r>
              <a:rPr lang="cs-CZ" sz="2400" dirty="0" smtClean="0"/>
              <a:t>1/100 000 až 1/1000 000</a:t>
            </a:r>
          </a:p>
          <a:p>
            <a:pPr marL="457200" lvl="1" indent="0">
              <a:buNone/>
            </a:pPr>
            <a:endParaRPr lang="cs-CZ" sz="500" dirty="0" smtClean="0"/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 smtClean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 smtClean="0"/>
              <a:t>malé </a:t>
            </a:r>
            <a:r>
              <a:rPr lang="cs-CZ" sz="2800" dirty="0" smtClean="0"/>
              <a:t>měřítko</a:t>
            </a:r>
          </a:p>
          <a:p>
            <a:pPr lvl="1"/>
            <a:r>
              <a:rPr lang="cs-CZ" sz="2400" dirty="0" smtClean="0"/>
              <a:t>1/1000 000 (státy) až </a:t>
            </a:r>
            <a:r>
              <a:rPr lang="cs-CZ" sz="2400" dirty="0" smtClean="0"/>
              <a:t>menší </a:t>
            </a:r>
            <a:r>
              <a:rPr lang="cs-CZ" sz="2400" dirty="0" smtClean="0"/>
              <a:t>než 1/30 000 000 (svět)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2" t="5779" r="9762" b="9883"/>
          <a:stretch/>
        </p:blipFill>
        <p:spPr>
          <a:xfrm rot="5340000">
            <a:off x="5105007" y="1812400"/>
            <a:ext cx="3240443" cy="46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0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LEGENDA PODROBNÝCH GEOMORFOLOGICKÝCH MAP</a:t>
            </a:r>
            <a:endParaRPr lang="cs-CZ" sz="3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268761"/>
            <a:ext cx="8784976" cy="223224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400" dirty="0" smtClean="0"/>
              <a:t>IGU</a:t>
            </a:r>
          </a:p>
          <a:p>
            <a:pPr marL="0" indent="0">
              <a:buNone/>
            </a:pPr>
            <a:r>
              <a:rPr lang="cs-CZ" sz="2400" dirty="0" smtClean="0"/>
              <a:t>Komise aplikované geomorfologie</a:t>
            </a:r>
          </a:p>
          <a:p>
            <a:pPr marL="0" indent="0">
              <a:buNone/>
            </a:pPr>
            <a:r>
              <a:rPr lang="cs-CZ" sz="2400" dirty="0" smtClean="0"/>
              <a:t>Subkomise geomorfologického mapování</a:t>
            </a:r>
          </a:p>
          <a:p>
            <a:pPr marL="0" indent="0">
              <a:buNone/>
            </a:pP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Projekt jednotné legendy podrobné geomorfologické mapy světa</a:t>
            </a:r>
          </a:p>
          <a:p>
            <a:pPr marL="0" indent="0">
              <a:buNone/>
            </a:pPr>
            <a:r>
              <a:rPr lang="cs-CZ" sz="2400" dirty="0" err="1" smtClean="0"/>
              <a:t>Demek</a:t>
            </a:r>
            <a:r>
              <a:rPr lang="cs-CZ" sz="2400" dirty="0" smtClean="0"/>
              <a:t>, J. et al. (1972): </a:t>
            </a:r>
            <a:r>
              <a:rPr lang="cs-CZ" sz="2400" dirty="0" err="1" smtClean="0"/>
              <a:t>Manual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detailed</a:t>
            </a:r>
            <a:r>
              <a:rPr lang="cs-CZ" sz="2400" dirty="0" smtClean="0"/>
              <a:t> </a:t>
            </a:r>
            <a:r>
              <a:rPr lang="cs-CZ" sz="2400" dirty="0" err="1" smtClean="0"/>
              <a:t>geomorphological</a:t>
            </a:r>
            <a:r>
              <a:rPr lang="cs-CZ" sz="2400" dirty="0" smtClean="0"/>
              <a:t> </a:t>
            </a:r>
            <a:r>
              <a:rPr lang="cs-CZ" sz="2400" dirty="0" err="1" smtClean="0"/>
              <a:t>mapping</a:t>
            </a: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4" name="Šipka dolů 3"/>
          <p:cNvSpPr/>
          <p:nvPr/>
        </p:nvSpPr>
        <p:spPr>
          <a:xfrm>
            <a:off x="2771800" y="2276872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07504" y="3645024"/>
            <a:ext cx="2160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PLOŠNÉ BARVY</a:t>
            </a:r>
          </a:p>
          <a:p>
            <a:endParaRPr lang="cs-CZ" dirty="0" smtClean="0"/>
          </a:p>
          <a:p>
            <a:r>
              <a:rPr lang="cs-CZ" dirty="0" smtClean="0"/>
              <a:t>základní barva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odstín základní barvy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372200" y="364676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BODOVÉ a LINIOVÉ</a:t>
            </a:r>
          </a:p>
          <a:p>
            <a:pPr algn="ctr"/>
            <a:r>
              <a:rPr lang="cs-CZ" dirty="0" smtClean="0"/>
              <a:t>ZNAČKY</a:t>
            </a:r>
            <a:endParaRPr lang="cs-CZ" dirty="0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267744" y="630932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2555776" y="609329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sklon: 0° - 2° - 5° - 15° - 35° - 55° - …</a:t>
            </a:r>
            <a:endParaRPr lang="cs-CZ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1619672" y="439248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1907704" y="420782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geneze: 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699792" y="4207820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hnědá – plošný, říční a krasový odnos</a:t>
            </a:r>
          </a:p>
          <a:p>
            <a:r>
              <a:rPr lang="cs-CZ" dirty="0" smtClean="0"/>
              <a:t>zelená – svahová a říční akumulace</a:t>
            </a:r>
          </a:p>
          <a:p>
            <a:r>
              <a:rPr lang="cs-CZ" dirty="0" smtClean="0"/>
              <a:t>fialová – kryogenní odnos</a:t>
            </a:r>
          </a:p>
          <a:p>
            <a:r>
              <a:rPr lang="cs-CZ" dirty="0" smtClean="0"/>
              <a:t>červená – kryogenní akumulace</a:t>
            </a:r>
          </a:p>
          <a:p>
            <a:r>
              <a:rPr lang="cs-CZ" dirty="0" smtClean="0"/>
              <a:t>žlutá – eolické pochody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67646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3740" r="7276" b="4461"/>
          <a:stretch/>
        </p:blipFill>
        <p:spPr>
          <a:xfrm rot="10800000">
            <a:off x="2051720" y="20960"/>
            <a:ext cx="4680520" cy="6823933"/>
          </a:xfrm>
        </p:spPr>
      </p:pic>
    </p:spTree>
    <p:extLst>
      <p:ext uri="{BB962C8B-B14F-4D97-AF65-F5344CB8AC3E}">
        <p14:creationId xmlns:p14="http://schemas.microsoft.com/office/powerpoint/2010/main" val="776159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sz="3000" dirty="0" smtClean="0"/>
              <a:t>Jan-</a:t>
            </a:r>
            <a:r>
              <a:rPr lang="cs-CZ" sz="3000" dirty="0" err="1" smtClean="0"/>
              <a:t>Christoph</a:t>
            </a:r>
            <a:r>
              <a:rPr lang="cs-CZ" sz="3000" dirty="0" smtClean="0"/>
              <a:t> Otto:</a:t>
            </a:r>
            <a:br>
              <a:rPr lang="cs-CZ" sz="3000" dirty="0" smtClean="0"/>
            </a:br>
            <a:r>
              <a:rPr lang="cs-CZ" sz="3000" dirty="0" smtClean="0"/>
              <a:t>značkový klíč pro vysoká pohoří </a:t>
            </a:r>
            <a:r>
              <a:rPr lang="cs-CZ" sz="2200" dirty="0" smtClean="0"/>
              <a:t>(symbol style pro </a:t>
            </a:r>
            <a:r>
              <a:rPr lang="cs-CZ" sz="2200" dirty="0" err="1" smtClean="0"/>
              <a:t>ArcGIS</a:t>
            </a:r>
            <a:r>
              <a:rPr lang="cs-CZ" sz="2200" dirty="0"/>
              <a:t>)</a:t>
            </a:r>
            <a:br>
              <a:rPr lang="cs-CZ" sz="2200" dirty="0"/>
            </a:br>
            <a:r>
              <a:rPr lang="cs-CZ" sz="2500" dirty="0"/>
              <a:t>http://www.geomorphology.at/symbols.html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7086387" cy="476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39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1"/>
          <a:stretch/>
        </p:blipFill>
        <p:spPr bwMode="auto">
          <a:xfrm>
            <a:off x="251520" y="0"/>
            <a:ext cx="8612413" cy="59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65638" y="6021288"/>
            <a:ext cx="3010218" cy="646331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Polsko, 1:50 000,</a:t>
            </a:r>
          </a:p>
          <a:p>
            <a:r>
              <a:rPr lang="pl-PL" dirty="0" smtClean="0"/>
              <a:t>Počátek mapování v 50. letech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919717" y="6021288"/>
            <a:ext cx="194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 smtClean="0"/>
              <a:t>pouze tři barvy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cs-CZ" sz="1600" dirty="0" smtClean="0"/>
              <a:t>chybí vrstevnice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4057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16" y="1649065"/>
            <a:ext cx="1577592" cy="199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328" y="1649065"/>
            <a:ext cx="2961792" cy="208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Skupina 3"/>
          <p:cNvGrpSpPr/>
          <p:nvPr/>
        </p:nvGrpSpPr>
        <p:grpSpPr>
          <a:xfrm>
            <a:off x="6671584" y="1649065"/>
            <a:ext cx="2412736" cy="5145307"/>
            <a:chOff x="5854909" y="764704"/>
            <a:chExt cx="2782832" cy="4980630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144" y="764704"/>
              <a:ext cx="2769597" cy="163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909" y="2396925"/>
              <a:ext cx="1639237" cy="3348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836712"/>
          </a:xfrm>
        </p:spPr>
        <p:txBody>
          <a:bodyPr>
            <a:normAutofit/>
          </a:bodyPr>
          <a:lstStyle/>
          <a:p>
            <a:r>
              <a:rPr lang="de-DE" sz="2300" i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Geomorphologische Detailkartierung in der Bundesrepublik Deutschland</a:t>
            </a:r>
            <a:endParaRPr lang="cs-CZ" sz="2300" i="1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51520" y="692696"/>
            <a:ext cx="2674640" cy="378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 smtClean="0"/>
              <a:t>Topografický podklad</a:t>
            </a:r>
            <a:endParaRPr lang="cs-CZ" sz="18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1520" y="1112451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Morfometrie</a:t>
            </a:r>
          </a:p>
          <a:p>
            <a:r>
              <a:rPr lang="cs-CZ" sz="1400" dirty="0" smtClean="0"/>
              <a:t>dezény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632530" y="1112451"/>
            <a:ext cx="5179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Morfografie</a:t>
            </a:r>
            <a:endParaRPr lang="cs-CZ" dirty="0"/>
          </a:p>
          <a:p>
            <a:r>
              <a:rPr lang="cs-CZ" sz="1400" dirty="0" smtClean="0"/>
              <a:t>bodové, liniové a plošné značky</a:t>
            </a:r>
            <a:endParaRPr lang="cs-CZ" sz="1400" dirty="0"/>
          </a:p>
        </p:txBody>
      </p:sp>
      <p:grpSp>
        <p:nvGrpSpPr>
          <p:cNvPr id="8" name="Skupina 7"/>
          <p:cNvGrpSpPr/>
          <p:nvPr/>
        </p:nvGrpSpPr>
        <p:grpSpPr>
          <a:xfrm>
            <a:off x="460456" y="3789457"/>
            <a:ext cx="2664296" cy="2848016"/>
            <a:chOff x="6300193" y="1115452"/>
            <a:chExt cx="2626839" cy="2979965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1649065"/>
              <a:ext cx="2554832" cy="2446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6300193" y="1115452"/>
              <a:ext cx="1656184" cy="611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Materiály</a:t>
              </a:r>
            </a:p>
            <a:p>
              <a:r>
                <a:rPr lang="cs-CZ" sz="1400" dirty="0" smtClean="0"/>
                <a:t>barvy, dezény</a:t>
              </a:r>
              <a:endParaRPr lang="cs-CZ" sz="1400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572000" y="3789457"/>
            <a:ext cx="2129189" cy="1894288"/>
            <a:chOff x="395536" y="3852337"/>
            <a:chExt cx="2129189" cy="1894288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4437112"/>
              <a:ext cx="2129189" cy="1309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411723" y="3852337"/>
              <a:ext cx="2113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Morfodynamika</a:t>
              </a:r>
              <a:endParaRPr lang="cs-CZ" dirty="0" smtClean="0"/>
            </a:p>
            <a:p>
              <a:r>
                <a:rPr lang="cs-CZ" sz="1400" dirty="0" smtClean="0"/>
                <a:t>liniové značky</a:t>
              </a:r>
              <a:endParaRPr lang="cs-CZ" sz="1400" dirty="0"/>
            </a:p>
          </p:txBody>
        </p:sp>
      </p:grpSp>
      <p:sp>
        <p:nvSpPr>
          <p:cNvPr id="20" name="TextovéPole 19"/>
          <p:cNvSpPr txBox="1"/>
          <p:nvPr/>
        </p:nvSpPr>
        <p:spPr>
          <a:xfrm>
            <a:off x="6671584" y="1064290"/>
            <a:ext cx="211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Morfogeneze</a:t>
            </a:r>
          </a:p>
          <a:p>
            <a:r>
              <a:rPr lang="cs-CZ" sz="1400" dirty="0" smtClean="0"/>
              <a:t>barvy</a:t>
            </a:r>
            <a:endParaRPr lang="cs-CZ" sz="1400" dirty="0"/>
          </a:p>
        </p:txBody>
      </p:sp>
      <p:sp>
        <p:nvSpPr>
          <p:cNvPr id="10" name="Obdélník 9"/>
          <p:cNvSpPr/>
          <p:nvPr/>
        </p:nvSpPr>
        <p:spPr>
          <a:xfrm>
            <a:off x="3006080" y="476672"/>
            <a:ext cx="646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gidimap.giub.uni-bonn.de/gmk.digital/home_en.htm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829121" y="3712130"/>
            <a:ext cx="2558640" cy="646331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Výřez z legendy listu 3814 </a:t>
            </a:r>
            <a:r>
              <a:rPr lang="cs-CZ" dirty="0" err="1" smtClean="0"/>
              <a:t>Bad</a:t>
            </a:r>
            <a:r>
              <a:rPr lang="cs-CZ" dirty="0" smtClean="0"/>
              <a:t> </a:t>
            </a:r>
            <a:r>
              <a:rPr lang="cs-CZ" dirty="0" err="1" smtClean="0"/>
              <a:t>Iburg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3578229" y="5991142"/>
            <a:ext cx="2558640" cy="646331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Mapování dokončeno v roce 1986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74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554</Words>
  <Application>Microsoft Office PowerPoint</Application>
  <PresentationFormat>Předvádění na obrazovce (4:3)</PresentationFormat>
  <Paragraphs>142</Paragraphs>
  <Slides>19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systému Office</vt:lpstr>
      <vt:lpstr>Prezentace aplikace PowerPoint</vt:lpstr>
      <vt:lpstr>GEOMORFOLOGICKÁ MAPA =</vt:lpstr>
      <vt:lpstr>OBECNÁ GEOMORFOLOGICKÁ MAPA</vt:lpstr>
      <vt:lpstr>MĚŘÍTKA GEOMORFOLOGICKÝCH MAP</vt:lpstr>
      <vt:lpstr>LEGENDA PODROBNÝCH GEOMORFOLOGICKÝCH MAP</vt:lpstr>
      <vt:lpstr>Prezentace aplikace PowerPoint</vt:lpstr>
      <vt:lpstr>Jan-Christoph Otto: značkový klíč pro vysoká pohoří (symbol style pro ArcGIS) http://www.geomorphology.at/symbols.html</vt:lpstr>
      <vt:lpstr>Prezentace aplikace PowerPoint</vt:lpstr>
      <vt:lpstr>Geomorphologische Detailkartierung in der Bundesrepublik Deutschland</vt:lpstr>
      <vt:lpstr>Prezentace aplikace PowerPoint</vt:lpstr>
      <vt:lpstr>Prezentace aplikace PowerPoint</vt:lpstr>
      <vt:lpstr>Atlas krajiny ČR, měřítko 1:15 000</vt:lpstr>
      <vt:lpstr>Atlas ukázek podrobných geomorfologických map českých zemí </vt:lpstr>
      <vt:lpstr>POSTUP GEOMORFOLOGICKÉHO MAPOVÁNÍ</vt:lpstr>
      <vt:lpstr>PŘED MAPOVÁNÍM …</vt:lpstr>
      <vt:lpstr>PŘED MAPOVÁNÍM …</vt:lpstr>
      <vt:lpstr>Uspořádání hypotetické geomorfologické geodatabáze v GIS</vt:lpstr>
      <vt:lpstr>BĚHEM MAPOVÁNÍ V TERÉNU …</vt:lpstr>
      <vt:lpstr>PO NÁVRATU Z MAPOVÁNÍ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macka</dc:creator>
  <cp:lastModifiedBy>macka</cp:lastModifiedBy>
  <cp:revision>31</cp:revision>
  <dcterms:created xsi:type="dcterms:W3CDTF">2015-08-11T07:58:43Z</dcterms:created>
  <dcterms:modified xsi:type="dcterms:W3CDTF">2015-11-11T11:39:49Z</dcterms:modified>
</cp:coreProperties>
</file>