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8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C2E0B-C590-4177-8F0D-6ABFE5E380A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64BEA-5CC5-4AEF-A3D0-5A11B863B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0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DCD0E6-51DC-4462-9D44-C4698EE67D63}" type="slidenum">
              <a:rPr lang="cs-CZ" altLang="en-US" smtClean="0"/>
              <a:pPr eaLnBrk="1" hangingPunct="1"/>
              <a:t>25</a:t>
            </a:fld>
            <a:endParaRPr lang="cs-CZ" alt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6438"/>
            <a:ext cx="4519612" cy="3389312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4378325"/>
            <a:ext cx="5037138" cy="4094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nl-NL" alt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9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0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3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1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0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4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2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0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2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1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8B47-23B9-414A-8E94-E9FA0AE749DD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Rozvojov%C3%A9_c%C3%ADle_tis%C3%ADcilet%C3%AD" TargetMode="External"/><Relationship Id="rId2" Type="http://schemas.openxmlformats.org/officeDocument/2006/relationships/hyperlink" Target="https://cs.wikipedia.org/wiki/Deklarace_tis%C3%ADcilet%C3%AD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Agenda_21#cite_note-2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ummit_Zem%C4%9B" TargetMode="External"/><Relationship Id="rId2" Type="http://schemas.openxmlformats.org/officeDocument/2006/relationships/hyperlink" Target="https://cs.wikipedia.org/wiki/Udr%C5%BEiteln%C3%BD_rozvoj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s.wikipedia.org/wiki/Rio_de_Janeiro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Josef_Vavrou%C5%A1ek" TargetMode="External"/><Relationship Id="rId2" Type="http://schemas.openxmlformats.org/officeDocument/2006/relationships/hyperlink" Target="https://cs.wikipedia.org/wiki/%C4%8Ceskoslovensk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s.wikipedia.org/wiki/Agenda_21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Zdrav%C3%AD" TargetMode="External"/><Relationship Id="rId2" Type="http://schemas.openxmlformats.org/officeDocument/2006/relationships/hyperlink" Target="https://cs.wikipedia.org/wiki/Chudob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s.wikipedia.org/wiki/Demografi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rales" TargetMode="External"/><Relationship Id="rId7" Type="http://schemas.openxmlformats.org/officeDocument/2006/relationships/hyperlink" Target="https://cs.wikipedia.org/wiki/Ekosyst%C3%A9mov%C3%A1_slu%C5%BEba" TargetMode="External"/><Relationship Id="rId2" Type="http://schemas.openxmlformats.org/officeDocument/2006/relationships/hyperlink" Target="https://cs.wikipedia.org/wiki/Atmosf%C3%A9r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Biologick%C3%A1_diverzita" TargetMode="External"/><Relationship Id="rId5" Type="http://schemas.openxmlformats.org/officeDocument/2006/relationships/hyperlink" Target="https://cs.wikipedia.org/wiki/Radioaktivn%C3%AD_odpad" TargetMode="External"/><Relationship Id="rId4" Type="http://schemas.openxmlformats.org/officeDocument/2006/relationships/hyperlink" Target="https://cs.wikipedia.org/wiki/Oce%C3%A1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%C3%ADstn%C3%AD_Agenda_2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AGENDA 21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22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980728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Jde </a:t>
            </a:r>
            <a:r>
              <a:rPr lang="en-US" sz="3200" dirty="0" err="1" smtClean="0"/>
              <a:t>zejména</a:t>
            </a:r>
            <a:r>
              <a:rPr lang="en-US" sz="3200" dirty="0" smtClean="0"/>
              <a:t> </a:t>
            </a:r>
            <a:r>
              <a:rPr lang="cs-CZ" sz="3200" dirty="0" smtClean="0"/>
              <a:t>o </a:t>
            </a:r>
            <a:r>
              <a:rPr lang="en-US" sz="3200" dirty="0" err="1" smtClean="0"/>
              <a:t>aktivity</a:t>
            </a:r>
            <a:r>
              <a:rPr lang="en-US" sz="3200" dirty="0" smtClean="0"/>
              <a:t>: </a:t>
            </a:r>
            <a:r>
              <a:rPr lang="cs-CZ" sz="3200" dirty="0" smtClean="0"/>
              <a:t> </a:t>
            </a:r>
            <a:r>
              <a:rPr lang="en-US" sz="3200" dirty="0" err="1" smtClean="0"/>
              <a:t>obnova</a:t>
            </a:r>
            <a:r>
              <a:rPr lang="en-US" sz="3200" dirty="0" smtClean="0"/>
              <a:t> </a:t>
            </a:r>
            <a:r>
              <a:rPr lang="en-US" sz="3200" dirty="0" err="1" smtClean="0"/>
              <a:t>památek</a:t>
            </a:r>
            <a:r>
              <a:rPr lang="en-US" sz="3200" dirty="0" smtClean="0"/>
              <a:t>, </a:t>
            </a:r>
            <a:r>
              <a:rPr lang="en-US" sz="3200" dirty="0" err="1" smtClean="0"/>
              <a:t>oživo</a:t>
            </a:r>
            <a:r>
              <a:rPr lang="cs-CZ" sz="3200" dirty="0" smtClean="0"/>
              <a:t>-</a:t>
            </a:r>
            <a:r>
              <a:rPr lang="en-US" sz="3200" dirty="0" err="1" smtClean="0"/>
              <a:t>vání</a:t>
            </a:r>
            <a:r>
              <a:rPr lang="en-US" sz="3200" dirty="0" smtClean="0"/>
              <a:t> </a:t>
            </a:r>
            <a:r>
              <a:rPr lang="en-US" sz="3200" dirty="0" err="1" smtClean="0"/>
              <a:t>tradičních</a:t>
            </a:r>
            <a:r>
              <a:rPr lang="en-US" sz="3200" dirty="0" smtClean="0"/>
              <a:t> </a:t>
            </a:r>
            <a:r>
              <a:rPr lang="en-US" sz="3200" dirty="0" err="1" smtClean="0"/>
              <a:t>zvyklostí</a:t>
            </a:r>
            <a:r>
              <a:rPr lang="en-US" sz="3200" dirty="0" smtClean="0"/>
              <a:t> a </a:t>
            </a:r>
            <a:r>
              <a:rPr lang="en-US" sz="3200" dirty="0" err="1" smtClean="0"/>
              <a:t>řemesel</a:t>
            </a:r>
            <a:r>
              <a:rPr lang="en-US" sz="3200" dirty="0" smtClean="0"/>
              <a:t>, </a:t>
            </a:r>
            <a:r>
              <a:rPr lang="en-US" sz="3200" dirty="0" err="1" smtClean="0"/>
              <a:t>udržitelná</a:t>
            </a:r>
            <a:r>
              <a:rPr lang="en-US" sz="3200" dirty="0" smtClean="0"/>
              <a:t> </a:t>
            </a:r>
            <a:r>
              <a:rPr lang="en-US" sz="3200" dirty="0" err="1" smtClean="0"/>
              <a:t>turistika</a:t>
            </a:r>
            <a:r>
              <a:rPr lang="en-US" sz="3200" dirty="0" smtClean="0"/>
              <a:t>, </a:t>
            </a:r>
            <a:r>
              <a:rPr lang="en-US" sz="3200" dirty="0" err="1" smtClean="0"/>
              <a:t>péče</a:t>
            </a:r>
            <a:r>
              <a:rPr lang="en-US" sz="3200" dirty="0" smtClean="0"/>
              <a:t> o k</a:t>
            </a:r>
            <a:r>
              <a:rPr lang="cs-CZ" sz="3200" dirty="0" err="1" smtClean="0"/>
              <a:t>ra</a:t>
            </a:r>
            <a:r>
              <a:rPr lang="en-US" sz="3200" dirty="0" err="1" smtClean="0"/>
              <a:t>jinu</a:t>
            </a:r>
            <a:r>
              <a:rPr lang="en-US" sz="3200" dirty="0" smtClean="0"/>
              <a:t>, </a:t>
            </a:r>
            <a:r>
              <a:rPr lang="en-US" sz="3200" dirty="0" err="1" smtClean="0"/>
              <a:t>výsadba</a:t>
            </a:r>
            <a:r>
              <a:rPr lang="en-US" sz="3200" dirty="0" smtClean="0"/>
              <a:t> </a:t>
            </a:r>
            <a:r>
              <a:rPr lang="en-US" sz="3200" dirty="0" err="1" smtClean="0"/>
              <a:t>stromů</a:t>
            </a:r>
            <a:r>
              <a:rPr lang="en-US" sz="3200" dirty="0" smtClean="0"/>
              <a:t>, </a:t>
            </a:r>
            <a:r>
              <a:rPr lang="en-US" sz="3200" dirty="0" err="1" smtClean="0"/>
              <a:t>údržba</a:t>
            </a:r>
            <a:r>
              <a:rPr lang="en-US" sz="3200" dirty="0" smtClean="0"/>
              <a:t> </a:t>
            </a:r>
            <a:r>
              <a:rPr lang="en-US" sz="3200" dirty="0" err="1" smtClean="0"/>
              <a:t>parků</a:t>
            </a:r>
            <a:r>
              <a:rPr lang="en-US" sz="3200" dirty="0" smtClean="0"/>
              <a:t>, </a:t>
            </a:r>
            <a:r>
              <a:rPr lang="en-US" sz="3200" dirty="0" err="1" smtClean="0"/>
              <a:t>akce</a:t>
            </a:r>
            <a:r>
              <a:rPr lang="en-US" sz="3200" dirty="0" smtClean="0"/>
              <a:t> pro </a:t>
            </a:r>
            <a:r>
              <a:rPr lang="en-US" sz="3200" dirty="0" err="1" smtClean="0"/>
              <a:t>veřejnost</a:t>
            </a:r>
            <a:r>
              <a:rPr lang="en-US" sz="3200" dirty="0" smtClean="0"/>
              <a:t> (</a:t>
            </a:r>
            <a:r>
              <a:rPr lang="en-US" sz="3200" dirty="0" err="1" smtClean="0"/>
              <a:t>slavnosti</a:t>
            </a:r>
            <a:r>
              <a:rPr lang="en-US" sz="3200" dirty="0" smtClean="0"/>
              <a:t>, </a:t>
            </a:r>
            <a:r>
              <a:rPr lang="en-US" sz="3200" dirty="0" err="1" smtClean="0"/>
              <a:t>jarmarky</a:t>
            </a:r>
            <a:r>
              <a:rPr lang="en-US" sz="3200" dirty="0" smtClean="0"/>
              <a:t>, </a:t>
            </a:r>
            <a:r>
              <a:rPr lang="en-US" sz="3200" dirty="0" err="1" smtClean="0"/>
              <a:t>poutě</a:t>
            </a:r>
            <a:r>
              <a:rPr lang="en-US" sz="3200" dirty="0" smtClean="0"/>
              <a:t>), </a:t>
            </a:r>
            <a:r>
              <a:rPr lang="en-US" sz="3200" dirty="0" err="1" smtClean="0"/>
              <a:t>vlastní</a:t>
            </a:r>
            <a:r>
              <a:rPr lang="en-US" sz="3200" dirty="0" smtClean="0"/>
              <a:t> </a:t>
            </a:r>
            <a:r>
              <a:rPr lang="en-US" sz="3200" dirty="0" err="1" smtClean="0"/>
              <a:t>práce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orgánů</a:t>
            </a:r>
            <a:r>
              <a:rPr lang="en-US" sz="3200" dirty="0" smtClean="0"/>
              <a:t> - </a:t>
            </a:r>
            <a:r>
              <a:rPr lang="en-US" sz="3200" dirty="0" err="1" smtClean="0"/>
              <a:t>zapracování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principů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do </a:t>
            </a:r>
            <a:r>
              <a:rPr lang="en-US" sz="3200" dirty="0" err="1" smtClean="0"/>
              <a:t>koncepcí</a:t>
            </a:r>
            <a:r>
              <a:rPr lang="en-US" sz="3200" dirty="0" smtClean="0"/>
              <a:t>, </a:t>
            </a:r>
            <a:r>
              <a:rPr lang="en-US" sz="3200" dirty="0" err="1" smtClean="0"/>
              <a:t>plánů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každodenní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, </a:t>
            </a:r>
            <a:r>
              <a:rPr lang="en-US" sz="3200" dirty="0" err="1" smtClean="0"/>
              <a:t>ekologické</a:t>
            </a:r>
            <a:r>
              <a:rPr lang="en-US" sz="3200" dirty="0" smtClean="0"/>
              <a:t> </a:t>
            </a:r>
            <a:r>
              <a:rPr lang="en-US" sz="3200" dirty="0" err="1" smtClean="0"/>
              <a:t>vytápění</a:t>
            </a:r>
            <a:r>
              <a:rPr lang="en-US" sz="3200" dirty="0" smtClean="0"/>
              <a:t>, </a:t>
            </a:r>
            <a:r>
              <a:rPr lang="en-US" sz="3200" dirty="0" err="1" smtClean="0"/>
              <a:t>třídění</a:t>
            </a:r>
            <a:r>
              <a:rPr lang="en-US" sz="3200" dirty="0" smtClean="0"/>
              <a:t> </a:t>
            </a:r>
            <a:r>
              <a:rPr lang="en-US" sz="3200" dirty="0" err="1" smtClean="0"/>
              <a:t>komunálního</a:t>
            </a:r>
            <a:r>
              <a:rPr lang="en-US" sz="3200" dirty="0" smtClean="0"/>
              <a:t> </a:t>
            </a:r>
            <a:r>
              <a:rPr lang="en-US" sz="3200" dirty="0" err="1" smtClean="0"/>
              <a:t>odpadu</a:t>
            </a:r>
            <a:r>
              <a:rPr lang="en-US" sz="3200" dirty="0" smtClean="0"/>
              <a:t>, </a:t>
            </a:r>
            <a:r>
              <a:rPr lang="en-US" sz="3200" dirty="0" err="1" smtClean="0"/>
              <a:t>nákupy</a:t>
            </a:r>
            <a:r>
              <a:rPr lang="en-US" sz="3200" dirty="0" smtClean="0"/>
              <a:t> </a:t>
            </a:r>
            <a:r>
              <a:rPr lang="en-US" sz="3200" dirty="0" err="1" smtClean="0"/>
              <a:t>respektující</a:t>
            </a:r>
            <a:r>
              <a:rPr lang="en-US" sz="3200" dirty="0" smtClean="0"/>
              <a:t> </a:t>
            </a:r>
            <a:r>
              <a:rPr lang="en-US" sz="3200" dirty="0" err="1" smtClean="0"/>
              <a:t>udrži</a:t>
            </a:r>
            <a:r>
              <a:rPr lang="cs-CZ" sz="3200" dirty="0" smtClean="0"/>
              <a:t>-</a:t>
            </a:r>
            <a:r>
              <a:rPr lang="en-US" sz="3200" dirty="0" err="1" smtClean="0"/>
              <a:t>telnost</a:t>
            </a:r>
            <a:r>
              <a:rPr lang="en-US" sz="3200" dirty="0" smtClean="0"/>
              <a:t> </a:t>
            </a:r>
            <a:r>
              <a:rPr lang="en-US" sz="3200" dirty="0" err="1" smtClean="0"/>
              <a:t>spotřeby</a:t>
            </a:r>
            <a:r>
              <a:rPr lang="en-US" sz="3200" dirty="0" smtClean="0"/>
              <a:t> </a:t>
            </a:r>
            <a:r>
              <a:rPr lang="cs-CZ" sz="3200" dirty="0" smtClean="0"/>
              <a:t>aj</a:t>
            </a:r>
            <a:r>
              <a:rPr lang="en-US" sz="3200" dirty="0" smtClean="0"/>
              <a:t>. </a:t>
            </a:r>
            <a:r>
              <a:rPr lang="en-US" sz="3200" dirty="0" err="1" smtClean="0"/>
              <a:t>Předpokladem</a:t>
            </a:r>
            <a:r>
              <a:rPr lang="en-US" sz="3200" dirty="0" smtClean="0"/>
              <a:t> pro </a:t>
            </a:r>
            <a:r>
              <a:rPr lang="en-US" sz="3200" dirty="0" err="1" smtClean="0"/>
              <a:t>uskutečňování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je </a:t>
            </a:r>
            <a:r>
              <a:rPr lang="en-US" sz="3200" b="1" i="1" dirty="0" err="1" smtClean="0"/>
              <a:t>zapojení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místních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občanů</a:t>
            </a:r>
            <a:r>
              <a:rPr lang="en-US" sz="3200" b="1" i="1" dirty="0" smtClean="0"/>
              <a:t> a </a:t>
            </a:r>
            <a:r>
              <a:rPr lang="en-US" sz="3200" b="1" i="1" dirty="0" err="1" smtClean="0"/>
              <a:t>veřejných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činitelů</a:t>
            </a:r>
            <a:r>
              <a:rPr lang="en-US" sz="3200" b="1" i="1" dirty="0" smtClean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248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83671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Na </a:t>
            </a:r>
            <a:r>
              <a:rPr lang="en-US" sz="3200" dirty="0" err="1" smtClean="0"/>
              <a:t>Agendu</a:t>
            </a:r>
            <a:r>
              <a:rPr lang="en-US" sz="3200" dirty="0" smtClean="0"/>
              <a:t> 21 </a:t>
            </a:r>
            <a:r>
              <a:rPr lang="en-US" sz="3200" dirty="0" err="1" smtClean="0"/>
              <a:t>volně</a:t>
            </a:r>
            <a:r>
              <a:rPr lang="en-US" sz="3200" dirty="0" smtClean="0"/>
              <a:t> </a:t>
            </a:r>
            <a:r>
              <a:rPr lang="en-US" sz="3200" dirty="0" err="1" smtClean="0"/>
              <a:t>navazuje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Deklarace tisíciletí"/>
              </a:rPr>
              <a:t>Deklarace</a:t>
            </a:r>
            <a:r>
              <a:rPr lang="en-US" sz="3200" dirty="0" smtClean="0">
                <a:hlinkClick r:id="rId2" tooltip="Deklarace tisíciletí"/>
              </a:rPr>
              <a:t> </a:t>
            </a:r>
            <a:r>
              <a:rPr lang="en-US" sz="3200" dirty="0" err="1" smtClean="0">
                <a:hlinkClick r:id="rId2" tooltip="Deklarace tisíciletí"/>
              </a:rPr>
              <a:t>tisíciletí</a:t>
            </a:r>
            <a:r>
              <a:rPr lang="en-US" sz="3200" dirty="0" smtClean="0"/>
              <a:t> a program </a:t>
            </a:r>
            <a:r>
              <a:rPr lang="en-US" sz="3200" dirty="0" err="1" smtClean="0">
                <a:hlinkClick r:id="rId3" tooltip="Rozvojové cíle tisíciletí"/>
              </a:rPr>
              <a:t>Rozvojové</a:t>
            </a:r>
            <a:r>
              <a:rPr lang="en-US" sz="3200" dirty="0" smtClean="0">
                <a:hlinkClick r:id="rId3" tooltip="Rozvojové cíle tisíciletí"/>
              </a:rPr>
              <a:t> </a:t>
            </a:r>
            <a:r>
              <a:rPr lang="en-US" sz="3200" dirty="0" err="1" smtClean="0">
                <a:hlinkClick r:id="rId3" tooltip="Rozvojové cíle tisíciletí"/>
              </a:rPr>
              <a:t>cíle</a:t>
            </a:r>
            <a:r>
              <a:rPr lang="en-US" sz="3200" dirty="0" smtClean="0">
                <a:hlinkClick r:id="rId3" tooltip="Rozvojové cíle tisíciletí"/>
              </a:rPr>
              <a:t> </a:t>
            </a:r>
            <a:r>
              <a:rPr lang="en-US" sz="3200" dirty="0" err="1" smtClean="0">
                <a:hlinkClick r:id="rId3" tooltip="Rozvojové cíle tisíciletí"/>
              </a:rPr>
              <a:t>tisíciletí</a:t>
            </a:r>
            <a:r>
              <a:rPr lang="en-US" sz="3200" dirty="0" smtClean="0"/>
              <a:t> (</a:t>
            </a:r>
            <a:r>
              <a:rPr lang="en-US" sz="3200" dirty="0" err="1" smtClean="0"/>
              <a:t>oba</a:t>
            </a:r>
            <a:r>
              <a:rPr lang="en-US" sz="3200" dirty="0" smtClean="0"/>
              <a:t> z </a:t>
            </a:r>
            <a:r>
              <a:rPr lang="en-US" sz="3200" dirty="0" err="1" smtClean="0"/>
              <a:t>roku</a:t>
            </a:r>
            <a:r>
              <a:rPr lang="en-US" sz="3200" dirty="0" smtClean="0"/>
              <a:t> 2000).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en-US" sz="3200" dirty="0" err="1" smtClean="0"/>
              <a:t>Tyto</a:t>
            </a:r>
            <a:r>
              <a:rPr lang="en-US" sz="3200" dirty="0" smtClean="0"/>
              <a:t> </a:t>
            </a:r>
            <a:r>
              <a:rPr lang="en-US" sz="3200" dirty="0" err="1" smtClean="0"/>
              <a:t>projekty</a:t>
            </a:r>
            <a:r>
              <a:rPr lang="en-US" sz="3200" dirty="0" smtClean="0"/>
              <a:t> </a:t>
            </a:r>
            <a:r>
              <a:rPr lang="en-US" sz="3200" dirty="0" err="1" smtClean="0"/>
              <a:t>měly</a:t>
            </a:r>
            <a:r>
              <a:rPr lang="en-US" sz="3200" dirty="0" smtClean="0"/>
              <a:t> (</a:t>
            </a:r>
            <a:r>
              <a:rPr lang="en-US" sz="3200" dirty="0" err="1" smtClean="0"/>
              <a:t>stejně</a:t>
            </a:r>
            <a:r>
              <a:rPr lang="en-US" sz="3200" dirty="0" smtClean="0"/>
              <a:t> </a:t>
            </a:r>
            <a:r>
              <a:rPr lang="en-US" sz="3200" dirty="0" err="1" smtClean="0"/>
              <a:t>jako</a:t>
            </a:r>
            <a:r>
              <a:rPr lang="en-US" sz="3200" dirty="0" smtClean="0"/>
              <a:t> Agenda 21) </a:t>
            </a:r>
            <a:r>
              <a:rPr lang="en-US" sz="3200" dirty="0" err="1" smtClean="0"/>
              <a:t>dílčí</a:t>
            </a:r>
            <a:r>
              <a:rPr lang="en-US" sz="3200" dirty="0" smtClean="0"/>
              <a:t> </a:t>
            </a:r>
            <a:r>
              <a:rPr lang="en-US" sz="3200" dirty="0" err="1" smtClean="0"/>
              <a:t>úspěchy</a:t>
            </a:r>
            <a:r>
              <a:rPr lang="en-US" sz="3200" dirty="0" smtClean="0"/>
              <a:t>, ale </a:t>
            </a:r>
            <a:r>
              <a:rPr lang="en-US" sz="3200" dirty="0" err="1" smtClean="0"/>
              <a:t>zlepšení</a:t>
            </a:r>
            <a:r>
              <a:rPr lang="en-US" sz="3200" dirty="0" smtClean="0"/>
              <a:t>, </a:t>
            </a:r>
            <a:r>
              <a:rPr lang="en-US" sz="3200" dirty="0" err="1" smtClean="0"/>
              <a:t>není</a:t>
            </a:r>
            <a:r>
              <a:rPr lang="en-US" sz="3200" dirty="0" smtClean="0"/>
              <a:t> </a:t>
            </a:r>
            <a:r>
              <a:rPr lang="en-US" sz="3200" dirty="0" err="1" smtClean="0"/>
              <a:t>dostačující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/>
              <a:t>Ú</a:t>
            </a:r>
            <a:r>
              <a:rPr lang="cs-CZ" sz="3200" dirty="0" smtClean="0"/>
              <a:t>koly vědy a výzkumu po SD Summit v </a:t>
            </a:r>
            <a:r>
              <a:rPr lang="cs-CZ" sz="3200" dirty="0" err="1" smtClean="0"/>
              <a:t>Johannesburku</a:t>
            </a:r>
            <a:r>
              <a:rPr lang="cs-CZ" sz="3200" dirty="0" smtClean="0"/>
              <a:t> (2002).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5003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764704"/>
            <a:ext cx="792088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 </a:t>
            </a:r>
            <a:r>
              <a:rPr lang="en-US" sz="3200" dirty="0" err="1" smtClean="0"/>
              <a:t>současnosti</a:t>
            </a:r>
            <a:r>
              <a:rPr lang="en-US" sz="3200" dirty="0" smtClean="0"/>
              <a:t> pro</a:t>
            </a:r>
            <a:r>
              <a:rPr lang="cs-CZ" sz="3200" dirty="0" err="1" smtClean="0"/>
              <a:t>běhla</a:t>
            </a:r>
            <a:r>
              <a:rPr lang="en-US" sz="3200" dirty="0" smtClean="0"/>
              <a:t> </a:t>
            </a:r>
            <a:r>
              <a:rPr lang="en-US" sz="3200" dirty="0" err="1" smtClean="0"/>
              <a:t>jednání</a:t>
            </a:r>
            <a:r>
              <a:rPr lang="en-US" sz="3200" dirty="0" smtClean="0"/>
              <a:t>, </a:t>
            </a:r>
            <a:r>
              <a:rPr lang="en-US" sz="3200" dirty="0" err="1" smtClean="0"/>
              <a:t>která</a:t>
            </a:r>
            <a:r>
              <a:rPr lang="en-US" sz="3200" dirty="0" smtClean="0"/>
              <a:t> se </a:t>
            </a:r>
            <a:r>
              <a:rPr lang="en-US" sz="3200" dirty="0" err="1" smtClean="0"/>
              <a:t>snaží</a:t>
            </a:r>
            <a:r>
              <a:rPr lang="en-US" sz="3200" dirty="0" smtClean="0"/>
              <a:t> o </a:t>
            </a:r>
            <a:r>
              <a:rPr lang="en-US" sz="3200" dirty="0" err="1" smtClean="0"/>
              <a:t>nový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dokument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by </a:t>
            </a:r>
            <a:r>
              <a:rPr lang="en-US" sz="3200" dirty="0" err="1" smtClean="0"/>
              <a:t>navázal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předchozí</a:t>
            </a:r>
            <a:r>
              <a:rPr lang="en-US" sz="3200" dirty="0" smtClean="0"/>
              <a:t> a </a:t>
            </a:r>
            <a:r>
              <a:rPr lang="en-US" sz="3200" dirty="0" err="1" smtClean="0"/>
              <a:t>zároveň</a:t>
            </a:r>
            <a:r>
              <a:rPr lang="en-US" sz="3200" dirty="0" smtClean="0"/>
              <a:t> </a:t>
            </a:r>
            <a:r>
              <a:rPr lang="en-US" sz="3200" dirty="0" err="1" smtClean="0"/>
              <a:t>navrhl</a:t>
            </a:r>
            <a:r>
              <a:rPr lang="en-US" sz="3200" dirty="0" smtClean="0"/>
              <a:t> </a:t>
            </a:r>
            <a:r>
              <a:rPr lang="en-US" sz="3200" dirty="0" err="1" smtClean="0"/>
              <a:t>koncepci</a:t>
            </a:r>
            <a:r>
              <a:rPr lang="en-US" sz="3200" dirty="0" smtClean="0"/>
              <a:t>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err="1" smtClean="0"/>
              <a:t>Rozvojové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</a:t>
            </a:r>
            <a:r>
              <a:rPr lang="en-US" sz="3200" dirty="0" err="1" smtClean="0"/>
              <a:t>po</a:t>
            </a:r>
            <a:r>
              <a:rPr lang="en-US" sz="3200" dirty="0" smtClean="0"/>
              <a:t> </a:t>
            </a:r>
            <a:r>
              <a:rPr lang="en-US" sz="3200" dirty="0" err="1" smtClean="0"/>
              <a:t>roce</a:t>
            </a:r>
            <a:r>
              <a:rPr lang="en-US" sz="3200" dirty="0" smtClean="0"/>
              <a:t> 2015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a </a:t>
            </a:r>
            <a:r>
              <a:rPr lang="en-US" sz="3200" dirty="0" err="1" smtClean="0"/>
              <a:t>Cílů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</a:t>
            </a:r>
            <a:r>
              <a:rPr lang="en-US" sz="3200" i="1" dirty="0" smtClean="0"/>
              <a:t>(Post 2015 Agenda &amp; The Sustainable Development Goals)</a:t>
            </a:r>
            <a:r>
              <a:rPr lang="en-US" sz="3200" dirty="0" smtClean="0"/>
              <a:t>.</a:t>
            </a:r>
            <a:r>
              <a:rPr lang="en-US" sz="3200" baseline="30000" dirty="0" smtClean="0">
                <a:hlinkClick r:id="rId2"/>
              </a:rPr>
              <a:t>[2]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3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76470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Millennium Development Goals Report </a:t>
            </a:r>
            <a:endParaRPr lang="cs-CZ" sz="3600" dirty="0" smtClean="0"/>
          </a:p>
          <a:p>
            <a:endParaRPr lang="en-US" sz="3600" dirty="0"/>
          </a:p>
          <a:p>
            <a:r>
              <a:rPr lang="en-US" sz="3600" dirty="0"/>
              <a:t>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43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80648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Geospatial data can support monitoring in many </a:t>
            </a:r>
          </a:p>
          <a:p>
            <a:r>
              <a:rPr lang="en-US" sz="2800" b="1" dirty="0"/>
              <a:t>aspects of development, from health care to natural </a:t>
            </a:r>
          </a:p>
          <a:p>
            <a:r>
              <a:rPr lang="en-US" sz="2800" b="1" dirty="0"/>
              <a:t>resource management </a:t>
            </a:r>
            <a:endParaRPr lang="cs-CZ" sz="2800" b="1" dirty="0" smtClean="0"/>
          </a:p>
          <a:p>
            <a:endParaRPr lang="en-US" sz="2800" b="1" dirty="0"/>
          </a:p>
          <a:p>
            <a:r>
              <a:rPr lang="en-US" sz="2800" dirty="0"/>
              <a:t>Knowing where people and things are and their relationship </a:t>
            </a:r>
            <a:r>
              <a:rPr lang="en-US" sz="2800" dirty="0" smtClean="0"/>
              <a:t>to </a:t>
            </a:r>
            <a:r>
              <a:rPr lang="en-US" sz="2800" dirty="0"/>
              <a:t>each other is essential for informed decision-making. 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Comprehensive location-based information is helping </a:t>
            </a:r>
          </a:p>
          <a:p>
            <a:r>
              <a:rPr lang="en-US" sz="2800" dirty="0"/>
              <a:t>Governments to develop strategic priorities, make decisions, </a:t>
            </a:r>
            <a:r>
              <a:rPr lang="en-US" sz="2800" dirty="0" smtClean="0"/>
              <a:t>and </a:t>
            </a:r>
            <a:r>
              <a:rPr lang="en-US" sz="2800" dirty="0"/>
              <a:t>measure and monitor outcomes. Once the geospatial </a:t>
            </a:r>
            <a:r>
              <a:rPr lang="en-US" sz="2800" dirty="0" smtClean="0"/>
              <a:t>data </a:t>
            </a:r>
            <a:r>
              <a:rPr lang="en-US" sz="2800" dirty="0"/>
              <a:t>are created, they can be used many times to support </a:t>
            </a:r>
            <a:r>
              <a:rPr lang="cs-CZ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/>
              <a:t>multiplicity of applications. </a:t>
            </a:r>
          </a:p>
        </p:txBody>
      </p:sp>
    </p:spTree>
    <p:extLst>
      <p:ext uri="{BB962C8B-B14F-4D97-AF65-F5344CB8AC3E}">
        <p14:creationId xmlns:p14="http://schemas.microsoft.com/office/powerpoint/2010/main" val="2936182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81369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geodetic reference frame </a:t>
            </a:r>
            <a:r>
              <a:rPr lang="cs-CZ" sz="2800" dirty="0" smtClean="0"/>
              <a:t> </a:t>
            </a:r>
            <a:r>
              <a:rPr lang="en-US" sz="2800" dirty="0" smtClean="0"/>
              <a:t>allows precise observations and ‘positioning’ of anything on </a:t>
            </a:r>
          </a:p>
          <a:p>
            <a:r>
              <a:rPr lang="en-US" sz="2800" dirty="0" smtClean="0"/>
              <a:t>the Earth and can be used for many social, economic and </a:t>
            </a:r>
            <a:r>
              <a:rPr lang="cs-CZ" sz="2800" dirty="0" smtClean="0"/>
              <a:t> </a:t>
            </a:r>
            <a:r>
              <a:rPr lang="en-US" sz="2800" dirty="0" smtClean="0"/>
              <a:t>environmental purposes, such as precision</a:t>
            </a:r>
            <a:r>
              <a:rPr lang="cs-CZ" sz="2800" dirty="0" smtClean="0"/>
              <a:t> </a:t>
            </a:r>
            <a:r>
              <a:rPr lang="en-US" sz="2800" dirty="0" smtClean="0"/>
              <a:t>agriculture and monitoring changes in sea level rise.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For example, geospatial information was used to support </a:t>
            </a:r>
            <a:r>
              <a:rPr lang="cs-CZ" sz="2800" dirty="0" smtClean="0"/>
              <a:t> </a:t>
            </a:r>
            <a:r>
              <a:rPr lang="en-US" sz="2800" dirty="0" smtClean="0"/>
              <a:t>health care and design social intervention measures during </a:t>
            </a:r>
            <a:r>
              <a:rPr lang="cs-CZ" sz="2800" dirty="0" smtClean="0"/>
              <a:t> </a:t>
            </a:r>
            <a:r>
              <a:rPr lang="en-US" sz="2800" dirty="0" smtClean="0"/>
              <a:t>the chikungunya virus (chick-V) outbreak across the Caribbean.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5387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/>
          </a:p>
          <a:p>
            <a:r>
              <a:rPr lang="en-US" sz="3200" dirty="0" smtClean="0"/>
              <a:t>In Trinidad and Tobago, geospatial applications </a:t>
            </a:r>
          </a:p>
          <a:p>
            <a:r>
              <a:rPr lang="en-US" sz="3200" dirty="0" smtClean="0"/>
              <a:t>for smart phones assisted the Ministry of Health to identify </a:t>
            </a:r>
            <a:r>
              <a:rPr lang="cs-CZ" sz="3200" dirty="0" smtClean="0"/>
              <a:t> </a:t>
            </a:r>
            <a:r>
              <a:rPr lang="en-US" sz="3200" dirty="0" smtClean="0"/>
              <a:t>the location of infected persons and use the information to </a:t>
            </a:r>
            <a:r>
              <a:rPr lang="cs-CZ" sz="3200" dirty="0" smtClean="0"/>
              <a:t> </a:t>
            </a:r>
            <a:r>
              <a:rPr lang="en-US" sz="3200" dirty="0" smtClean="0"/>
              <a:t>contain the outbreak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2579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836712"/>
            <a:ext cx="80648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United </a:t>
            </a:r>
            <a:r>
              <a:rPr lang="en-US" sz="2800" dirty="0" smtClean="0"/>
              <a:t>Nations</a:t>
            </a:r>
            <a:r>
              <a:rPr lang="cs-CZ" sz="2800" dirty="0" smtClean="0"/>
              <a:t>              </a:t>
            </a:r>
            <a:r>
              <a:rPr lang="en-US" sz="2800" dirty="0" smtClean="0"/>
              <a:t>A/69/L.85General Assembly</a:t>
            </a:r>
            <a:r>
              <a:rPr lang="cs-CZ" sz="2800" dirty="0" smtClean="0"/>
              <a:t>      </a:t>
            </a:r>
            <a:r>
              <a:rPr lang="en-US" sz="2800" dirty="0" smtClean="0"/>
              <a:t>Distr</a:t>
            </a:r>
            <a:r>
              <a:rPr lang="en-US" sz="2800" dirty="0"/>
              <a:t>.: </a:t>
            </a:r>
            <a:r>
              <a:rPr lang="en-US" sz="2800" dirty="0" smtClean="0"/>
              <a:t>Limited</a:t>
            </a:r>
            <a:r>
              <a:rPr lang="cs-CZ" sz="2800" dirty="0" smtClean="0"/>
              <a:t>                                                                             </a:t>
            </a:r>
            <a:r>
              <a:rPr lang="en-US" sz="2800" dirty="0" smtClean="0"/>
              <a:t>12 </a:t>
            </a:r>
            <a:r>
              <a:rPr lang="en-US" sz="2800" dirty="0"/>
              <a:t>August </a:t>
            </a:r>
            <a:r>
              <a:rPr lang="en-US" sz="2800" dirty="0" smtClean="0"/>
              <a:t>2015</a:t>
            </a:r>
            <a:r>
              <a:rPr lang="cs-CZ" sz="2800" dirty="0" smtClean="0"/>
              <a:t>    </a:t>
            </a:r>
            <a:r>
              <a:rPr lang="en-US" sz="2800" dirty="0" smtClean="0"/>
              <a:t>Original</a:t>
            </a:r>
            <a:r>
              <a:rPr lang="en-US" sz="2800" dirty="0"/>
              <a:t>: </a:t>
            </a:r>
            <a:r>
              <a:rPr lang="en-US" sz="2800" dirty="0" err="1" smtClean="0"/>
              <a:t>Englis</a:t>
            </a:r>
            <a:r>
              <a:rPr lang="cs-CZ" sz="2800" dirty="0" smtClean="0"/>
              <a:t>h</a:t>
            </a:r>
            <a:endParaRPr lang="en-US" sz="2800" dirty="0"/>
          </a:p>
          <a:p>
            <a:endParaRPr lang="cs-CZ" dirty="0" smtClean="0"/>
          </a:p>
          <a:p>
            <a:endParaRPr lang="cs-CZ" dirty="0"/>
          </a:p>
          <a:p>
            <a:pPr algn="ctr"/>
            <a:r>
              <a:rPr lang="en-US" sz="3600" b="1" dirty="0" smtClean="0"/>
              <a:t>Transforming </a:t>
            </a:r>
            <a:r>
              <a:rPr lang="en-US" sz="3600" b="1" dirty="0"/>
              <a:t>our world: the 2030 Agenda </a:t>
            </a:r>
            <a:endParaRPr lang="cs-CZ" sz="3600" b="1" dirty="0" smtClean="0"/>
          </a:p>
          <a:p>
            <a:pPr algn="ctr"/>
            <a:r>
              <a:rPr lang="en-US" sz="3600" b="1" dirty="0" smtClean="0"/>
              <a:t>for Sustainable </a:t>
            </a:r>
            <a:r>
              <a:rPr lang="cs-CZ" sz="3600" b="1" dirty="0" smtClean="0"/>
              <a:t> </a:t>
            </a:r>
            <a:r>
              <a:rPr lang="en-US" sz="3600" b="1" dirty="0" smtClean="0"/>
              <a:t>Development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22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92696"/>
            <a:ext cx="842493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Sustainable Development Goals</a:t>
            </a:r>
          </a:p>
          <a:p>
            <a:endParaRPr lang="cs-CZ" dirty="0" smtClean="0"/>
          </a:p>
          <a:p>
            <a:r>
              <a:rPr lang="en-US" sz="2800" dirty="0" smtClean="0"/>
              <a:t>Goal </a:t>
            </a:r>
            <a:r>
              <a:rPr lang="en-US" sz="2800" dirty="0"/>
              <a:t>1. End poverty in all its forms </a:t>
            </a:r>
            <a:r>
              <a:rPr lang="en-US" sz="2800" dirty="0" smtClean="0"/>
              <a:t>everywhere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2. End hunger, achieve food security and improved nutrition and </a:t>
            </a:r>
            <a:r>
              <a:rPr lang="en-US" sz="2800" dirty="0" smtClean="0"/>
              <a:t>promote </a:t>
            </a:r>
            <a:r>
              <a:rPr lang="en-US" sz="2800" dirty="0"/>
              <a:t>sustainable </a:t>
            </a:r>
            <a:r>
              <a:rPr lang="en-US" sz="2800" dirty="0" smtClean="0"/>
              <a:t>agriculture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3. Ensure healthy lives and promote </a:t>
            </a:r>
            <a:r>
              <a:rPr lang="en-US" sz="2800" dirty="0" smtClean="0"/>
              <a:t>well-being </a:t>
            </a:r>
            <a:endParaRPr lang="en-US" sz="2800" dirty="0"/>
          </a:p>
          <a:p>
            <a:r>
              <a:rPr lang="en-US" sz="2800" dirty="0"/>
              <a:t>for all at all ages</a:t>
            </a:r>
          </a:p>
          <a:p>
            <a:r>
              <a:rPr lang="en-US" sz="2800" dirty="0"/>
              <a:t>Goal 4. Ensure inclusive and equitable quality education and promote </a:t>
            </a:r>
            <a:r>
              <a:rPr lang="en-US" sz="2800" dirty="0" smtClean="0"/>
              <a:t>lifelong </a:t>
            </a:r>
            <a:r>
              <a:rPr lang="en-US" sz="2800" dirty="0"/>
              <a:t>learning opportunities for </a:t>
            </a:r>
            <a:r>
              <a:rPr lang="en-US" sz="2800" dirty="0" smtClean="0"/>
              <a:t>all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5. Achieve gender equality and empower all women and </a:t>
            </a:r>
            <a:r>
              <a:rPr lang="en-US" sz="2800" dirty="0" smtClean="0"/>
              <a:t>girls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4532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92696"/>
            <a:ext cx="864096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Goal 6. Ensure availability and sustainable management of water and sanitation for all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7. Ensure access to affordable, reliable, sustainable and modern energy for all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8. Promote sustained, inclusive and sustainable economic growth, full and productive employment and decent work for all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9. Build resilient infrastructure, promote inclusive and sustainable industrialization and foster innovation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Goal 10. Reduce inequality within and among</a:t>
            </a:r>
            <a:r>
              <a:rPr lang="cs-CZ" sz="2800" dirty="0" smtClean="0"/>
              <a:t> </a:t>
            </a:r>
            <a:r>
              <a:rPr lang="en-US" sz="2800" dirty="0" smtClean="0"/>
              <a:t>countries</a:t>
            </a:r>
          </a:p>
          <a:p>
            <a:endParaRPr lang="cs-CZ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0530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764704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effectLst/>
              </a:rPr>
              <a:t>Přibližný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počet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výsledků</a:t>
            </a:r>
            <a:r>
              <a:rPr lang="en-US" sz="3200" b="1" dirty="0" smtClean="0">
                <a:effectLst/>
              </a:rPr>
              <a:t>: 131 000 000 (0,42 s) </a:t>
            </a:r>
          </a:p>
          <a:p>
            <a:r>
              <a:rPr lang="en-US" b="1" dirty="0" err="1" smtClean="0">
                <a:effectLst/>
              </a:rPr>
              <a:t>Výsledky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hledání</a:t>
            </a:r>
            <a:r>
              <a:rPr lang="cs-CZ" b="1" dirty="0" smtClean="0">
                <a:effectLst/>
              </a:rPr>
              <a:t> dne 6.10.2015</a:t>
            </a:r>
          </a:p>
          <a:p>
            <a:endParaRPr lang="en-US" b="1" dirty="0" smtClean="0">
              <a:effectLst/>
            </a:endParaRPr>
          </a:p>
          <a:p>
            <a:r>
              <a:rPr lang="cs-CZ" dirty="0"/>
              <a:t>A</a:t>
            </a:r>
            <a:r>
              <a:rPr lang="en-US" dirty="0" err="1" smtClean="0">
                <a:effectLst/>
              </a:rPr>
              <a:t>genda</a:t>
            </a:r>
            <a:r>
              <a:rPr lang="en-US" dirty="0" smtClean="0">
                <a:effectLst/>
              </a:rPr>
              <a:t> 21</a:t>
            </a:r>
          </a:p>
          <a:p>
            <a:r>
              <a:rPr lang="en-US" dirty="0" err="1" smtClean="0">
                <a:effectLst/>
              </a:rPr>
              <a:t>Webové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definice</a:t>
            </a:r>
            <a:endParaRPr lang="cs-CZ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en-US" sz="3200" dirty="0" smtClean="0">
                <a:effectLst/>
              </a:rPr>
              <a:t>Agenda 21 je </a:t>
            </a:r>
            <a:r>
              <a:rPr lang="en-US" sz="3200" dirty="0" err="1" smtClean="0">
                <a:effectLst/>
              </a:rPr>
              <a:t>programový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dokument</a:t>
            </a:r>
            <a:r>
              <a:rPr lang="en-US" sz="3200" dirty="0" smtClean="0">
                <a:effectLst/>
              </a:rPr>
              <a:t> OSN </a:t>
            </a:r>
            <a:r>
              <a:rPr lang="en-US" sz="3200" dirty="0" err="1" smtClean="0">
                <a:effectLst/>
              </a:rPr>
              <a:t>schválený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na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konferenci</a:t>
            </a:r>
            <a:r>
              <a:rPr lang="en-US" sz="3200" dirty="0" smtClean="0">
                <a:effectLst/>
              </a:rPr>
              <a:t> v Rio de Janeiro v </a:t>
            </a:r>
            <a:r>
              <a:rPr lang="en-US" sz="3200" dirty="0" err="1" smtClean="0">
                <a:effectLst/>
              </a:rPr>
              <a:t>roce</a:t>
            </a:r>
            <a:r>
              <a:rPr lang="en-US" sz="3200" dirty="0" smtClean="0">
                <a:effectLst/>
              </a:rPr>
              <a:t> 1992</a:t>
            </a:r>
            <a:r>
              <a:rPr lang="cs-CZ" sz="3200" dirty="0" smtClean="0">
                <a:effectLst/>
              </a:rPr>
              <a:t> </a:t>
            </a:r>
            <a:r>
              <a:rPr lang="en-US" sz="3200" dirty="0" smtClean="0"/>
              <a:t> a </a:t>
            </a:r>
            <a:r>
              <a:rPr lang="en-US" sz="3200" dirty="0" err="1" smtClean="0"/>
              <a:t>jeden</a:t>
            </a:r>
            <a:r>
              <a:rPr lang="en-US" sz="3200" dirty="0" smtClean="0"/>
              <a:t> </a:t>
            </a:r>
            <a:r>
              <a:rPr lang="en-US" sz="3200" dirty="0" err="1" smtClean="0"/>
              <a:t>ze</a:t>
            </a:r>
            <a:r>
              <a:rPr lang="en-US" sz="3200" dirty="0" smtClean="0"/>
              <a:t> </a:t>
            </a:r>
            <a:r>
              <a:rPr lang="en-US" sz="3200" dirty="0" err="1" smtClean="0"/>
              <a:t>základních</a:t>
            </a:r>
            <a:r>
              <a:rPr lang="en-US" sz="3200" dirty="0" smtClean="0"/>
              <a:t> </a:t>
            </a:r>
            <a:r>
              <a:rPr lang="en-US" sz="3200" dirty="0" err="1" smtClean="0"/>
              <a:t>textů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Udržitelný rozvoj"/>
              </a:rPr>
              <a:t>udržitelného</a:t>
            </a:r>
            <a:r>
              <a:rPr lang="en-US" sz="3200" dirty="0" smtClean="0">
                <a:hlinkClick r:id="rId2" tooltip="Udržitelný rozvoj"/>
              </a:rPr>
              <a:t> </a:t>
            </a:r>
            <a:r>
              <a:rPr lang="en-US" sz="3200" dirty="0" err="1" smtClean="0">
                <a:hlinkClick r:id="rId2" tooltip="Udržitelný rozvoj"/>
              </a:rPr>
              <a:t>rozvoje</a:t>
            </a:r>
            <a:r>
              <a:rPr lang="en-US" sz="3200" dirty="0" smtClean="0"/>
              <a:t>. Je to </a:t>
            </a:r>
            <a:r>
              <a:rPr lang="en-US" sz="3200" dirty="0" err="1" smtClean="0"/>
              <a:t>komplexní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dokument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</a:t>
            </a:r>
            <a:r>
              <a:rPr lang="en-US" sz="3200" dirty="0" err="1" smtClean="0"/>
              <a:t>schválila</a:t>
            </a:r>
            <a:r>
              <a:rPr lang="en-US" sz="3200" dirty="0" smtClean="0"/>
              <a:t> </a:t>
            </a:r>
            <a:r>
              <a:rPr lang="en-US" sz="3200" dirty="0" err="1" smtClean="0"/>
              <a:t>Organizace</a:t>
            </a:r>
            <a:r>
              <a:rPr lang="en-US" sz="3200" dirty="0" smtClean="0"/>
              <a:t> </a:t>
            </a:r>
            <a:r>
              <a:rPr lang="en-US" sz="3200" dirty="0" err="1" smtClean="0"/>
              <a:t>spojených</a:t>
            </a:r>
            <a:r>
              <a:rPr lang="en-US" sz="3200" dirty="0" smtClean="0"/>
              <a:t> </a:t>
            </a:r>
            <a:r>
              <a:rPr lang="en-US" sz="3200" dirty="0" err="1" smtClean="0"/>
              <a:t>národů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3" tooltip="Summit Země"/>
              </a:rPr>
              <a:t>Konferenci</a:t>
            </a:r>
            <a:r>
              <a:rPr lang="en-US" sz="3200" dirty="0" smtClean="0">
                <a:hlinkClick r:id="rId3" tooltip="Summit Země"/>
              </a:rPr>
              <a:t> OSN o </a:t>
            </a:r>
            <a:r>
              <a:rPr lang="en-US" sz="3200" dirty="0" err="1" smtClean="0">
                <a:hlinkClick r:id="rId3" tooltip="Summit Země"/>
              </a:rPr>
              <a:t>životním</a:t>
            </a:r>
            <a:r>
              <a:rPr lang="en-US" sz="3200" dirty="0" smtClean="0">
                <a:hlinkClick r:id="rId3" tooltip="Summit Země"/>
              </a:rPr>
              <a:t> </a:t>
            </a:r>
            <a:r>
              <a:rPr lang="en-US" sz="3200" dirty="0" err="1" smtClean="0">
                <a:hlinkClick r:id="rId3" tooltip="Summit Země"/>
              </a:rPr>
              <a:t>prostředí</a:t>
            </a:r>
            <a:r>
              <a:rPr lang="en-US" sz="3200" dirty="0" smtClean="0">
                <a:hlinkClick r:id="rId3" tooltip="Summit Země"/>
              </a:rPr>
              <a:t> a </a:t>
            </a:r>
            <a:r>
              <a:rPr lang="en-US" sz="3200" dirty="0" err="1" smtClean="0">
                <a:hlinkClick r:id="rId3" tooltip="Summit Země"/>
              </a:rPr>
              <a:t>rozvoji</a:t>
            </a:r>
            <a:r>
              <a:rPr lang="en-US" sz="3200" dirty="0" smtClean="0"/>
              <a:t> (</a:t>
            </a:r>
            <a:r>
              <a:rPr lang="en-US" sz="3200" dirty="0" err="1" smtClean="0"/>
              <a:t>zvanou</a:t>
            </a:r>
            <a:r>
              <a:rPr lang="en-US" sz="3200" dirty="0" smtClean="0"/>
              <a:t> </a:t>
            </a:r>
            <a:r>
              <a:rPr lang="en-US" sz="3200" dirty="0" err="1" smtClean="0"/>
              <a:t>též</a:t>
            </a:r>
            <a:r>
              <a:rPr lang="en-US" sz="3200" dirty="0" smtClean="0"/>
              <a:t> Summit </a:t>
            </a:r>
            <a:r>
              <a:rPr lang="en-US" sz="3200" dirty="0" err="1" smtClean="0"/>
              <a:t>Země</a:t>
            </a:r>
            <a:r>
              <a:rPr lang="en-US" sz="3200" dirty="0" smtClean="0"/>
              <a:t>)</a:t>
            </a:r>
            <a:r>
              <a:rPr lang="cs-CZ" sz="3200" dirty="0" smtClean="0"/>
              <a:t>,</a:t>
            </a:r>
            <a:r>
              <a:rPr lang="en-US" sz="3200" dirty="0" smtClean="0"/>
              <a:t> </a:t>
            </a:r>
            <a:r>
              <a:rPr lang="cs-CZ" sz="3200" dirty="0" smtClean="0"/>
              <a:t> </a:t>
            </a:r>
            <a:r>
              <a:rPr lang="en-US" sz="3200" dirty="0" smtClean="0"/>
              <a:t>3. </a:t>
            </a:r>
            <a:r>
              <a:rPr lang="en-US" sz="3200" dirty="0" err="1" smtClean="0"/>
              <a:t>až</a:t>
            </a:r>
            <a:r>
              <a:rPr lang="en-US" sz="3200" dirty="0" smtClean="0"/>
              <a:t> 14. </a:t>
            </a:r>
            <a:r>
              <a:rPr lang="en-US" sz="3200" dirty="0" err="1" smtClean="0"/>
              <a:t>června</a:t>
            </a:r>
            <a:r>
              <a:rPr lang="en-US" sz="3200" dirty="0" smtClean="0"/>
              <a:t> 1992 v </a:t>
            </a:r>
            <a:r>
              <a:rPr lang="en-US" sz="3200" dirty="0" smtClean="0">
                <a:hlinkClick r:id="rId4" tooltip="Rio de Janeiro"/>
              </a:rPr>
              <a:t>Rio de Janeiro</a:t>
            </a:r>
            <a:r>
              <a:rPr lang="en-US" sz="3200" dirty="0" smtClean="0"/>
              <a:t>.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97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908720"/>
            <a:ext cx="79208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 smtClean="0"/>
          </a:p>
          <a:p>
            <a:r>
              <a:rPr lang="en-US" sz="2800" dirty="0" smtClean="0"/>
              <a:t>Goal 11. Make cities and human settlements inclusive, safe, resilient and sustainable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12. Ensure sustainable consumption and production patterns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13. Take urgent action to combat climate change and its impacts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Goal 14. Conserve and sustainably use the oceans, seas and marine resources for sustainable development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06463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92696"/>
            <a:ext cx="82809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Goal 15. Protect, restore and promote sustainable use of terrestrial ecosystems, sustainably manage forests, combat desertification, and halt and reverse land degradation and halt biodiversity loss</a:t>
            </a:r>
          </a:p>
          <a:p>
            <a:endParaRPr lang="cs-CZ" sz="2800" dirty="0" smtClean="0"/>
          </a:p>
          <a:p>
            <a:r>
              <a:rPr lang="en-US" sz="2800" dirty="0" smtClean="0"/>
              <a:t>Goal 16. Promote peaceful and inclusive societies for sustainable development, provide access to justice for all and build effective, accountable and inclusive institutions at all levels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17. Strengthen the means of implementation and revitalize the Global Partnership for Sustainable Development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1303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And </a:t>
            </a:r>
            <a:r>
              <a:rPr lang="cs-CZ" sz="3600" b="1" dirty="0" err="1" smtClean="0"/>
              <a:t>what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can</a:t>
            </a:r>
            <a:r>
              <a:rPr lang="cs-CZ" sz="3600" b="1" dirty="0" smtClean="0"/>
              <a:t> do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 in </a:t>
            </a:r>
            <a:r>
              <a:rPr lang="cs-CZ" sz="3600" b="1" dirty="0" err="1" smtClean="0"/>
              <a:t>Geography</a:t>
            </a:r>
            <a:r>
              <a:rPr lang="cs-CZ" sz="3600" b="1" dirty="0" smtClean="0"/>
              <a:t>, 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err="1" smtClean="0"/>
              <a:t>Geoinformatics</a:t>
            </a:r>
            <a:r>
              <a:rPr lang="cs-CZ" sz="3600" b="1" dirty="0" smtClean="0"/>
              <a:t> 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and </a:t>
            </a:r>
            <a:r>
              <a:rPr lang="cs-CZ" sz="3600" b="1" dirty="0" err="1" smtClean="0"/>
              <a:t>Cartography</a:t>
            </a:r>
            <a:r>
              <a:rPr lang="cs-CZ" sz="3600" b="1" dirty="0" smtClean="0"/>
              <a:t>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42245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 noChangeAspect="1"/>
          </p:cNvGrpSpPr>
          <p:nvPr/>
        </p:nvGrpSpPr>
        <p:grpSpPr bwMode="auto">
          <a:xfrm>
            <a:off x="1258888" y="981075"/>
            <a:ext cx="6619875" cy="5229225"/>
            <a:chOff x="2195" y="284"/>
            <a:chExt cx="10695" cy="7853"/>
          </a:xfrm>
        </p:grpSpPr>
        <p:sp>
          <p:nvSpPr>
            <p:cNvPr id="3075" name="AutoShape 3"/>
            <p:cNvSpPr>
              <a:spLocks noChangeAspect="1" noChangeArrowheads="1"/>
            </p:cNvSpPr>
            <p:nvPr/>
          </p:nvSpPr>
          <p:spPr bwMode="auto">
            <a:xfrm>
              <a:off x="2195" y="395"/>
              <a:ext cx="10592" cy="7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5" y="1106"/>
              <a:ext cx="7372" cy="6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6927" y="7383"/>
              <a:ext cx="205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2400">
                <a:solidFill>
                  <a:srgbClr val="FFFF00"/>
                </a:solidFill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5493" y="6861"/>
              <a:ext cx="3788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altLang="en-US" sz="2400" b="1">
                  <a:solidFill>
                    <a:srgbClr val="FFFF00"/>
                  </a:solidFill>
                </a:rPr>
                <a:t>(INSPIRE/ESDI)</a:t>
              </a:r>
              <a:endParaRPr lang="cs-CZ" altLang="en-US" sz="2400">
                <a:solidFill>
                  <a:srgbClr val="FFFF00"/>
                </a:solidFill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2195" y="284"/>
              <a:ext cx="10695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FFCC00"/>
                  </a:solidFill>
                </a:rPr>
                <a:t>Global Monitoring for Environment and Security</a:t>
              </a:r>
              <a:r>
                <a:rPr lang="en-US" altLang="en-US" sz="2400" b="1" dirty="0"/>
                <a:t> </a:t>
              </a:r>
              <a:endParaRPr lang="cs-CZ" altLang="en-US" sz="2400" dirty="0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1258888" y="332656"/>
            <a:ext cx="6265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COPERNICUS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99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800">
              <a:solidFill>
                <a:srgbClr val="FFFF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12573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33600" y="2819400"/>
            <a:ext cx="6400800" cy="278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cs-CZ" altLang="en-US" sz="3200" dirty="0"/>
              <a:t> </a:t>
            </a:r>
            <a:r>
              <a:rPr lang="en-GB" altLang="en-US" sz="3200" dirty="0"/>
              <a:t>INSPIRE</a:t>
            </a:r>
          </a:p>
          <a:p>
            <a:pPr>
              <a:spcAft>
                <a:spcPts val="600"/>
              </a:spcAft>
            </a:pPr>
            <a:r>
              <a:rPr lang="en-GB" altLang="en-US" sz="3200" dirty="0"/>
              <a:t>Infrastructure for Spatial Information in Europe</a:t>
            </a:r>
          </a:p>
          <a:p>
            <a:pPr>
              <a:spcAft>
                <a:spcPts val="600"/>
              </a:spcAft>
            </a:pPr>
            <a:endParaRPr lang="en-GB" altLang="en-US" sz="2400" dirty="0">
              <a:solidFill>
                <a:srgbClr val="FFCC00"/>
              </a:solidFill>
            </a:endParaRPr>
          </a:p>
          <a:p>
            <a:pPr>
              <a:spcBef>
                <a:spcPct val="50000"/>
              </a:spcBef>
            </a:pPr>
            <a:endParaRPr lang="cs-CZ" alt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Oval 2"/>
          <p:cNvSpPr>
            <a:spLocks noChangeArrowheads="1"/>
          </p:cNvSpPr>
          <p:nvPr/>
        </p:nvSpPr>
        <p:spPr bwMode="auto">
          <a:xfrm>
            <a:off x="1484313" y="2128838"/>
            <a:ext cx="7034212" cy="4276725"/>
          </a:xfrm>
          <a:prstGeom prst="ellipse">
            <a:avLst/>
          </a:prstGeom>
          <a:gradFill rotWithShape="0">
            <a:gsLst>
              <a:gs pos="0">
                <a:srgbClr val="FFCCCC"/>
              </a:gs>
              <a:gs pos="100000">
                <a:srgbClr val="FF996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37050" y="5148263"/>
            <a:ext cx="1268413" cy="1330325"/>
            <a:chOff x="2959" y="3243"/>
            <a:chExt cx="865" cy="838"/>
          </a:xfrm>
        </p:grpSpPr>
        <p:sp>
          <p:nvSpPr>
            <p:cNvPr id="35870" name="Rectangle 4"/>
            <p:cNvSpPr>
              <a:spLocks noChangeArrowheads="1"/>
            </p:cNvSpPr>
            <p:nvPr/>
          </p:nvSpPr>
          <p:spPr bwMode="auto">
            <a:xfrm>
              <a:off x="2959" y="3842"/>
              <a:ext cx="865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users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71" name="Line 5"/>
            <p:cNvSpPr>
              <a:spLocks noChangeShapeType="1"/>
            </p:cNvSpPr>
            <p:nvPr/>
          </p:nvSpPr>
          <p:spPr bwMode="auto">
            <a:xfrm>
              <a:off x="3399" y="3243"/>
              <a:ext cx="0" cy="5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05038" y="3705225"/>
            <a:ext cx="3409950" cy="1452563"/>
            <a:chOff x="1504" y="2334"/>
            <a:chExt cx="2326" cy="915"/>
          </a:xfrm>
        </p:grpSpPr>
        <p:sp>
          <p:nvSpPr>
            <p:cNvPr id="35866" name="Rectangle 7"/>
            <p:cNvSpPr>
              <a:spLocks noChangeArrowheads="1"/>
            </p:cNvSpPr>
            <p:nvPr/>
          </p:nvSpPr>
          <p:spPr bwMode="auto">
            <a:xfrm>
              <a:off x="1504" y="2827"/>
              <a:ext cx="940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institutional</a:t>
              </a:r>
            </a:p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agreements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67" name="Line 8"/>
            <p:cNvSpPr>
              <a:spLocks noChangeShapeType="1"/>
            </p:cNvSpPr>
            <p:nvPr/>
          </p:nvSpPr>
          <p:spPr bwMode="auto">
            <a:xfrm>
              <a:off x="2455" y="3062"/>
              <a:ext cx="51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8" name="Line 9"/>
            <p:cNvSpPr>
              <a:spLocks noChangeShapeType="1"/>
            </p:cNvSpPr>
            <p:nvPr/>
          </p:nvSpPr>
          <p:spPr bwMode="auto">
            <a:xfrm flipH="1">
              <a:off x="3400" y="2334"/>
              <a:ext cx="0" cy="5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9" name="Rectangle 10"/>
            <p:cNvSpPr>
              <a:spLocks noChangeArrowheads="1"/>
            </p:cNvSpPr>
            <p:nvPr/>
          </p:nvSpPr>
          <p:spPr bwMode="auto">
            <a:xfrm>
              <a:off x="2962" y="2837"/>
              <a:ext cx="868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 policy &amp;</a:t>
              </a:r>
            </a:p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 standards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343400" y="1971675"/>
            <a:ext cx="1271588" cy="1098550"/>
            <a:chOff x="2963" y="1242"/>
            <a:chExt cx="868" cy="692"/>
          </a:xfrm>
        </p:grpSpPr>
        <p:sp>
          <p:nvSpPr>
            <p:cNvPr id="35864" name="Line 12"/>
            <p:cNvSpPr>
              <a:spLocks noChangeShapeType="1"/>
            </p:cNvSpPr>
            <p:nvPr/>
          </p:nvSpPr>
          <p:spPr bwMode="auto">
            <a:xfrm>
              <a:off x="3398" y="1485"/>
              <a:ext cx="0" cy="4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Rectangle 13"/>
            <p:cNvSpPr>
              <a:spLocks noChangeArrowheads="1"/>
            </p:cNvSpPr>
            <p:nvPr/>
          </p:nvSpPr>
          <p:spPr bwMode="auto">
            <a:xfrm>
              <a:off x="2963" y="1242"/>
              <a:ext cx="868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sources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80063" y="3213100"/>
            <a:ext cx="2105025" cy="2051050"/>
            <a:chOff x="3833" y="2076"/>
            <a:chExt cx="1436" cy="1292"/>
          </a:xfrm>
        </p:grpSpPr>
        <p:sp>
          <p:nvSpPr>
            <p:cNvPr id="35859" name="Rectangle 15"/>
            <p:cNvSpPr>
              <a:spLocks noChangeArrowheads="1"/>
            </p:cNvSpPr>
            <p:nvPr/>
          </p:nvSpPr>
          <p:spPr bwMode="auto">
            <a:xfrm>
              <a:off x="4328" y="2956"/>
              <a:ext cx="941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technolo</a:t>
              </a:r>
              <a:r>
                <a:rPr lang="cs-CZ" altLang="en-US" b="1">
                  <a:solidFill>
                    <a:srgbClr val="000000"/>
                  </a:solidFill>
                </a:rPr>
                <a:t>g</a:t>
              </a:r>
              <a:r>
                <a:rPr lang="en-GB" altLang="en-US" b="1">
                  <a:solidFill>
                    <a:srgbClr val="000000"/>
                  </a:solidFill>
                </a:rPr>
                <a:t>y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60" name="Line 16"/>
            <p:cNvSpPr>
              <a:spLocks noChangeShapeType="1"/>
            </p:cNvSpPr>
            <p:nvPr/>
          </p:nvSpPr>
          <p:spPr bwMode="auto">
            <a:xfrm flipH="1">
              <a:off x="4772" y="2076"/>
              <a:ext cx="0" cy="2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1" name="Line 17"/>
            <p:cNvSpPr>
              <a:spLocks noChangeShapeType="1"/>
            </p:cNvSpPr>
            <p:nvPr/>
          </p:nvSpPr>
          <p:spPr bwMode="auto">
            <a:xfrm rot="5400000">
              <a:off x="4607" y="2791"/>
              <a:ext cx="34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Rectangle 18"/>
            <p:cNvSpPr>
              <a:spLocks noChangeArrowheads="1"/>
            </p:cNvSpPr>
            <p:nvPr/>
          </p:nvSpPr>
          <p:spPr bwMode="auto">
            <a:xfrm>
              <a:off x="4344" y="2356"/>
              <a:ext cx="909" cy="25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network</a:t>
              </a:r>
              <a:r>
                <a:rPr lang="en-GB" altLang="en-US" sz="2000" b="1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</a:p>
          </p:txBody>
        </p:sp>
        <p:sp>
          <p:nvSpPr>
            <p:cNvPr id="35863" name="Freeform 19"/>
            <p:cNvSpPr>
              <a:spLocks noChangeArrowheads="1"/>
            </p:cNvSpPr>
            <p:nvPr/>
          </p:nvSpPr>
          <p:spPr bwMode="auto">
            <a:xfrm>
              <a:off x="3833" y="2079"/>
              <a:ext cx="943" cy="1"/>
            </a:xfrm>
            <a:custGeom>
              <a:avLst/>
              <a:gdLst>
                <a:gd name="T0" fmla="*/ 0 w 936"/>
                <a:gd name="T1" fmla="*/ 0 h 1"/>
                <a:gd name="T2" fmla="*/ 936 w 936"/>
                <a:gd name="T3" fmla="*/ 0 h 1"/>
                <a:gd name="T4" fmla="*/ 0 60000 65536"/>
                <a:gd name="T5" fmla="*/ 0 60000 65536"/>
                <a:gd name="T6" fmla="*/ 0 w 936"/>
                <a:gd name="T7" fmla="*/ 0 h 1"/>
                <a:gd name="T8" fmla="*/ 936 w 93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6" h="1">
                  <a:moveTo>
                    <a:pt x="0" y="0"/>
                  </a:moveTo>
                  <a:lnTo>
                    <a:pt x="936" y="0"/>
                  </a:lnTo>
                </a:path>
              </a:pathLst>
            </a:custGeom>
            <a:solidFill>
              <a:srgbClr val="FFFF99"/>
            </a:solidFill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587500" y="2844800"/>
            <a:ext cx="2236788" cy="3346450"/>
            <a:chOff x="1083" y="1837"/>
            <a:chExt cx="1526" cy="2108"/>
          </a:xfrm>
        </p:grpSpPr>
        <p:sp>
          <p:nvSpPr>
            <p:cNvPr id="35856" name="WordArt 21"/>
            <p:cNvSpPr>
              <a:spLocks noChangeArrowheads="1" noChangeShapeType="1" noTextEdit="1"/>
            </p:cNvSpPr>
            <p:nvPr/>
          </p:nvSpPr>
          <p:spPr bwMode="auto">
            <a:xfrm rot="-1513224">
              <a:off x="1427" y="1837"/>
              <a:ext cx="1182" cy="22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n-US" sz="2000" kern="10">
                  <a:solidFill>
                    <a:srgbClr val="A50021"/>
                  </a:solidFill>
                  <a:latin typeface="Arial Black"/>
                </a:rPr>
                <a:t>requirements</a:t>
              </a:r>
            </a:p>
          </p:txBody>
        </p:sp>
        <p:sp>
          <p:nvSpPr>
            <p:cNvPr id="35857" name="Freeform 22"/>
            <p:cNvSpPr>
              <a:spLocks/>
            </p:cNvSpPr>
            <p:nvPr/>
          </p:nvSpPr>
          <p:spPr bwMode="auto">
            <a:xfrm>
              <a:off x="1083" y="2034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8" name="Freeform 23"/>
            <p:cNvSpPr>
              <a:spLocks/>
            </p:cNvSpPr>
            <p:nvPr/>
          </p:nvSpPr>
          <p:spPr bwMode="auto">
            <a:xfrm rot="20175179" flipH="1">
              <a:off x="1893" y="3684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6418263" y="2909888"/>
            <a:ext cx="1839912" cy="3327400"/>
            <a:chOff x="4386" y="1878"/>
            <a:chExt cx="1256" cy="2096"/>
          </a:xfrm>
        </p:grpSpPr>
        <p:sp>
          <p:nvSpPr>
            <p:cNvPr id="35853" name="WordArt 25"/>
            <p:cNvSpPr>
              <a:spLocks noChangeArrowheads="1" noChangeShapeType="1" noTextEdit="1"/>
            </p:cNvSpPr>
            <p:nvPr/>
          </p:nvSpPr>
          <p:spPr bwMode="auto">
            <a:xfrm rot="1692047">
              <a:off x="4386" y="1878"/>
              <a:ext cx="954" cy="19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n-US" kern="10">
                  <a:solidFill>
                    <a:srgbClr val="A50021"/>
                  </a:solidFill>
                  <a:latin typeface="Arial Black"/>
                </a:rPr>
                <a:t>added value</a:t>
              </a:r>
            </a:p>
          </p:txBody>
        </p:sp>
        <p:sp>
          <p:nvSpPr>
            <p:cNvPr id="35854" name="Freeform 26"/>
            <p:cNvSpPr>
              <a:spLocks/>
            </p:cNvSpPr>
            <p:nvPr/>
          </p:nvSpPr>
          <p:spPr bwMode="auto">
            <a:xfrm rot="192731" flipV="1">
              <a:off x="5371" y="1953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Freeform 27"/>
            <p:cNvSpPr>
              <a:spLocks/>
            </p:cNvSpPr>
            <p:nvPr/>
          </p:nvSpPr>
          <p:spPr bwMode="auto">
            <a:xfrm rot="1562542" flipH="1" flipV="1">
              <a:off x="4634" y="3713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9" name="Rectangle 28"/>
          <p:cNvSpPr>
            <a:spLocks noChangeArrowheads="1"/>
          </p:cNvSpPr>
          <p:nvPr/>
        </p:nvSpPr>
        <p:spPr bwMode="auto">
          <a:xfrm>
            <a:off x="849313" y="990600"/>
            <a:ext cx="61325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4800"/>
              <a:t>Spatial Data Infrastructures</a:t>
            </a:r>
          </a:p>
        </p:txBody>
      </p:sp>
      <p:sp>
        <p:nvSpPr>
          <p:cNvPr id="35850" name="Rectangle 29"/>
          <p:cNvSpPr>
            <a:spLocks noChangeArrowheads="1"/>
          </p:cNvSpPr>
          <p:nvPr/>
        </p:nvSpPr>
        <p:spPr bwMode="auto">
          <a:xfrm>
            <a:off x="8183563" y="0"/>
            <a:ext cx="9588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Font typeface="Wingdings" pitchFamily="2" charset="2"/>
              <a:buNone/>
            </a:pPr>
            <a:r>
              <a:rPr lang="en-GB" altLang="en-US" sz="1300" b="1"/>
              <a:t>I</a:t>
            </a:r>
            <a:endParaRPr lang="en-GB" altLang="en-US" sz="1300"/>
          </a:p>
        </p:txBody>
      </p:sp>
      <p:sp>
        <p:nvSpPr>
          <p:cNvPr id="35851" name="Rectangle 30"/>
          <p:cNvSpPr>
            <a:spLocks noChangeArrowheads="1"/>
          </p:cNvSpPr>
          <p:nvPr/>
        </p:nvSpPr>
        <p:spPr bwMode="auto">
          <a:xfrm>
            <a:off x="4340225" y="3073400"/>
            <a:ext cx="1274763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b="1">
                <a:solidFill>
                  <a:srgbClr val="000000"/>
                </a:solidFill>
              </a:rPr>
              <a:t>databases</a:t>
            </a:r>
          </a:p>
          <a:p>
            <a:pPr algn="ctr"/>
            <a:r>
              <a:rPr lang="en-GB" altLang="en-US" b="1">
                <a:solidFill>
                  <a:srgbClr val="000000"/>
                </a:solidFill>
              </a:rPr>
              <a:t>metadata</a:t>
            </a:r>
            <a:endParaRPr lang="en-GB" alt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52" name="Nadpis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8620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4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4213" y="765175"/>
            <a:ext cx="8208962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The term </a:t>
            </a:r>
            <a:r>
              <a:rPr lang="en-US" altLang="en-US" sz="3200" i="1" dirty="0"/>
              <a:t>Spatial Data Infrastructure (SDI)</a:t>
            </a:r>
            <a:r>
              <a:rPr lang="en-US" altLang="en-US" sz="3200" dirty="0"/>
              <a:t>  is used </a:t>
            </a:r>
            <a:r>
              <a:rPr lang="en-US" altLang="en-US" sz="3200" dirty="0">
                <a:solidFill>
                  <a:srgbClr val="FF0000"/>
                </a:solidFill>
              </a:rPr>
              <a:t>to </a:t>
            </a:r>
            <a:r>
              <a:rPr lang="en-US" altLang="en-US" sz="3200" i="1" dirty="0">
                <a:solidFill>
                  <a:srgbClr val="FF0000"/>
                </a:solidFill>
              </a:rPr>
              <a:t>encapsulate the technologies, policies, institutional arrangements, financial and human resources that facilitate the availability, access and effective usage of geographic data.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endParaRPr lang="cs-CZ" altLang="en-US" sz="3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The SDI provides the means for </a:t>
            </a:r>
            <a:r>
              <a:rPr lang="en-US" altLang="en-US" sz="3200" i="1" dirty="0"/>
              <a:t>discovery, access and application</a:t>
            </a:r>
            <a:r>
              <a:rPr lang="en-US" altLang="en-US" sz="3200" dirty="0"/>
              <a:t> of spatial data for policy-makers, planners and managers, citizens and their organizations. </a:t>
            </a:r>
            <a:endParaRPr lang="cs-CZ" altLang="en-US" sz="3200" dirty="0"/>
          </a:p>
        </p:txBody>
      </p:sp>
      <p:sp>
        <p:nvSpPr>
          <p:cNvPr id="3686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9254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68313" y="692150"/>
            <a:ext cx="84963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SDI technologies consist of </a:t>
            </a:r>
            <a:r>
              <a:rPr lang="en-US" altLang="en-US" sz="3200" i="1" dirty="0">
                <a:solidFill>
                  <a:srgbClr val="FF0000"/>
                </a:solidFill>
              </a:rPr>
              <a:t>a set of data services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/>
              <a:t>that provide geographic data and their attributes. </a:t>
            </a:r>
            <a:endParaRPr lang="cs-CZ" altLang="en-US" sz="3200" dirty="0"/>
          </a:p>
          <a:p>
            <a:pPr eaLnBrk="1" hangingPunct="1">
              <a:spcBef>
                <a:spcPct val="50000"/>
              </a:spcBef>
            </a:pPr>
            <a:r>
              <a:rPr lang="cs-CZ" altLang="en-US" sz="3200" dirty="0"/>
              <a:t>S</a:t>
            </a:r>
            <a:r>
              <a:rPr lang="en-US" altLang="en-US" sz="3200" dirty="0" err="1"/>
              <a:t>ervices</a:t>
            </a:r>
            <a:r>
              <a:rPr lang="en-US" altLang="en-US" sz="3200" dirty="0"/>
              <a:t> and data are documented with </a:t>
            </a:r>
            <a:r>
              <a:rPr lang="en-US" altLang="en-US" sz="3200" i="1" dirty="0">
                <a:solidFill>
                  <a:srgbClr val="FF0000"/>
                </a:solidFill>
              </a:rPr>
              <a:t>meta-data</a:t>
            </a:r>
            <a:r>
              <a:rPr lang="en-US" altLang="en-US" sz="3200" dirty="0"/>
              <a:t> which that subsequently offer the means </a:t>
            </a:r>
            <a:endParaRPr lang="cs-CZ" alt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i="1" dirty="0">
                <a:solidFill>
                  <a:srgbClr val="FF0000"/>
                </a:solidFill>
              </a:rPr>
              <a:t>to discover, </a:t>
            </a:r>
            <a:r>
              <a:rPr lang="en-US" altLang="en-US" sz="3200" i="1" dirty="0" err="1">
                <a:solidFill>
                  <a:srgbClr val="FF0000"/>
                </a:solidFill>
              </a:rPr>
              <a:t>visualise</a:t>
            </a:r>
            <a:r>
              <a:rPr lang="en-US" altLang="en-US" sz="3200" i="1" dirty="0">
                <a:solidFill>
                  <a:srgbClr val="FF0000"/>
                </a:solidFill>
              </a:rPr>
              <a:t> and evaluate the data through the Web.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/>
              <a:t>Additionally, methods are provided to access the data. Applications are built to solve specific needs on the data service layer.</a:t>
            </a:r>
            <a:endParaRPr lang="cs-CZ" altLang="en-US" sz="3200" dirty="0"/>
          </a:p>
        </p:txBody>
      </p:sp>
      <p:sp>
        <p:nvSpPr>
          <p:cNvPr id="3789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altLang="en-US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87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ovéPole 1"/>
          <p:cNvSpPr txBox="1">
            <a:spLocks noChangeArrowheads="1"/>
          </p:cNvSpPr>
          <p:nvPr/>
        </p:nvSpPr>
        <p:spPr bwMode="auto">
          <a:xfrm>
            <a:off x="1285875" y="500063"/>
            <a:ext cx="6929438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3200" dirty="0" err="1"/>
              <a:t>The</a:t>
            </a:r>
            <a:r>
              <a:rPr lang="cs-CZ" altLang="en-US" sz="3200" dirty="0"/>
              <a:t> INSPIRE de facto </a:t>
            </a:r>
            <a:r>
              <a:rPr lang="cs-CZ" altLang="en-US" sz="3200" dirty="0" err="1"/>
              <a:t>begun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September</a:t>
            </a:r>
            <a:r>
              <a:rPr lang="cs-CZ" altLang="en-US" sz="3200" dirty="0"/>
              <a:t> 2001, </a:t>
            </a:r>
            <a:r>
              <a:rPr lang="cs-CZ" altLang="en-US" sz="3200" dirty="0" err="1"/>
              <a:t>than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first</a:t>
            </a:r>
            <a:r>
              <a:rPr lang="cs-CZ" altLang="en-US" sz="3200" dirty="0"/>
              <a:t> INSPIRE, </a:t>
            </a:r>
            <a:r>
              <a:rPr lang="cs-CZ" altLang="en-US" sz="3200" dirty="0" err="1"/>
              <a:t>or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at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that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time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E-ESDI Expert </a:t>
            </a:r>
            <a:r>
              <a:rPr lang="cs-CZ" altLang="en-US" sz="3200" dirty="0" err="1"/>
              <a:t>group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was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convened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Brussels</a:t>
            </a:r>
            <a:r>
              <a:rPr lang="cs-CZ" altLang="en-US" sz="3200" dirty="0"/>
              <a:t>. </a:t>
            </a:r>
          </a:p>
          <a:p>
            <a:pPr eaLnBrk="1" hangingPunct="1"/>
            <a:endParaRPr lang="cs-CZ" altLang="en-US" sz="3200" dirty="0"/>
          </a:p>
          <a:p>
            <a:pPr eaLnBrk="1" hangingPunct="1"/>
            <a:r>
              <a:rPr lang="cs-CZ" altLang="en-US" sz="3200" dirty="0" err="1"/>
              <a:t>The</a:t>
            </a:r>
            <a:r>
              <a:rPr lang="cs-CZ" altLang="en-US" sz="3200" dirty="0"/>
              <a:t> most </a:t>
            </a:r>
            <a:r>
              <a:rPr lang="cs-CZ" altLang="en-US" sz="3200" dirty="0" err="1"/>
              <a:t>important</a:t>
            </a:r>
            <a:r>
              <a:rPr lang="cs-CZ" altLang="en-US" sz="3200" dirty="0"/>
              <a:t> step: on 11 </a:t>
            </a:r>
            <a:r>
              <a:rPr lang="cs-CZ" altLang="en-US" sz="3200" dirty="0" err="1"/>
              <a:t>April</a:t>
            </a:r>
            <a:r>
              <a:rPr lang="cs-CZ" altLang="en-US" sz="3200" dirty="0"/>
              <a:t> 2002 Memorandum </a:t>
            </a:r>
            <a:r>
              <a:rPr lang="cs-CZ" altLang="en-US" sz="3200" dirty="0" err="1"/>
              <a:t>of</a:t>
            </a:r>
            <a:r>
              <a:rPr lang="cs-CZ" altLang="en-US" sz="3200" dirty="0"/>
              <a:t> </a:t>
            </a:r>
            <a:r>
              <a:rPr lang="cs-CZ" altLang="en-US" sz="3200" dirty="0" err="1"/>
              <a:t>Understanding</a:t>
            </a:r>
            <a:r>
              <a:rPr lang="cs-CZ" altLang="en-US" sz="3200" dirty="0"/>
              <a:t> </a:t>
            </a:r>
            <a:r>
              <a:rPr lang="cs-CZ" altLang="en-US" sz="3200" dirty="0" err="1"/>
              <a:t>between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Commissioners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Wallstróm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Solbes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Busquin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titled</a:t>
            </a:r>
            <a:r>
              <a:rPr lang="cs-CZ" altLang="en-US" sz="3200" i="1" dirty="0"/>
              <a:t>  </a:t>
            </a:r>
            <a:r>
              <a:rPr lang="cs-CZ" altLang="en-US" sz="3200" i="1" dirty="0" err="1"/>
              <a:t>Infrastructure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for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Spatial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Information</a:t>
            </a:r>
            <a:r>
              <a:rPr lang="cs-CZ" altLang="en-US" sz="3200" i="1" dirty="0"/>
              <a:t> in </a:t>
            </a:r>
            <a:r>
              <a:rPr lang="cs-CZ" altLang="en-US" sz="3200" i="1" dirty="0" err="1"/>
              <a:t>Europe</a:t>
            </a:r>
            <a:r>
              <a:rPr lang="cs-CZ" altLang="en-US" sz="3200" i="1" dirty="0"/>
              <a:t> (INSPIRE)</a:t>
            </a:r>
            <a:r>
              <a:rPr lang="cs-CZ" altLang="en-US" sz="3200" dirty="0"/>
              <a:t> has </a:t>
            </a:r>
            <a:r>
              <a:rPr lang="cs-CZ" altLang="en-US" sz="3200" dirty="0" err="1"/>
              <a:t>been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signed</a:t>
            </a:r>
            <a:endParaRPr lang="cs-CZ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643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ovéPole 1"/>
          <p:cNvSpPr txBox="1">
            <a:spLocks noChangeArrowheads="1"/>
          </p:cNvSpPr>
          <p:nvPr/>
        </p:nvSpPr>
        <p:spPr bwMode="auto">
          <a:xfrm>
            <a:off x="1000125" y="428625"/>
            <a:ext cx="7929563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3200" i="1" dirty="0" err="1"/>
              <a:t>Directive</a:t>
            </a:r>
            <a:r>
              <a:rPr lang="cs-CZ" altLang="en-US" sz="3200" i="1" dirty="0"/>
              <a:t> 2007/2/EC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European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Parliament</a:t>
            </a:r>
            <a:r>
              <a:rPr lang="cs-CZ" altLang="en-US" sz="3200" i="1" dirty="0"/>
              <a:t> and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Council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14 </a:t>
            </a:r>
            <a:r>
              <a:rPr lang="cs-CZ" altLang="en-US" sz="3200" i="1" dirty="0" err="1"/>
              <a:t>March</a:t>
            </a:r>
            <a:r>
              <a:rPr lang="cs-CZ" altLang="en-US" sz="3200" i="1" dirty="0"/>
              <a:t> 2007 </a:t>
            </a:r>
            <a:r>
              <a:rPr lang="cs-CZ" altLang="en-US" sz="3200" i="1" dirty="0" err="1"/>
              <a:t>establishing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Infrastructure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for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Spatial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Information</a:t>
            </a:r>
            <a:r>
              <a:rPr lang="cs-CZ" altLang="en-US" sz="3200" i="1" dirty="0"/>
              <a:t> in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European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Community</a:t>
            </a:r>
            <a:r>
              <a:rPr lang="cs-CZ" altLang="en-US" sz="3200" i="1" dirty="0"/>
              <a:t> (INSPIRE)</a:t>
            </a:r>
            <a:r>
              <a:rPr lang="cs-CZ" altLang="en-US" sz="3200" dirty="0"/>
              <a:t> </a:t>
            </a:r>
            <a:r>
              <a:rPr lang="cs-CZ" altLang="en-US" sz="3200" dirty="0" err="1"/>
              <a:t>was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published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official</a:t>
            </a:r>
            <a:r>
              <a:rPr lang="cs-CZ" altLang="en-US" sz="3200" dirty="0"/>
              <a:t> </a:t>
            </a:r>
            <a:r>
              <a:rPr lang="cs-CZ" altLang="en-US" sz="3200" dirty="0" err="1"/>
              <a:t>Journal</a:t>
            </a:r>
            <a:r>
              <a:rPr lang="cs-CZ" altLang="en-US" sz="3200" dirty="0"/>
              <a:t> on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25th </a:t>
            </a:r>
            <a:r>
              <a:rPr lang="cs-CZ" altLang="en-US" sz="3200" dirty="0" err="1"/>
              <a:t>April</a:t>
            </a:r>
            <a:r>
              <a:rPr lang="cs-CZ" altLang="en-US" sz="3200" dirty="0"/>
              <a:t> 2007.</a:t>
            </a:r>
          </a:p>
          <a:p>
            <a:pPr eaLnBrk="1" hangingPunct="1"/>
            <a:endParaRPr lang="cs-CZ" altLang="en-US" sz="3200" dirty="0"/>
          </a:p>
          <a:p>
            <a:pPr eaLnBrk="1" hangingPunct="1"/>
            <a:r>
              <a:rPr lang="cs-CZ" altLang="en-US" sz="3200" dirty="0"/>
              <a:t> …</a:t>
            </a:r>
            <a:r>
              <a:rPr lang="cs-CZ" altLang="en-US" sz="3200" dirty="0" err="1"/>
              <a:t>into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force</a:t>
            </a:r>
            <a:r>
              <a:rPr lang="cs-CZ" altLang="en-US" sz="3200" dirty="0"/>
              <a:t> on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15th May 2007, </a:t>
            </a:r>
            <a:r>
              <a:rPr lang="cs-CZ" altLang="en-US" sz="3200" dirty="0" err="1"/>
              <a:t>implemented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various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stages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fully</a:t>
            </a:r>
            <a:r>
              <a:rPr lang="cs-CZ" altLang="en-US" sz="3200" dirty="0"/>
              <a:t> by 2019. </a:t>
            </a:r>
          </a:p>
          <a:p>
            <a:pPr eaLnBrk="1" hangingPunct="1"/>
            <a:r>
              <a:rPr lang="cs-CZ" altLang="en-US" sz="3200" dirty="0" err="1"/>
              <a:t>Appendixes</a:t>
            </a:r>
            <a:r>
              <a:rPr lang="cs-CZ" altLang="en-US" sz="3200" dirty="0"/>
              <a:t> 1-3 </a:t>
            </a:r>
            <a:r>
              <a:rPr lang="cs-CZ" altLang="en-US" sz="3200" dirty="0" err="1"/>
              <a:t>with</a:t>
            </a:r>
            <a:r>
              <a:rPr lang="cs-CZ" altLang="en-US" sz="3200" dirty="0"/>
              <a:t> </a:t>
            </a:r>
            <a:r>
              <a:rPr lang="cs-CZ" altLang="en-US" sz="3200" dirty="0" err="1"/>
              <a:t>obligatory</a:t>
            </a:r>
            <a:r>
              <a:rPr lang="cs-CZ" altLang="en-US" sz="3200" dirty="0"/>
              <a:t> Data </a:t>
            </a:r>
            <a:r>
              <a:rPr lang="cs-CZ" altLang="en-US" sz="3200" dirty="0" err="1"/>
              <a:t>Themes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for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all</a:t>
            </a:r>
            <a:r>
              <a:rPr lang="cs-CZ" altLang="en-US" sz="3200" dirty="0"/>
              <a:t> EU </a:t>
            </a:r>
            <a:r>
              <a:rPr lang="cs-CZ" altLang="en-US" sz="3200" dirty="0" err="1"/>
              <a:t>Member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States</a:t>
            </a:r>
            <a:r>
              <a:rPr lang="cs-CZ" altLang="en-US" sz="3200" dirty="0"/>
              <a:t> (MS).</a:t>
            </a:r>
          </a:p>
          <a:p>
            <a:pPr eaLnBrk="1" hangingPunct="1"/>
            <a:endParaRPr lang="cs-CZ" altLang="en-US" dirty="0">
              <a:solidFill>
                <a:srgbClr val="FFFF00"/>
              </a:solidFill>
            </a:endParaRP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9850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836712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  <a:r>
              <a:rPr lang="en-US" sz="3200" dirty="0" err="1" smtClean="0"/>
              <a:t>zrodu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</a:t>
            </a:r>
            <a:r>
              <a:rPr lang="en-US" sz="3200" dirty="0" err="1" smtClean="0"/>
              <a:t>stál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tehdejší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Československo"/>
              </a:rPr>
              <a:t>Československo</a:t>
            </a:r>
            <a:r>
              <a:rPr lang="en-US" sz="3200" dirty="0" smtClean="0"/>
              <a:t> </a:t>
            </a:r>
            <a:r>
              <a:rPr lang="en-US" sz="3200" dirty="0" err="1" smtClean="0"/>
              <a:t>federální</a:t>
            </a:r>
            <a:r>
              <a:rPr lang="en-US" sz="3200" dirty="0" smtClean="0"/>
              <a:t> </a:t>
            </a:r>
            <a:r>
              <a:rPr lang="en-US" sz="3200" dirty="0" err="1" smtClean="0"/>
              <a:t>ministr</a:t>
            </a:r>
            <a:r>
              <a:rPr lang="en-US" sz="3200" dirty="0" smtClean="0"/>
              <a:t> </a:t>
            </a:r>
            <a:r>
              <a:rPr lang="en-US" sz="3200" dirty="0" err="1" smtClean="0"/>
              <a:t>životního</a:t>
            </a:r>
            <a:r>
              <a:rPr lang="en-US" sz="3200" dirty="0" smtClean="0"/>
              <a:t> </a:t>
            </a:r>
            <a:r>
              <a:rPr lang="en-US" sz="3200" dirty="0" err="1" smtClean="0"/>
              <a:t>prostředí</a:t>
            </a:r>
            <a:r>
              <a:rPr lang="en-US" sz="3200" dirty="0" smtClean="0"/>
              <a:t> </a:t>
            </a:r>
            <a:r>
              <a:rPr lang="en-US" sz="3200" dirty="0" smtClean="0">
                <a:hlinkClick r:id="rId3" tooltip="Josef Vavroušek"/>
              </a:rPr>
              <a:t>Josef </a:t>
            </a:r>
            <a:r>
              <a:rPr lang="en-US" sz="3200" dirty="0" err="1" smtClean="0">
                <a:hlinkClick r:id="rId3" tooltip="Josef Vavroušek"/>
              </a:rPr>
              <a:t>Vavroušek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</a:t>
            </a:r>
            <a:r>
              <a:rPr lang="en-US" sz="3200" dirty="0" err="1" smtClean="0"/>
              <a:t>vedl</a:t>
            </a:r>
            <a:r>
              <a:rPr lang="en-US" sz="3200" dirty="0" smtClean="0"/>
              <a:t> </a:t>
            </a:r>
            <a:r>
              <a:rPr lang="en-US" sz="3200" dirty="0" err="1" smtClean="0"/>
              <a:t>československou</a:t>
            </a:r>
            <a:r>
              <a:rPr lang="en-US" sz="3200" dirty="0" smtClean="0"/>
              <a:t> </a:t>
            </a:r>
            <a:r>
              <a:rPr lang="en-US" sz="3200" dirty="0" err="1" smtClean="0"/>
              <a:t>delegaci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>
              <a:effectLst/>
            </a:endParaRPr>
          </a:p>
          <a:p>
            <a:r>
              <a:rPr lang="en-US" sz="3200" dirty="0" err="1" smtClean="0">
                <a:effectLst/>
              </a:rPr>
              <a:t>Dokument</a:t>
            </a:r>
            <a:r>
              <a:rPr lang="en-US" sz="3200" dirty="0" smtClean="0">
                <a:effectLst/>
              </a:rPr>
              <a:t> je </a:t>
            </a:r>
            <a:r>
              <a:rPr lang="en-US" sz="3200" dirty="0" err="1" smtClean="0">
                <a:effectLst/>
              </a:rPr>
              <a:t>rozdělen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na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čtyři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sekce</a:t>
            </a:r>
            <a:r>
              <a:rPr lang="cs-CZ" sz="3200" dirty="0" smtClean="0"/>
              <a:t> (I až IV)</a:t>
            </a:r>
            <a:r>
              <a:rPr lang="en-US" sz="3200" dirty="0" smtClean="0">
                <a:effectLst/>
              </a:rPr>
              <a:t> ⁕</a:t>
            </a:r>
            <a:endParaRPr lang="cs-CZ" sz="3200" dirty="0" smtClean="0">
              <a:effectLst/>
            </a:endParaRPr>
          </a:p>
          <a:p>
            <a:endParaRPr lang="cs-CZ" sz="3200" dirty="0">
              <a:hlinkClick r:id="rId4"/>
            </a:endParaRPr>
          </a:p>
          <a:p>
            <a:r>
              <a:rPr lang="en-US" sz="3200" dirty="0" smtClean="0">
                <a:effectLst/>
                <a:hlinkClick r:id="rId4"/>
              </a:rPr>
              <a:t>http://cs.wikipedia.org/wiki/Agenda_21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2096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ovéPole 1"/>
          <p:cNvSpPr txBox="1">
            <a:spLocks noChangeArrowheads="1"/>
          </p:cNvSpPr>
          <p:nvPr/>
        </p:nvSpPr>
        <p:spPr bwMode="auto">
          <a:xfrm>
            <a:off x="357188" y="500063"/>
            <a:ext cx="8501062" cy="59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2800" dirty="0"/>
              <a:t>INSPIRE </a:t>
            </a:r>
            <a:r>
              <a:rPr lang="cs-CZ" altLang="en-US" sz="2800" dirty="0" err="1"/>
              <a:t>is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based</a:t>
            </a:r>
            <a:r>
              <a:rPr lang="cs-CZ" altLang="en-US" sz="2800" dirty="0"/>
              <a:t> on </a:t>
            </a:r>
            <a:r>
              <a:rPr lang="cs-CZ" altLang="en-US" sz="2800" dirty="0" err="1"/>
              <a:t>common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principles</a:t>
            </a:r>
            <a:r>
              <a:rPr lang="cs-CZ" altLang="en-US" sz="2800" dirty="0"/>
              <a:t>:</a:t>
            </a:r>
          </a:p>
          <a:p>
            <a:pPr eaLnBrk="1" hangingPunct="1"/>
            <a:endParaRPr lang="cs-CZ" altLang="en-US" sz="2800" b="1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Data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collected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only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once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kept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where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maintained</a:t>
            </a:r>
            <a:r>
              <a:rPr lang="cs-CZ" altLang="en-US" sz="2800" dirty="0"/>
              <a:t> most </a:t>
            </a:r>
            <a:r>
              <a:rPr lang="cs-CZ" altLang="en-US" sz="2800" dirty="0" err="1"/>
              <a:t>effectively</a:t>
            </a:r>
            <a:r>
              <a:rPr lang="cs-CZ" altLang="en-US" sz="2800" dirty="0"/>
              <a:t>.</a:t>
            </a:r>
          </a:p>
          <a:p>
            <a:pPr eaLnBrk="1" hangingPunct="1">
              <a:buFontTx/>
              <a:buChar char="-"/>
            </a:pPr>
            <a:endParaRPr lang="cs-CZ" altLang="en-US" sz="2800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possible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combine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seamless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spatial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from</a:t>
            </a:r>
            <a:r>
              <a:rPr lang="cs-CZ" altLang="en-US" sz="2800" dirty="0"/>
              <a:t> </a:t>
            </a:r>
            <a:r>
              <a:rPr lang="cs-CZ" altLang="en-US" sz="2800" dirty="0" err="1"/>
              <a:t>different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sources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across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Europe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share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with</a:t>
            </a:r>
            <a:r>
              <a:rPr lang="cs-CZ" altLang="en-US" sz="2800" dirty="0"/>
              <a:t> many </a:t>
            </a:r>
            <a:r>
              <a:rPr lang="cs-CZ" altLang="en-US" sz="2800" dirty="0" err="1"/>
              <a:t>users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applications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sz="2800" dirty="0"/>
          </a:p>
          <a:p>
            <a:pPr eaLnBrk="1" hangingPunct="1"/>
            <a:r>
              <a:rPr lang="cs-CZ" altLang="en-US" sz="2800" dirty="0"/>
              <a:t>-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possible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collected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</a:t>
            </a:r>
            <a:r>
              <a:rPr lang="cs-CZ" altLang="en-US" sz="2800" dirty="0"/>
              <a:t>/</a:t>
            </a:r>
            <a:r>
              <a:rPr lang="cs-CZ" altLang="en-US" sz="2800" dirty="0" err="1"/>
              <a:t>scale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shared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with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all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levels</a:t>
            </a:r>
            <a:r>
              <a:rPr lang="cs-CZ" altLang="en-US" sz="2800" dirty="0"/>
              <a:t>/</a:t>
            </a:r>
            <a:r>
              <a:rPr lang="cs-CZ" altLang="en-US" sz="2800" dirty="0" err="1"/>
              <a:t>scales</a:t>
            </a:r>
            <a:r>
              <a:rPr lang="cs-CZ" altLang="en-US" sz="2800" dirty="0"/>
              <a:t>; </a:t>
            </a:r>
            <a:r>
              <a:rPr lang="cs-CZ" altLang="en-US" sz="2800" dirty="0" err="1"/>
              <a:t>detailed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thorough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investigations</a:t>
            </a:r>
            <a:r>
              <a:rPr lang="cs-CZ" altLang="en-US" sz="2800" dirty="0"/>
              <a:t>, </a:t>
            </a:r>
            <a:r>
              <a:rPr lang="cs-CZ" altLang="en-US" sz="2800" dirty="0" err="1"/>
              <a:t>general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strategic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purposes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79957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ovéPole 1"/>
          <p:cNvSpPr txBox="1">
            <a:spLocks noChangeArrowheads="1"/>
          </p:cNvSpPr>
          <p:nvPr/>
        </p:nvSpPr>
        <p:spPr bwMode="auto">
          <a:xfrm>
            <a:off x="571500" y="642938"/>
            <a:ext cx="8286750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</a:pPr>
            <a:endParaRPr lang="cs-CZ" altLang="en-US" sz="2800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</a:t>
            </a:r>
            <a:r>
              <a:rPr lang="cs-CZ" altLang="en-US" sz="2800" dirty="0" err="1"/>
              <a:t>Geographic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needed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good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governance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all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readily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transparently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available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sz="2800" dirty="0"/>
          </a:p>
          <a:p>
            <a:pPr eaLnBrk="1" hangingPunct="1"/>
            <a:r>
              <a:rPr lang="cs-CZ" altLang="en-US" sz="2800" dirty="0"/>
              <a:t>- </a:t>
            </a:r>
            <a:r>
              <a:rPr lang="cs-CZ" altLang="en-US" sz="2800" dirty="0" err="1"/>
              <a:t>Easy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find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geographic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available</a:t>
            </a:r>
            <a:r>
              <a:rPr lang="cs-CZ" altLang="en-US" sz="2800" dirty="0"/>
              <a:t>, </a:t>
            </a:r>
            <a:r>
              <a:rPr lang="cs-CZ" altLang="en-US" sz="2800" dirty="0" err="1"/>
              <a:t>how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used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meet</a:t>
            </a:r>
            <a:r>
              <a:rPr lang="cs-CZ" altLang="en-US" sz="2800" dirty="0"/>
              <a:t> a </a:t>
            </a:r>
            <a:r>
              <a:rPr lang="cs-CZ" altLang="en-US" sz="2800" dirty="0" err="1"/>
              <a:t>particular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need</a:t>
            </a:r>
            <a:r>
              <a:rPr lang="cs-CZ" altLang="en-US" sz="2800" dirty="0"/>
              <a:t>, and </a:t>
            </a:r>
            <a:r>
              <a:rPr lang="cs-CZ" altLang="en-US" sz="2800" dirty="0" err="1"/>
              <a:t>under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which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conditions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acquired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used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8991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38200" y="838200"/>
            <a:ext cx="7620000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600" dirty="0"/>
              <a:t>The INSPIRE concept:</a:t>
            </a:r>
            <a:endParaRPr lang="cs-CZ" altLang="en-US" sz="3600" dirty="0"/>
          </a:p>
          <a:p>
            <a:pPr>
              <a:spcBef>
                <a:spcPct val="50000"/>
              </a:spcBef>
            </a:pPr>
            <a:endParaRPr lang="en-GB" altLang="en-US" sz="24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Availability</a:t>
            </a:r>
            <a:endParaRPr lang="cs-CZ" altLang="en-US" sz="28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Accessibility</a:t>
            </a:r>
            <a:r>
              <a:rPr lang="en-GB" altLang="en-US" sz="2800" dirty="0"/>
              <a:t> </a:t>
            </a:r>
            <a:endParaRPr lang="cs-CZ" altLang="en-US" sz="28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Legislation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rules</a:t>
            </a:r>
            <a:r>
              <a:rPr lang="cs-CZ" altLang="en-US" sz="2800" dirty="0"/>
              <a:t>.</a:t>
            </a:r>
            <a:endParaRPr lang="en-GB" altLang="en-US" sz="2800" dirty="0"/>
          </a:p>
          <a:p>
            <a:pPr algn="just">
              <a:spcBef>
                <a:spcPct val="50000"/>
              </a:spcBef>
            </a:pPr>
            <a:endParaRPr lang="en-GB" altLang="en-US" sz="2800" dirty="0"/>
          </a:p>
          <a:p>
            <a:pPr>
              <a:spcBef>
                <a:spcPct val="50000"/>
              </a:spcBef>
            </a:pPr>
            <a:r>
              <a:rPr lang="en-GB" altLang="en-US" sz="3600" dirty="0">
                <a:solidFill>
                  <a:srgbClr val="FFFF00"/>
                </a:solidFill>
              </a:rPr>
              <a:t> </a:t>
            </a:r>
            <a:endParaRPr lang="cs-CZ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047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906463"/>
            <a:ext cx="487363" cy="5591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863600" y="360363"/>
            <a:ext cx="7781925" cy="79375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Towards an Infrastructure for Spatial Information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chemeClr val="tx2"/>
                </a:solidFill>
              </a:rPr>
              <a:t/>
            </a:r>
            <a:br>
              <a:rPr lang="en-US" altLang="en-US" sz="2800">
                <a:solidFill>
                  <a:schemeClr val="tx2"/>
                </a:solidFill>
              </a:rPr>
            </a:b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50825" y="2133600"/>
            <a:ext cx="2449513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Standardisation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0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20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2000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059113" y="2133600"/>
            <a:ext cx="2519362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Harmonisation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300788" y="2133600"/>
            <a:ext cx="2519362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22325" indent="-3159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Integration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en-GB" altLang="en-US"/>
          </a:p>
          <a:p>
            <a:pPr eaLnBrk="1" hangingPunct="1">
              <a:spcBef>
                <a:spcPct val="20000"/>
              </a:spcBef>
            </a:pPr>
            <a:endParaRPr lang="en-US" altLang="en-US" sz="2000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6011863" y="981075"/>
            <a:ext cx="0" cy="5616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179388" y="981075"/>
            <a:ext cx="5976937" cy="863600"/>
          </a:xfrm>
          <a:prstGeom prst="rightArrow">
            <a:avLst>
              <a:gd name="adj1" fmla="val 49676"/>
              <a:gd name="adj2" fmla="val 96605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179388" y="1125538"/>
            <a:ext cx="30241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FF3300"/>
                </a:solidFill>
              </a:rPr>
              <a:t>From discovery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5292725" y="1125538"/>
            <a:ext cx="38512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2400">
                <a:solidFill>
                  <a:srgbClr val="FF3300"/>
                </a:solidFill>
              </a:rPr>
              <a:t>to   Full Interoperability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3276600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Geodetic Framework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Seamless data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Quality insurance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Certification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Updating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Data model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396875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Metadata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Discovery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Data Policies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Licensing Framework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Coordinating structures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>
            <a:off x="6516688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Catalog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View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Query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Object Access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Generalisation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Geo-Processing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3480924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762000" y="1828800"/>
            <a:ext cx="7696200" cy="403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Current status</a:t>
            </a:r>
            <a:br>
              <a:rPr lang="en-US" altLang="en-US" sz="4000" smtClean="0"/>
            </a:br>
            <a:r>
              <a:rPr lang="en-US" altLang="en-US" sz="2800" smtClean="0"/>
              <a:t>Architecture model</a:t>
            </a:r>
          </a:p>
        </p:txBody>
      </p:sp>
      <p:sp>
        <p:nvSpPr>
          <p:cNvPr id="46084" name="AutoShape 4"/>
          <p:cNvSpPr>
            <a:spLocks noChangeAspect="1" noChangeArrowheads="1" noTextEdit="1"/>
          </p:cNvSpPr>
          <p:nvPr/>
        </p:nvSpPr>
        <p:spPr bwMode="auto">
          <a:xfrm>
            <a:off x="2268538" y="-1684338"/>
            <a:ext cx="6400800" cy="435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5981700" y="5362575"/>
            <a:ext cx="1255713" cy="727075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579938" y="5362575"/>
            <a:ext cx="1254125" cy="727075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2381250" y="5272088"/>
            <a:ext cx="2051050" cy="976312"/>
          </a:xfrm>
          <a:prstGeom prst="flowChartMagneticDisk">
            <a:avLst/>
          </a:prstGeom>
          <a:gradFill rotWithShape="1">
            <a:gsLst>
              <a:gs pos="0">
                <a:srgbClr val="FCFDFC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635875" y="1447800"/>
            <a:ext cx="8985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Clients</a:t>
            </a:r>
            <a:endParaRPr lang="en-GB" altLang="en-US" sz="20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7308850" y="3357563"/>
            <a:ext cx="14208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Middleware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583488" y="5502275"/>
            <a:ext cx="9953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Servers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6105525" y="5646738"/>
            <a:ext cx="922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Features</a:t>
            </a:r>
            <a:endParaRPr lang="en-GB" altLang="en-US" sz="16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660900" y="5646738"/>
            <a:ext cx="1101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Coverages</a:t>
            </a:r>
            <a:endParaRPr lang="en-GB" altLang="en-US" sz="16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370263" y="4537075"/>
            <a:ext cx="1255712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Metadata update</a:t>
            </a:r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>
            <a:off x="1330325" y="3667125"/>
            <a:ext cx="1550988" cy="1050925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1479550" y="3830638"/>
            <a:ext cx="1549400" cy="1047750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8" name="AutoShape 16"/>
          <p:cNvSpPr>
            <a:spLocks noChangeArrowheads="1"/>
          </p:cNvSpPr>
          <p:nvPr/>
        </p:nvSpPr>
        <p:spPr bwMode="auto">
          <a:xfrm>
            <a:off x="1627188" y="3990975"/>
            <a:ext cx="1549400" cy="1047750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906588" y="4351338"/>
            <a:ext cx="977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Catalogs</a:t>
            </a:r>
            <a:endParaRPr lang="en-GB" altLang="en-US" sz="1600" b="1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4454525" y="4070350"/>
            <a:ext cx="21415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 b="1">
                <a:ea typeface="Times New Roman" pitchFamily="18" charset="0"/>
                <a:cs typeface="Tahoma" pitchFamily="34" charset="0"/>
              </a:rPr>
              <a:t>Geo-processing</a:t>
            </a:r>
            <a:endParaRPr lang="en-US" altLang="en-US" sz="1600" b="1"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600" b="1">
                <a:ea typeface="Times New Roman" pitchFamily="18" charset="0"/>
                <a:cs typeface="Tahoma" pitchFamily="34" charset="0"/>
              </a:rPr>
              <a:t>and catalog Services</a:t>
            </a:r>
          </a:p>
        </p:txBody>
      </p:sp>
      <p:sp>
        <p:nvSpPr>
          <p:cNvPr id="46099" name="AutoShape 19"/>
          <p:cNvSpPr>
            <a:spLocks noChangeArrowheads="1"/>
          </p:cNvSpPr>
          <p:nvPr/>
        </p:nvSpPr>
        <p:spPr bwMode="auto">
          <a:xfrm>
            <a:off x="4062413" y="1327150"/>
            <a:ext cx="1181100" cy="565150"/>
          </a:xfrm>
          <a:prstGeom prst="flowChartAlternateProcess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652963" y="1892300"/>
            <a:ext cx="0" cy="1050925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3176588" y="4475163"/>
            <a:ext cx="1255712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4432300" y="3830638"/>
            <a:ext cx="0" cy="644525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H="1">
            <a:off x="3124200" y="4876800"/>
            <a:ext cx="21336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 flipH="1">
            <a:off x="5256213" y="4876800"/>
            <a:ext cx="1587" cy="355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210050" y="2727325"/>
            <a:ext cx="2395538" cy="1344613"/>
            <a:chOff x="2652" y="1718"/>
            <a:chExt cx="1509" cy="847"/>
          </a:xfrm>
        </p:grpSpPr>
        <p:sp>
          <p:nvSpPr>
            <p:cNvPr id="46125" name="Rectangle 26"/>
            <p:cNvSpPr>
              <a:spLocks noChangeArrowheads="1"/>
            </p:cNvSpPr>
            <p:nvPr/>
          </p:nvSpPr>
          <p:spPr bwMode="auto">
            <a:xfrm>
              <a:off x="2652" y="1854"/>
              <a:ext cx="464" cy="40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6" name="Rectangle 27"/>
            <p:cNvSpPr>
              <a:spLocks noChangeArrowheads="1"/>
            </p:cNvSpPr>
            <p:nvPr/>
          </p:nvSpPr>
          <p:spPr bwMode="auto">
            <a:xfrm>
              <a:off x="2745" y="1955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7" name="Rectangle 28"/>
            <p:cNvSpPr>
              <a:spLocks noChangeArrowheads="1"/>
            </p:cNvSpPr>
            <p:nvPr/>
          </p:nvSpPr>
          <p:spPr bwMode="auto">
            <a:xfrm>
              <a:off x="2838" y="2056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8" name="Rectangle 29"/>
            <p:cNvSpPr>
              <a:spLocks noChangeArrowheads="1"/>
            </p:cNvSpPr>
            <p:nvPr/>
          </p:nvSpPr>
          <p:spPr bwMode="auto">
            <a:xfrm>
              <a:off x="2931" y="2158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9" name="Freeform 30"/>
            <p:cNvSpPr>
              <a:spLocks/>
            </p:cNvSpPr>
            <p:nvPr/>
          </p:nvSpPr>
          <p:spPr bwMode="auto">
            <a:xfrm>
              <a:off x="2976" y="1718"/>
              <a:ext cx="241" cy="237"/>
            </a:xfrm>
            <a:custGeom>
              <a:avLst/>
              <a:gdLst>
                <a:gd name="T0" fmla="*/ 31 w 248"/>
                <a:gd name="T1" fmla="*/ 135 h 224"/>
                <a:gd name="T2" fmla="*/ 31 w 248"/>
                <a:gd name="T3" fmla="*/ 34 h 224"/>
                <a:gd name="T4" fmla="*/ 218 w 248"/>
                <a:gd name="T5" fmla="*/ 34 h 224"/>
                <a:gd name="T6" fmla="*/ 171 w 248"/>
                <a:gd name="T7" fmla="*/ 237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224"/>
                <a:gd name="T14" fmla="*/ 248 w 248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224">
                  <a:moveTo>
                    <a:pt x="32" y="128"/>
                  </a:moveTo>
                  <a:cubicBezTo>
                    <a:pt x="16" y="88"/>
                    <a:pt x="0" y="48"/>
                    <a:pt x="32" y="32"/>
                  </a:cubicBezTo>
                  <a:cubicBezTo>
                    <a:pt x="64" y="16"/>
                    <a:pt x="200" y="0"/>
                    <a:pt x="224" y="32"/>
                  </a:cubicBezTo>
                  <a:cubicBezTo>
                    <a:pt x="248" y="64"/>
                    <a:pt x="212" y="144"/>
                    <a:pt x="176" y="224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Freeform 31"/>
            <p:cNvSpPr>
              <a:spLocks/>
            </p:cNvSpPr>
            <p:nvPr/>
          </p:nvSpPr>
          <p:spPr bwMode="auto">
            <a:xfrm>
              <a:off x="3210" y="1895"/>
              <a:ext cx="186" cy="212"/>
            </a:xfrm>
            <a:custGeom>
              <a:avLst/>
              <a:gdLst>
                <a:gd name="T0" fmla="*/ 0 w 192"/>
                <a:gd name="T1" fmla="*/ 110 h 200"/>
                <a:gd name="T2" fmla="*/ 93 w 192"/>
                <a:gd name="T3" fmla="*/ 8 h 200"/>
                <a:gd name="T4" fmla="*/ 186 w 192"/>
                <a:gd name="T5" fmla="*/ 59 h 200"/>
                <a:gd name="T6" fmla="*/ 93 w 192"/>
                <a:gd name="T7" fmla="*/ 212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200"/>
                <a:gd name="T14" fmla="*/ 192 w 192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200">
                  <a:moveTo>
                    <a:pt x="0" y="104"/>
                  </a:moveTo>
                  <a:cubicBezTo>
                    <a:pt x="32" y="60"/>
                    <a:pt x="64" y="16"/>
                    <a:pt x="96" y="8"/>
                  </a:cubicBezTo>
                  <a:cubicBezTo>
                    <a:pt x="128" y="0"/>
                    <a:pt x="192" y="24"/>
                    <a:pt x="192" y="56"/>
                  </a:cubicBezTo>
                  <a:cubicBezTo>
                    <a:pt x="192" y="88"/>
                    <a:pt x="144" y="144"/>
                    <a:pt x="96" y="200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Freeform 32"/>
            <p:cNvSpPr>
              <a:spLocks/>
            </p:cNvSpPr>
            <p:nvPr/>
          </p:nvSpPr>
          <p:spPr bwMode="auto">
            <a:xfrm>
              <a:off x="3303" y="2090"/>
              <a:ext cx="201" cy="169"/>
            </a:xfrm>
            <a:custGeom>
              <a:avLst/>
              <a:gdLst>
                <a:gd name="T0" fmla="*/ 0 w 208"/>
                <a:gd name="T1" fmla="*/ 68 h 160"/>
                <a:gd name="T2" fmla="*/ 186 w 208"/>
                <a:gd name="T3" fmla="*/ 17 h 160"/>
                <a:gd name="T4" fmla="*/ 93 w 208"/>
                <a:gd name="T5" fmla="*/ 169 h 160"/>
                <a:gd name="T6" fmla="*/ 0 60000 65536"/>
                <a:gd name="T7" fmla="*/ 0 60000 65536"/>
                <a:gd name="T8" fmla="*/ 0 60000 65536"/>
                <a:gd name="T9" fmla="*/ 0 w 208"/>
                <a:gd name="T10" fmla="*/ 0 h 160"/>
                <a:gd name="T11" fmla="*/ 208 w 208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160">
                  <a:moveTo>
                    <a:pt x="0" y="64"/>
                  </a:moveTo>
                  <a:cubicBezTo>
                    <a:pt x="88" y="32"/>
                    <a:pt x="176" y="0"/>
                    <a:pt x="192" y="16"/>
                  </a:cubicBezTo>
                  <a:cubicBezTo>
                    <a:pt x="208" y="32"/>
                    <a:pt x="152" y="96"/>
                    <a:pt x="96" y="160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Line 33"/>
            <p:cNvSpPr>
              <a:spLocks noChangeShapeType="1"/>
            </p:cNvSpPr>
            <p:nvPr/>
          </p:nvSpPr>
          <p:spPr bwMode="auto">
            <a:xfrm>
              <a:off x="3416" y="2365"/>
              <a:ext cx="745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 type="triangle" w="med" len="med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26" name="Line 34"/>
          <p:cNvSpPr>
            <a:spLocks noChangeShapeType="1"/>
          </p:cNvSpPr>
          <p:nvPr/>
        </p:nvSpPr>
        <p:spPr bwMode="auto">
          <a:xfrm>
            <a:off x="6629400" y="3733800"/>
            <a:ext cx="0" cy="14478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Line 35"/>
          <p:cNvSpPr>
            <a:spLocks noChangeShapeType="1"/>
          </p:cNvSpPr>
          <p:nvPr/>
        </p:nvSpPr>
        <p:spPr bwMode="auto">
          <a:xfrm flipV="1">
            <a:off x="5253038" y="1600200"/>
            <a:ext cx="1690687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 type="triangl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Line 36"/>
          <p:cNvSpPr>
            <a:spLocks noChangeShapeType="1"/>
          </p:cNvSpPr>
          <p:nvPr/>
        </p:nvSpPr>
        <p:spPr bwMode="auto">
          <a:xfrm>
            <a:off x="6934200" y="1600200"/>
            <a:ext cx="0" cy="2514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Line 37"/>
          <p:cNvSpPr>
            <a:spLocks noChangeShapeType="1"/>
          </p:cNvSpPr>
          <p:nvPr/>
        </p:nvSpPr>
        <p:spPr bwMode="auto">
          <a:xfrm>
            <a:off x="6934200" y="4876800"/>
            <a:ext cx="0" cy="3048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2211388" y="5232400"/>
            <a:ext cx="5238750" cy="1106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808038" y="5440363"/>
            <a:ext cx="124301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300">
              <a:solidFill>
                <a:srgbClr val="0033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Content</a:t>
            </a:r>
            <a:endParaRPr lang="en-US" altLang="en-US" sz="1400" b="1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Repositories </a:t>
            </a:r>
            <a:endParaRPr lang="en-GB" altLang="en-US" sz="1400" b="1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2547938" y="5105400"/>
            <a:ext cx="1760537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300">
              <a:solidFill>
                <a:srgbClr val="0033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3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Other data</a:t>
            </a:r>
          </a:p>
          <a:p>
            <a:pPr algn="ctr"/>
            <a:endParaRPr lang="en-US" altLang="en-US" sz="800" b="1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2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e.g., administrative,</a:t>
            </a:r>
            <a:endParaRPr lang="en-US" altLang="en-US" sz="1200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2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statistical, env. reporting</a:t>
            </a:r>
            <a:endParaRPr lang="en-GB" altLang="en-US" sz="12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3886200" y="5867400"/>
            <a:ext cx="3733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1200">
              <a:cs typeface="Times New Roman" pitchFamily="18" charset="0"/>
            </a:endParaRPr>
          </a:p>
          <a:p>
            <a:r>
              <a:rPr lang="en-GB" altLang="en-US" sz="1600">
                <a:cs typeface="Times New Roman" pitchFamily="18" charset="0"/>
              </a:rPr>
              <a:t>Distributed Geographic reference data</a:t>
            </a:r>
          </a:p>
          <a:p>
            <a:endParaRPr lang="en-GB" altLang="en-US" sz="1600">
              <a:cs typeface="Times New Roman" pitchFamily="18" charset="0"/>
            </a:endParaRPr>
          </a:p>
        </p:txBody>
      </p: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5486400" y="2549525"/>
            <a:ext cx="162718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Service chaining: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search, display, access, e-commerce,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….</a:t>
            </a:r>
          </a:p>
        </p:txBody>
      </p:sp>
      <p:sp>
        <p:nvSpPr>
          <p:cNvPr id="46115" name="Text Box 43"/>
          <p:cNvSpPr txBox="1">
            <a:spLocks noChangeArrowheads="1"/>
          </p:cNvSpPr>
          <p:nvPr/>
        </p:nvSpPr>
        <p:spPr bwMode="auto">
          <a:xfrm>
            <a:off x="1862138" y="1100138"/>
            <a:ext cx="21764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13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b="1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User applications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6673850" y="4030663"/>
            <a:ext cx="557213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8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Direct</a:t>
            </a:r>
            <a:endParaRPr lang="en-US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data</a:t>
            </a:r>
            <a:endParaRPr lang="en-US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access</a:t>
            </a:r>
            <a:endParaRPr lang="en-GB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2209800" y="1828800"/>
            <a:ext cx="24638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endParaRPr lang="en-GB" altLang="en-US" sz="12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Access to transformed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data, pictures, maps, reports, </a:t>
            </a: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multi-media content</a:t>
            </a: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1270000" y="3124200"/>
            <a:ext cx="2768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400">
                <a:ea typeface="Times New Roman" pitchFamily="18" charset="0"/>
                <a:cs typeface="Tahoma" pitchFamily="34" charset="0"/>
              </a:rPr>
              <a:t>Metadata search and retrieval for </a:t>
            </a:r>
          </a:p>
          <a:p>
            <a:pPr eaLnBrk="1" hangingPunct="1"/>
            <a:r>
              <a:rPr lang="en-GB" altLang="en-US" sz="1400">
                <a:ea typeface="Times New Roman" pitchFamily="18" charset="0"/>
                <a:cs typeface="Tahoma" pitchFamily="34" charset="0"/>
              </a:rPr>
              <a:t>data and services</a:t>
            </a:r>
          </a:p>
        </p:txBody>
      </p:sp>
      <p:sp>
        <p:nvSpPr>
          <p:cNvPr id="46119" name="Rectangle 47"/>
          <p:cNvSpPr>
            <a:spLocks noChangeArrowheads="1"/>
          </p:cNvSpPr>
          <p:nvPr/>
        </p:nvSpPr>
        <p:spPr bwMode="auto">
          <a:xfrm>
            <a:off x="0" y="1630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20" name="Rectangle 48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>
            <a:off x="914400" y="27432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2" name="Line 50"/>
          <p:cNvSpPr>
            <a:spLocks noChangeShapeType="1"/>
          </p:cNvSpPr>
          <p:nvPr/>
        </p:nvSpPr>
        <p:spPr bwMode="auto">
          <a:xfrm>
            <a:off x="914400" y="5105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23" name="Rectangle 51"/>
          <p:cNvSpPr>
            <a:spLocks noChangeArrowheads="1"/>
          </p:cNvSpPr>
          <p:nvPr/>
        </p:nvSpPr>
        <p:spPr bwMode="auto">
          <a:xfrm>
            <a:off x="762000" y="1989138"/>
            <a:ext cx="1066800" cy="3016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24" name="Text Box 52"/>
          <p:cNvSpPr txBox="1">
            <a:spLocks noChangeArrowheads="1"/>
          </p:cNvSpPr>
          <p:nvPr/>
        </p:nvSpPr>
        <p:spPr bwMode="auto">
          <a:xfrm>
            <a:off x="2840038" y="6553200"/>
            <a:ext cx="3719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600"/>
              <a:t>After the Digital Earth 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328439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799" grpId="0" animBg="1"/>
      <p:bldP spid="33800" grpId="0"/>
      <p:bldP spid="33801" grpId="0"/>
      <p:bldP spid="33802" grpId="0"/>
      <p:bldP spid="33803" grpId="0"/>
      <p:bldP spid="33804" grpId="0"/>
      <p:bldP spid="33805" grpId="0"/>
      <p:bldP spid="33806" grpId="0" animBg="1"/>
      <p:bldP spid="33807" grpId="0" animBg="1"/>
      <p:bldP spid="33808" grpId="0" animBg="1"/>
      <p:bldP spid="33809" grpId="0"/>
      <p:bldP spid="33810" grpId="0"/>
      <p:bldP spid="33812" grpId="0" animBg="1"/>
      <p:bldP spid="33813" grpId="0" animBg="1"/>
      <p:bldP spid="33814" grpId="0" animBg="1"/>
      <p:bldP spid="33815" grpId="0" animBg="1"/>
      <p:bldP spid="33816" grpId="0" animBg="1"/>
      <p:bldP spid="33826" grpId="0" animBg="1"/>
      <p:bldP spid="33827" grpId="0" animBg="1"/>
      <p:bldP spid="33828" grpId="0" animBg="1"/>
      <p:bldP spid="33829" grpId="0" animBg="1"/>
      <p:bldP spid="33830" grpId="0" animBg="1"/>
      <p:bldP spid="33831" grpId="0"/>
      <p:bldP spid="33832" grpId="0"/>
      <p:bldP spid="33833" grpId="0"/>
      <p:bldP spid="33834" grpId="0"/>
      <p:bldP spid="33836" grpId="0"/>
      <p:bldP spid="33837" grpId="0"/>
      <p:bldP spid="33838" grpId="0"/>
      <p:bldP spid="33841" grpId="0" animBg="1"/>
      <p:bldP spid="338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79208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eriod"/>
            </a:pPr>
            <a:r>
              <a:rPr lang="en-US" sz="3200" b="1" dirty="0" err="1" smtClean="0"/>
              <a:t>Sociální</a:t>
            </a:r>
            <a:r>
              <a:rPr lang="en-US" sz="3200" b="1" dirty="0" smtClean="0"/>
              <a:t> a </a:t>
            </a:r>
            <a:r>
              <a:rPr lang="en-US" sz="3200" b="1" dirty="0" err="1" smtClean="0"/>
              <a:t>ekonomické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rozměry</a:t>
            </a:r>
            <a:r>
              <a:rPr lang="en-US" sz="3200" dirty="0" smtClean="0"/>
              <a:t> (</a:t>
            </a:r>
            <a:r>
              <a:rPr lang="en-US" sz="3200" dirty="0" err="1" smtClean="0"/>
              <a:t>společenská</a:t>
            </a:r>
            <a:r>
              <a:rPr lang="en-US" sz="3200" dirty="0" smtClean="0"/>
              <a:t> a </a:t>
            </a:r>
            <a:r>
              <a:rPr lang="en-US" sz="3200" dirty="0" err="1" smtClean="0"/>
              <a:t>ekonomická</a:t>
            </a:r>
            <a:r>
              <a:rPr lang="en-US" sz="3200" dirty="0" smtClean="0"/>
              <a:t> </a:t>
            </a:r>
            <a:r>
              <a:rPr lang="en-US" sz="3200" dirty="0" err="1" smtClean="0"/>
              <a:t>sekce</a:t>
            </a:r>
            <a:r>
              <a:rPr lang="en-US" sz="3200" dirty="0" smtClean="0"/>
              <a:t> - 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endParaRPr lang="cs-CZ" sz="3200" dirty="0" smtClean="0"/>
          </a:p>
          <a:p>
            <a:r>
              <a:rPr lang="en-US" sz="3200" dirty="0" err="1" smtClean="0">
                <a:hlinkClick r:id="rId2" tooltip="Chudoba"/>
              </a:rPr>
              <a:t>chudoba</a:t>
            </a:r>
            <a:r>
              <a:rPr lang="en-US" sz="3200" dirty="0" smtClean="0"/>
              <a:t>, </a:t>
            </a:r>
            <a:r>
              <a:rPr lang="en-US" sz="3200" dirty="0" err="1" smtClean="0">
                <a:hlinkClick r:id="rId3" tooltip="Zdraví"/>
              </a:rPr>
              <a:t>zdraví</a:t>
            </a:r>
            <a:r>
              <a:rPr lang="en-US" sz="3200" dirty="0" smtClean="0"/>
              <a:t>, </a:t>
            </a:r>
            <a:r>
              <a:rPr lang="en-US" sz="3200" dirty="0" err="1" smtClean="0">
                <a:hlinkClick r:id="rId4" tooltip="Demografie"/>
              </a:rPr>
              <a:t>demografie</a:t>
            </a:r>
            <a:r>
              <a:rPr lang="en-US" sz="3200" dirty="0" smtClean="0"/>
              <a:t>, </a:t>
            </a:r>
            <a:r>
              <a:rPr lang="en-US" sz="3200" dirty="0" err="1" smtClean="0"/>
              <a:t>lidská</a:t>
            </a:r>
            <a:r>
              <a:rPr lang="en-US" sz="3200" dirty="0" smtClean="0"/>
              <a:t> </a:t>
            </a:r>
            <a:r>
              <a:rPr lang="en-US" sz="3200" dirty="0" err="1" smtClean="0"/>
              <a:t>sídla</a:t>
            </a:r>
            <a:r>
              <a:rPr lang="en-US" sz="3200" dirty="0" smtClean="0"/>
              <a:t>).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Tato </a:t>
            </a:r>
            <a:r>
              <a:rPr lang="en-US" sz="3200" dirty="0" err="1" smtClean="0"/>
              <a:t>část</a:t>
            </a:r>
            <a:r>
              <a:rPr lang="en-US" sz="3200" dirty="0" smtClean="0"/>
              <a:t> je </a:t>
            </a:r>
            <a:r>
              <a:rPr lang="en-US" sz="3200" dirty="0" err="1" smtClean="0"/>
              <a:t>rozdělena</a:t>
            </a:r>
            <a:r>
              <a:rPr lang="en-US" sz="3200" dirty="0" smtClean="0"/>
              <a:t> do </a:t>
            </a:r>
            <a:r>
              <a:rPr lang="en-US" sz="3200" b="1" dirty="0" err="1" smtClean="0"/>
              <a:t>šesti</a:t>
            </a:r>
            <a:r>
              <a:rPr lang="en-US" sz="3200" dirty="0" smtClean="0"/>
              <a:t> </a:t>
            </a:r>
            <a:r>
              <a:rPr lang="en-US" sz="3200" dirty="0" err="1" smtClean="0"/>
              <a:t>podčástí</a:t>
            </a:r>
            <a:r>
              <a:rPr lang="cs-CZ" sz="3200" dirty="0"/>
              <a:t>.</a:t>
            </a:r>
            <a:r>
              <a:rPr lang="en-US" sz="3200" dirty="0" smtClean="0"/>
              <a:t> </a:t>
            </a:r>
            <a:r>
              <a:rPr lang="cs-CZ" sz="3200" dirty="0" smtClean="0"/>
              <a:t>T</a:t>
            </a:r>
            <a:r>
              <a:rPr lang="en-US" sz="3200" dirty="0" err="1" smtClean="0"/>
              <a:t>émat</a:t>
            </a:r>
            <a:r>
              <a:rPr lang="cs-CZ" sz="3200" dirty="0" smtClean="0"/>
              <a:t>a</a:t>
            </a:r>
            <a:r>
              <a:rPr lang="en-US" sz="3200" dirty="0" smtClean="0"/>
              <a:t> a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: </a:t>
            </a:r>
            <a:endParaRPr lang="cs-CZ" sz="3200" dirty="0" smtClean="0"/>
          </a:p>
          <a:p>
            <a:r>
              <a:rPr lang="en-US" sz="3200" dirty="0" err="1" smtClean="0"/>
              <a:t>mezinárodní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spolupráce</a:t>
            </a:r>
            <a:r>
              <a:rPr lang="en-US" sz="3200" dirty="0" smtClean="0"/>
              <a:t> v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 </a:t>
            </a:r>
            <a:r>
              <a:rPr lang="en-US" sz="3200" dirty="0" err="1" smtClean="0"/>
              <a:t>boje</a:t>
            </a:r>
            <a:r>
              <a:rPr lang="en-US" sz="3200" dirty="0" smtClean="0"/>
              <a:t> </a:t>
            </a:r>
            <a:r>
              <a:rPr lang="en-US" sz="3200" dirty="0" err="1" smtClean="0"/>
              <a:t>proti</a:t>
            </a:r>
            <a:r>
              <a:rPr lang="en-US" sz="3200" dirty="0" smtClean="0"/>
              <a:t> </a:t>
            </a:r>
            <a:r>
              <a:rPr lang="en-US" sz="3200" dirty="0" err="1" smtClean="0"/>
              <a:t>chudobě</a:t>
            </a:r>
            <a:r>
              <a:rPr lang="en-US" sz="3200" dirty="0" smtClean="0"/>
              <a:t>, </a:t>
            </a:r>
            <a:r>
              <a:rPr lang="en-US" sz="3200" dirty="0" err="1" smtClean="0"/>
              <a:t>změna</a:t>
            </a:r>
            <a:r>
              <a:rPr lang="en-US" sz="3200" dirty="0" smtClean="0"/>
              <a:t> </a:t>
            </a:r>
            <a:r>
              <a:rPr lang="en-US" sz="3200" dirty="0" err="1" smtClean="0"/>
              <a:t>vzorců</a:t>
            </a:r>
            <a:r>
              <a:rPr lang="en-US" sz="3200" dirty="0" smtClean="0"/>
              <a:t> </a:t>
            </a:r>
            <a:r>
              <a:rPr lang="en-US" sz="3200" dirty="0" err="1" smtClean="0"/>
              <a:t>spotřeby</a:t>
            </a:r>
            <a:r>
              <a:rPr lang="en-US" sz="3200" dirty="0" smtClean="0"/>
              <a:t>, </a:t>
            </a:r>
            <a:r>
              <a:rPr lang="en-US" sz="3200" dirty="0" err="1" smtClean="0"/>
              <a:t>demografická</a:t>
            </a:r>
            <a:r>
              <a:rPr lang="en-US" sz="3200" dirty="0" smtClean="0"/>
              <a:t> </a:t>
            </a:r>
            <a:r>
              <a:rPr lang="en-US" sz="3200" dirty="0" err="1" smtClean="0"/>
              <a:t>problematika</a:t>
            </a:r>
            <a:r>
              <a:rPr lang="en-US" sz="3200" dirty="0" smtClean="0"/>
              <a:t> a </a:t>
            </a:r>
            <a:r>
              <a:rPr lang="en-US" sz="3200" dirty="0" err="1" smtClean="0"/>
              <a:t>integrace</a:t>
            </a:r>
            <a:r>
              <a:rPr lang="en-US" sz="3200" dirty="0" smtClean="0"/>
              <a:t> </a:t>
            </a:r>
            <a:r>
              <a:rPr lang="en-US" sz="3200" dirty="0" err="1" smtClean="0"/>
              <a:t>životního</a:t>
            </a:r>
            <a:r>
              <a:rPr lang="en-US" sz="3200" dirty="0" smtClean="0"/>
              <a:t> </a:t>
            </a:r>
            <a:r>
              <a:rPr lang="en-US" sz="3200" dirty="0" err="1" smtClean="0"/>
              <a:t>prostředí</a:t>
            </a:r>
            <a:r>
              <a:rPr lang="en-US" sz="3200" dirty="0" smtClean="0"/>
              <a:t> a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do </a:t>
            </a:r>
            <a:r>
              <a:rPr lang="en-US" sz="3200" dirty="0" err="1" smtClean="0"/>
              <a:t>politického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rozhodování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511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8136904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100" b="1" dirty="0" smtClean="0"/>
              <a:t>II. </a:t>
            </a:r>
            <a:r>
              <a:rPr lang="en-US" sz="3100" b="1" dirty="0" err="1" smtClean="0"/>
              <a:t>Uchování</a:t>
            </a:r>
            <a:r>
              <a:rPr lang="en-US" sz="3100" b="1" dirty="0" smtClean="0"/>
              <a:t> a </a:t>
            </a:r>
            <a:r>
              <a:rPr lang="en-US" sz="3100" b="1" dirty="0" err="1" smtClean="0"/>
              <a:t>šetrné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využívání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zdrojů</a:t>
            </a:r>
            <a:r>
              <a:rPr lang="en-US" sz="3100" b="1" dirty="0" smtClean="0"/>
              <a:t> a </a:t>
            </a:r>
            <a:r>
              <a:rPr lang="en-US" sz="3100" b="1" dirty="0" err="1" smtClean="0"/>
              <a:t>hospodaření</a:t>
            </a:r>
            <a:r>
              <a:rPr lang="en-US" sz="3100" b="1" dirty="0" smtClean="0"/>
              <a:t> s </a:t>
            </a:r>
            <a:r>
              <a:rPr lang="en-US" sz="3100" b="1" dirty="0" err="1" smtClean="0"/>
              <a:t>nimi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prospěch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rozvoje</a:t>
            </a:r>
            <a:r>
              <a:rPr lang="en-US" sz="3100" dirty="0" smtClean="0"/>
              <a:t> (</a:t>
            </a:r>
            <a:r>
              <a:rPr lang="en-US" sz="3100" dirty="0" err="1" smtClean="0"/>
              <a:t>ochrana</a:t>
            </a:r>
            <a:r>
              <a:rPr lang="en-US" sz="3100" dirty="0" smtClean="0"/>
              <a:t> a </a:t>
            </a:r>
            <a:r>
              <a:rPr lang="en-US" sz="3100" dirty="0" err="1" smtClean="0"/>
              <a:t>správa</a:t>
            </a:r>
            <a:r>
              <a:rPr lang="en-US" sz="3100" dirty="0" smtClean="0"/>
              <a:t> </a:t>
            </a:r>
            <a:r>
              <a:rPr lang="en-US" sz="3100" dirty="0" err="1" smtClean="0"/>
              <a:t>přírodních</a:t>
            </a:r>
            <a:r>
              <a:rPr lang="en-US" sz="3100" dirty="0" smtClean="0"/>
              <a:t> </a:t>
            </a:r>
            <a:r>
              <a:rPr lang="en-US" sz="3100" dirty="0" err="1" smtClean="0"/>
              <a:t>zdrojů</a:t>
            </a:r>
            <a:r>
              <a:rPr lang="en-US" sz="3100" dirty="0" smtClean="0"/>
              <a:t> - </a:t>
            </a:r>
            <a:r>
              <a:rPr lang="en-US" sz="3100" b="1" i="1" dirty="0" err="1" smtClean="0"/>
              <a:t>témata</a:t>
            </a:r>
            <a:r>
              <a:rPr lang="en-US" sz="3100" b="1" i="1" dirty="0" smtClean="0"/>
              <a:t>:</a:t>
            </a:r>
            <a:r>
              <a:rPr lang="en-US" sz="3100" dirty="0" smtClean="0"/>
              <a:t> </a:t>
            </a:r>
            <a:r>
              <a:rPr lang="en-US" sz="3100" dirty="0" err="1" smtClean="0">
                <a:hlinkClick r:id="rId2" tooltip="Atmosféra"/>
              </a:rPr>
              <a:t>atmosféra</a:t>
            </a:r>
            <a:r>
              <a:rPr lang="en-US" sz="3100" dirty="0" smtClean="0"/>
              <a:t>, </a:t>
            </a:r>
            <a:r>
              <a:rPr lang="en-US" sz="3100" dirty="0" err="1" smtClean="0"/>
              <a:t>deštné</a:t>
            </a:r>
            <a:r>
              <a:rPr lang="en-US" sz="3100" dirty="0" smtClean="0"/>
              <a:t> </a:t>
            </a:r>
            <a:r>
              <a:rPr lang="en-US" sz="3100" dirty="0" err="1" smtClean="0">
                <a:hlinkClick r:id="rId3" tooltip="Prales"/>
              </a:rPr>
              <a:t>pralesy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4" tooltip="Oceán"/>
              </a:rPr>
              <a:t>oceány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5" tooltip="Radioaktivní odpad"/>
              </a:rPr>
              <a:t>radioaktivní</a:t>
            </a:r>
            <a:r>
              <a:rPr lang="en-US" sz="3100" dirty="0" smtClean="0">
                <a:hlinkClick r:id="rId5" tooltip="Radioaktivní odpad"/>
              </a:rPr>
              <a:t> </a:t>
            </a:r>
            <a:r>
              <a:rPr lang="en-US" sz="3100" dirty="0" err="1" smtClean="0">
                <a:hlinkClick r:id="rId5" tooltip="Radioaktivní odpad"/>
              </a:rPr>
              <a:t>odpad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6" tooltip="Biologická diverzita"/>
              </a:rPr>
              <a:t>biodiverzita</a:t>
            </a:r>
            <a:r>
              <a:rPr lang="en-US" sz="3100" dirty="0" smtClean="0"/>
              <a:t>). </a:t>
            </a:r>
            <a:endParaRPr lang="cs-CZ" sz="3100" dirty="0"/>
          </a:p>
          <a:p>
            <a:r>
              <a:rPr lang="cs-CZ" sz="3100" dirty="0" smtClean="0"/>
              <a:t>N</a:t>
            </a:r>
            <a:r>
              <a:rPr lang="en-US" sz="3100" dirty="0" err="1" smtClean="0"/>
              <a:t>ejdelší</a:t>
            </a:r>
            <a:r>
              <a:rPr lang="en-US" sz="3100" dirty="0" smtClean="0"/>
              <a:t> </a:t>
            </a:r>
            <a:r>
              <a:rPr lang="en-US" sz="3100" dirty="0" err="1" smtClean="0"/>
              <a:t>část</a:t>
            </a:r>
            <a:r>
              <a:rPr lang="cs-CZ" sz="3100" dirty="0"/>
              <a:t> </a:t>
            </a:r>
            <a:r>
              <a:rPr lang="cs-CZ" sz="3100" dirty="0" smtClean="0"/>
              <a:t>-</a:t>
            </a:r>
            <a:r>
              <a:rPr lang="en-US" sz="3100" dirty="0" smtClean="0"/>
              <a:t> </a:t>
            </a:r>
            <a:r>
              <a:rPr lang="cs-CZ" sz="3100" dirty="0" smtClean="0"/>
              <a:t>13</a:t>
            </a:r>
            <a:r>
              <a:rPr lang="en-US" sz="3100" dirty="0" smtClean="0"/>
              <a:t> </a:t>
            </a:r>
            <a:r>
              <a:rPr lang="en-US" sz="3100" dirty="0" err="1" smtClean="0"/>
              <a:t>kapitol</a:t>
            </a:r>
            <a:r>
              <a:rPr lang="cs-CZ" sz="3100" dirty="0" smtClean="0"/>
              <a:t> - </a:t>
            </a:r>
            <a:r>
              <a:rPr lang="en-US" sz="3100" dirty="0" err="1" smtClean="0">
                <a:hlinkClick r:id="rId7" tooltip="Ekosystémová služba"/>
              </a:rPr>
              <a:t>ekosystémov</a:t>
            </a:r>
            <a:r>
              <a:rPr lang="cs-CZ" sz="3100" dirty="0" smtClean="0">
                <a:hlinkClick r:id="rId7" tooltip="Ekosystémová služba"/>
              </a:rPr>
              <a:t>é</a:t>
            </a:r>
            <a:r>
              <a:rPr lang="en-US" sz="3100" dirty="0" smtClean="0">
                <a:hlinkClick r:id="rId7" tooltip="Ekosystémová služba"/>
              </a:rPr>
              <a:t> </a:t>
            </a:r>
            <a:r>
              <a:rPr lang="en-US" sz="3100" dirty="0" err="1" smtClean="0">
                <a:hlinkClick r:id="rId7" tooltip="Ekosystémová služba"/>
              </a:rPr>
              <a:t>služb</a:t>
            </a:r>
            <a:r>
              <a:rPr lang="cs-CZ" sz="3100" dirty="0" smtClean="0"/>
              <a:t>y</a:t>
            </a:r>
            <a:r>
              <a:rPr lang="en-US" sz="3100" dirty="0" smtClean="0"/>
              <a:t>. </a:t>
            </a:r>
            <a:r>
              <a:rPr lang="en-US" sz="3100" dirty="0" err="1" smtClean="0"/>
              <a:t>Důraz</a:t>
            </a:r>
            <a:r>
              <a:rPr lang="en-US" sz="3100" dirty="0" smtClean="0"/>
              <a:t> </a:t>
            </a:r>
            <a:r>
              <a:rPr lang="en-US" sz="3100" dirty="0" err="1" smtClean="0"/>
              <a:t>na</a:t>
            </a:r>
            <a:r>
              <a:rPr lang="cs-CZ" sz="3100" dirty="0" smtClean="0"/>
              <a:t>:-</a:t>
            </a:r>
            <a:r>
              <a:rPr lang="en-US" sz="3100" dirty="0" smtClean="0"/>
              <a:t> </a:t>
            </a:r>
            <a:r>
              <a:rPr lang="en-US" sz="3100" dirty="0" err="1" smtClean="0"/>
              <a:t>ochranu</a:t>
            </a:r>
            <a:r>
              <a:rPr lang="en-US" sz="3100" dirty="0" smtClean="0"/>
              <a:t> </a:t>
            </a:r>
            <a:r>
              <a:rPr lang="en-US" sz="3100" dirty="0" err="1" smtClean="0"/>
              <a:t>atmosféry</a:t>
            </a:r>
            <a:r>
              <a:rPr lang="en-US" sz="3100" dirty="0" smtClean="0"/>
              <a:t>,</a:t>
            </a:r>
            <a:r>
              <a:rPr lang="cs-CZ" sz="3100" dirty="0" smtClean="0"/>
              <a:t> </a:t>
            </a:r>
            <a:r>
              <a:rPr lang="en-US" sz="3100" dirty="0" err="1" smtClean="0"/>
              <a:t>proble</a:t>
            </a:r>
            <a:r>
              <a:rPr lang="cs-CZ" sz="3100" dirty="0" smtClean="0"/>
              <a:t>-</a:t>
            </a:r>
            <a:r>
              <a:rPr lang="en-US" sz="3100" dirty="0" err="1" smtClean="0"/>
              <a:t>matiku</a:t>
            </a:r>
            <a:r>
              <a:rPr lang="en-US" sz="3100" dirty="0" smtClean="0"/>
              <a:t> </a:t>
            </a:r>
            <a:r>
              <a:rPr lang="en-US" sz="3100" dirty="0" err="1" smtClean="0"/>
              <a:t>hospodaření</a:t>
            </a:r>
            <a:r>
              <a:rPr lang="en-US" sz="3100" dirty="0" smtClean="0"/>
              <a:t> s </a:t>
            </a:r>
            <a:r>
              <a:rPr lang="en-US" sz="3100" dirty="0" err="1" smtClean="0"/>
              <a:t>územními</a:t>
            </a:r>
            <a:r>
              <a:rPr lang="en-US" sz="3100" dirty="0" smtClean="0"/>
              <a:t> </a:t>
            </a:r>
            <a:r>
              <a:rPr lang="en-US" sz="3100" dirty="0" err="1" smtClean="0"/>
              <a:t>zdroji</a:t>
            </a:r>
            <a:r>
              <a:rPr lang="en-US" sz="3100" dirty="0" smtClean="0"/>
              <a:t> (</a:t>
            </a:r>
            <a:r>
              <a:rPr lang="en-US" sz="3100" dirty="0" err="1" smtClean="0"/>
              <a:t>deforestace</a:t>
            </a:r>
            <a:r>
              <a:rPr lang="en-US" sz="3100" dirty="0" smtClean="0"/>
              <a:t> a </a:t>
            </a:r>
            <a:r>
              <a:rPr lang="en-US" sz="3100" dirty="0" err="1" smtClean="0"/>
              <a:t>desertifikace</a:t>
            </a:r>
            <a:r>
              <a:rPr lang="en-US" sz="3100" dirty="0" smtClean="0"/>
              <a:t>), </a:t>
            </a:r>
            <a:r>
              <a:rPr lang="en-US" sz="3100" dirty="0" err="1" smtClean="0"/>
              <a:t>uchování</a:t>
            </a:r>
            <a:r>
              <a:rPr lang="en-US" sz="3100" dirty="0" smtClean="0"/>
              <a:t> </a:t>
            </a:r>
            <a:r>
              <a:rPr lang="en-US" sz="3100" dirty="0" err="1" smtClean="0"/>
              <a:t>biodiverzity</a:t>
            </a:r>
            <a:r>
              <a:rPr lang="en-US" sz="3100" dirty="0" smtClean="0"/>
              <a:t>, </a:t>
            </a:r>
            <a:r>
              <a:rPr lang="en-US" sz="3100" dirty="0" err="1" smtClean="0"/>
              <a:t>ochranu</a:t>
            </a:r>
            <a:r>
              <a:rPr lang="en-US" sz="3100" dirty="0" smtClean="0"/>
              <a:t> </a:t>
            </a:r>
            <a:r>
              <a:rPr lang="en-US" sz="3100" dirty="0" err="1" smtClean="0"/>
              <a:t>vodních</a:t>
            </a:r>
            <a:r>
              <a:rPr lang="en-US" sz="3100" dirty="0" smtClean="0"/>
              <a:t> </a:t>
            </a:r>
            <a:r>
              <a:rPr lang="en-US" sz="3100" dirty="0" err="1" smtClean="0"/>
              <a:t>zdrojů,environ</a:t>
            </a:r>
            <a:r>
              <a:rPr lang="cs-CZ" sz="3100" dirty="0" smtClean="0"/>
              <a:t>-</a:t>
            </a:r>
            <a:r>
              <a:rPr lang="en-US" sz="3100" dirty="0" err="1" smtClean="0"/>
              <a:t>mentálně</a:t>
            </a:r>
            <a:r>
              <a:rPr lang="en-US" sz="3100" dirty="0" smtClean="0"/>
              <a:t> </a:t>
            </a:r>
            <a:r>
              <a:rPr lang="en-US" sz="3100" dirty="0" err="1" smtClean="0"/>
              <a:t>šetrnější</a:t>
            </a:r>
            <a:r>
              <a:rPr lang="en-US" sz="3100" dirty="0" smtClean="0"/>
              <a:t> </a:t>
            </a:r>
            <a:r>
              <a:rPr lang="en-US" sz="3100" dirty="0" err="1" smtClean="0"/>
              <a:t>nakládání</a:t>
            </a:r>
            <a:r>
              <a:rPr lang="en-US" sz="3100" dirty="0" smtClean="0"/>
              <a:t> s </a:t>
            </a:r>
            <a:r>
              <a:rPr lang="en-US" sz="3100" dirty="0" err="1" smtClean="0"/>
              <a:t>odpady</a:t>
            </a:r>
            <a:r>
              <a:rPr lang="en-US" sz="3100" dirty="0" smtClean="0"/>
              <a:t> a </a:t>
            </a:r>
            <a:r>
              <a:rPr lang="en-US" sz="3100" dirty="0" err="1" smtClean="0"/>
              <a:t>chemickými</a:t>
            </a:r>
            <a:r>
              <a:rPr lang="en-US" sz="3100" dirty="0" smtClean="0"/>
              <a:t> </a:t>
            </a:r>
            <a:r>
              <a:rPr lang="en-US" sz="3100" dirty="0" err="1" smtClean="0"/>
              <a:t>látkami</a:t>
            </a:r>
            <a:r>
              <a:rPr lang="en-US" sz="3100" dirty="0" smtClean="0"/>
              <a:t>, </a:t>
            </a:r>
            <a:r>
              <a:rPr lang="en-US" sz="3100" dirty="0" err="1" smtClean="0"/>
              <a:t>envi</a:t>
            </a:r>
            <a:r>
              <a:rPr lang="cs-CZ" sz="3100" dirty="0" smtClean="0"/>
              <a:t>.</a:t>
            </a:r>
            <a:r>
              <a:rPr lang="en-US" sz="3100" dirty="0" smtClean="0"/>
              <a:t> </a:t>
            </a:r>
            <a:r>
              <a:rPr lang="en-US" sz="3100" dirty="0" err="1" smtClean="0"/>
              <a:t>šetrnější</a:t>
            </a:r>
            <a:r>
              <a:rPr lang="en-US" sz="3100" dirty="0" smtClean="0"/>
              <a:t> </a:t>
            </a:r>
            <a:r>
              <a:rPr lang="en-US" sz="3100" dirty="0" err="1" smtClean="0"/>
              <a:t>využívání</a:t>
            </a:r>
            <a:r>
              <a:rPr lang="en-US" sz="3100" dirty="0" smtClean="0"/>
              <a:t> </a:t>
            </a:r>
            <a:r>
              <a:rPr lang="en-US" sz="3100" dirty="0" err="1" smtClean="0"/>
              <a:t>biotechnologií</a:t>
            </a:r>
            <a:r>
              <a:rPr lang="en-US" sz="3100" dirty="0" smtClean="0"/>
              <a:t> a </a:t>
            </a:r>
            <a:r>
              <a:rPr lang="en-US" sz="3100" dirty="0" err="1" smtClean="0"/>
              <a:t>podporu</a:t>
            </a:r>
            <a:r>
              <a:rPr lang="en-US" sz="3100" dirty="0" smtClean="0"/>
              <a:t> </a:t>
            </a:r>
            <a:r>
              <a:rPr lang="en-US" sz="3100" dirty="0" err="1" smtClean="0"/>
              <a:t>udržitelného</a:t>
            </a:r>
            <a:r>
              <a:rPr lang="en-US" sz="3100" dirty="0" smtClean="0"/>
              <a:t> </a:t>
            </a:r>
            <a:r>
              <a:rPr lang="en-US" sz="3100" dirty="0" err="1" smtClean="0"/>
              <a:t>rozvoje</a:t>
            </a:r>
            <a:r>
              <a:rPr lang="en-US" sz="3100" dirty="0" smtClean="0"/>
              <a:t> </a:t>
            </a:r>
            <a:r>
              <a:rPr lang="en-US" sz="3100" dirty="0" err="1" smtClean="0"/>
              <a:t>zemědělství</a:t>
            </a:r>
            <a:r>
              <a:rPr lang="en-US" sz="3100" dirty="0" smtClean="0"/>
              <a:t> a </a:t>
            </a:r>
            <a:r>
              <a:rPr lang="en-US" sz="3100" dirty="0" err="1" smtClean="0"/>
              <a:t>venkova</a:t>
            </a:r>
            <a:r>
              <a:rPr lang="en-US" sz="3100" dirty="0" smtClean="0"/>
              <a:t>.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86969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III. </a:t>
            </a:r>
            <a:r>
              <a:rPr lang="en-US" sz="3200" b="1" dirty="0" err="1" smtClean="0"/>
              <a:t>Posilování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úlohy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důležitých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skupin</a:t>
            </a:r>
            <a:r>
              <a:rPr lang="en-US" sz="3200" dirty="0" smtClean="0"/>
              <a:t> (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r>
              <a:rPr lang="en-US" sz="3200" dirty="0" err="1" smtClean="0"/>
              <a:t>ženská</a:t>
            </a:r>
            <a:r>
              <a:rPr lang="en-US" sz="3200" dirty="0" smtClean="0"/>
              <a:t> </a:t>
            </a:r>
            <a:r>
              <a:rPr lang="en-US" sz="3200" dirty="0" err="1" smtClean="0"/>
              <a:t>hnutí</a:t>
            </a:r>
            <a:r>
              <a:rPr lang="en-US" sz="3200" dirty="0" smtClean="0"/>
              <a:t>, </a:t>
            </a:r>
            <a:r>
              <a:rPr lang="en-US" sz="3200" dirty="0" err="1" smtClean="0"/>
              <a:t>ochrana</a:t>
            </a:r>
            <a:r>
              <a:rPr lang="en-US" sz="3200" dirty="0" smtClean="0"/>
              <a:t> </a:t>
            </a:r>
            <a:r>
              <a:rPr lang="en-US" sz="3200" dirty="0" err="1" smtClean="0"/>
              <a:t>dětí</a:t>
            </a:r>
            <a:r>
              <a:rPr lang="en-US" sz="3200" dirty="0" smtClean="0"/>
              <a:t>, </a:t>
            </a:r>
            <a:r>
              <a:rPr lang="en-US" sz="3200" dirty="0" err="1" smtClean="0"/>
              <a:t>dělníci</a:t>
            </a:r>
            <a:r>
              <a:rPr lang="en-US" sz="3200" dirty="0" smtClean="0"/>
              <a:t> a </a:t>
            </a:r>
            <a:r>
              <a:rPr lang="en-US" sz="3200" dirty="0" err="1" smtClean="0"/>
              <a:t>zemědělci</a:t>
            </a:r>
            <a:r>
              <a:rPr lang="en-US" sz="3200" dirty="0" smtClean="0"/>
              <a:t> v </a:t>
            </a:r>
            <a:r>
              <a:rPr lang="en-US" sz="3200" dirty="0" err="1" smtClean="0"/>
              <a:t>rozvojových</a:t>
            </a:r>
            <a:r>
              <a:rPr lang="en-US" sz="3200" dirty="0" smtClean="0"/>
              <a:t> </a:t>
            </a:r>
            <a:r>
              <a:rPr lang="en-US" sz="3200" dirty="0" err="1" smtClean="0"/>
              <a:t>zemích</a:t>
            </a:r>
            <a:r>
              <a:rPr lang="en-US" sz="3200" dirty="0" smtClean="0"/>
              <a:t>). </a:t>
            </a:r>
            <a:r>
              <a:rPr lang="cs-CZ" sz="3200" dirty="0"/>
              <a:t>D</a:t>
            </a:r>
            <a:r>
              <a:rPr lang="en-US" sz="3200" dirty="0" err="1" smtClean="0"/>
              <a:t>eset</a:t>
            </a:r>
            <a:r>
              <a:rPr lang="en-US" sz="3200" dirty="0" smtClean="0"/>
              <a:t> </a:t>
            </a:r>
            <a:r>
              <a:rPr lang="en-US" sz="3200" dirty="0" err="1" smtClean="0"/>
              <a:t>podčást</a:t>
            </a:r>
            <a:r>
              <a:rPr lang="cs-CZ" sz="3200" dirty="0" smtClean="0"/>
              <a:t>í</a:t>
            </a:r>
            <a:r>
              <a:rPr lang="en-US" sz="3200" dirty="0" smtClean="0"/>
              <a:t> – </a:t>
            </a:r>
            <a:r>
              <a:rPr lang="en-US" sz="3200" dirty="0" err="1" smtClean="0"/>
              <a:t>potřeb</a:t>
            </a:r>
            <a:r>
              <a:rPr lang="cs-CZ" sz="3200" dirty="0" smtClean="0"/>
              <a:t>a </a:t>
            </a:r>
            <a:r>
              <a:rPr lang="en-US" sz="3200" dirty="0" err="1" smtClean="0"/>
              <a:t>podpory</a:t>
            </a:r>
            <a:r>
              <a:rPr lang="en-US" sz="3200" dirty="0" smtClean="0"/>
              <a:t> </a:t>
            </a:r>
            <a:r>
              <a:rPr lang="en-US" sz="3200" dirty="0" err="1" smtClean="0"/>
              <a:t>stakeholderů</a:t>
            </a:r>
            <a:r>
              <a:rPr lang="en-US" sz="3200" dirty="0" smtClean="0"/>
              <a:t> a </a:t>
            </a:r>
            <a:r>
              <a:rPr lang="en-US" sz="3200" dirty="0" err="1" smtClean="0"/>
              <a:t>identifikuje</a:t>
            </a:r>
            <a:r>
              <a:rPr lang="en-US" sz="3200" dirty="0" smtClean="0"/>
              <a:t> </a:t>
            </a:r>
            <a:r>
              <a:rPr lang="cs-CZ" sz="3200" dirty="0" smtClean="0"/>
              <a:t>9</a:t>
            </a:r>
            <a:r>
              <a:rPr lang="en-US" sz="3200" dirty="0" smtClean="0"/>
              <a:t> </a:t>
            </a:r>
            <a:r>
              <a:rPr lang="en-US" sz="3200" i="1" dirty="0" err="1" smtClean="0"/>
              <a:t>hlavních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skupin</a:t>
            </a:r>
            <a:r>
              <a:rPr lang="en-US" sz="3200" dirty="0" smtClean="0"/>
              <a:t>,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které</a:t>
            </a:r>
            <a:r>
              <a:rPr lang="en-US" sz="3200" dirty="0" smtClean="0"/>
              <a:t> je </a:t>
            </a:r>
            <a:r>
              <a:rPr lang="en-US" sz="3200" dirty="0" err="1" smtClean="0"/>
              <a:t>třeba</a:t>
            </a:r>
            <a:r>
              <a:rPr lang="en-US" sz="3200" dirty="0" smtClean="0"/>
              <a:t> </a:t>
            </a:r>
            <a:r>
              <a:rPr lang="en-US" sz="3200" dirty="0" err="1" smtClean="0"/>
              <a:t>zaměřit</a:t>
            </a:r>
            <a:r>
              <a:rPr lang="en-US" sz="3200" dirty="0" smtClean="0"/>
              <a:t> </a:t>
            </a:r>
            <a:r>
              <a:rPr lang="en-US" sz="3200" dirty="0" err="1" smtClean="0"/>
              <a:t>pozornost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err="1" smtClean="0"/>
              <a:t>Následuje</a:t>
            </a:r>
            <a:r>
              <a:rPr lang="en-US" sz="3200" dirty="0" smtClean="0"/>
              <a:t> </a:t>
            </a:r>
            <a:r>
              <a:rPr lang="en-US" sz="3200" dirty="0" err="1" smtClean="0"/>
              <a:t>popis</a:t>
            </a:r>
            <a:r>
              <a:rPr lang="en-US" sz="3200" dirty="0" smtClean="0"/>
              <a:t> </a:t>
            </a:r>
            <a:r>
              <a:rPr lang="en-US" sz="3200" dirty="0" err="1" smtClean="0"/>
              <a:t>úlohy</a:t>
            </a:r>
            <a:r>
              <a:rPr lang="en-US" sz="3200" dirty="0" smtClean="0"/>
              <a:t> </a:t>
            </a:r>
            <a:r>
              <a:rPr lang="en-US" sz="3200" dirty="0" err="1" smtClean="0"/>
              <a:t>jednotlivých</a:t>
            </a:r>
            <a:r>
              <a:rPr lang="en-US" sz="3200" dirty="0" smtClean="0"/>
              <a:t> </a:t>
            </a:r>
            <a:r>
              <a:rPr lang="en-US" sz="3200" dirty="0" err="1" smtClean="0"/>
              <a:t>aktérů</a:t>
            </a:r>
            <a:r>
              <a:rPr lang="en-US" sz="3200" dirty="0" smtClean="0"/>
              <a:t> v </a:t>
            </a:r>
            <a:r>
              <a:rPr lang="en-US" sz="3200" dirty="0" err="1" smtClean="0"/>
              <a:t>udržitelném</a:t>
            </a:r>
            <a:r>
              <a:rPr lang="en-US" sz="3200" dirty="0" smtClean="0"/>
              <a:t> </a:t>
            </a:r>
            <a:r>
              <a:rPr lang="en-US" sz="3200" dirty="0" err="1" smtClean="0"/>
              <a:t>rozvoji</a:t>
            </a:r>
            <a:r>
              <a:rPr lang="en-US" sz="3200" dirty="0" smtClean="0"/>
              <a:t> (</a:t>
            </a:r>
            <a:r>
              <a:rPr lang="en-US" sz="3200" dirty="0" err="1" smtClean="0"/>
              <a:t>tedy</a:t>
            </a:r>
            <a:r>
              <a:rPr lang="en-US" sz="3200" dirty="0" smtClean="0"/>
              <a:t> </a:t>
            </a:r>
            <a:r>
              <a:rPr lang="en-US" sz="3200" dirty="0" err="1" smtClean="0"/>
              <a:t>žen</a:t>
            </a:r>
            <a:r>
              <a:rPr lang="en-US" sz="3200" dirty="0" smtClean="0"/>
              <a:t>, </a:t>
            </a:r>
            <a:r>
              <a:rPr lang="en-US" sz="3200" dirty="0" err="1" smtClean="0"/>
              <a:t>dětí</a:t>
            </a:r>
            <a:r>
              <a:rPr lang="en-US" sz="3200" dirty="0" smtClean="0"/>
              <a:t> a </a:t>
            </a:r>
            <a:r>
              <a:rPr lang="en-US" sz="3200" dirty="0" err="1" smtClean="0"/>
              <a:t>mládeže</a:t>
            </a:r>
            <a:r>
              <a:rPr lang="en-US" sz="3200" dirty="0" smtClean="0"/>
              <a:t>, </a:t>
            </a:r>
            <a:r>
              <a:rPr lang="en-US" sz="3200" dirty="0" err="1" smtClean="0"/>
              <a:t>domorodých</a:t>
            </a:r>
            <a:r>
              <a:rPr lang="en-US" sz="3200" dirty="0" smtClean="0"/>
              <a:t> </a:t>
            </a:r>
            <a:r>
              <a:rPr lang="en-US" sz="3200" dirty="0" err="1" smtClean="0"/>
              <a:t>obyvatel</a:t>
            </a:r>
            <a:r>
              <a:rPr lang="en-US" sz="3200" dirty="0" smtClean="0"/>
              <a:t>, </a:t>
            </a:r>
            <a:r>
              <a:rPr lang="en-US" sz="3200" dirty="0" err="1" smtClean="0"/>
              <a:t>nevládních</a:t>
            </a:r>
            <a:r>
              <a:rPr lang="en-US" sz="3200" dirty="0" smtClean="0"/>
              <a:t> </a:t>
            </a:r>
            <a:r>
              <a:rPr lang="en-US" sz="3200" dirty="0" err="1" smtClean="0"/>
              <a:t>organizací</a:t>
            </a:r>
            <a:r>
              <a:rPr lang="en-US" sz="3200" dirty="0" smtClean="0"/>
              <a:t>, </a:t>
            </a:r>
            <a:r>
              <a:rPr lang="en-US" sz="3200" dirty="0" err="1" smtClean="0"/>
              <a:t>pracujících</a:t>
            </a:r>
            <a:r>
              <a:rPr lang="en-US" sz="3200" dirty="0" smtClean="0"/>
              <a:t> a </a:t>
            </a:r>
            <a:r>
              <a:rPr lang="en-US" sz="3200" dirty="0" err="1" smtClean="0"/>
              <a:t>jejich</a:t>
            </a:r>
            <a:r>
              <a:rPr lang="en-US" sz="3200" dirty="0" smtClean="0"/>
              <a:t> </a:t>
            </a:r>
            <a:r>
              <a:rPr lang="en-US" sz="3200" dirty="0" err="1" smtClean="0"/>
              <a:t>odborů</a:t>
            </a:r>
            <a:r>
              <a:rPr lang="en-US" sz="3200" dirty="0" smtClean="0"/>
              <a:t>, </a:t>
            </a:r>
            <a:r>
              <a:rPr lang="en-US" sz="3200" dirty="0" err="1" smtClean="0"/>
              <a:t>podnikatelského</a:t>
            </a:r>
            <a:r>
              <a:rPr lang="en-US" sz="3200" dirty="0" smtClean="0"/>
              <a:t> </a:t>
            </a:r>
            <a:r>
              <a:rPr lang="en-US" sz="3200" dirty="0" err="1" smtClean="0"/>
              <a:t>sektoru</a:t>
            </a:r>
            <a:r>
              <a:rPr lang="en-US" sz="3200" dirty="0" smtClean="0"/>
              <a:t>, </a:t>
            </a:r>
            <a:r>
              <a:rPr lang="en-US" sz="3200" dirty="0" err="1" smtClean="0"/>
              <a:t>vědecké</a:t>
            </a:r>
            <a:r>
              <a:rPr lang="en-US" sz="3200" dirty="0" smtClean="0"/>
              <a:t> a </a:t>
            </a:r>
            <a:r>
              <a:rPr lang="en-US" sz="3200" dirty="0" err="1" smtClean="0"/>
              <a:t>technické</a:t>
            </a:r>
            <a:r>
              <a:rPr lang="en-US" sz="3200" dirty="0" smtClean="0"/>
              <a:t> </a:t>
            </a:r>
            <a:r>
              <a:rPr lang="en-US" sz="3200" dirty="0" err="1" smtClean="0"/>
              <a:t>sféry</a:t>
            </a:r>
            <a:r>
              <a:rPr lang="en-US" sz="3200" dirty="0" smtClean="0"/>
              <a:t> a </a:t>
            </a:r>
            <a:r>
              <a:rPr lang="en-US" sz="3200" dirty="0" err="1" smtClean="0"/>
              <a:t>úlohu</a:t>
            </a:r>
            <a:r>
              <a:rPr lang="en-US" sz="3200" dirty="0" smtClean="0"/>
              <a:t> </a:t>
            </a:r>
            <a:r>
              <a:rPr lang="en-US" sz="3200" dirty="0" err="1" smtClean="0"/>
              <a:t>zemědělců</a:t>
            </a:r>
            <a:r>
              <a:rPr lang="en-US" sz="3200" dirty="0" smtClean="0"/>
              <a:t>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932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20688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/>
          </a:p>
          <a:p>
            <a:r>
              <a:rPr lang="en-US" sz="3200" dirty="0" smtClean="0"/>
              <a:t>V </a:t>
            </a:r>
            <a:r>
              <a:rPr lang="en-US" sz="3200" dirty="0" err="1" smtClean="0"/>
              <a:t>rámci</a:t>
            </a:r>
            <a:r>
              <a:rPr lang="en-US" sz="3200" dirty="0" smtClean="0"/>
              <a:t> </a:t>
            </a:r>
            <a:r>
              <a:rPr lang="en-US" sz="3200" dirty="0" err="1" smtClean="0"/>
              <a:t>dvacáté</a:t>
            </a:r>
            <a:r>
              <a:rPr lang="en-US" sz="3200" dirty="0" smtClean="0"/>
              <a:t> </a:t>
            </a:r>
            <a:r>
              <a:rPr lang="en-US" sz="3200" dirty="0" err="1" smtClean="0"/>
              <a:t>osmé</a:t>
            </a:r>
            <a:r>
              <a:rPr lang="en-US" sz="3200" dirty="0" smtClean="0"/>
              <a:t> </a:t>
            </a:r>
            <a:r>
              <a:rPr lang="en-US" sz="3200" dirty="0" err="1" smtClean="0"/>
              <a:t>kapitoly</a:t>
            </a:r>
            <a:r>
              <a:rPr lang="en-US" sz="3200" dirty="0" smtClean="0"/>
              <a:t> (</a:t>
            </a:r>
            <a:r>
              <a:rPr lang="en-US" sz="3200" dirty="0" err="1" smtClean="0"/>
              <a:t>Iniciativy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úřadů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podporu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21) </a:t>
            </a:r>
            <a:r>
              <a:rPr lang="en-US" sz="3200" dirty="0" err="1" smtClean="0"/>
              <a:t>deklaruje</a:t>
            </a:r>
            <a:r>
              <a:rPr lang="en-US" sz="3200" dirty="0" smtClean="0"/>
              <a:t> </a:t>
            </a:r>
            <a:r>
              <a:rPr lang="en-US" sz="3200" dirty="0" err="1" smtClean="0"/>
              <a:t>nezbytnost</a:t>
            </a:r>
            <a:r>
              <a:rPr lang="en-US" sz="3200" dirty="0" smtClean="0"/>
              <a:t> </a:t>
            </a:r>
            <a:r>
              <a:rPr lang="en-US" sz="3200" dirty="0" err="1" smtClean="0"/>
              <a:t>řešení</a:t>
            </a:r>
            <a:r>
              <a:rPr lang="en-US" sz="3200" dirty="0" smtClean="0"/>
              <a:t> </a:t>
            </a:r>
            <a:r>
              <a:rPr lang="en-US" sz="3200" dirty="0" err="1" smtClean="0"/>
              <a:t>lokálních</a:t>
            </a:r>
            <a:r>
              <a:rPr lang="en-US" sz="3200" dirty="0" smtClean="0"/>
              <a:t> </a:t>
            </a:r>
            <a:r>
              <a:rPr lang="en-US" sz="3200" dirty="0" err="1" smtClean="0"/>
              <a:t>problémů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lokální</a:t>
            </a:r>
            <a:r>
              <a:rPr lang="en-US" sz="3200" dirty="0" smtClean="0"/>
              <a:t> </a:t>
            </a:r>
            <a:r>
              <a:rPr lang="en-US" sz="3200" dirty="0" err="1" smtClean="0"/>
              <a:t>úrovni</a:t>
            </a:r>
            <a:r>
              <a:rPr lang="en-US" sz="3200" dirty="0" smtClean="0"/>
              <a:t> (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Agenda 21).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9602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20688"/>
            <a:ext cx="81369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IV. </a:t>
            </a:r>
            <a:r>
              <a:rPr lang="en-US" sz="3200" b="1" dirty="0" err="1" smtClean="0"/>
              <a:t>Prostředky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implementace</a:t>
            </a:r>
            <a:r>
              <a:rPr lang="en-US" sz="3200" dirty="0" smtClean="0"/>
              <a:t>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(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r>
              <a:rPr lang="en-US" sz="3200" dirty="0" err="1" smtClean="0"/>
              <a:t>financování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projektů</a:t>
            </a:r>
            <a:r>
              <a:rPr lang="en-US" sz="3200" dirty="0" smtClean="0"/>
              <a:t>, </a:t>
            </a:r>
            <a:r>
              <a:rPr lang="en-US" sz="3200" dirty="0" err="1" smtClean="0"/>
              <a:t>právní</a:t>
            </a:r>
            <a:r>
              <a:rPr lang="en-US" sz="3200" dirty="0" smtClean="0"/>
              <a:t> </a:t>
            </a:r>
            <a:r>
              <a:rPr lang="en-US" sz="3200" dirty="0" err="1" smtClean="0"/>
              <a:t>mechanismy</a:t>
            </a:r>
            <a:r>
              <a:rPr lang="en-US" sz="3200" dirty="0" smtClean="0"/>
              <a:t>, </a:t>
            </a:r>
            <a:r>
              <a:rPr lang="en-US" sz="3200" dirty="0" err="1" smtClean="0"/>
              <a:t>veřejná</a:t>
            </a:r>
            <a:r>
              <a:rPr lang="en-US" sz="3200" dirty="0" smtClean="0"/>
              <a:t> </a:t>
            </a:r>
            <a:r>
              <a:rPr lang="en-US" sz="3200" dirty="0" err="1" smtClean="0"/>
              <a:t>informovanost</a:t>
            </a:r>
            <a:r>
              <a:rPr lang="en-US" sz="3200" dirty="0" smtClean="0"/>
              <a:t>). </a:t>
            </a:r>
            <a:endParaRPr lang="cs-CZ" sz="3200" dirty="0" smtClean="0"/>
          </a:p>
          <a:p>
            <a:r>
              <a:rPr lang="en-US" sz="3200" dirty="0" err="1" smtClean="0"/>
              <a:t>Zaměřuje</a:t>
            </a:r>
            <a:r>
              <a:rPr lang="en-US" sz="3200" dirty="0" smtClean="0"/>
              <a:t> se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praktické</a:t>
            </a:r>
            <a:r>
              <a:rPr lang="en-US" sz="3200" dirty="0" smtClean="0"/>
              <a:t> </a:t>
            </a:r>
            <a:r>
              <a:rPr lang="en-US" sz="3200" dirty="0" err="1" smtClean="0"/>
              <a:t>možnosti</a:t>
            </a:r>
            <a:r>
              <a:rPr lang="en-US" sz="3200" dirty="0" smtClean="0"/>
              <a:t> </a:t>
            </a:r>
            <a:r>
              <a:rPr lang="en-US" sz="3200" b="1" i="1" dirty="0" err="1" smtClean="0"/>
              <a:t>podpory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prosazování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jednotlivých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aspektů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udržitelného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rozvoje</a:t>
            </a:r>
            <a:r>
              <a:rPr lang="en-US" sz="3200" b="1" i="1" dirty="0" smtClean="0"/>
              <a:t>. </a:t>
            </a:r>
            <a:r>
              <a:rPr lang="en-US" sz="3200" dirty="0" smtClean="0"/>
              <a:t>V </a:t>
            </a:r>
            <a:r>
              <a:rPr lang="en-US" sz="3200" dirty="0" err="1" smtClean="0"/>
              <a:t>osmi</a:t>
            </a:r>
            <a:r>
              <a:rPr lang="en-US" sz="3200" dirty="0" smtClean="0"/>
              <a:t> </a:t>
            </a:r>
            <a:r>
              <a:rPr lang="en-US" sz="3200" dirty="0" err="1" smtClean="0"/>
              <a:t>kapitolách</a:t>
            </a:r>
            <a:r>
              <a:rPr lang="en-US" sz="3200" dirty="0" smtClean="0"/>
              <a:t> </a:t>
            </a:r>
            <a:r>
              <a:rPr lang="en-US" sz="3200" dirty="0" err="1" smtClean="0"/>
              <a:t>apeluje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klíčové</a:t>
            </a:r>
            <a:r>
              <a:rPr lang="en-US" sz="3200" dirty="0" smtClean="0"/>
              <a:t>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, </a:t>
            </a:r>
            <a:r>
              <a:rPr lang="en-US" sz="3200" dirty="0" err="1" smtClean="0"/>
              <a:t>které</a:t>
            </a:r>
            <a:r>
              <a:rPr lang="en-US" sz="3200" dirty="0" smtClean="0"/>
              <a:t> je </a:t>
            </a:r>
            <a:r>
              <a:rPr lang="en-US" sz="3200" dirty="0" err="1" smtClean="0"/>
              <a:t>třeba</a:t>
            </a:r>
            <a:r>
              <a:rPr lang="en-US" sz="3200" dirty="0" smtClean="0"/>
              <a:t> </a:t>
            </a:r>
            <a:r>
              <a:rPr lang="en-US" sz="3200" dirty="0" err="1" smtClean="0"/>
              <a:t>využít</a:t>
            </a:r>
            <a:r>
              <a:rPr lang="en-US" sz="3200" dirty="0" smtClean="0"/>
              <a:t> (</a:t>
            </a:r>
            <a:r>
              <a:rPr lang="en-US" sz="3200" dirty="0" err="1" smtClean="0"/>
              <a:t>jsou</a:t>
            </a:r>
            <a:r>
              <a:rPr lang="en-US" sz="3200" dirty="0" smtClean="0"/>
              <a:t> to </a:t>
            </a:r>
            <a:r>
              <a:rPr lang="en-US" sz="3200" dirty="0" err="1" smtClean="0"/>
              <a:t>především</a:t>
            </a:r>
            <a:r>
              <a:rPr lang="en-US" sz="3200" dirty="0" smtClean="0"/>
              <a:t> </a:t>
            </a:r>
            <a:r>
              <a:rPr lang="en-US" sz="3200" dirty="0" err="1" smtClean="0"/>
              <a:t>finanční</a:t>
            </a:r>
            <a:r>
              <a:rPr lang="en-US" sz="3200" dirty="0" smtClean="0"/>
              <a:t> </a:t>
            </a:r>
            <a:r>
              <a:rPr lang="en-US" sz="3200" dirty="0" err="1" smtClean="0"/>
              <a:t>zdroje</a:t>
            </a:r>
            <a:r>
              <a:rPr lang="en-US" sz="3200" dirty="0" smtClean="0"/>
              <a:t>, </a:t>
            </a:r>
            <a:r>
              <a:rPr lang="en-US" sz="3200" dirty="0" err="1" smtClean="0"/>
              <a:t>vědecká</a:t>
            </a:r>
            <a:r>
              <a:rPr lang="en-US" sz="3200" dirty="0" smtClean="0"/>
              <a:t> </a:t>
            </a:r>
            <a:r>
              <a:rPr lang="en-US" sz="3200" dirty="0" err="1" smtClean="0"/>
              <a:t>kooperace</a:t>
            </a:r>
            <a:r>
              <a:rPr lang="en-US" sz="3200" dirty="0" smtClean="0"/>
              <a:t>, </a:t>
            </a:r>
            <a:r>
              <a:rPr lang="en-US" sz="3200" dirty="0" err="1" smtClean="0"/>
              <a:t>podpora</a:t>
            </a:r>
            <a:r>
              <a:rPr lang="en-US" sz="3200" dirty="0" smtClean="0"/>
              <a:t> </a:t>
            </a:r>
            <a:r>
              <a:rPr lang="en-US" sz="3200" dirty="0" err="1" smtClean="0"/>
              <a:t>vzdělávání</a:t>
            </a:r>
            <a:r>
              <a:rPr lang="en-US" sz="3200" dirty="0" smtClean="0"/>
              <a:t> a </a:t>
            </a:r>
            <a:r>
              <a:rPr lang="en-US" sz="3200" dirty="0" err="1" smtClean="0"/>
              <a:t>výměny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informací</a:t>
            </a:r>
            <a:r>
              <a:rPr lang="en-US" sz="3200" dirty="0" smtClean="0"/>
              <a:t>, </a:t>
            </a:r>
            <a:r>
              <a:rPr lang="en-US" sz="3200" dirty="0" err="1" smtClean="0"/>
              <a:t>mezinárodní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spolupráce</a:t>
            </a:r>
            <a:r>
              <a:rPr lang="en-US" sz="3200" dirty="0" smtClean="0"/>
              <a:t>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7746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80728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 </a:t>
            </a:r>
            <a:r>
              <a:rPr lang="en-US" sz="3200" dirty="0" err="1" smtClean="0"/>
              <a:t>České</a:t>
            </a:r>
            <a:r>
              <a:rPr lang="en-US" sz="3200" dirty="0" smtClean="0"/>
              <a:t> </a:t>
            </a:r>
            <a:r>
              <a:rPr lang="en-US" sz="3200" dirty="0" err="1" smtClean="0"/>
              <a:t>republice</a:t>
            </a:r>
            <a:r>
              <a:rPr lang="en-US" sz="3200" dirty="0" smtClean="0"/>
              <a:t> se </a:t>
            </a:r>
            <a:r>
              <a:rPr lang="en-US" sz="3200" dirty="0" err="1" smtClean="0"/>
              <a:t>daří</a:t>
            </a:r>
            <a:r>
              <a:rPr lang="en-US" sz="3200" dirty="0" smtClean="0"/>
              <a:t> </a:t>
            </a:r>
            <a:r>
              <a:rPr lang="en-US" sz="3200" dirty="0" err="1" smtClean="0"/>
              <a:t>aplikovat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principy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</a:t>
            </a:r>
            <a:r>
              <a:rPr lang="en-US" sz="3200" dirty="0" err="1" smtClean="0"/>
              <a:t>např</a:t>
            </a:r>
            <a:r>
              <a:rPr lang="en-US" sz="3200" dirty="0" smtClean="0"/>
              <a:t>. v </a:t>
            </a:r>
            <a:r>
              <a:rPr lang="en-US" sz="3200" dirty="0" err="1" smtClean="0"/>
              <a:t>rámci</a:t>
            </a:r>
            <a:r>
              <a:rPr lang="en-US" sz="3200" dirty="0" smtClean="0"/>
              <a:t> </a:t>
            </a:r>
            <a:r>
              <a:rPr lang="en-US" sz="3200" dirty="0" err="1" smtClean="0"/>
              <a:t>asociace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správ</a:t>
            </a:r>
            <a:r>
              <a:rPr lang="en-US" sz="3200" dirty="0" smtClean="0"/>
              <a:t> </a:t>
            </a:r>
            <a:r>
              <a:rPr lang="en-US" sz="3200" dirty="0" err="1" smtClean="0"/>
              <a:t>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sítě</a:t>
            </a:r>
            <a:r>
              <a:rPr lang="en-US" sz="3200" dirty="0" smtClean="0"/>
              <a:t> </a:t>
            </a:r>
            <a:r>
              <a:rPr lang="en-US" sz="3200" dirty="0" err="1" smtClean="0"/>
              <a:t>Zdravých</a:t>
            </a:r>
            <a:r>
              <a:rPr lang="en-US" sz="3200" dirty="0" smtClean="0"/>
              <a:t> </a:t>
            </a:r>
            <a:r>
              <a:rPr lang="en-US" sz="3200" dirty="0" err="1" smtClean="0"/>
              <a:t>měst</a:t>
            </a:r>
            <a:r>
              <a:rPr lang="en-US" sz="3200" dirty="0" smtClean="0"/>
              <a:t> ČR.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en-US" sz="3200" dirty="0" err="1" smtClean="0">
                <a:hlinkClick r:id="rId2" tooltip="Místní Agenda 21"/>
              </a:rPr>
              <a:t>Místní</a:t>
            </a:r>
            <a:r>
              <a:rPr lang="en-US" sz="3200" dirty="0" smtClean="0">
                <a:hlinkClick r:id="rId2" tooltip="Místní Agenda 21"/>
              </a:rPr>
              <a:t> Agenda 21 (MA21)</a:t>
            </a:r>
            <a:r>
              <a:rPr lang="en-US" sz="3200" dirty="0" smtClean="0"/>
              <a:t> je program </a:t>
            </a:r>
            <a:r>
              <a:rPr lang="en-US" sz="3200" dirty="0" err="1" smtClean="0"/>
              <a:t>snažící</a:t>
            </a:r>
            <a:r>
              <a:rPr lang="en-US" sz="3200" dirty="0" smtClean="0"/>
              <a:t> se </a:t>
            </a:r>
            <a:r>
              <a:rPr lang="en-US" sz="3200" dirty="0" err="1" smtClean="0"/>
              <a:t>uplatnit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principy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regionální</a:t>
            </a:r>
            <a:r>
              <a:rPr lang="en-US" sz="3200" dirty="0" smtClean="0"/>
              <a:t> </a:t>
            </a:r>
            <a:r>
              <a:rPr lang="en-US" sz="3200" dirty="0" err="1" smtClean="0"/>
              <a:t>úrovni</a:t>
            </a:r>
            <a:r>
              <a:rPr lang="en-US" sz="3200" dirty="0" smtClean="0"/>
              <a:t>. </a:t>
            </a:r>
            <a:r>
              <a:rPr lang="en-US" sz="3200" dirty="0" err="1" smtClean="0"/>
              <a:t>Věnuje</a:t>
            </a:r>
            <a:r>
              <a:rPr lang="en-US" sz="3200" dirty="0" smtClean="0"/>
              <a:t> se </a:t>
            </a:r>
            <a:r>
              <a:rPr lang="en-US" sz="3200" dirty="0" err="1" smtClean="0"/>
              <a:t>místnímu</a:t>
            </a:r>
            <a:r>
              <a:rPr lang="en-US" sz="3200" dirty="0" smtClean="0"/>
              <a:t> </a:t>
            </a:r>
            <a:r>
              <a:rPr lang="en-US" sz="3200" dirty="0" err="1" smtClean="0"/>
              <a:t>rozvoji</a:t>
            </a:r>
            <a:r>
              <a:rPr lang="en-US" sz="3200" dirty="0" smtClean="0"/>
              <a:t>, </a:t>
            </a:r>
            <a:r>
              <a:rPr lang="en-US" sz="3200" dirty="0" err="1" smtClean="0"/>
              <a:t>povzbuzení</a:t>
            </a:r>
            <a:r>
              <a:rPr lang="en-US" sz="3200" dirty="0" smtClean="0"/>
              <a:t> </a:t>
            </a:r>
            <a:r>
              <a:rPr lang="en-US" sz="3200" dirty="0" err="1" smtClean="0"/>
              <a:t>ekologické</a:t>
            </a:r>
            <a:r>
              <a:rPr lang="en-US" sz="3200" dirty="0" smtClean="0"/>
              <a:t> </a:t>
            </a:r>
            <a:r>
              <a:rPr lang="en-US" sz="3200" dirty="0" err="1" smtClean="0"/>
              <a:t>aktivity</a:t>
            </a:r>
            <a:r>
              <a:rPr lang="en-US" sz="3200" dirty="0" smtClean="0"/>
              <a:t> </a:t>
            </a:r>
            <a:r>
              <a:rPr lang="en-US" sz="3200" dirty="0" err="1" smtClean="0"/>
              <a:t>obyvatel</a:t>
            </a:r>
            <a:r>
              <a:rPr lang="en-US" sz="3200" dirty="0" smtClean="0"/>
              <a:t> a </a:t>
            </a:r>
            <a:r>
              <a:rPr lang="en-US" sz="3200" dirty="0" err="1" smtClean="0"/>
              <a:t>zájmu</a:t>
            </a:r>
            <a:r>
              <a:rPr lang="en-US" sz="3200" dirty="0" smtClean="0"/>
              <a:t> o </a:t>
            </a:r>
            <a:r>
              <a:rPr lang="en-US" sz="3200" dirty="0" err="1" smtClean="0"/>
              <a:t>kulturní</a:t>
            </a:r>
            <a:r>
              <a:rPr lang="en-US" sz="3200" dirty="0" smtClean="0"/>
              <a:t> </a:t>
            </a:r>
            <a:r>
              <a:rPr lang="en-US" sz="3200" dirty="0" err="1" smtClean="0"/>
              <a:t>život</a:t>
            </a:r>
            <a:r>
              <a:rPr lang="en-US" sz="3200" dirty="0" smtClean="0"/>
              <a:t> </a:t>
            </a:r>
            <a:r>
              <a:rPr lang="en-US" sz="3200" dirty="0" err="1" smtClean="0"/>
              <a:t>měst</a:t>
            </a:r>
            <a:r>
              <a:rPr lang="en-US" sz="3200" dirty="0" smtClean="0"/>
              <a:t> a </a:t>
            </a:r>
            <a:r>
              <a:rPr lang="en-US" sz="3200" dirty="0" err="1" smtClean="0"/>
              <a:t>obcí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3518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1656</Words>
  <Application>Microsoft Office PowerPoint</Application>
  <PresentationFormat>Předvádění na obrazovce (4:3)</PresentationFormat>
  <Paragraphs>229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AGENDA 21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Towards an Infrastructure for Spatial Information</vt:lpstr>
      <vt:lpstr>Current status Architecture model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21</dc:title>
  <dc:creator>konecny</dc:creator>
  <cp:lastModifiedBy>konecny</cp:lastModifiedBy>
  <cp:revision>17</cp:revision>
  <dcterms:created xsi:type="dcterms:W3CDTF">2015-10-06T10:10:00Z</dcterms:created>
  <dcterms:modified xsi:type="dcterms:W3CDTF">2015-10-06T13:34:24Z</dcterms:modified>
</cp:coreProperties>
</file>