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notesMasterIdLst>
    <p:notesMasterId r:id="rId14"/>
  </p:notesMasterIdLst>
  <p:sldIdLst>
    <p:sldId id="306" r:id="rId2"/>
    <p:sldId id="311" r:id="rId3"/>
    <p:sldId id="307" r:id="rId4"/>
    <p:sldId id="308" r:id="rId5"/>
    <p:sldId id="309" r:id="rId6"/>
    <p:sldId id="314" r:id="rId7"/>
    <p:sldId id="310" r:id="rId8"/>
    <p:sldId id="315" r:id="rId9"/>
    <p:sldId id="312" r:id="rId10"/>
    <p:sldId id="313" r:id="rId11"/>
    <p:sldId id="316" r:id="rId12"/>
    <p:sldId id="31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FF00"/>
    <a:srgbClr val="FF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77" autoAdjust="0"/>
    <p:restoredTop sz="94706" autoAdjust="0"/>
  </p:normalViewPr>
  <p:slideViewPr>
    <p:cSldViewPr>
      <p:cViewPr varScale="1">
        <p:scale>
          <a:sx n="95" d="100"/>
          <a:sy n="95" d="100"/>
        </p:scale>
        <p:origin x="-1536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F4986CD-9EC4-41BF-B0CD-E14CE80798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921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42F5CD6-3299-4C21-ACBA-B3F08F51B875}" type="slidenum">
              <a:rPr lang="cs-CZ" altLang="cs-CZ" sz="1200" smtClean="0"/>
              <a:pPr eaLnBrk="1" hangingPunct="1"/>
              <a:t>1</a:t>
            </a:fld>
            <a:endParaRPr lang="cs-CZ" altLang="cs-CZ" sz="1200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8230F89-800F-4135-A70E-33007CCAA41B}" type="slidenum">
              <a:rPr lang="cs-CZ" altLang="cs-CZ" sz="1200" smtClean="0"/>
              <a:pPr eaLnBrk="1" hangingPunct="1"/>
              <a:t>2</a:t>
            </a:fld>
            <a:endParaRPr lang="cs-CZ" altLang="cs-CZ" sz="1200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4B8667E-843A-4EA6-AB86-0C44A4FFF146}" type="slidenum">
              <a:rPr lang="cs-CZ" altLang="cs-CZ" sz="1200" smtClean="0"/>
              <a:pPr eaLnBrk="1" hangingPunct="1"/>
              <a:t>3</a:t>
            </a:fld>
            <a:endParaRPr lang="cs-CZ" altLang="cs-CZ" sz="12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F75ACA3-2D7B-46CB-A007-60898CFF06AC}" type="slidenum">
              <a:rPr lang="cs-CZ" altLang="cs-CZ" sz="1200" smtClean="0"/>
              <a:pPr eaLnBrk="1" hangingPunct="1"/>
              <a:t>4</a:t>
            </a:fld>
            <a:endParaRPr lang="cs-CZ" altLang="cs-CZ" sz="12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C6D2C0-725E-49C8-BB95-9A13143693D5}" type="slidenum">
              <a:rPr lang="cs-CZ" altLang="cs-CZ" sz="1200" smtClean="0"/>
              <a:pPr eaLnBrk="1" hangingPunct="1"/>
              <a:t>5</a:t>
            </a:fld>
            <a:endParaRPr lang="cs-CZ" altLang="cs-CZ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mtClean="0"/>
              <a:t>dělení cca 10 studentů na obor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EDDE8C3-0857-4FD2-A6F1-839A1E31372E}" type="slidenum">
              <a:rPr lang="cs-CZ" altLang="cs-CZ" sz="1200" smtClean="0"/>
              <a:pPr eaLnBrk="1" hangingPunct="1"/>
              <a:t>7</a:t>
            </a:fld>
            <a:endParaRPr lang="cs-CZ" altLang="cs-CZ" sz="120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mtClean="0"/>
              <a:t>doporučený studijní plán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C2D9D43-93B6-45A3-A686-01FAB10997AB}" type="slidenum">
              <a:rPr lang="cs-CZ" altLang="cs-CZ" sz="1200" smtClean="0"/>
              <a:pPr eaLnBrk="1" hangingPunct="1"/>
              <a:t>9</a:t>
            </a:fld>
            <a:endParaRPr lang="cs-CZ" altLang="cs-CZ" sz="12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829BFD9-20CC-48BB-8824-6EDB90C2A600}" type="slidenum">
              <a:rPr lang="cs-CZ" altLang="cs-CZ" sz="1200" smtClean="0"/>
              <a:pPr eaLnBrk="1" hangingPunct="1"/>
              <a:t>10</a:t>
            </a:fld>
            <a:endParaRPr lang="cs-CZ" altLang="cs-CZ" sz="120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B3398B-DADA-4A9C-92C7-11D38575048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30CEB2B-577A-4D21-A252-0EAC8F0CC83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310F4C-C144-4D7A-A704-EA7633FEC09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200D3-7342-43B0-BFBA-F936B34F03F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483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228600" y="1981200"/>
            <a:ext cx="36957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076700" y="1981200"/>
            <a:ext cx="36957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B9132-6EBC-4CB9-9BCA-44584AC83F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80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A571A6-9D20-4AC8-8710-81B4E3EAEF8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7AC7F7-E047-40EC-96AA-1752F34B3B0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EBBBC7D-40A5-43BD-A80D-813FF8AC189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C9BC6C-ACE3-4CDC-9EFA-23DB6CA7512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65313A2-88BF-4E31-B915-375FF32C7DE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8C2BA4-C9E9-4FC4-925E-7C69272C4B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0DE98C-C0DC-4BBD-997E-BC9DB3B37B6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nice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nice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nice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1728CE80-893D-4D43-8CC8-FFF24DED564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61200D3-7342-43B0-BFBA-F936B34F03F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.muni.cz/" TargetMode="External"/><Relationship Id="rId7" Type="http://schemas.openxmlformats.org/officeDocument/2006/relationships/hyperlink" Target="http://www.sci.muni.cz/mosseb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recetox.muni.cz/" TargetMode="External"/><Relationship Id="rId5" Type="http://schemas.openxmlformats.org/officeDocument/2006/relationships/hyperlink" Target="http://www.sci.muni.cz/ueb" TargetMode="External"/><Relationship Id="rId4" Type="http://schemas.openxmlformats.org/officeDocument/2006/relationships/hyperlink" Target="http://is.muni.cz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852738"/>
            <a:ext cx="6248400" cy="143192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 i="1" smtClean="0">
                <a:latin typeface="Arial Narrow" pitchFamily="34" charset="0"/>
              </a:rPr>
              <a:t>Úvod do studia </a:t>
            </a:r>
            <a:br>
              <a:rPr lang="cs-CZ" altLang="cs-CZ" b="1" i="1" smtClean="0">
                <a:latin typeface="Arial Narrow" pitchFamily="34" charset="0"/>
              </a:rPr>
            </a:br>
            <a:r>
              <a:rPr lang="cs-CZ" altLang="cs-CZ" b="1" i="1" smtClean="0">
                <a:latin typeface="Arial Narrow" pitchFamily="34" charset="0"/>
              </a:rPr>
              <a:t>Speciální biologie</a:t>
            </a: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116013" y="5013325"/>
            <a:ext cx="424815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cs-CZ" altLang="cs-CZ"/>
              <a:t> </a:t>
            </a:r>
            <a:r>
              <a:rPr lang="cs-CZ" altLang="cs-CZ">
                <a:latin typeface="Arial" charset="0"/>
              </a:rPr>
              <a:t>Bi0005</a:t>
            </a:r>
          </a:p>
          <a:p>
            <a:pPr algn="ctr" eaLnBrk="1" hangingPunct="1"/>
            <a:r>
              <a:rPr lang="cs-CZ" altLang="cs-CZ">
                <a:latin typeface="Arial" charset="0"/>
              </a:rPr>
              <a:t> rozsah 0/1, z, 1 kr.</a:t>
            </a:r>
          </a:p>
          <a:p>
            <a:pPr algn="ctr" eaLnBrk="1" hangingPunct="1">
              <a:spcBef>
                <a:spcPct val="50000"/>
              </a:spcBef>
            </a:pPr>
            <a:endParaRPr lang="cs-CZ" altLang="cs-CZ"/>
          </a:p>
        </p:txBody>
      </p:sp>
      <p:pic>
        <p:nvPicPr>
          <p:cNvPr id="3076" name="Picture 8" descr="logo_def sm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76250"/>
            <a:ext cx="1708150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9" descr="Receto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836613"/>
            <a:ext cx="3332163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90600"/>
            <a:ext cx="7467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Podmínky zápočtu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71600" y="1784350"/>
            <a:ext cx="7772400" cy="4572000"/>
          </a:xfrm>
        </p:spPr>
        <p:txBody>
          <a:bodyPr/>
          <a:lstStyle/>
          <a:p>
            <a:pPr lvl="1" eaLnBrk="1" hangingPunct="1"/>
            <a:r>
              <a:rPr lang="cs-CZ" altLang="cs-CZ" dirty="0" smtClean="0"/>
              <a:t>9 a více účastí, dle podpisů na prezenčních listinách</a:t>
            </a:r>
          </a:p>
          <a:p>
            <a:pPr lvl="1"/>
            <a:r>
              <a:rPr lang="cs-CZ" altLang="cs-CZ" dirty="0" smtClean="0">
                <a:solidFill>
                  <a:srgbClr val="FF0000"/>
                </a:solidFill>
              </a:rPr>
              <a:t>POZOR NOVÉ</a:t>
            </a:r>
            <a:r>
              <a:rPr lang="cs-CZ" altLang="cs-CZ" dirty="0" smtClean="0"/>
              <a:t>: Seminární </a:t>
            </a:r>
            <a:r>
              <a:rPr lang="cs-CZ" altLang="cs-CZ" dirty="0" smtClean="0"/>
              <a:t>práce - </a:t>
            </a:r>
            <a:r>
              <a:rPr lang="cs-CZ" dirty="0"/>
              <a:t>zpracování krátké literární rešerše na téma: </a:t>
            </a:r>
            <a:r>
              <a:rPr lang="cs-CZ" i="1" dirty="0"/>
              <a:t>Výzkumný projekt mého potenciálního zaměření.</a:t>
            </a:r>
            <a:endParaRPr lang="cs-CZ" altLang="cs-CZ" i="1" dirty="0" smtClean="0"/>
          </a:p>
          <a:p>
            <a:pPr lvl="1" eaLnBrk="1" hangingPunct="1"/>
            <a:r>
              <a:rPr lang="cs-CZ" altLang="cs-CZ" dirty="0" smtClean="0"/>
              <a:t>zápočty uděluje garant oboru Speciální biologie, Doc. RNDr. Martin Vácha, Ph.D. (</a:t>
            </a:r>
            <a:r>
              <a:rPr lang="cs-CZ" altLang="cs-CZ" sz="2400" dirty="0" err="1" smtClean="0"/>
              <a:t>vacha</a:t>
            </a:r>
            <a:r>
              <a:rPr lang="en-US" altLang="cs-CZ" sz="2400" dirty="0" smtClean="0"/>
              <a:t>@sci.muni.cz</a:t>
            </a:r>
            <a:r>
              <a:rPr lang="cs-CZ" altLang="cs-CZ" sz="2400" dirty="0" smtClean="0"/>
              <a:t>)</a:t>
            </a:r>
          </a:p>
          <a:p>
            <a:pPr lvl="1"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990600"/>
            <a:ext cx="7467600" cy="762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</a:pPr>
            <a:r>
              <a:rPr lang="cs-CZ" altLang="cs-CZ" dirty="0" smtClean="0"/>
              <a:t>Seminární práce</a:t>
            </a:r>
            <a:endParaRPr lang="cs-CZ" altLang="cs-CZ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371600" y="178435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Smysl: učit se formulovat, zvykat si na vědecký text, příprava na specializaci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Volba tématu podle prezentací nebo nabízených směrů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>
                <a:solidFill>
                  <a:srgbClr val="FF0000"/>
                </a:solidFill>
              </a:rPr>
              <a:t>POZOR: nedává žádný nárok na přijetí do daného směru nebo na Vámi zvolené téma!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Na 3 strany včetně použité literatury (anglické, odborné články - tj</a:t>
            </a:r>
            <a:r>
              <a:rPr lang="cs-CZ" altLang="cs-CZ" dirty="0"/>
              <a:t>. časopisy</a:t>
            </a:r>
            <a:r>
              <a:rPr lang="cs-CZ" altLang="cs-CZ" dirty="0" smtClean="0"/>
              <a:t>)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Z domu přes VPN (virtuální privátní síť MU) – vidíte texty předplacených časopisů</a:t>
            </a:r>
          </a:p>
          <a:p>
            <a:pPr lvl="1" fontAlgn="auto">
              <a:spcAft>
                <a:spcPts val="0"/>
              </a:spcAft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80019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990600"/>
            <a:ext cx="7467600" cy="762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</a:pPr>
            <a:r>
              <a:rPr lang="cs-CZ" altLang="cs-CZ" dirty="0" smtClean="0"/>
              <a:t>Seminární práce</a:t>
            </a:r>
            <a:endParaRPr lang="cs-CZ" altLang="cs-CZ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371600" y="178435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Struktura: 1) Úvod </a:t>
            </a:r>
            <a:r>
              <a:rPr lang="cs-CZ" altLang="cs-CZ" dirty="0"/>
              <a:t>do problematiky a popis současného </a:t>
            </a:r>
            <a:r>
              <a:rPr lang="cs-CZ" altLang="cs-CZ" dirty="0" smtClean="0"/>
              <a:t>stavu (1,5 strany). 2) Definice problému a navržení řešení, </a:t>
            </a:r>
            <a:r>
              <a:rPr lang="cs-CZ" altLang="cs-CZ" dirty="0"/>
              <a:t>cíl </a:t>
            </a:r>
            <a:r>
              <a:rPr lang="cs-CZ" altLang="cs-CZ" dirty="0" smtClean="0"/>
              <a:t>práce </a:t>
            </a:r>
            <a:r>
              <a:rPr lang="cs-CZ" altLang="cs-CZ" dirty="0"/>
              <a:t>(odstavec</a:t>
            </a:r>
            <a:r>
              <a:rPr lang="cs-CZ" altLang="cs-CZ" dirty="0" smtClean="0"/>
              <a:t>) 3) metoda řešení a </a:t>
            </a:r>
            <a:r>
              <a:rPr lang="cs-CZ" altLang="cs-CZ" dirty="0"/>
              <a:t>očekávaný </a:t>
            </a:r>
            <a:r>
              <a:rPr lang="cs-CZ" altLang="cs-CZ" dirty="0" smtClean="0"/>
              <a:t>výsledek </a:t>
            </a:r>
            <a:r>
              <a:rPr lang="cs-CZ" altLang="cs-CZ" dirty="0"/>
              <a:t>(odstavec) </a:t>
            </a:r>
            <a:r>
              <a:rPr lang="cs-CZ" altLang="cs-CZ" dirty="0" smtClean="0"/>
              <a:t>4) Jaký </a:t>
            </a:r>
            <a:r>
              <a:rPr lang="cs-CZ" altLang="cs-CZ" dirty="0"/>
              <a:t>závěr z předpokládaného výsledku </a:t>
            </a:r>
            <a:r>
              <a:rPr lang="cs-CZ" altLang="cs-CZ" dirty="0" smtClean="0"/>
              <a:t>plyne </a:t>
            </a:r>
            <a:r>
              <a:rPr lang="cs-CZ" altLang="cs-CZ" dirty="0"/>
              <a:t>(odstavec) </a:t>
            </a:r>
            <a:r>
              <a:rPr lang="cs-CZ" altLang="cs-CZ" dirty="0" smtClean="0"/>
              <a:t>5) Literatura (0,5 strany)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Do 3.1.2017 poslat do </a:t>
            </a:r>
            <a:r>
              <a:rPr lang="cs-CZ" altLang="cs-CZ" dirty="0" err="1" smtClean="0"/>
              <a:t>Odevzdávárny</a:t>
            </a:r>
            <a:endParaRPr lang="cs-CZ" altLang="cs-CZ" dirty="0" smtClean="0"/>
          </a:p>
          <a:p>
            <a:pPr lvl="1" fontAlgn="auto">
              <a:spcAft>
                <a:spcPts val="0"/>
              </a:spcAft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8953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549275"/>
            <a:ext cx="6480175" cy="59039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cs-CZ" altLang="cs-CZ" sz="2800" dirty="0" smtClean="0"/>
              <a:t>Program: </a:t>
            </a:r>
            <a:r>
              <a:rPr lang="cs-CZ" altLang="cs-CZ" sz="2800" b="1" dirty="0" smtClean="0"/>
              <a:t>Experimentální biologie</a:t>
            </a:r>
          </a:p>
          <a:p>
            <a:pPr algn="l" eaLnBrk="1" hangingPunct="1">
              <a:lnSpc>
                <a:spcPct val="80000"/>
              </a:lnSpc>
            </a:pPr>
            <a:endParaRPr lang="cs-CZ" altLang="cs-CZ" sz="2800" dirty="0" smtClean="0"/>
          </a:p>
          <a:p>
            <a:pPr algn="l" eaLnBrk="1" hangingPunct="1">
              <a:lnSpc>
                <a:spcPct val="80000"/>
              </a:lnSpc>
            </a:pPr>
            <a:r>
              <a:rPr lang="cs-CZ" altLang="cs-CZ" sz="2800" dirty="0" smtClean="0"/>
              <a:t>Obor: </a:t>
            </a:r>
            <a:r>
              <a:rPr lang="cs-CZ" altLang="cs-CZ" sz="2800" b="1" dirty="0" smtClean="0"/>
              <a:t>Speciální biologie</a:t>
            </a:r>
          </a:p>
          <a:p>
            <a:pPr algn="l" eaLnBrk="1" hangingPunct="1">
              <a:lnSpc>
                <a:spcPct val="80000"/>
              </a:lnSpc>
            </a:pPr>
            <a:endParaRPr lang="cs-CZ" altLang="cs-CZ" sz="2800" b="1" dirty="0" smtClean="0"/>
          </a:p>
          <a:p>
            <a:pPr algn="l" eaLnBrk="1" hangingPunct="1">
              <a:lnSpc>
                <a:spcPct val="80000"/>
              </a:lnSpc>
            </a:pPr>
            <a:r>
              <a:rPr lang="cs-CZ" altLang="cs-CZ" sz="2000" dirty="0" smtClean="0"/>
              <a:t>Garanční pracoviště: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cs-CZ" altLang="cs-CZ" sz="1800" dirty="0" smtClean="0"/>
              <a:t> Ústav experimentální biologie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cs-CZ" altLang="cs-CZ" sz="1800" dirty="0" smtClean="0"/>
              <a:t> Centrum pro výzkum toxických látek v prostředí (RECETOX)</a:t>
            </a:r>
          </a:p>
          <a:p>
            <a:pPr algn="l"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algn="l" eaLnBrk="1" hangingPunct="1">
              <a:lnSpc>
                <a:spcPct val="80000"/>
              </a:lnSpc>
            </a:pPr>
            <a:r>
              <a:rPr lang="cs-CZ" altLang="cs-CZ" sz="2000" dirty="0" smtClean="0"/>
              <a:t>Pedagogický zástupce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cs-CZ" altLang="cs-CZ" sz="1800" dirty="0" smtClean="0"/>
              <a:t> ÚEB: </a:t>
            </a:r>
            <a:r>
              <a:rPr lang="cs-CZ" altLang="cs-CZ" sz="1800" dirty="0" smtClean="0"/>
              <a:t>Prof. </a:t>
            </a:r>
            <a:r>
              <a:rPr lang="cs-CZ" altLang="cs-CZ" sz="1800" dirty="0" smtClean="0"/>
              <a:t>RNDr. Renata Veselská, Ph.D., </a:t>
            </a:r>
            <a:r>
              <a:rPr lang="cs-CZ" altLang="cs-CZ" sz="1800" dirty="0" err="1" smtClean="0"/>
              <a:t>M.Sc</a:t>
            </a:r>
            <a:r>
              <a:rPr lang="cs-CZ" altLang="cs-CZ" sz="1800" dirty="0" smtClean="0"/>
              <a:t>.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cs-CZ" altLang="cs-CZ" sz="1800" dirty="0" smtClean="0"/>
              <a:t> RECETOX: Doc. RNDr. Jakub Hofman, Ph.D.</a:t>
            </a:r>
          </a:p>
          <a:p>
            <a:pPr marL="457200" lvl="1" indent="0" eaLnBrk="1" hangingPunct="1">
              <a:lnSpc>
                <a:spcPct val="80000"/>
              </a:lnSpc>
            </a:pPr>
            <a:endParaRPr lang="cs-CZ" altLang="cs-CZ" sz="1800" dirty="0" smtClean="0"/>
          </a:p>
          <a:p>
            <a:pPr algn="l"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algn="l" eaLnBrk="1" hangingPunct="1">
              <a:lnSpc>
                <a:spcPct val="80000"/>
              </a:lnSpc>
            </a:pPr>
            <a:r>
              <a:rPr lang="cs-CZ" altLang="cs-CZ" sz="2000" dirty="0" smtClean="0"/>
              <a:t>Garant oboru: Doc. RNDr. Martin Vácha, Ph.D. (</a:t>
            </a:r>
            <a:r>
              <a:rPr lang="cs-CZ" altLang="cs-CZ" sz="1800" dirty="0" err="1" smtClean="0"/>
              <a:t>vacha</a:t>
            </a:r>
            <a:r>
              <a:rPr lang="en-US" altLang="cs-CZ" sz="1800" dirty="0" smtClean="0"/>
              <a:t>@sci.muni.cz</a:t>
            </a:r>
            <a:r>
              <a:rPr lang="cs-CZ" altLang="cs-CZ" sz="1800" dirty="0" smtClean="0"/>
              <a:t>)</a:t>
            </a:r>
          </a:p>
          <a:p>
            <a:pPr algn="l" eaLnBrk="1" hangingPunct="1">
              <a:lnSpc>
                <a:spcPct val="80000"/>
              </a:lnSpc>
            </a:pPr>
            <a:endParaRPr lang="cs-CZ" altLang="cs-CZ" sz="1800" dirty="0" smtClean="0"/>
          </a:p>
          <a:p>
            <a:pPr algn="l" eaLnBrk="1" hangingPunct="1">
              <a:lnSpc>
                <a:spcPct val="80000"/>
              </a:lnSpc>
            </a:pPr>
            <a:r>
              <a:rPr lang="cs-CZ" altLang="cs-CZ" sz="2000" dirty="0" smtClean="0"/>
              <a:t>Proděkan pro studium: Doc. RNDr. Zdeněk Bochníček, Dr.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90600"/>
            <a:ext cx="7467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dirty="0" smtClean="0">
                <a:latin typeface="Arial Narrow" pitchFamily="34" charset="0"/>
              </a:rPr>
              <a:t>Specializace studia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71600" y="1784350"/>
            <a:ext cx="7772400" cy="4572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dirty="0" smtClean="0"/>
              <a:t>po 2. semestru do 5 směrů</a:t>
            </a:r>
          </a:p>
          <a:p>
            <a:pPr lvl="1" eaLnBrk="1" hangingPunct="1"/>
            <a:r>
              <a:rPr lang="cs-CZ" altLang="cs-CZ" sz="2400" dirty="0" smtClean="0"/>
              <a:t>Experimentální biologie rostlin</a:t>
            </a:r>
          </a:p>
          <a:p>
            <a:pPr lvl="1" eaLnBrk="1" hangingPunct="1"/>
            <a:r>
              <a:rPr lang="cs-CZ" altLang="cs-CZ" sz="2400" dirty="0" smtClean="0"/>
              <a:t>Experimentální biologie živočichů a imunologie</a:t>
            </a:r>
          </a:p>
          <a:p>
            <a:pPr lvl="1" eaLnBrk="1" hangingPunct="1"/>
            <a:r>
              <a:rPr lang="cs-CZ" altLang="cs-CZ" sz="2400" dirty="0" smtClean="0"/>
              <a:t>Mikrobiologie a molekulární biotechnologie</a:t>
            </a:r>
          </a:p>
          <a:p>
            <a:pPr lvl="1" eaLnBrk="1" hangingPunct="1"/>
            <a:r>
              <a:rPr lang="cs-CZ" altLang="cs-CZ" sz="2400" dirty="0" err="1" smtClean="0"/>
              <a:t>Ekotoxikologie</a:t>
            </a:r>
            <a:r>
              <a:rPr lang="cs-CZ" altLang="cs-CZ" sz="2400" dirty="0" smtClean="0"/>
              <a:t> (RECETOX)</a:t>
            </a:r>
          </a:p>
          <a:p>
            <a:pPr lvl="1" eaLnBrk="1" hangingPunct="1"/>
            <a:r>
              <a:rPr lang="cs-CZ" altLang="cs-CZ" sz="2400" dirty="0"/>
              <a:t>Antropobiologie a antropogenetika</a:t>
            </a:r>
          </a:p>
          <a:p>
            <a:pPr eaLnBrk="1" hangingPunct="1"/>
            <a:r>
              <a:rPr lang="cs-CZ" altLang="cs-CZ" sz="2800" dirty="0" smtClean="0"/>
              <a:t>mechanismus zařazení studentů do směrů (zaměření, specializace) – str.35 Studijního katalogu</a:t>
            </a:r>
          </a:p>
          <a:p>
            <a:pPr eaLnBrk="1" hangingPunct="1"/>
            <a:r>
              <a:rPr lang="cs-CZ" altLang="cs-CZ" sz="2800" dirty="0" smtClean="0"/>
              <a:t>Buď hodně kreditů nebo dobrý prospěch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90600"/>
            <a:ext cx="7467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mtClean="0">
                <a:latin typeface="Arial Narrow" pitchFamily="34" charset="0"/>
              </a:rPr>
              <a:t>Zařazení do směrů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71600" y="1784350"/>
            <a:ext cx="77724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 smtClean="0"/>
              <a:t>Evidenční zařazení studentů do jednotlivých směrů oboru Speciální biologie proběhne po 2. semestru studia podle zájmu studentů, výsledků jejich studia a kapacity oborů.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smtClean="0"/>
              <a:t>O zařazení do zaměření rozhodne ředitel ÚEB podle pořadí studentů, stanoveného dle následujících kritérií: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b="1" dirty="0" smtClean="0"/>
              <a:t>celkový počet získaných kreditů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b="1" dirty="0" smtClean="0"/>
              <a:t>průměrný prospěch (započítávají se všechny pokusy)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b="1" dirty="0" smtClean="0"/>
              <a:t>výsledné známky z profilových předmětů (</a:t>
            </a:r>
            <a:r>
              <a:rPr lang="cs-CZ" altLang="cs-CZ" sz="1800" dirty="0" smtClean="0"/>
              <a:t>Bi1700 Buněčná biologie, Bi2080 Histologie a organologie)</a:t>
            </a:r>
            <a:endParaRPr lang="cs-CZ" altLang="cs-CZ" sz="1800" b="1" dirty="0" smtClean="0"/>
          </a:p>
          <a:p>
            <a:r>
              <a:rPr lang="cs-CZ" altLang="cs-CZ" sz="2000" b="1" dirty="0" smtClean="0"/>
              <a:t>Studenti, kteří pro kapacitní důvody nebudou zapsáni do požadovaného </a:t>
            </a:r>
            <a:r>
              <a:rPr lang="cs-CZ" altLang="cs-CZ" sz="2000" b="1" dirty="0"/>
              <a:t>studijního zaměření, </a:t>
            </a:r>
            <a:r>
              <a:rPr lang="cs-CZ" sz="2000" b="1" dirty="0"/>
              <a:t>se </a:t>
            </a:r>
            <a:r>
              <a:rPr lang="cs-CZ" sz="2000" b="1" dirty="0" smtClean="0"/>
              <a:t>přeregistrují buď </a:t>
            </a:r>
            <a:r>
              <a:rPr lang="cs-CZ" sz="2000" b="1" dirty="0"/>
              <a:t>do </a:t>
            </a:r>
            <a:r>
              <a:rPr lang="cs-CZ" sz="2000" b="1" dirty="0" smtClean="0"/>
              <a:t>směru </a:t>
            </a:r>
            <a:r>
              <a:rPr lang="cs-CZ" sz="2000" b="1" dirty="0"/>
              <a:t>s volnou kapacitou, nebo do </a:t>
            </a:r>
            <a:r>
              <a:rPr lang="cs-CZ" sz="2000" b="1" dirty="0" smtClean="0"/>
              <a:t>směru</a:t>
            </a:r>
            <a:r>
              <a:rPr lang="cs-CZ" sz="2000" b="1" dirty="0"/>
              <a:t>, ve kterém jim jejich bodový zisk </a:t>
            </a:r>
            <a:r>
              <a:rPr lang="cs-CZ" sz="2000" b="1" dirty="0" smtClean="0"/>
              <a:t>zabezpečuje přijetí</a:t>
            </a:r>
            <a:r>
              <a:rPr lang="cs-CZ" sz="2000" b="1" dirty="0"/>
              <a:t>.</a:t>
            </a:r>
            <a:endParaRPr lang="cs-CZ" alt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90600"/>
            <a:ext cx="7467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mtClean="0">
                <a:latin typeface="Arial Narrow" pitchFamily="34" charset="0"/>
              </a:rPr>
              <a:t>Zařazení do směrů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3568" y="1988840"/>
            <a:ext cx="7416800" cy="46799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b="1" dirty="0" smtClean="0"/>
              <a:t>	Bodové hodnocení</a:t>
            </a:r>
            <a:r>
              <a:rPr lang="cs-CZ" altLang="cs-CZ" sz="2000" dirty="0" smtClean="0"/>
              <a:t> se vypočte jako součet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b="1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b="1" i="1" dirty="0" smtClean="0"/>
              <a:t>	počet získaných kreditů + body za průměrný prospěch + body za známky z profilových předmětů</a:t>
            </a:r>
            <a:r>
              <a:rPr lang="cs-CZ" altLang="cs-CZ" sz="2000" dirty="0" smtClean="0"/>
              <a:t>.</a:t>
            </a:r>
            <a:br>
              <a:rPr lang="cs-CZ" altLang="cs-CZ" sz="2000" dirty="0" smtClean="0"/>
            </a:br>
            <a:r>
              <a:rPr lang="cs-CZ" altLang="cs-CZ" sz="2000" dirty="0" smtClean="0"/>
              <a:t/>
            </a:r>
            <a:br>
              <a:rPr lang="cs-CZ" altLang="cs-CZ" sz="2000" dirty="0" smtClean="0"/>
            </a:br>
            <a:r>
              <a:rPr lang="cs-CZ" altLang="cs-CZ" sz="2000" dirty="0" smtClean="0"/>
              <a:t>Body za průměrný prospěch se vypočtou podle vzorce </a:t>
            </a:r>
            <a:r>
              <a:rPr lang="cs-CZ" altLang="cs-CZ" sz="2000" i="1" dirty="0" smtClean="0"/>
              <a:t>(3-průměrný prospěch)*10)</a:t>
            </a:r>
            <a:r>
              <a:rPr lang="cs-CZ" altLang="cs-CZ" sz="2000" dirty="0" smtClean="0"/>
              <a:t>, kde průměrný prospěch se počítá ze všech pokusů (včetně neúspěšných) a zaokrouhluje se na jedno desetinné místo.</a:t>
            </a:r>
            <a:br>
              <a:rPr lang="cs-CZ" altLang="cs-CZ" sz="2000" dirty="0" smtClean="0"/>
            </a:br>
            <a:r>
              <a:rPr lang="cs-CZ" altLang="cs-CZ" sz="2000" dirty="0" smtClean="0"/>
              <a:t/>
            </a:r>
            <a:br>
              <a:rPr lang="cs-CZ" altLang="cs-CZ" sz="2000" dirty="0" smtClean="0"/>
            </a:br>
            <a:r>
              <a:rPr lang="cs-CZ" altLang="cs-CZ" sz="2000" dirty="0" smtClean="0"/>
              <a:t>Body za známky z profilových předmětů se přidělují podle této tabulky: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 smtClean="0"/>
              <a:t/>
            </a:r>
            <a:br>
              <a:rPr lang="cs-CZ" altLang="cs-CZ" sz="2000" dirty="0" smtClean="0"/>
            </a:b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 smtClean="0"/>
              <a:t/>
            </a:r>
            <a:br>
              <a:rPr lang="cs-CZ" altLang="cs-CZ" sz="2000" dirty="0" smtClean="0"/>
            </a:br>
            <a:endParaRPr lang="cs-CZ" altLang="cs-CZ" sz="2000" dirty="0" smtClean="0"/>
          </a:p>
        </p:txBody>
      </p:sp>
      <p:graphicFrame>
        <p:nvGraphicFramePr>
          <p:cNvPr id="129060" name="Group 3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084197932"/>
              </p:ext>
            </p:extLst>
          </p:nvPr>
        </p:nvGraphicFramePr>
        <p:xfrm>
          <a:off x="1187624" y="5373216"/>
          <a:ext cx="5000625" cy="1011237"/>
        </p:xfrm>
        <a:graphic>
          <a:graphicData uri="http://schemas.openxmlformats.org/drawingml/2006/table">
            <a:tbl>
              <a:tblPr/>
              <a:tblGrid>
                <a:gridCol w="1455737"/>
                <a:gridCol w="588963"/>
                <a:gridCol w="592137"/>
                <a:gridCol w="590550"/>
                <a:gridCol w="592138"/>
                <a:gridCol w="588962"/>
                <a:gridCol w="592138"/>
              </a:tblGrid>
              <a:tr h="506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Známka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text 2"/>
          <p:cNvSpPr>
            <a:spLocks noGrp="1"/>
          </p:cNvSpPr>
          <p:nvPr>
            <p:ph type="body" sz="half" idx="4294967295"/>
          </p:nvPr>
        </p:nvSpPr>
        <p:spPr>
          <a:xfrm>
            <a:off x="0" y="44450"/>
            <a:ext cx="7440613" cy="4114800"/>
          </a:xfrm>
        </p:spPr>
        <p:txBody>
          <a:bodyPr/>
          <a:lstStyle/>
          <a:p>
            <a:pPr eaLnBrk="1" hangingPunct="1"/>
            <a:r>
              <a:rPr lang="cs-CZ" altLang="cs-CZ" sz="2000" dirty="0" smtClean="0"/>
              <a:t>Lze si </a:t>
            </a:r>
            <a:r>
              <a:rPr lang="cs-CZ" altLang="cs-CZ" sz="2000" dirty="0"/>
              <a:t>sestavit plán, ale: TV, jazyk, kredity, předměty pro SZZ – předpisy Výuka tvorba…</a:t>
            </a:r>
          </a:p>
          <a:p>
            <a:pPr eaLnBrk="1" hangingPunct="1"/>
            <a:r>
              <a:rPr lang="cs-CZ" altLang="cs-CZ" sz="2000" dirty="0" err="1"/>
              <a:t>Str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43 Studijního katalogu biologie</a:t>
            </a:r>
          </a:p>
          <a:p>
            <a:pPr eaLnBrk="1" hangingPunct="1"/>
            <a:r>
              <a:rPr lang="cs-CZ" altLang="cs-CZ" sz="2000" dirty="0" smtClean="0"/>
              <a:t>Pozor na </a:t>
            </a:r>
            <a:r>
              <a:rPr lang="cs-CZ" altLang="cs-CZ" sz="2000" dirty="0" err="1" smtClean="0"/>
              <a:t>prerekvizity</a:t>
            </a:r>
            <a:endParaRPr lang="cs-CZ" altLang="cs-CZ" sz="2000" dirty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69"/>
          <a:stretch/>
        </p:blipFill>
        <p:spPr bwMode="auto">
          <a:xfrm>
            <a:off x="683568" y="1412776"/>
            <a:ext cx="7064152" cy="5302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90600"/>
            <a:ext cx="7467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mtClean="0"/>
              <a:t>Studijní předpisy etc.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981200"/>
            <a:ext cx="7543800" cy="4687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hlinkClick r:id="rId3"/>
              </a:rPr>
              <a:t>http://www.sci.muni.cz</a:t>
            </a:r>
            <a:endParaRPr lang="cs-CZ" altLang="cs-CZ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studijní katalog Biologie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Výuka a tvorba studijních programů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Studijní a zkušební řád Masarykovy univerzity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hlinkClick r:id="rId4"/>
              </a:rPr>
              <a:t>http://is.muni.cz</a:t>
            </a:r>
            <a:endParaRPr lang="cs-CZ" altLang="cs-CZ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detailní informace o předmětech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kontrolní a registrační šablony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hlinkClick r:id="rId5"/>
              </a:rPr>
              <a:t>http://www.sci.muni.cz/ueb</a:t>
            </a:r>
            <a:endParaRPr lang="cs-CZ" alt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hlinkClick r:id="rId6"/>
              </a:rPr>
              <a:t>http://www.recetox.muni.cz</a:t>
            </a:r>
            <a:endParaRPr lang="cs-CZ" alt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hlinkClick r:id="rId7"/>
              </a:rPr>
              <a:t>http://www.sci.muni.cz/mosseb/</a:t>
            </a:r>
            <a:endParaRPr lang="cs-CZ" altLang="cs-CZ" sz="2800" dirty="0" smtClean="0"/>
          </a:p>
          <a:p>
            <a:pPr lvl="1" eaLnBrk="1" hangingPunct="1">
              <a:lnSpc>
                <a:spcPct val="9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371600" y="1784350"/>
            <a:ext cx="7772400" cy="4572000"/>
          </a:xfrm>
        </p:spPr>
        <p:txBody>
          <a:bodyPr/>
          <a:lstStyle/>
          <a:p>
            <a:r>
              <a:rPr lang="cs-CZ" dirty="0" smtClean="0"/>
              <a:t>Nezapisujte si Biologii živočichů – tzn. Hlídejte si </a:t>
            </a:r>
            <a:r>
              <a:rPr lang="cs-CZ" dirty="0" err="1" smtClean="0"/>
              <a:t>prerekvizity</a:t>
            </a:r>
            <a:endParaRPr lang="cs-CZ" dirty="0" smtClean="0"/>
          </a:p>
          <a:p>
            <a:r>
              <a:rPr lang="cs-CZ" dirty="0" smtClean="0"/>
              <a:t>Pozor na </a:t>
            </a:r>
            <a:r>
              <a:rPr lang="cs-CZ" dirty="0" smtClean="0"/>
              <a:t>termíny </a:t>
            </a:r>
            <a:r>
              <a:rPr lang="cs-CZ" dirty="0" smtClean="0"/>
              <a:t>odhlašování ze zkoušek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072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6388"/>
            <a:ext cx="7467600" cy="144621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Organizace kurzu </a:t>
            </a:r>
            <a:br>
              <a:rPr lang="cs-CZ" altLang="cs-CZ" dirty="0" smtClean="0"/>
            </a:br>
            <a:r>
              <a:rPr lang="cs-CZ" altLang="cs-CZ" dirty="0" smtClean="0"/>
              <a:t>v PS 2015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71600" y="1784350"/>
            <a:ext cx="77724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800" dirty="0" smtClean="0"/>
              <a:t>	Prezentace pracovišť garantujících jednotlivé specializační směry: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800" dirty="0" smtClean="0"/>
          </a:p>
          <a:p>
            <a:pPr lvl="1"/>
            <a:r>
              <a:rPr lang="cs-CZ" altLang="cs-CZ" sz="2400" dirty="0"/>
              <a:t>Antropobiologie a antropogenetika  </a:t>
            </a:r>
            <a:r>
              <a:rPr lang="cs-CZ" altLang="cs-CZ" sz="2400" dirty="0" smtClean="0"/>
              <a:t>22.9.</a:t>
            </a:r>
          </a:p>
          <a:p>
            <a:pPr lvl="1"/>
            <a:r>
              <a:rPr lang="cs-CZ" altLang="cs-CZ" sz="2400" dirty="0" smtClean="0"/>
              <a:t>Mikrobiologie </a:t>
            </a:r>
            <a:r>
              <a:rPr lang="cs-CZ" altLang="cs-CZ" sz="2400" dirty="0"/>
              <a:t>a mol. biotechnologie: </a:t>
            </a:r>
            <a:r>
              <a:rPr lang="cs-CZ" altLang="cs-CZ" sz="2400" dirty="0" smtClean="0"/>
              <a:t>29.9</a:t>
            </a:r>
            <a:r>
              <a:rPr lang="cs-CZ" altLang="cs-CZ" sz="2400" dirty="0" smtClean="0"/>
              <a:t>, </a:t>
            </a:r>
            <a:r>
              <a:rPr lang="cs-CZ" altLang="cs-CZ" sz="2400" dirty="0" smtClean="0"/>
              <a:t>6. </a:t>
            </a:r>
            <a:r>
              <a:rPr lang="cs-CZ" altLang="cs-CZ" sz="2400" dirty="0"/>
              <a:t>a </a:t>
            </a:r>
            <a:r>
              <a:rPr lang="cs-CZ" altLang="cs-CZ" sz="2400" dirty="0" smtClean="0"/>
              <a:t>13. </a:t>
            </a:r>
            <a:r>
              <a:rPr lang="cs-CZ" altLang="cs-CZ" sz="2400" dirty="0" smtClean="0"/>
              <a:t>10.</a:t>
            </a:r>
            <a:endParaRPr lang="cs-CZ" altLang="cs-CZ" sz="2400" dirty="0"/>
          </a:p>
          <a:p>
            <a:pPr lvl="1"/>
            <a:r>
              <a:rPr lang="cs-CZ" altLang="cs-CZ" sz="2400" dirty="0" err="1"/>
              <a:t>Ekotoxikologie</a:t>
            </a:r>
            <a:r>
              <a:rPr lang="cs-CZ" altLang="cs-CZ" sz="2400" dirty="0"/>
              <a:t>: </a:t>
            </a:r>
            <a:r>
              <a:rPr lang="cs-CZ" altLang="cs-CZ" sz="2400" dirty="0" smtClean="0"/>
              <a:t>20., 27.10. </a:t>
            </a:r>
            <a:r>
              <a:rPr lang="cs-CZ" altLang="cs-CZ" sz="2400" dirty="0" smtClean="0"/>
              <a:t>a </a:t>
            </a:r>
            <a:r>
              <a:rPr lang="cs-CZ" altLang="cs-CZ" sz="2400" dirty="0" smtClean="0"/>
              <a:t>3. 11.</a:t>
            </a:r>
            <a:endParaRPr lang="cs-CZ" altLang="cs-CZ" sz="2400" dirty="0"/>
          </a:p>
          <a:p>
            <a:pPr lvl="1" eaLnBrk="1" hangingPunct="1"/>
            <a:r>
              <a:rPr lang="cs-CZ" altLang="cs-CZ" sz="2400" dirty="0" smtClean="0"/>
              <a:t>Exp. biologie rostlin: </a:t>
            </a:r>
            <a:r>
              <a:rPr lang="cs-CZ" altLang="cs-CZ" sz="2400" dirty="0" smtClean="0"/>
              <a:t>10. a 24. </a:t>
            </a:r>
            <a:r>
              <a:rPr lang="cs-CZ" altLang="cs-CZ" sz="2400" dirty="0" smtClean="0"/>
              <a:t>11</a:t>
            </a:r>
          </a:p>
          <a:p>
            <a:pPr lvl="1" eaLnBrk="1" hangingPunct="1"/>
            <a:r>
              <a:rPr lang="cs-CZ" altLang="cs-CZ" sz="2400" dirty="0" smtClean="0"/>
              <a:t>Exp. biologie živočichů: </a:t>
            </a:r>
            <a:r>
              <a:rPr lang="cs-CZ" altLang="cs-CZ" sz="2400" dirty="0" smtClean="0"/>
              <a:t>1.12 </a:t>
            </a:r>
            <a:r>
              <a:rPr lang="cs-CZ" altLang="cs-CZ" sz="2400" dirty="0" smtClean="0"/>
              <a:t>a </a:t>
            </a:r>
            <a:r>
              <a:rPr lang="cs-CZ" altLang="cs-CZ" sz="2400" dirty="0" smtClean="0"/>
              <a:t>8. </a:t>
            </a:r>
            <a:r>
              <a:rPr lang="cs-CZ" altLang="cs-CZ" sz="2400" dirty="0" smtClean="0"/>
              <a:t>12. a </a:t>
            </a:r>
            <a:r>
              <a:rPr lang="cs-CZ" altLang="cs-CZ" sz="2400" dirty="0" smtClean="0"/>
              <a:t>15.12.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1 Marti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</TotalTime>
  <Words>408</Words>
  <Application>Microsoft Office PowerPoint</Application>
  <PresentationFormat>Předvádění na obrazovce (4:3)</PresentationFormat>
  <Paragraphs>103</Paragraphs>
  <Slides>12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Motiv1 Martin</vt:lpstr>
      <vt:lpstr>Úvod do studia  Speciální biologie</vt:lpstr>
      <vt:lpstr>Prezentace aplikace PowerPoint</vt:lpstr>
      <vt:lpstr>Specializace studia</vt:lpstr>
      <vt:lpstr>Zařazení do směrů</vt:lpstr>
      <vt:lpstr>Zařazení do směrů</vt:lpstr>
      <vt:lpstr>Prezentace aplikace PowerPoint</vt:lpstr>
      <vt:lpstr>Studijní předpisy etc.</vt:lpstr>
      <vt:lpstr>Prezentace aplikace PowerPoint</vt:lpstr>
      <vt:lpstr>Organizace kurzu  v PS 2015</vt:lpstr>
      <vt:lpstr>Podmínky zápočtu</vt:lpstr>
      <vt:lpstr>Prezentace aplikace PowerPoint</vt:lpstr>
      <vt:lpstr>Prezentace aplikace PowerPoint</vt:lpstr>
    </vt:vector>
  </TitlesOfParts>
  <Company>Dolní Rožínka 16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Mykorrhizní laboratoř</dc:title>
  <dc:creator>K+M+I+V</dc:creator>
  <cp:lastModifiedBy>vacha</cp:lastModifiedBy>
  <cp:revision>68</cp:revision>
  <cp:lastPrinted>1601-01-01T00:00:00Z</cp:lastPrinted>
  <dcterms:created xsi:type="dcterms:W3CDTF">2005-04-15T20:12:25Z</dcterms:created>
  <dcterms:modified xsi:type="dcterms:W3CDTF">2016-09-22T08:09:08Z</dcterms:modified>
</cp:coreProperties>
</file>