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5" r:id="rId4"/>
    <p:sldId id="263" r:id="rId5"/>
    <p:sldId id="264" r:id="rId6"/>
    <p:sldId id="272" r:id="rId7"/>
    <p:sldId id="268" r:id="rId8"/>
    <p:sldId id="274" r:id="rId9"/>
    <p:sldId id="275" r:id="rId10"/>
    <p:sldId id="276" r:id="rId11"/>
    <p:sldId id="273" r:id="rId12"/>
    <p:sldId id="285" r:id="rId13"/>
    <p:sldId id="282" r:id="rId14"/>
    <p:sldId id="277" r:id="rId15"/>
    <p:sldId id="278" r:id="rId16"/>
    <p:sldId id="284" r:id="rId17"/>
    <p:sldId id="269" r:id="rId18"/>
    <p:sldId id="279" r:id="rId19"/>
    <p:sldId id="286" r:id="rId20"/>
    <p:sldId id="287" r:id="rId21"/>
    <p:sldId id="288" r:id="rId22"/>
    <p:sldId id="289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icearasy.cz/134/Oscillatoriales" TargetMode="External"/><Relationship Id="rId7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hyperlink" Target="http://www.sinicearasy.cz/134/Chroococca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sinicearasy.cz/134/Stigonematales" TargetMode="External"/><Relationship Id="rId4" Type="http://schemas.openxmlformats.org/officeDocument/2006/relationships/hyperlink" Target="http://www.sinicearasy.cz/134/Nostocal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rostlin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přednáška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Cyanobacteria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Euglenophyta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Dinophyta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Cryptophyta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8024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1972996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Akinety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Starší název </a:t>
            </a:r>
            <a:r>
              <a:rPr lang="cs-CZ" altLang="cs-CZ" sz="2400" dirty="0" err="1"/>
              <a:t>a</a:t>
            </a:r>
            <a:r>
              <a:rPr lang="cs-CZ" altLang="cs-CZ" sz="2400" dirty="0" err="1" smtClean="0"/>
              <a:t>rthrospory</a:t>
            </a:r>
            <a:endParaRPr lang="cs-CZ" altLang="cs-CZ" sz="2400" dirty="0" smtClean="0"/>
          </a:p>
          <a:p>
            <a:r>
              <a:rPr lang="cs-CZ" altLang="cs-CZ" sz="2400" dirty="0" smtClean="0"/>
              <a:t>Větší než </a:t>
            </a:r>
            <a:r>
              <a:rPr lang="cs-CZ" altLang="cs-CZ" sz="2400" dirty="0" err="1" smtClean="0"/>
              <a:t>heterocyty</a:t>
            </a:r>
            <a:endParaRPr lang="cs-CZ" altLang="cs-CZ" sz="2400" dirty="0" smtClean="0"/>
          </a:p>
          <a:p>
            <a:r>
              <a:rPr lang="cs-CZ" altLang="cs-CZ" sz="2400" dirty="0" smtClean="0"/>
              <a:t>Trvale odpočívající buňky</a:t>
            </a:r>
          </a:p>
          <a:p>
            <a:r>
              <a:rPr lang="cs-CZ" altLang="cs-CZ" sz="2400" dirty="0" smtClean="0"/>
              <a:t>Přežití nepříznivých podmínek</a:t>
            </a:r>
          </a:p>
          <a:p>
            <a:r>
              <a:rPr lang="cs-CZ" altLang="cs-CZ" sz="2400" dirty="0" smtClean="0"/>
              <a:t>Vznik z vegetativních buněk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Chromatická adaptace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err="1" smtClean="0"/>
              <a:t>Fykobiliny</a:t>
            </a:r>
            <a:r>
              <a:rPr lang="cs-CZ" sz="2400" dirty="0" smtClean="0"/>
              <a:t>: modré c- </a:t>
            </a:r>
            <a:r>
              <a:rPr lang="cs-CZ" sz="2400" dirty="0" err="1" smtClean="0"/>
              <a:t>fykocyanin</a:t>
            </a:r>
            <a:r>
              <a:rPr lang="cs-CZ" sz="2400" dirty="0" smtClean="0"/>
              <a:t>, </a:t>
            </a:r>
            <a:r>
              <a:rPr lang="cs-CZ" sz="2400" dirty="0" err="1" smtClean="0"/>
              <a:t>allofykocyanin</a:t>
            </a:r>
            <a:r>
              <a:rPr lang="cs-CZ" sz="2400" dirty="0" smtClean="0"/>
              <a:t>, červený c- </a:t>
            </a:r>
            <a:r>
              <a:rPr lang="cs-CZ" sz="2400" dirty="0" err="1" smtClean="0"/>
              <a:t>fykoerythrin</a:t>
            </a:r>
            <a:r>
              <a:rPr lang="cs-CZ" sz="2400" dirty="0" smtClean="0"/>
              <a:t>- </a:t>
            </a:r>
            <a:r>
              <a:rPr lang="cs-CZ" sz="2400" dirty="0" err="1" smtClean="0"/>
              <a:t>fce</a:t>
            </a:r>
            <a:r>
              <a:rPr lang="cs-CZ" sz="2400" dirty="0" smtClean="0"/>
              <a:t> světlo sběrné antény</a:t>
            </a:r>
          </a:p>
          <a:p>
            <a:r>
              <a:rPr lang="cs-CZ" sz="2400" dirty="0"/>
              <a:t>C</a:t>
            </a:r>
            <a:r>
              <a:rPr lang="cs-CZ" sz="2400" dirty="0" smtClean="0"/>
              <a:t>itlivost tohoto typu světlo sběrné antény umožnuje fotosyntézu sinic při velmi nízké hladině osvětlení (hluboko pod hladinou vody, v půdě, uvnitř kamenů, v jeskyních)</a:t>
            </a:r>
            <a:endParaRPr lang="cs-CZ" altLang="cs-CZ" sz="2400" dirty="0" smtClean="0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38903" y="6173195"/>
            <a:ext cx="335059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cs-CZ" altLang="cs-CZ" sz="1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altLang="cs-CZ" sz="1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Struktura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fykobilisomu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dle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Pankratz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&amp;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Bowen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1963</a:t>
            </a:r>
          </a:p>
        </p:txBody>
      </p:sp>
      <p:pic>
        <p:nvPicPr>
          <p:cNvPr id="11266" name="Picture 2" descr="Struktura fykobilisomu dle Pankratz &amp; Bowen 19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16622"/>
            <a:ext cx="4004884" cy="26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Typy stélek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smtClean="0">
                <a:solidFill>
                  <a:srgbClr val="00B050"/>
                </a:solidFill>
              </a:rPr>
              <a:t>Jednobuněčné: </a:t>
            </a:r>
            <a:r>
              <a:rPr lang="cs-CZ" altLang="cs-CZ" sz="2400" dirty="0" smtClean="0"/>
              <a:t>často obalené slizem, sdružování do kolonií</a:t>
            </a:r>
          </a:p>
          <a:p>
            <a:pPr marL="0" indent="0">
              <a:buNone/>
            </a:pPr>
            <a:r>
              <a:rPr lang="cs-CZ" altLang="cs-CZ" sz="2400" dirty="0" smtClean="0"/>
              <a:t>     (</a:t>
            </a:r>
            <a:r>
              <a:rPr lang="cs-CZ" altLang="cs-CZ" sz="2400" i="1" dirty="0" err="1" smtClean="0"/>
              <a:t>Chroococcus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Merismopedia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Microcystis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>
                <a:solidFill>
                  <a:srgbClr val="00B050"/>
                </a:solidFill>
              </a:rPr>
              <a:t>Vláknité:</a:t>
            </a:r>
          </a:p>
          <a:p>
            <a:pPr marL="0" indent="0">
              <a:buNone/>
            </a:pPr>
            <a:r>
              <a:rPr lang="cs-CZ" altLang="cs-CZ" sz="2400" dirty="0" smtClean="0"/>
              <a:t>Vláknité nevětvené (</a:t>
            </a:r>
            <a:r>
              <a:rPr lang="cs-CZ" altLang="cs-CZ" sz="2400" i="1" dirty="0" err="1" smtClean="0"/>
              <a:t>Oscillatoria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Phormidium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Leptolyngbya</a:t>
            </a:r>
            <a:r>
              <a:rPr lang="cs-CZ" altLang="cs-CZ" sz="2400" dirty="0" smtClean="0"/>
              <a:t>)</a:t>
            </a:r>
          </a:p>
          <a:p>
            <a:pPr marL="0" indent="0">
              <a:buNone/>
            </a:pPr>
            <a:r>
              <a:rPr lang="cs-CZ" altLang="cs-CZ" sz="2400" dirty="0" smtClean="0"/>
              <a:t>Vláknité s nepravým větvením (</a:t>
            </a:r>
            <a:r>
              <a:rPr lang="cs-CZ" altLang="cs-CZ" sz="2400" i="1" dirty="0" err="1" smtClean="0"/>
              <a:t>Scytonema</a:t>
            </a:r>
            <a:r>
              <a:rPr lang="cs-CZ" altLang="cs-CZ" sz="2400" dirty="0"/>
              <a:t>)</a:t>
            </a:r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Vláknité s pravým větvením (</a:t>
            </a:r>
            <a:r>
              <a:rPr lang="cs-CZ" altLang="cs-CZ" sz="2400" i="1" dirty="0" err="1" smtClean="0"/>
              <a:t>Stigonema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Mastigocladus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Pravé větvení: vzniká fyziologicky, při nepravém větvení jsou vlákna spojená jen slizovou pochvou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9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inicearasy.cz/sites/default/files/Cyanobacteria_stelk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5888"/>
            <a:ext cx="4392613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2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Rozmnožování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Pouze vegetativní (nepohlavní)</a:t>
            </a:r>
          </a:p>
          <a:p>
            <a:r>
              <a:rPr lang="cs-CZ" altLang="cs-CZ" sz="2400" dirty="0" smtClean="0"/>
              <a:t>Pohlavní rozmnožování není známo</a:t>
            </a:r>
          </a:p>
          <a:p>
            <a:r>
              <a:rPr lang="cs-CZ" altLang="cs-CZ" sz="2400" dirty="0" smtClean="0"/>
              <a:t>Rozmnožovací útvary: hormogonie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194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bara\Desktop\Cyanobacteria_deleni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6" y="2772508"/>
            <a:ext cx="8826227" cy="20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Ekologie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Téměř všechny biotopy – i extrémní</a:t>
            </a:r>
          </a:p>
          <a:p>
            <a:r>
              <a:rPr lang="cs-CZ" sz="2400" dirty="0" smtClean="0"/>
              <a:t>Pionýrské organismy</a:t>
            </a:r>
          </a:p>
          <a:p>
            <a:r>
              <a:rPr lang="cs-CZ" sz="2400" dirty="0" smtClean="0"/>
              <a:t>Eutrofizace- vodní květ</a:t>
            </a:r>
          </a:p>
          <a:p>
            <a:r>
              <a:rPr lang="cs-CZ" sz="2400" dirty="0" err="1" smtClean="0"/>
              <a:t>Cyanotoxiny</a:t>
            </a:r>
            <a:endParaRPr lang="cs-CZ" sz="2400" dirty="0" smtClean="0"/>
          </a:p>
          <a:p>
            <a:r>
              <a:rPr lang="cs-CZ" sz="2400" dirty="0" smtClean="0"/>
              <a:t>Symbióza</a:t>
            </a:r>
          </a:p>
          <a:p>
            <a:r>
              <a:rPr lang="cs-CZ" sz="2400" dirty="0" smtClean="0"/>
              <a:t>Stromatolity: útvary vzniklé usazováním uhličitanu vápenatého v slizových pochvách sinic</a:t>
            </a:r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Symbiotické vztahy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/>
              <a:t>Cyanobiont</a:t>
            </a:r>
            <a:r>
              <a:rPr lang="cs-CZ" altLang="cs-CZ" sz="2400" dirty="0" smtClean="0"/>
              <a:t> ve stélkách lišejníků- rody </a:t>
            </a:r>
            <a:r>
              <a:rPr lang="cs-CZ" altLang="cs-CZ" sz="2400" i="1" dirty="0" err="1" smtClean="0"/>
              <a:t>Nostoc</a:t>
            </a:r>
            <a:r>
              <a:rPr lang="cs-CZ" altLang="cs-CZ" sz="2400" dirty="0" smtClean="0"/>
              <a:t>, </a:t>
            </a:r>
            <a:r>
              <a:rPr lang="cs-CZ" sz="2400" i="1" dirty="0" err="1"/>
              <a:t>Gloeocapsa</a:t>
            </a:r>
            <a:r>
              <a:rPr lang="cs-CZ" sz="2400" i="1" dirty="0"/>
              <a:t>, </a:t>
            </a:r>
            <a:r>
              <a:rPr lang="cs-CZ" sz="2400" i="1" dirty="0" err="1" smtClean="0"/>
              <a:t>Chroococcus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Stigonema</a:t>
            </a:r>
            <a:endParaRPr lang="cs-CZ" sz="2400" i="1" dirty="0" smtClean="0"/>
          </a:p>
          <a:p>
            <a:r>
              <a:rPr lang="cs-CZ" sz="2400" dirty="0" smtClean="0"/>
              <a:t>Další symbióza s: játrovkami (rod </a:t>
            </a:r>
            <a:r>
              <a:rPr lang="cs-CZ" sz="2400" i="1" dirty="0" err="1" smtClean="0"/>
              <a:t>Blasia</a:t>
            </a:r>
            <a:r>
              <a:rPr lang="cs-CZ" sz="2400" dirty="0"/>
              <a:t>), </a:t>
            </a:r>
            <a:r>
              <a:rPr lang="cs-CZ" sz="2400" dirty="0" err="1"/>
              <a:t>hlevíky</a:t>
            </a:r>
            <a:r>
              <a:rPr lang="cs-CZ" sz="2400" dirty="0"/>
              <a:t> (</a:t>
            </a:r>
            <a:r>
              <a:rPr lang="cs-CZ" sz="2400" i="1" dirty="0" err="1"/>
              <a:t>Anthoceros</a:t>
            </a:r>
            <a:r>
              <a:rPr lang="cs-CZ" sz="2400" dirty="0"/>
              <a:t>), kapradinami (</a:t>
            </a:r>
            <a:r>
              <a:rPr lang="cs-CZ" sz="2400" i="1" dirty="0" err="1" smtClean="0"/>
              <a:t>Azolla</a:t>
            </a:r>
            <a:r>
              <a:rPr lang="cs-CZ" sz="2400" dirty="0" smtClean="0"/>
              <a:t>), </a:t>
            </a:r>
            <a:r>
              <a:rPr lang="cs-CZ" sz="2400" dirty="0"/>
              <a:t>nahosemennými </a:t>
            </a:r>
            <a:r>
              <a:rPr lang="cs-CZ" sz="2400" dirty="0" smtClean="0"/>
              <a:t>(</a:t>
            </a:r>
            <a:r>
              <a:rPr lang="cs-CZ" sz="2400" i="1" dirty="0" err="1" smtClean="0"/>
              <a:t>Cycas</a:t>
            </a:r>
            <a:r>
              <a:rPr lang="cs-CZ" sz="2400" dirty="0" smtClean="0"/>
              <a:t>)</a:t>
            </a:r>
          </a:p>
          <a:p>
            <a:r>
              <a:rPr lang="cs-CZ" altLang="cs-CZ" sz="2400" dirty="0" smtClean="0"/>
              <a:t>Sinice </a:t>
            </a:r>
            <a:r>
              <a:rPr lang="cs-CZ" altLang="cs-CZ" sz="2400" i="1" dirty="0" err="1" smtClean="0"/>
              <a:t>Nostoc</a:t>
            </a:r>
            <a:r>
              <a:rPr lang="cs-CZ" altLang="cs-CZ" sz="2400" dirty="0" smtClean="0"/>
              <a:t> v symbióze s houbou</a:t>
            </a:r>
            <a:r>
              <a:rPr lang="cs-CZ" sz="2400" dirty="0" smtClean="0"/>
              <a:t> </a:t>
            </a:r>
            <a:r>
              <a:rPr lang="cs-CZ" sz="2400" i="1" dirty="0" err="1" smtClean="0"/>
              <a:t>Geosiphon</a:t>
            </a:r>
            <a:r>
              <a:rPr lang="cs-CZ" sz="2400" i="1" dirty="0" smtClean="0"/>
              <a:t> </a:t>
            </a:r>
            <a:r>
              <a:rPr lang="cs-CZ" sz="2400" i="1" dirty="0" err="1"/>
              <a:t>pyriforme</a:t>
            </a:r>
            <a:r>
              <a:rPr lang="cs-CZ" sz="2400" i="1" dirty="0"/>
              <a:t> </a:t>
            </a:r>
            <a:endParaRPr lang="cs-CZ" sz="2400" i="1" dirty="0" smtClean="0"/>
          </a:p>
          <a:p>
            <a:r>
              <a:rPr lang="cs-CZ" altLang="cs-CZ" sz="2400" dirty="0" smtClean="0"/>
              <a:t>+ primární </a:t>
            </a:r>
            <a:r>
              <a:rPr lang="cs-CZ" altLang="cs-CZ" sz="2400" dirty="0" err="1" smtClean="0"/>
              <a:t>endosymbióza</a:t>
            </a:r>
            <a:r>
              <a:rPr lang="cs-CZ" altLang="cs-CZ" sz="2400" dirty="0" smtClean="0"/>
              <a:t>: vznik chloroplastů!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4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Systém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Problematická taxonomie</a:t>
            </a:r>
          </a:p>
          <a:p>
            <a:r>
              <a:rPr lang="cs-CZ" altLang="cs-CZ" sz="2400" dirty="0" smtClean="0"/>
              <a:t>Molekulární metody</a:t>
            </a:r>
          </a:p>
          <a:p>
            <a:r>
              <a:rPr lang="cs-CZ" sz="2400" dirty="0" smtClean="0"/>
              <a:t>popsáno víc než 320 rodů s  2700 druhy</a:t>
            </a:r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Systém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Třída : </a:t>
            </a:r>
            <a:r>
              <a:rPr lang="cs-CZ" sz="2400" dirty="0" err="1" smtClean="0"/>
              <a:t>Cyanobacteria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1. řád </a:t>
            </a:r>
            <a:r>
              <a:rPr lang="cs-CZ" sz="2400" dirty="0" err="1">
                <a:solidFill>
                  <a:srgbClr val="00B050"/>
                </a:solidFill>
                <a:hlinkClick r:id="rId2"/>
              </a:rPr>
              <a:t>Chroococcales</a:t>
            </a:r>
            <a:r>
              <a:rPr lang="cs-CZ" sz="2400" dirty="0">
                <a:solidFill>
                  <a:srgbClr val="00B050"/>
                </a:solidFill>
                <a:hlinkClick r:id="rId2"/>
              </a:rPr>
              <a:t> </a:t>
            </a:r>
            <a:r>
              <a:rPr lang="cs-CZ" sz="2400" dirty="0"/>
              <a:t>- jednobuněční zástupci, kteří žijí buď samostatně nebo se sdružují do kolonií</a:t>
            </a:r>
          </a:p>
          <a:p>
            <a:r>
              <a:rPr lang="cs-CZ" sz="2400" dirty="0"/>
              <a:t>2. řád </a:t>
            </a:r>
            <a:r>
              <a:rPr lang="cs-CZ" sz="2400" dirty="0" err="1">
                <a:hlinkClick r:id="rId3"/>
              </a:rPr>
              <a:t>Oscillatoriales</a:t>
            </a:r>
            <a:r>
              <a:rPr lang="cs-CZ" sz="2400" dirty="0"/>
              <a:t> – jednoduché vláknité sinice</a:t>
            </a:r>
          </a:p>
          <a:p>
            <a:r>
              <a:rPr lang="cs-CZ" sz="2400" dirty="0"/>
              <a:t>3. řád </a:t>
            </a:r>
            <a:r>
              <a:rPr lang="cs-CZ" sz="2400" dirty="0" err="1">
                <a:hlinkClick r:id="rId4"/>
              </a:rPr>
              <a:t>Nostocales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, občas s nepravým, ale nikdy s pravým větvením</a:t>
            </a:r>
          </a:p>
          <a:p>
            <a:r>
              <a:rPr lang="cs-CZ" sz="2400" dirty="0"/>
              <a:t>4. řád </a:t>
            </a:r>
            <a:r>
              <a:rPr lang="cs-CZ" sz="2400" dirty="0" err="1">
                <a:hlinkClick r:id="rId5"/>
              </a:rPr>
              <a:t>Stigonematales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 a s pravým větvením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1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Chroococcales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02" y="8657841"/>
            <a:ext cx="5606900" cy="132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://cfb.unh.edu/phycokey/Choices/Cyanobacteria/cyano_colonies/CHROOCOCCUS/Chroococcus_04_500x387_turgidus_keweenawalgae.mtu.ed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9" y="1305928"/>
            <a:ext cx="3383389" cy="26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qu.edu.sa/files2/tiny_mce/plugins/imagemanager/files/4281823/1/Chroococcu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26" y="1305928"/>
            <a:ext cx="3484092" cy="261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fb.unh.edu/phycokey/Choices/Cyanobacteria/cyano_colonies/MERISMOPEDIA/Merismopedia_04_600x443_nostoc.p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077072"/>
            <a:ext cx="3395427" cy="25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fb.unh.edu/phycokey/Choices/Cyanobacteria/cyano_colonies/GOMPHOSPHAERIA/Gomphosphaeria_05_600x479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63" y="4066670"/>
            <a:ext cx="3153218" cy="251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21982" y="62124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Gomphosphaeria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2639" y="62124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Merismopedia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125337" y="351369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Chroococcus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093898" y="34914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Chroococcus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4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 smtClean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Euglenophyta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(krásnoočka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FFC000"/>
                </a:solidFill>
              </a:rPr>
              <a:t>Cryptophyta</a:t>
            </a:r>
            <a:r>
              <a:rPr lang="cs-CZ" sz="2400" dirty="0">
                <a:solidFill>
                  <a:srgbClr val="FFC000"/>
                </a:solidFill>
              </a:rPr>
              <a:t> (</a:t>
            </a:r>
            <a:r>
              <a:rPr lang="cs-CZ" sz="2400" dirty="0" err="1">
                <a:solidFill>
                  <a:srgbClr val="FFC000"/>
                </a:solidFill>
              </a:rPr>
              <a:t>skrytěnky</a:t>
            </a:r>
            <a:r>
              <a:rPr lang="cs-CZ" sz="2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/>
              <a:t>Dinophyta</a:t>
            </a:r>
            <a:r>
              <a:rPr lang="cs-CZ" sz="2400" dirty="0"/>
              <a:t> (obrněnky</a:t>
            </a:r>
            <a:r>
              <a:rPr lang="cs-CZ" sz="2400" dirty="0" smtClean="0"/>
              <a:t>)</a:t>
            </a:r>
          </a:p>
          <a:p>
            <a:pPr>
              <a:defRPr/>
            </a:pPr>
            <a:r>
              <a:rPr lang="cs-CZ" sz="2400" dirty="0" err="1">
                <a:solidFill>
                  <a:srgbClr val="996633"/>
                </a:solidFill>
              </a:rPr>
              <a:t>Chromophyta</a:t>
            </a:r>
            <a:r>
              <a:rPr lang="cs-CZ" sz="2400" dirty="0">
                <a:solidFill>
                  <a:srgbClr val="996633"/>
                </a:solidFill>
              </a:rPr>
              <a:t> (hnědé řasy</a:t>
            </a:r>
            <a:r>
              <a:rPr lang="cs-CZ" sz="2400" dirty="0" smtClean="0">
                <a:solidFill>
                  <a:srgbClr val="996633"/>
                </a:solidFill>
              </a:rPr>
              <a:t>)</a:t>
            </a:r>
            <a:endParaRPr lang="cs-CZ" sz="2400" dirty="0"/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</a:rPr>
              <a:t>Rhodophyta</a:t>
            </a:r>
            <a:r>
              <a:rPr lang="cs-CZ" sz="2400" dirty="0">
                <a:solidFill>
                  <a:srgbClr val="FF0000"/>
                </a:solidFill>
              </a:rPr>
              <a:t> (ruduchy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00B050"/>
                </a:solidFill>
              </a:rPr>
              <a:t>Chlorophyta</a:t>
            </a:r>
            <a:r>
              <a:rPr lang="cs-CZ" sz="2400" dirty="0">
                <a:solidFill>
                  <a:srgbClr val="00B050"/>
                </a:solidFill>
              </a:rPr>
              <a:t> (zelené řasy</a:t>
            </a:r>
            <a:r>
              <a:rPr lang="cs-CZ" sz="2400" dirty="0" smtClean="0">
                <a:solidFill>
                  <a:srgbClr val="00B05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Charophyta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chary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-Mic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484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tripter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304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olib.cz/IMG/GAL/BIG/49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87863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 descr="Fucus_vesiculosus_Wal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59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 descr="peridinium_bipes_elektro_54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9542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Oscillatoriales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http://protist.i.hosei.ac.jp/pdb/images/prokaryotes/oscillatoriaceae/Microcoleu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906588"/>
            <a:ext cx="3584424" cy="278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otit.botany.wisc.edu/botany_130/diversity/bacteria/images/Oscillato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97" y="1906587"/>
            <a:ext cx="3932955" cy="278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082142" y="480877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Oscillatoria</a:t>
            </a:r>
            <a:r>
              <a:rPr lang="cs-CZ" i="1" dirty="0" smtClean="0"/>
              <a:t> </a:t>
            </a:r>
            <a:r>
              <a:rPr lang="cs-CZ" i="1" dirty="0" err="1" smtClean="0"/>
              <a:t>limosa</a:t>
            </a:r>
            <a:endParaRPr lang="cs-CZ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99592" y="480877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Microcoleus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5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Nostocales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protist.i.hosei.ac.jp/pdb/images/prokaryotes/nostocaceae/nostoc/sp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" y="1628800"/>
            <a:ext cx="3923928" cy="322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1.staticflickr.com/3/2570/3960451232_ccc6212d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80" y="1620484"/>
            <a:ext cx="4312486" cy="323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Nostoc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36096" y="494480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Scytonema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7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Stigonematales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945633" y="4405314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http://protist.i.hosei.ac.jp/pdb/images/Prokaryotes/Stigonemataceae/sp_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3" y="1628800"/>
            <a:ext cx="3980936" cy="32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Stigonema</a:t>
            </a:r>
            <a:r>
              <a:rPr lang="cs-CZ" i="1" dirty="0" smtClean="0"/>
              <a:t> </a:t>
            </a:r>
            <a:r>
              <a:rPr lang="cs-CZ" i="1" dirty="0" err="1" smtClean="0"/>
              <a:t>minutum</a:t>
            </a:r>
            <a:endParaRPr lang="cs-CZ" i="1" dirty="0"/>
          </a:p>
        </p:txBody>
      </p:sp>
      <p:pic>
        <p:nvPicPr>
          <p:cNvPr id="5" name="Picture 4" descr="http://cfb.unh.edu/phycokey/Choices/Cyanobacteria/cyano_filaments/cyano_branched_fil/cyano_true_branches/FISCHERELLA/Fischerella-01_400x325_plantphys.info_Key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624013"/>
            <a:ext cx="4028311" cy="32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470030" y="4958860"/>
            <a:ext cx="299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Mastigocladus</a:t>
            </a:r>
            <a:r>
              <a:rPr lang="cs-CZ" i="1" dirty="0" smtClean="0"/>
              <a:t> </a:t>
            </a:r>
            <a:r>
              <a:rPr lang="cs-CZ" i="1" dirty="0" err="1" smtClean="0"/>
              <a:t>laminosus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624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Eukaryota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/>
              <a:t>Eukaryotní buňky</a:t>
            </a:r>
          </a:p>
          <a:p>
            <a:r>
              <a:rPr lang="cs-CZ" altLang="cs-CZ" sz="2400" dirty="0"/>
              <a:t>Membránové struktury uvnitř buňky</a:t>
            </a:r>
          </a:p>
          <a:p>
            <a:r>
              <a:rPr lang="cs-CZ" altLang="cs-CZ" sz="2400" dirty="0"/>
              <a:t>Bičíky</a:t>
            </a:r>
          </a:p>
          <a:p>
            <a:r>
              <a:rPr lang="cs-CZ" altLang="cs-CZ" sz="2400" dirty="0"/>
              <a:t>Chromozomy </a:t>
            </a:r>
          </a:p>
          <a:p>
            <a:r>
              <a:rPr lang="cs-CZ" altLang="cs-CZ" sz="2400" dirty="0"/>
              <a:t>Haploidní a diploidní stav (evoluční výhoda)</a:t>
            </a:r>
          </a:p>
          <a:p>
            <a:r>
              <a:rPr lang="cs-CZ" altLang="cs-CZ" sz="2400" dirty="0"/>
              <a:t>Rozmnožování</a:t>
            </a:r>
          </a:p>
          <a:p>
            <a:r>
              <a:rPr lang="cs-CZ" altLang="cs-CZ" sz="2400" dirty="0"/>
              <a:t>Mitóza a meiotické dělení</a:t>
            </a:r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200" dirty="0" err="1">
                <a:solidFill>
                  <a:schemeClr val="accent1"/>
                </a:solidFill>
              </a:rPr>
              <a:t>Chlorarachniophyta</a:t>
            </a:r>
            <a:r>
              <a:rPr lang="cs-CZ" altLang="cs-CZ" sz="3200" dirty="0">
                <a:solidFill>
                  <a:schemeClr val="accent1"/>
                </a:solidFill>
              </a:rPr>
              <a:t>, </a:t>
            </a:r>
            <a:r>
              <a:rPr lang="cs-CZ" altLang="cs-CZ" sz="3200" dirty="0" err="1">
                <a:solidFill>
                  <a:schemeClr val="accent1"/>
                </a:solidFill>
              </a:rPr>
              <a:t>Euglenophyta</a:t>
            </a:r>
            <a:r>
              <a:rPr lang="cs-CZ" altLang="cs-CZ" sz="3200" dirty="0">
                <a:solidFill>
                  <a:schemeClr val="accent1"/>
                </a:solidFill>
              </a:rPr>
              <a:t>, </a:t>
            </a:r>
            <a:r>
              <a:rPr lang="cs-CZ" altLang="cs-CZ" sz="3200" dirty="0" err="1">
                <a:solidFill>
                  <a:schemeClr val="accent1"/>
                </a:solidFill>
              </a:rPr>
              <a:t>Dinophyta</a:t>
            </a:r>
            <a:r>
              <a:rPr lang="cs-CZ" altLang="cs-CZ" sz="3200" dirty="0">
                <a:solidFill>
                  <a:schemeClr val="accent1"/>
                </a:solidFill>
              </a:rPr>
              <a:t> </a:t>
            </a:r>
            <a:r>
              <a:rPr lang="cs-CZ" altLang="cs-CZ" sz="3200" dirty="0">
                <a:solidFill>
                  <a:schemeClr val="accent1"/>
                </a:solidFill>
                <a:sym typeface="Symbol" pitchFamily="18" charset="2"/>
              </a:rPr>
              <a:t> </a:t>
            </a:r>
            <a:r>
              <a:rPr lang="cs-CZ" altLang="cs-CZ" sz="3200" dirty="0" err="1">
                <a:solidFill>
                  <a:schemeClr val="accent1"/>
                </a:solidFill>
                <a:sym typeface="Symbol" pitchFamily="18" charset="2"/>
              </a:rPr>
              <a:t>Cryptophyta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/>
              <a:t>Jednobuněční pohybliví </a:t>
            </a:r>
            <a:r>
              <a:rPr lang="cs-CZ" altLang="cs-CZ" sz="2400" dirty="0" err="1"/>
              <a:t>mixotrofové</a:t>
            </a:r>
            <a:r>
              <a:rPr lang="cs-CZ" altLang="cs-CZ" sz="2400" dirty="0"/>
              <a:t> </a:t>
            </a:r>
            <a:br>
              <a:rPr lang="cs-CZ" altLang="cs-CZ" sz="2400" dirty="0"/>
            </a:br>
            <a:r>
              <a:rPr lang="cs-CZ" altLang="cs-CZ" sz="2400" dirty="0"/>
              <a:t>s chloroplasty</a:t>
            </a:r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2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err="1"/>
              <a:t>Filoplazmodium</a:t>
            </a:r>
            <a:r>
              <a:rPr lang="cs-CZ" altLang="cs-CZ" sz="2400" dirty="0"/>
              <a:t>, jednojaderné buňky</a:t>
            </a:r>
          </a:p>
          <a:p>
            <a:r>
              <a:rPr lang="cs-CZ" altLang="cs-CZ" sz="2400" dirty="0"/>
              <a:t>Chloroplasty s chlorofyly a, b, </a:t>
            </a:r>
            <a:r>
              <a:rPr lang="cs-CZ" altLang="cs-CZ" sz="2400" dirty="0" err="1"/>
              <a:t>pyrenoid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nukleomorf</a:t>
            </a:r>
            <a:r>
              <a:rPr lang="cs-CZ" altLang="cs-CZ" sz="2400" dirty="0"/>
              <a:t>, 4 membrány</a:t>
            </a:r>
          </a:p>
          <a:p>
            <a:r>
              <a:rPr lang="cs-CZ" altLang="cs-CZ" sz="2400" dirty="0"/>
              <a:t>Zásobní látka </a:t>
            </a:r>
            <a:r>
              <a:rPr lang="cs-CZ" altLang="cs-CZ" sz="2400" dirty="0" err="1"/>
              <a:t>chrysolaminaran</a:t>
            </a:r>
            <a:endParaRPr lang="cs-CZ" altLang="cs-CZ" sz="2400" dirty="0"/>
          </a:p>
          <a:p>
            <a:r>
              <a:rPr lang="cs-CZ" altLang="cs-CZ" sz="2400" dirty="0"/>
              <a:t>Zoospory (1 bičík)</a:t>
            </a:r>
          </a:p>
          <a:p>
            <a:r>
              <a:rPr lang="cs-CZ" altLang="cs-CZ" sz="2400" dirty="0"/>
              <a:t>Tvorba cyst</a:t>
            </a:r>
          </a:p>
          <a:p>
            <a:r>
              <a:rPr lang="cs-CZ" altLang="cs-CZ" sz="2400" dirty="0"/>
              <a:t>Ekologie - </a:t>
            </a:r>
            <a:r>
              <a:rPr lang="cs-CZ" altLang="cs-CZ" sz="2400" dirty="0" err="1"/>
              <a:t>sublitorál</a:t>
            </a:r>
            <a:r>
              <a:rPr lang="cs-CZ" altLang="cs-CZ" sz="2400" dirty="0"/>
              <a:t> teplých moří, </a:t>
            </a:r>
            <a:r>
              <a:rPr lang="cs-CZ" altLang="cs-CZ" sz="2400" dirty="0" err="1"/>
              <a:t>mixotrofie</a:t>
            </a:r>
            <a:endParaRPr lang="en-US" altLang="cs-CZ" sz="2400" dirty="0">
              <a:cs typeface="Arial" charset="0"/>
            </a:endParaRPr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kupina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Rhizaria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Fylogeneze - sekvence 18S </a:t>
            </a:r>
            <a:r>
              <a:rPr lang="cs-CZ" altLang="cs-CZ" sz="2400" dirty="0" err="1"/>
              <a:t>rRNA</a:t>
            </a: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Příbuznost s </a:t>
            </a:r>
            <a:r>
              <a:rPr lang="cs-CZ" altLang="cs-CZ" sz="2400" dirty="0" err="1"/>
              <a:t>meňavkovitými</a:t>
            </a:r>
            <a:r>
              <a:rPr lang="cs-CZ" altLang="cs-CZ" sz="2400" dirty="0"/>
              <a:t> prvoky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Nuklemorf</a:t>
            </a:r>
            <a:r>
              <a:rPr lang="cs-CZ" altLang="cs-CZ" sz="2400" dirty="0"/>
              <a:t> </a:t>
            </a: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Příklad </a:t>
            </a:r>
            <a:r>
              <a:rPr lang="cs-CZ" altLang="cs-CZ" sz="2400" dirty="0"/>
              <a:t>seriální </a:t>
            </a:r>
            <a:r>
              <a:rPr lang="cs-CZ" altLang="cs-CZ" sz="2400" dirty="0" err="1"/>
              <a:t>endosymbiozy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Zástupci: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 err="1" smtClean="0"/>
              <a:t>Chlorarachnion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reptans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Cryptochlora</a:t>
            </a:r>
            <a:endParaRPr lang="cs-CZ" altLang="cs-CZ" sz="2400" i="1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4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941388"/>
          </a:xfrm>
        </p:spPr>
        <p:txBody>
          <a:bodyPr/>
          <a:lstStyle/>
          <a:p>
            <a:pPr eaLnBrk="1" hangingPunct="1"/>
            <a:r>
              <a:rPr lang="cs-CZ" altLang="cs-CZ" i="1" dirty="0" err="1" smtClean="0"/>
              <a:t>Chlorarachnion</a:t>
            </a:r>
            <a:r>
              <a:rPr lang="cs-CZ" altLang="cs-CZ" dirty="0" smtClean="0"/>
              <a:t> </a:t>
            </a:r>
            <a:r>
              <a:rPr lang="cs-CZ" altLang="cs-CZ" i="1" dirty="0" err="1" smtClean="0"/>
              <a:t>reptans</a:t>
            </a:r>
            <a:endParaRPr lang="cs-CZ" altLang="cs-CZ" i="1" dirty="0" smtClean="0"/>
          </a:p>
        </p:txBody>
      </p:sp>
      <p:pic>
        <p:nvPicPr>
          <p:cNvPr id="3074" name="Picture 2" descr="http://myweb.dal.ca/jmarchib/pic.chlorarachniophyt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16820"/>
            <a:ext cx="45148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15816" y="6021288"/>
            <a:ext cx="577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myweb.dal.ca</a:t>
            </a:r>
            <a:r>
              <a:rPr lang="cs-CZ" dirty="0"/>
              <a:t>/</a:t>
            </a:r>
            <a:r>
              <a:rPr lang="cs-CZ" dirty="0" err="1"/>
              <a:t>jmarchib</a:t>
            </a:r>
            <a:r>
              <a:rPr lang="cs-CZ" dirty="0"/>
              <a:t>/</a:t>
            </a:r>
            <a:r>
              <a:rPr lang="cs-CZ" dirty="0" err="1"/>
              <a:t>chlorarachniophytes.html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Euglenophyta</a:t>
            </a:r>
            <a:r>
              <a:rPr lang="cs-CZ" sz="3200" dirty="0" smtClean="0">
                <a:solidFill>
                  <a:schemeClr val="accent1"/>
                </a:solidFill>
              </a:rPr>
              <a:t>- krásnoočka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/>
              <a:t>Pelikula - bílkovinné proužky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Lorika</a:t>
            </a:r>
            <a:r>
              <a:rPr lang="cs-CZ" altLang="cs-CZ" sz="2400" dirty="0"/>
              <a:t> - sliz mineralizován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Paraflagelární</a:t>
            </a:r>
            <a:r>
              <a:rPr lang="cs-CZ" altLang="cs-CZ" sz="2400" dirty="0"/>
              <a:t> lišta bičíku - hlavní fotoreceptor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Jednojaderné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Stigma volně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Paramylon</a:t>
            </a:r>
            <a:r>
              <a:rPr lang="cs-CZ" altLang="cs-CZ" sz="2400" dirty="0"/>
              <a:t> - zásobní látka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Chlorofyl a, b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Diadinoxanthin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neoxanthin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Mukocysty</a:t>
            </a:r>
            <a:endParaRPr lang="cs-CZ" altLang="cs-CZ" sz="2400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899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kupina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Excavata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Euglenophyta</a:t>
            </a:r>
            <a:r>
              <a:rPr lang="cs-CZ" sz="3200" dirty="0" smtClean="0">
                <a:solidFill>
                  <a:schemeClr val="accent1"/>
                </a:solidFill>
              </a:rPr>
              <a:t>- krásnoočka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err="1"/>
              <a:t>Ampula</a:t>
            </a:r>
            <a:endParaRPr lang="cs-CZ" altLang="cs-CZ" sz="2400" dirty="0"/>
          </a:p>
          <a:p>
            <a:r>
              <a:rPr lang="cs-CZ" altLang="cs-CZ" sz="2400" dirty="0"/>
              <a:t>Jádro má kondenzované chromozomy</a:t>
            </a:r>
          </a:p>
          <a:p>
            <a:r>
              <a:rPr lang="cs-CZ" altLang="cs-CZ" sz="2400" dirty="0"/>
              <a:t>Bičíky se šroubovitě vinutou řadou </a:t>
            </a:r>
            <a:r>
              <a:rPr lang="cs-CZ" altLang="cs-CZ" sz="2400" dirty="0" err="1"/>
              <a:t>mastigonemat</a:t>
            </a:r>
            <a:endParaRPr lang="cs-CZ" altLang="cs-CZ" sz="2400" dirty="0"/>
          </a:p>
          <a:p>
            <a:r>
              <a:rPr lang="cs-CZ" altLang="cs-CZ" sz="2400" dirty="0" err="1"/>
              <a:t>Palmeloidní</a:t>
            </a:r>
            <a:r>
              <a:rPr lang="cs-CZ" altLang="cs-CZ" sz="2400" dirty="0"/>
              <a:t> stadium</a:t>
            </a:r>
          </a:p>
          <a:p>
            <a:r>
              <a:rPr lang="cs-CZ" altLang="cs-CZ" sz="2400" dirty="0"/>
              <a:t>Pouze nepohlavní rozmnožování (</a:t>
            </a:r>
            <a:r>
              <a:rPr lang="cs-CZ" altLang="cs-CZ" sz="2400" dirty="0" err="1"/>
              <a:t>schizotomie</a:t>
            </a:r>
            <a:r>
              <a:rPr lang="cs-CZ" altLang="cs-CZ" sz="2400" dirty="0"/>
              <a:t> pohyblivých buněk)</a:t>
            </a:r>
          </a:p>
          <a:p>
            <a:r>
              <a:rPr lang="cs-CZ" altLang="cs-CZ" sz="2400" dirty="0"/>
              <a:t>Ekologie - organicky znečištěné vody</a:t>
            </a:r>
          </a:p>
          <a:p>
            <a:r>
              <a:rPr lang="cs-CZ" altLang="cs-CZ" sz="2400" dirty="0" err="1"/>
              <a:t>Fagotrofie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mixotrofie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73" y="12495997"/>
            <a:ext cx="2298984" cy="54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i.ytimg.com/vi/Y_2NDmlBEwU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88" y="4365104"/>
            <a:ext cx="3065312" cy="17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419872" y="6237312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</a:t>
            </a:r>
            <a:r>
              <a:rPr lang="cs-CZ" dirty="0" err="1"/>
              <a:t>Y_2NDmlBEwU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0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www.sinicearasy.cz/sites/default/files/pseudostrom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7" y="1735785"/>
            <a:ext cx="805295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glena.Klikn&amp;ecaron;te pro zv&amp;ecaron;tšení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960"/>
            <a:ext cx="4408661" cy="59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5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Euglena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87824" y="63813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http://www.photomacrography.net/</a:t>
            </a:r>
            <a:endParaRPr lang="cs-CZ" dirty="0"/>
          </a:p>
        </p:txBody>
      </p:sp>
      <p:pic>
        <p:nvPicPr>
          <p:cNvPr id="1028" name="Picture 4" descr="http://www.photomacrography.net/forum/userpix/1609_Euglena_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93212"/>
            <a:ext cx="5982130" cy="44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Phacus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photomacrography.net/forum/userpix/820_IMG_00137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5035"/>
            <a:ext cx="6332711" cy="49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987824" y="63813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http://www.photomacrography.net/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9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rachelomonas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8135938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-26988"/>
            <a:ext cx="7772400" cy="747713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Odd.: Euglenophyta Třída: Euglenophyceae Řád: Euglenales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5805488"/>
            <a:ext cx="6400800" cy="625475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Trachelomonas </a:t>
            </a:r>
            <a:r>
              <a:rPr lang="cs-CZ" altLang="cs-CZ" smtClean="0"/>
              <a:t>sp.</a:t>
            </a:r>
            <a:endParaRPr lang="cs-CZ" altLang="cs-CZ" i="1" smtClean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588125" y="6165850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5003800" y="2349500"/>
            <a:ext cx="1223963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4643438" y="1268413"/>
            <a:ext cx="1223962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3779838" y="3933825"/>
            <a:ext cx="86360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411413" y="3357563"/>
            <a:ext cx="2016125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227763" y="2060575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lorika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867400" y="98107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bičík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401763" y="314166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stigma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989263" y="4868863"/>
            <a:ext cx="115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buňka</a:t>
            </a:r>
          </a:p>
        </p:txBody>
      </p:sp>
    </p:spTree>
    <p:extLst>
      <p:ext uri="{BB962C8B-B14F-4D97-AF65-F5344CB8AC3E}">
        <p14:creationId xmlns:p14="http://schemas.microsoft.com/office/powerpoint/2010/main" val="390606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  <p:bldP spid="22538" grpId="0"/>
      <p:bldP spid="22539" grpId="0"/>
      <p:bldP spid="22540" grpId="0"/>
      <p:bldP spid="2254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/>
                </a:solidFill>
              </a:rPr>
              <a:t>Dinophyta</a:t>
            </a:r>
            <a:r>
              <a:rPr lang="cs-CZ" sz="3200" dirty="0" smtClean="0">
                <a:solidFill>
                  <a:schemeClr val="tx2"/>
                </a:solidFill>
              </a:rPr>
              <a:t> - obrněnky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Dinokaryon</a:t>
            </a:r>
            <a:r>
              <a:rPr lang="cs-CZ" altLang="cs-CZ" sz="2000" dirty="0"/>
              <a:t> - spiralizované chromozomy ve většině buněčného cyklu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Mitoza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dirty="0" err="1">
                <a:cs typeface="Arial" charset="0"/>
              </a:rPr>
              <a:t>mimojad</a:t>
            </a:r>
            <a:r>
              <a:rPr lang="cs-CZ" altLang="cs-CZ" sz="2000" dirty="0" err="1"/>
              <a:t>ern</a:t>
            </a:r>
            <a:r>
              <a:rPr lang="cs-CZ" altLang="cs-CZ" sz="2000" dirty="0" err="1">
                <a:cs typeface="Arial" charset="0"/>
              </a:rPr>
              <a:t>á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K</a:t>
            </a:r>
            <a:r>
              <a:rPr lang="cs-CZ" altLang="cs-CZ" sz="2000" dirty="0" err="1" smtClean="0">
                <a:cs typeface="Arial" charset="0"/>
              </a:rPr>
              <a:t>leptoplastidy</a:t>
            </a:r>
            <a:r>
              <a:rPr lang="cs-CZ" altLang="cs-CZ" sz="2000" dirty="0" smtClean="0">
                <a:cs typeface="Arial" charset="0"/>
              </a:rPr>
              <a:t> </a:t>
            </a:r>
            <a:r>
              <a:rPr lang="cs-CZ" altLang="cs-CZ" sz="2000" dirty="0">
                <a:cs typeface="Arial" charset="0"/>
              </a:rPr>
              <a:t>(získané z vlastní kořisti</a:t>
            </a:r>
            <a:r>
              <a:rPr lang="cs-CZ" altLang="cs-CZ" sz="20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cs typeface="Arial" charset="0"/>
              </a:rPr>
              <a:t>Pulzující vakuoly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Chlorofyl a, c</a:t>
            </a:r>
            <a:r>
              <a:rPr lang="cs-CZ" altLang="cs-CZ" sz="2000" baseline="-25000" dirty="0"/>
              <a:t>2</a:t>
            </a:r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Diadinoxanthin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Mnohovrstevnatá </a:t>
            </a:r>
            <a:r>
              <a:rPr lang="cs-CZ" altLang="cs-CZ" sz="2000" dirty="0" err="1"/>
              <a:t>théka</a:t>
            </a:r>
            <a:r>
              <a:rPr lang="cs-CZ" altLang="cs-CZ" sz="2000" dirty="0"/>
              <a:t> - </a:t>
            </a:r>
            <a:r>
              <a:rPr lang="cs-CZ" altLang="cs-CZ" sz="2000" dirty="0" err="1"/>
              <a:t>amfiesma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Celulózní </a:t>
            </a:r>
            <a:r>
              <a:rPr lang="cs-CZ" altLang="cs-CZ" sz="2000" dirty="0" smtClean="0"/>
              <a:t>destičky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Dinosporin</a:t>
            </a:r>
            <a:r>
              <a:rPr lang="cs-CZ" altLang="cs-CZ" sz="2000" dirty="0"/>
              <a:t> - pelikula</a:t>
            </a:r>
            <a:endParaRPr lang="en-US" altLang="cs-CZ" sz="20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Skupina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Chromalveolata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8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/>
                </a:solidFill>
              </a:rPr>
              <a:t>Dinophyta</a:t>
            </a:r>
            <a:r>
              <a:rPr lang="cs-CZ" sz="3200" dirty="0" smtClean="0">
                <a:solidFill>
                  <a:schemeClr val="tx2"/>
                </a:solidFill>
              </a:rPr>
              <a:t> - obrněnky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Dinokontní</a:t>
            </a:r>
            <a:r>
              <a:rPr lang="cs-CZ" altLang="cs-CZ" sz="2000" dirty="0"/>
              <a:t> buňky - </a:t>
            </a:r>
            <a:r>
              <a:rPr lang="cs-CZ" altLang="cs-CZ" sz="2000"/>
              <a:t>bičíky </a:t>
            </a:r>
            <a:r>
              <a:rPr lang="cs-CZ" altLang="cs-CZ" sz="2000" smtClean="0"/>
              <a:t>vycházejí </a:t>
            </a:r>
            <a:r>
              <a:rPr lang="cs-CZ" altLang="cs-CZ" sz="2000" dirty="0"/>
              <a:t>ze střední části těla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Epikonus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hypokonus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Desmokontní</a:t>
            </a:r>
            <a:r>
              <a:rPr lang="cs-CZ" altLang="cs-CZ" sz="2000" dirty="0"/>
              <a:t> buňky - bičíky na apexu buňky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Trichocysty, </a:t>
            </a:r>
            <a:r>
              <a:rPr lang="cs-CZ" altLang="cs-CZ" sz="2000" dirty="0" err="1"/>
              <a:t>mukocysty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Ocellus</a:t>
            </a:r>
            <a:r>
              <a:rPr lang="cs-CZ" altLang="cs-CZ" sz="2000" dirty="0"/>
              <a:t> - vrstevnatá čočka, komůrka, kanálek, </a:t>
            </a:r>
            <a:r>
              <a:rPr lang="cs-CZ" altLang="cs-CZ" sz="2000" dirty="0" err="1"/>
              <a:t>retinoid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Anizogamie,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Ekologie - převážně moře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Toxiny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 smtClean="0"/>
              <a:t>Fagotrofie</a:t>
            </a:r>
            <a:endParaRPr lang="cs-CZ" alt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Bioluminiscence (organela </a:t>
            </a:r>
            <a:r>
              <a:rPr lang="cs-CZ" altLang="cs-CZ" sz="2000" dirty="0" err="1" smtClean="0"/>
              <a:t>scintilon</a:t>
            </a:r>
            <a:r>
              <a:rPr lang="cs-CZ" altLang="cs-CZ" sz="2000" dirty="0" smtClean="0"/>
              <a:t>, luciferin, luciferáza)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6" name="Picture 4" descr="http://3.bp.blogspot.com/-cSSmdpmVdLU/TgckvJ-ByRI/AAAAAAAAAIk/AbvcHLWkhGc/s1600/Noctiluca%255B1%255D+%25282%25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08" y="5010219"/>
            <a:ext cx="2461592" cy="18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236296" y="457385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Noctiluca</a:t>
            </a:r>
            <a:r>
              <a:rPr lang="cs-CZ" i="1" dirty="0" smtClean="0"/>
              <a:t> </a:t>
            </a:r>
            <a:r>
              <a:rPr lang="cs-CZ" i="1" dirty="0" err="1" smtClean="0"/>
              <a:t>miliaris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8451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eridinium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320087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44450"/>
            <a:ext cx="7772400" cy="576263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Odd.: Dinophyta Třída: Dinophyceae Řád: Peridiniales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229225"/>
            <a:ext cx="6400800" cy="696913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Peridinium </a:t>
            </a:r>
            <a:r>
              <a:rPr lang="cs-CZ" altLang="cs-CZ" smtClean="0"/>
              <a:t>sp.</a:t>
            </a:r>
            <a:endParaRPr lang="cs-CZ" altLang="cs-CZ" i="1" smtClean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659563" y="6308725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4572000" y="2997200"/>
            <a:ext cx="2016125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508625" y="2636838"/>
            <a:ext cx="2881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příčná rýha - cingulum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627313" y="2636838"/>
            <a:ext cx="1655762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187450" y="2276475"/>
            <a:ext cx="309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podélná rýha - sulcus</a:t>
            </a:r>
          </a:p>
        </p:txBody>
      </p:sp>
    </p:spTree>
    <p:extLst>
      <p:ext uri="{BB962C8B-B14F-4D97-AF65-F5344CB8AC3E}">
        <p14:creationId xmlns:p14="http://schemas.microsoft.com/office/powerpoint/2010/main" val="182001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/>
      <p:bldP spid="29704" grpId="0" animBg="1"/>
      <p:bldP spid="2970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Gymnodinium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http://www.dr-ralf-wagner.de/Bilder/Gymnodinium-spec-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14941"/>
            <a:ext cx="5835832" cy="43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691680" y="630872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www.dr-ralf-wagner.de</a:t>
            </a:r>
            <a:r>
              <a:rPr lang="cs-CZ" dirty="0"/>
              <a:t>/</a:t>
            </a:r>
            <a:r>
              <a:rPr lang="cs-CZ" dirty="0" err="1"/>
              <a:t>Dinoflagellaten.html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9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i="1" dirty="0" err="1" smtClean="0"/>
              <a:t>Ceratium</a:t>
            </a:r>
            <a:r>
              <a:rPr lang="cs-CZ" i="1" dirty="0" smtClean="0"/>
              <a:t> </a:t>
            </a:r>
            <a:r>
              <a:rPr lang="cs-CZ" i="1" dirty="0" err="1" smtClean="0"/>
              <a:t>hirundinella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691680" y="630872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www.dr-ralf-wagner.de</a:t>
            </a:r>
            <a:r>
              <a:rPr lang="cs-CZ" dirty="0"/>
              <a:t>/</a:t>
            </a:r>
            <a:r>
              <a:rPr lang="cs-CZ" dirty="0" err="1"/>
              <a:t>Dinoflagellaten.html</a:t>
            </a:r>
            <a:endParaRPr lang="cs-CZ" dirty="0"/>
          </a:p>
        </p:txBody>
      </p:sp>
      <p:pic>
        <p:nvPicPr>
          <p:cNvPr id="6146" name="Picture 2" descr="http://www.dr-ralf-wagner.de/Bilder/Ceratium_hirundinella-4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17" y="1417638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70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811" y="40466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/>
                </a:solidFill>
              </a:rPr>
              <a:t>Cryptophyta: skrytěnky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0283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000" dirty="0" smtClean="0"/>
              <a:t>Chlorofyl </a:t>
            </a:r>
            <a:r>
              <a:rPr lang="cs-CZ" altLang="cs-CZ" sz="2000" dirty="0"/>
              <a:t>a, c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,alloxanthin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Fykoerythrin</a:t>
            </a:r>
            <a:r>
              <a:rPr lang="cs-CZ" altLang="cs-CZ" sz="2000" dirty="0"/>
              <a:t> nebo </a:t>
            </a:r>
            <a:r>
              <a:rPr lang="cs-CZ" altLang="cs-CZ" sz="2000" dirty="0" err="1"/>
              <a:t>fykocyanin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Mastigonemy</a:t>
            </a:r>
            <a:r>
              <a:rPr lang="cs-CZ" altLang="cs-CZ" sz="2000" dirty="0"/>
              <a:t> - trubicovité vlásky na bičíku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Periplast s destičkami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Ejektozomy</a:t>
            </a:r>
            <a:r>
              <a:rPr lang="cs-CZ" altLang="cs-CZ" sz="2000" dirty="0"/>
              <a:t> - mrštné trichocysty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Škrob v cytoplazmě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Jícen s </a:t>
            </a:r>
            <a:r>
              <a:rPr lang="cs-CZ" altLang="cs-CZ" sz="2000" dirty="0" err="1"/>
              <a:t>ejektozomy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2 bičíky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Delší: 2 řady </a:t>
            </a:r>
            <a:r>
              <a:rPr lang="cs-CZ" altLang="cs-CZ" sz="2000" dirty="0" err="1"/>
              <a:t>mastigonem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 - </a:t>
            </a:r>
            <a:r>
              <a:rPr lang="cs-CZ" altLang="cs-CZ" sz="2000" dirty="0" err="1"/>
              <a:t>schizotomie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Pohlavní rozmnožování -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Palmeloidní</a:t>
            </a:r>
            <a:r>
              <a:rPr lang="cs-CZ" altLang="cs-CZ" sz="2000" dirty="0"/>
              <a:t> stadia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Plankton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Stenotermní vody</a:t>
            </a:r>
          </a:p>
          <a:p>
            <a:endParaRPr lang="cs-CZ" altLang="cs-CZ" sz="22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652"/>
            <a:ext cx="9144000" cy="15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kupina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Chromalveolata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02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Využití řas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Potrava, krmivo, léčiva a potravinové doplňky (</a:t>
            </a:r>
            <a:r>
              <a:rPr lang="cs-CZ" altLang="cs-CZ" sz="2400" i="1" dirty="0" err="1" smtClean="0"/>
              <a:t>Porphyra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Chlorella</a:t>
            </a:r>
            <a:r>
              <a:rPr lang="cs-CZ" altLang="cs-CZ" sz="2400" dirty="0" smtClean="0"/>
              <a:t>) </a:t>
            </a:r>
          </a:p>
          <a:p>
            <a:r>
              <a:rPr lang="cs-CZ" altLang="cs-CZ" sz="2400" dirty="0" smtClean="0"/>
              <a:t>Kosmetika (mořské chaluhy)</a:t>
            </a:r>
          </a:p>
          <a:p>
            <a:r>
              <a:rPr lang="cs-CZ" altLang="cs-CZ" sz="2400" dirty="0" smtClean="0"/>
              <a:t>Akvaristika (např. </a:t>
            </a:r>
            <a:r>
              <a:rPr lang="cs-CZ" altLang="cs-CZ" sz="2400" i="1" dirty="0" err="1" smtClean="0"/>
              <a:t>Chara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/>
              <a:t>Výroba agaru (</a:t>
            </a:r>
            <a:r>
              <a:rPr lang="cs-CZ" altLang="cs-CZ" sz="2400" i="1" dirty="0" err="1" smtClean="0"/>
              <a:t>Gelidium</a:t>
            </a:r>
            <a:r>
              <a:rPr lang="cs-CZ" altLang="cs-CZ" sz="2400" dirty="0" smtClean="0"/>
              <a:t>) a karagenu (zahušťovadlo, emulgátor a stabilizátor)</a:t>
            </a:r>
          </a:p>
          <a:p>
            <a:r>
              <a:rPr lang="cs-CZ" altLang="cs-CZ" sz="2400" dirty="0" smtClean="0"/>
              <a:t>Talasoterapie- lázeňství</a:t>
            </a:r>
          </a:p>
          <a:p>
            <a:r>
              <a:rPr lang="cs-CZ" altLang="cs-CZ" sz="2400" dirty="0" smtClean="0"/>
              <a:t>Výroba biopaliv, biotechnologie</a:t>
            </a:r>
          </a:p>
          <a:p>
            <a:r>
              <a:rPr lang="cs-CZ" altLang="cs-CZ" sz="2400" dirty="0" smtClean="0"/>
              <a:t>Modelové organismy (</a:t>
            </a:r>
            <a:r>
              <a:rPr lang="cs-CZ" altLang="cs-CZ" sz="2400" dirty="0" err="1" smtClean="0"/>
              <a:t>nanomateriálové</a:t>
            </a:r>
            <a:r>
              <a:rPr lang="cs-CZ" altLang="cs-CZ" sz="2400" dirty="0" smtClean="0"/>
              <a:t> testy)</a:t>
            </a:r>
          </a:p>
          <a:p>
            <a:r>
              <a:rPr lang="cs-CZ" altLang="cs-CZ" sz="2400" dirty="0" err="1" smtClean="0"/>
              <a:t>Bioindikace</a:t>
            </a:r>
            <a:r>
              <a:rPr lang="cs-CZ" altLang="cs-CZ" sz="2400" dirty="0" smtClean="0"/>
              <a:t>, kriminalistika…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15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6446vareni-a-stolovanisushi-foto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66" y="73025"/>
            <a:ext cx="137636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Cryptomonas</a:t>
            </a:r>
            <a:r>
              <a:rPr lang="cs-CZ" i="1" dirty="0" smtClean="0"/>
              <a:t> </a:t>
            </a:r>
            <a:r>
              <a:rPr lang="cs-CZ" i="1" dirty="0" err="1" smtClean="0"/>
              <a:t>ovata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http://www.plingfactory.de/Science/Atlas/Kennkarten%20Algen/AndereAlgen/Image/Cryptomonas-ovata4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745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72000" y="6308725"/>
            <a:ext cx="2843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www.plingfactory.de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227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altLang="cs-CZ" sz="2800" dirty="0" err="1">
                <a:solidFill>
                  <a:srgbClr val="00B050"/>
                </a:solidFill>
              </a:rPr>
              <a:t>Cyanobacteria</a:t>
            </a:r>
            <a:r>
              <a:rPr lang="cs-CZ" altLang="cs-CZ" sz="2800" dirty="0">
                <a:solidFill>
                  <a:srgbClr val="00B050"/>
                </a:solidFill>
              </a:rPr>
              <a:t>, </a:t>
            </a:r>
            <a:r>
              <a:rPr lang="cs-CZ" altLang="cs-CZ" sz="2800" dirty="0" err="1">
                <a:solidFill>
                  <a:srgbClr val="00B050"/>
                </a:solidFill>
              </a:rPr>
              <a:t>Cyanophyta</a:t>
            </a:r>
            <a:r>
              <a:rPr lang="cs-CZ" altLang="cs-CZ" sz="2800" dirty="0">
                <a:solidFill>
                  <a:srgbClr val="00B050"/>
                </a:solidFill>
              </a:rPr>
              <a:t> – Sinice</a:t>
            </a:r>
            <a:r>
              <a:rPr lang="cs-CZ" altLang="cs-CZ" sz="3200" dirty="0">
                <a:solidFill>
                  <a:schemeClr val="tx2"/>
                </a:solidFill>
              </a:rPr>
              <a:t/>
            </a:r>
            <a:br>
              <a:rPr lang="cs-CZ" altLang="cs-CZ" sz="3200" dirty="0">
                <a:solidFill>
                  <a:schemeClr val="tx2"/>
                </a:solidFill>
              </a:rPr>
            </a:b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91270"/>
            <a:ext cx="8229600" cy="4525962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400" dirty="0" err="1" smtClean="0"/>
              <a:t>Prokaryota</a:t>
            </a:r>
            <a:r>
              <a:rPr lang="cs-CZ" altLang="cs-CZ" sz="2400" dirty="0" smtClean="0"/>
              <a:t>/G- bakterie</a:t>
            </a:r>
          </a:p>
          <a:p>
            <a:r>
              <a:rPr lang="cs-CZ" sz="2400" dirty="0" err="1" smtClean="0"/>
              <a:t>Cyanos</a:t>
            </a:r>
            <a:r>
              <a:rPr lang="cs-CZ" sz="2400" dirty="0" smtClean="0"/>
              <a:t> = modrý (</a:t>
            </a:r>
            <a:r>
              <a:rPr lang="cs-CZ" sz="2400" dirty="0" err="1" smtClean="0"/>
              <a:t>sinný</a:t>
            </a:r>
            <a:r>
              <a:rPr lang="cs-CZ" sz="2400" dirty="0" smtClean="0"/>
              <a:t>)</a:t>
            </a:r>
            <a:endParaRPr lang="cs-CZ" altLang="cs-CZ" sz="2400" dirty="0" smtClean="0"/>
          </a:p>
          <a:p>
            <a:r>
              <a:rPr lang="cs-CZ" altLang="cs-CZ" sz="2400" dirty="0" smtClean="0"/>
              <a:t>Evolučně staré (3,5 miliard let)</a:t>
            </a:r>
          </a:p>
          <a:p>
            <a:r>
              <a:rPr lang="cs-CZ" altLang="cs-CZ" sz="2400" dirty="0" smtClean="0"/>
              <a:t>Nemají jádro ani vakuoly</a:t>
            </a:r>
          </a:p>
          <a:p>
            <a:r>
              <a:rPr lang="cs-CZ" altLang="cs-CZ" sz="2400" dirty="0"/>
              <a:t>C</a:t>
            </a:r>
            <a:r>
              <a:rPr lang="cs-CZ" altLang="cs-CZ" sz="2400" dirty="0" smtClean="0"/>
              <a:t>hybí membránové struktury (ER, Golgiho aparát)</a:t>
            </a:r>
          </a:p>
          <a:p>
            <a:r>
              <a:rPr lang="cs-CZ" altLang="cs-CZ" sz="2400" dirty="0" err="1" smtClean="0"/>
              <a:t>Oxygenní</a:t>
            </a:r>
            <a:r>
              <a:rPr lang="cs-CZ" altLang="cs-CZ" sz="2400" dirty="0" smtClean="0"/>
              <a:t> fotosyntéza: vznik před 2,7 miliardami let</a:t>
            </a:r>
          </a:p>
          <a:p>
            <a:r>
              <a:rPr lang="cs-CZ" altLang="cs-CZ" sz="2400" dirty="0" smtClean="0"/>
              <a:t>Rostlinný typ fotosyntézy – chlorofyl a</a:t>
            </a:r>
          </a:p>
          <a:p>
            <a:r>
              <a:rPr lang="cs-CZ" altLang="cs-CZ" sz="2400" dirty="0" err="1" smtClean="0"/>
              <a:t>Heterocyty</a:t>
            </a:r>
            <a:r>
              <a:rPr lang="cs-CZ" altLang="cs-CZ" sz="2400" dirty="0" smtClean="0"/>
              <a:t> (N</a:t>
            </a:r>
            <a:r>
              <a:rPr lang="cs-CZ" altLang="cs-CZ" sz="2400" baseline="-25000" dirty="0" smtClean="0"/>
              <a:t>2</a:t>
            </a:r>
            <a:r>
              <a:rPr lang="cs-CZ" altLang="cs-CZ" sz="2400" dirty="0" smtClean="0"/>
              <a:t>-asimilace)</a:t>
            </a:r>
          </a:p>
          <a:p>
            <a:r>
              <a:rPr lang="cs-CZ" altLang="cs-CZ" sz="2400" dirty="0" err="1" smtClean="0"/>
              <a:t>Akinety</a:t>
            </a:r>
            <a:r>
              <a:rPr lang="cs-CZ" altLang="cs-CZ" sz="2400" dirty="0" smtClean="0"/>
              <a:t>/</a:t>
            </a:r>
            <a:r>
              <a:rPr lang="cs-CZ" altLang="cs-CZ" sz="2400" dirty="0" err="1" smtClean="0"/>
              <a:t>Arthrocyty</a:t>
            </a:r>
            <a:endParaRPr lang="cs-CZ" altLang="cs-CZ" sz="2400" dirty="0" smtClean="0"/>
          </a:p>
          <a:p>
            <a:r>
              <a:rPr lang="cs-CZ" altLang="cs-CZ" sz="2400" dirty="0" err="1" smtClean="0"/>
              <a:t>Aerotopy</a:t>
            </a:r>
            <a:endParaRPr lang="cs-CZ" altLang="cs-CZ" sz="2400" dirty="0" smtClean="0"/>
          </a:p>
          <a:p>
            <a:r>
              <a:rPr lang="cs-CZ" altLang="cs-CZ" sz="2400" dirty="0" smtClean="0"/>
              <a:t>Nepohlavní rozmnožování</a:t>
            </a:r>
          </a:p>
          <a:p>
            <a:r>
              <a:rPr lang="cs-CZ" altLang="cs-CZ" sz="2400" dirty="0" smtClean="0"/>
              <a:t>Hormogonie</a:t>
            </a:r>
          </a:p>
          <a:p>
            <a:r>
              <a:rPr lang="cs-CZ" altLang="cs-CZ" sz="2400" dirty="0" smtClean="0"/>
              <a:t>Téměř všechny biotopy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136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4" descr="Oscillator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59" y="1412776"/>
            <a:ext cx="2247329" cy="16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5" descr="algae-poo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02" y="3212976"/>
            <a:ext cx="2278486" cy="156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Stavba buňky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Volně uložená kruhová DNA </a:t>
            </a:r>
          </a:p>
          <a:p>
            <a:r>
              <a:rPr lang="cs-CZ" altLang="cs-CZ" sz="2400" dirty="0" smtClean="0"/>
              <a:t>Sinicový škrob</a:t>
            </a:r>
          </a:p>
          <a:p>
            <a:r>
              <a:rPr lang="cs-CZ" altLang="cs-CZ" sz="2400" dirty="0" err="1" smtClean="0"/>
              <a:t>Thylakoidy</a:t>
            </a:r>
            <a:r>
              <a:rPr lang="cs-CZ" altLang="cs-CZ" sz="2400" dirty="0" smtClean="0"/>
              <a:t>: membránové váčky s fotosyntetickým aparátem- chlorofyl a (+ betakaroten, xantofyly)</a:t>
            </a:r>
          </a:p>
          <a:p>
            <a:r>
              <a:rPr lang="cs-CZ" altLang="cs-CZ" sz="2400" dirty="0" err="1" smtClean="0"/>
              <a:t>Fykobilizómy</a:t>
            </a:r>
            <a:r>
              <a:rPr lang="cs-CZ" altLang="cs-CZ" sz="2400" dirty="0" smtClean="0"/>
              <a:t> s </a:t>
            </a:r>
            <a:r>
              <a:rPr lang="cs-CZ" altLang="cs-CZ" sz="2400" dirty="0" err="1" smtClean="0"/>
              <a:t>fykobiliproteiny</a:t>
            </a:r>
            <a:endParaRPr lang="cs-CZ" altLang="cs-CZ" sz="2400" dirty="0" smtClean="0"/>
          </a:p>
          <a:p>
            <a:r>
              <a:rPr lang="cs-CZ" altLang="cs-CZ" sz="2400" dirty="0" err="1" smtClean="0"/>
              <a:t>Karboxyzomy</a:t>
            </a:r>
            <a:r>
              <a:rPr lang="cs-CZ" altLang="cs-CZ" sz="2400" dirty="0" smtClean="0"/>
              <a:t>: fixace uhlíku (RUBISCO) analogie </a:t>
            </a:r>
            <a:r>
              <a:rPr lang="cs-CZ" altLang="cs-CZ" sz="2400" dirty="0" err="1" smtClean="0"/>
              <a:t>pyrenoidů</a:t>
            </a:r>
            <a:r>
              <a:rPr lang="cs-CZ" altLang="cs-CZ" sz="2400" dirty="0" smtClean="0"/>
              <a:t> u </a:t>
            </a:r>
            <a:r>
              <a:rPr lang="cs-CZ" altLang="cs-CZ" sz="2400" dirty="0" err="1" smtClean="0"/>
              <a:t>eukaryot</a:t>
            </a:r>
            <a:endParaRPr lang="cs-CZ" altLang="cs-CZ" sz="2400" dirty="0" smtClean="0"/>
          </a:p>
          <a:p>
            <a:r>
              <a:rPr lang="cs-CZ" altLang="cs-CZ" sz="2400" dirty="0" smtClean="0"/>
              <a:t>Ribozomy: translace (syntéza polypeptidů z řetězce RNA)   tvorba bílkovin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5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inicearasy.cz/sites/default/files/Cyanobacteria_vlakn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495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3759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Stavba buňky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Aerotopy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Starý název </a:t>
            </a:r>
            <a:r>
              <a:rPr lang="cs-CZ" altLang="cs-CZ" sz="2400" dirty="0" err="1" smtClean="0"/>
              <a:t>gasvezikuly</a:t>
            </a:r>
            <a:endParaRPr lang="cs-CZ" altLang="cs-CZ" sz="2400" dirty="0"/>
          </a:p>
          <a:p>
            <a:r>
              <a:rPr lang="cs-CZ" altLang="cs-CZ" sz="2400" dirty="0" smtClean="0"/>
              <a:t>Specializované válcovité struktury</a:t>
            </a:r>
          </a:p>
          <a:p>
            <a:r>
              <a:rPr lang="cs-CZ" altLang="cs-CZ" sz="2400" dirty="0" smtClean="0"/>
              <a:t>Pro plyny propustná glykoproteinová stěna</a:t>
            </a:r>
          </a:p>
          <a:p>
            <a:r>
              <a:rPr lang="cs-CZ" altLang="cs-CZ" sz="2400" dirty="0" smtClean="0"/>
              <a:t>Regulace polohy ve vodním sloupci</a:t>
            </a:r>
          </a:p>
          <a:p>
            <a:r>
              <a:rPr lang="cs-CZ" altLang="cs-CZ" sz="2400" dirty="0" smtClean="0"/>
              <a:t>Jejich počet je pohyblivý, sinice si je tvoří v závislosti na abiotických faktorech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Heterocyty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Tlustostěnné buňky</a:t>
            </a:r>
          </a:p>
          <a:p>
            <a:r>
              <a:rPr lang="cs-CZ" altLang="cs-CZ" sz="2400" dirty="0" smtClean="0"/>
              <a:t>Větší než vegetativní buňky</a:t>
            </a:r>
          </a:p>
          <a:p>
            <a:r>
              <a:rPr lang="cs-CZ" altLang="cs-CZ" sz="2400" dirty="0" smtClean="0"/>
              <a:t>Vznikají z vegetativních buněk</a:t>
            </a:r>
          </a:p>
          <a:p>
            <a:r>
              <a:rPr lang="cs-CZ" altLang="cs-CZ" sz="2400" dirty="0" smtClean="0"/>
              <a:t>Fixace vzdušného dusíku (enzym </a:t>
            </a:r>
            <a:r>
              <a:rPr lang="cs-CZ" altLang="cs-CZ" sz="2400" dirty="0" err="1" smtClean="0"/>
              <a:t>nitrogenáza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fmp.conncoll.edu/Silicasecchidisk/Pics/Other%20Algae/Blue_Green%20jpegs/Nostoc_Key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65" y="3422103"/>
            <a:ext cx="3429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909</Words>
  <Application>Microsoft Office PowerPoint</Application>
  <PresentationFormat>Předvádění na obrazovce (4:3)</PresentationFormat>
  <Paragraphs>245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Arial</vt:lpstr>
      <vt:lpstr>Calibri</vt:lpstr>
      <vt:lpstr>Symbol</vt:lpstr>
      <vt:lpstr>Motiv systému Office</vt:lpstr>
      <vt:lpstr>Fylogeneze a diverzita rostlin 1. přednáška Cyanobacteria, Euglenophyta, Dinophyta, Cryptophyta</vt:lpstr>
      <vt:lpstr>Řasy</vt:lpstr>
      <vt:lpstr>Systém</vt:lpstr>
      <vt:lpstr>Využití řas</vt:lpstr>
      <vt:lpstr>Cyanobacteria, Cyanophyta – Sinice </vt:lpstr>
      <vt:lpstr>Stavba buňky</vt:lpstr>
      <vt:lpstr>Stavba buňky</vt:lpstr>
      <vt:lpstr>Aerotopy</vt:lpstr>
      <vt:lpstr>Heterocyty</vt:lpstr>
      <vt:lpstr>Akinety</vt:lpstr>
      <vt:lpstr>Chromatická adaptace</vt:lpstr>
      <vt:lpstr>Typy stélek</vt:lpstr>
      <vt:lpstr>Prezentace aplikace PowerPoint</vt:lpstr>
      <vt:lpstr>Rozmnožování</vt:lpstr>
      <vt:lpstr>Ekologie</vt:lpstr>
      <vt:lpstr>Symbiotické vztahy</vt:lpstr>
      <vt:lpstr>Systém</vt:lpstr>
      <vt:lpstr>Systém</vt:lpstr>
      <vt:lpstr>Řád Chroococcales</vt:lpstr>
      <vt:lpstr>Řád Oscillatoriales</vt:lpstr>
      <vt:lpstr>Řád Nostocales</vt:lpstr>
      <vt:lpstr>Řád Stigonematales</vt:lpstr>
      <vt:lpstr>Eukaryota</vt:lpstr>
      <vt:lpstr>Chlorarachniophyta, Euglenophyta, Dinophyta  Cryptophyta</vt:lpstr>
      <vt:lpstr>Chlorarachniophyta</vt:lpstr>
      <vt:lpstr>Chlorarachniophyta</vt:lpstr>
      <vt:lpstr>Chlorarachnion reptans</vt:lpstr>
      <vt:lpstr>Euglenophyta- krásnoočka</vt:lpstr>
      <vt:lpstr>Euglenophyta- krásnoočka</vt:lpstr>
      <vt:lpstr>Prezentace aplikace PowerPoint</vt:lpstr>
      <vt:lpstr>Euglena sp.</vt:lpstr>
      <vt:lpstr>Phacus sp.</vt:lpstr>
      <vt:lpstr>Odd.: Euglenophyta Třída: Euglenophyceae Řád: Euglenales</vt:lpstr>
      <vt:lpstr>Dinophyta - obrněnky</vt:lpstr>
      <vt:lpstr>Dinophyta - obrněnky</vt:lpstr>
      <vt:lpstr>Odd.: Dinophyta Třída: Dinophyceae Řád: Peridiniales</vt:lpstr>
      <vt:lpstr>Gymnodinium sp. </vt:lpstr>
      <vt:lpstr> Ceratium hirundinella</vt:lpstr>
      <vt:lpstr>Cryptophyta: skrytěnky</vt:lpstr>
      <vt:lpstr>Cryptomonas ovata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Bara</cp:lastModifiedBy>
  <cp:revision>33</cp:revision>
  <dcterms:created xsi:type="dcterms:W3CDTF">2014-09-11T14:39:24Z</dcterms:created>
  <dcterms:modified xsi:type="dcterms:W3CDTF">2015-09-21T14:15:11Z</dcterms:modified>
</cp:coreProperties>
</file>