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6"/>
  </p:notesMasterIdLst>
  <p:sldIdLst>
    <p:sldId id="256" r:id="rId2"/>
    <p:sldId id="340" r:id="rId3"/>
    <p:sldId id="341" r:id="rId4"/>
    <p:sldId id="262" r:id="rId5"/>
    <p:sldId id="263" r:id="rId6"/>
    <p:sldId id="258" r:id="rId7"/>
    <p:sldId id="264" r:id="rId8"/>
    <p:sldId id="259" r:id="rId9"/>
    <p:sldId id="260" r:id="rId10"/>
    <p:sldId id="261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>
        <p:scale>
          <a:sx n="112" d="100"/>
          <a:sy n="112" d="100"/>
        </p:scale>
        <p:origin x="-1062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pPr/>
              <a:t>5.10.2016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63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D594-D06B-47A9-A3FF-4E348C2B5EA8}" type="datetime1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4930-525D-45EF-8775-9D2F1988D203}" type="datetime1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5564-3770-4158-97A5-20DA7ED1273C}" type="datetime1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19B8-1CC7-4BA9-852B-C29E3A89034F}" type="datetime1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67B3-67FC-4645-B9DA-F5D81E905536}" type="datetime1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9434-8502-469A-8FF8-CF8CE1414FBF}" type="datetime1">
              <a:rPr lang="cs-CZ" smtClean="0"/>
              <a:t>5.10.2016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104-E076-4664-BC14-BDE1DFCFBADB}" type="datetime1">
              <a:rPr lang="cs-CZ" smtClean="0"/>
              <a:t>5.10.2016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4E5-80BB-4C05-9360-87BB8882A35C}" type="datetime1">
              <a:rPr lang="cs-CZ" smtClean="0"/>
              <a:t>5.10.2016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DD41-5F23-4202-96AA-86E36544ED41}" type="datetime1">
              <a:rPr lang="cs-CZ" smtClean="0"/>
              <a:t>5.10.2016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1CBBB-D4D5-479D-BD52-ED6C71C7D220}" type="datetime1">
              <a:rPr lang="cs-CZ" smtClean="0"/>
              <a:t>5.10.2016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E723-0385-40E7-BF6A-9844F7558F59}" type="datetime1">
              <a:rPr lang="cs-CZ" smtClean="0"/>
              <a:t>5.10.2016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4222-EB8F-481B-92F6-F598D743F5D8}" type="datetime1">
              <a:rPr lang="cs-CZ" smtClean="0"/>
              <a:t>5.10.2016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Prymnesiophyta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2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2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 smtClean="0"/>
              <a:t>Buněčná </a:t>
            </a:r>
            <a:r>
              <a:rPr lang="cs-CZ" altLang="cs-CZ" sz="2400" dirty="0"/>
              <a:t>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</a:t>
            </a:r>
            <a:r>
              <a:rPr lang="cs-CZ" altLang="cs-CZ" sz="2400" dirty="0" smtClean="0"/>
              <a:t>d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Chloroplasty mají dvě obalné membrány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Zeaxantin</a:t>
            </a:r>
            <a:r>
              <a:rPr lang="cs-CZ" altLang="cs-CZ" sz="2400" dirty="0" smtClean="0"/>
              <a:t>, lutein, 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</a:t>
            </a:r>
            <a:r>
              <a:rPr lang="cs-CZ" altLang="cs-CZ" sz="2400" dirty="0" smtClean="0">
                <a:cs typeface="Arial" charset="0"/>
              </a:rPr>
              <a:t> nesrůstají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Thylakoidy-fykobilizomy</a:t>
            </a:r>
            <a:r>
              <a:rPr lang="cs-CZ" altLang="cs-CZ" sz="2400" dirty="0" smtClean="0">
                <a:cs typeface="Arial" charset="0"/>
              </a:rPr>
              <a:t>- </a:t>
            </a:r>
            <a:r>
              <a:rPr lang="cs-CZ" altLang="cs-CZ" sz="2400" dirty="0" err="1" smtClean="0">
                <a:cs typeface="Arial" charset="0"/>
              </a:rPr>
              <a:t>fykobiliproteiny</a:t>
            </a:r>
            <a:r>
              <a:rPr lang="cs-CZ" altLang="cs-CZ" sz="2400" dirty="0" smtClean="0">
                <a:cs typeface="Arial" charset="0"/>
              </a:rPr>
              <a:t> (c-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 smtClean="0">
                <a:cs typeface="Arial" charset="0"/>
              </a:rPr>
              <a:t>allofykocyanin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fykoerythrin</a:t>
            </a:r>
            <a:r>
              <a:rPr lang="cs-CZ" altLang="cs-CZ" sz="2400" dirty="0" smtClean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Florideový</a:t>
            </a:r>
            <a:r>
              <a:rPr lang="cs-CZ" altLang="cs-CZ" sz="2400" dirty="0" smtClean="0">
                <a:cs typeface="Arial" charset="0"/>
              </a:rPr>
              <a:t> škrob (v plazmě)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</a:t>
            </a:r>
            <a:r>
              <a:rPr lang="cs-CZ" altLang="cs-CZ" sz="2400" dirty="0" smtClean="0">
                <a:cs typeface="Arial" charset="0"/>
              </a:rPr>
              <a:t>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cs typeface="Arial" charset="0"/>
              </a:rPr>
              <a:t>Sekundární metabolity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Rozmnožování ruduch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Nepohlavní: </a:t>
            </a:r>
            <a:r>
              <a:rPr lang="cs-CZ" sz="2400" dirty="0" err="1" smtClean="0"/>
              <a:t>monosporami</a:t>
            </a:r>
            <a:endParaRPr lang="cs-CZ" sz="2400" dirty="0" smtClean="0"/>
          </a:p>
          <a:p>
            <a:r>
              <a:rPr lang="cs-CZ" sz="2400" dirty="0"/>
              <a:t>Pohlavní</a:t>
            </a:r>
            <a:r>
              <a:rPr lang="cs-CZ" sz="2400" dirty="0" smtClean="0"/>
              <a:t>: oogamie </a:t>
            </a:r>
            <a:r>
              <a:rPr lang="cs-CZ" sz="2400" dirty="0"/>
              <a:t>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Typy stélek ruduch</a:t>
            </a:r>
            <a:endParaRPr lang="cs-CZ" sz="28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6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Ekologie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Tropická moře, mangrove, sladké čisté vody i polární oblasti</a:t>
            </a:r>
          </a:p>
          <a:p>
            <a:r>
              <a:rPr lang="cs-CZ" sz="2400" dirty="0" smtClean="0"/>
              <a:t>U nás ohrožená skupina</a:t>
            </a:r>
          </a:p>
          <a:p>
            <a:r>
              <a:rPr lang="cs-CZ" sz="2400" dirty="0"/>
              <a:t>Některé </a:t>
            </a:r>
            <a:r>
              <a:rPr lang="cs-CZ" sz="2400" dirty="0" smtClean="0"/>
              <a:t>druhy </a:t>
            </a:r>
            <a:r>
              <a:rPr lang="cs-CZ" sz="2400" dirty="0" err="1" smtClean="0"/>
              <a:t>endolitické</a:t>
            </a:r>
            <a:r>
              <a:rPr lang="cs-CZ" sz="2400" dirty="0" smtClean="0"/>
              <a:t>, </a:t>
            </a:r>
            <a:r>
              <a:rPr lang="cs-CZ" sz="2400" dirty="0" err="1" smtClean="0"/>
              <a:t>aerofytické</a:t>
            </a:r>
            <a:r>
              <a:rPr lang="cs-CZ" sz="2400" dirty="0" smtClean="0"/>
              <a:t>, epifytické nebo parazitické</a:t>
            </a:r>
          </a:p>
          <a:p>
            <a:r>
              <a:rPr lang="cs-CZ" sz="2400" dirty="0" smtClean="0"/>
              <a:t>Často kalcifikované</a:t>
            </a: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68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>
                <a:solidFill>
                  <a:srgbClr val="C00000"/>
                </a:solidFill>
              </a:rPr>
              <a:t>Třída </a:t>
            </a:r>
            <a:r>
              <a:rPr lang="cs-CZ" sz="2400" dirty="0" err="1" smtClean="0">
                <a:solidFill>
                  <a:srgbClr val="C00000"/>
                </a:solidFill>
              </a:rPr>
              <a:t>Rhodophyceae</a:t>
            </a:r>
            <a:endParaRPr lang="cs-CZ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 smtClean="0"/>
              <a:t>(</a:t>
            </a:r>
            <a:r>
              <a:rPr lang="cs-CZ" sz="2400" dirty="0"/>
              <a:t>starší polyfyletická), jednodušší, převážně jednobuněčné nebo vláknité typy, jediná ploše listovitá stélka u </a:t>
            </a:r>
            <a:r>
              <a:rPr lang="cs-CZ" sz="2400" dirty="0" smtClean="0"/>
              <a:t>rodu </a:t>
            </a:r>
            <a:r>
              <a:rPr lang="cs-CZ" sz="2400" i="1" dirty="0" err="1" smtClean="0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 smtClean="0"/>
              <a:t> (mladší </a:t>
            </a:r>
            <a:r>
              <a:rPr lang="cs-CZ" sz="2400" dirty="0"/>
              <a:t>monofyletická), mnohobuněčné a makroskopické </a:t>
            </a:r>
            <a:r>
              <a:rPr lang="cs-CZ" sz="2400" dirty="0" smtClean="0"/>
              <a:t>stélky, </a:t>
            </a:r>
            <a:r>
              <a:rPr lang="cs-CZ" sz="2400" dirty="0" err="1" smtClean="0"/>
              <a:t>karpogony</a:t>
            </a:r>
            <a:r>
              <a:rPr lang="cs-CZ" sz="2400" dirty="0" smtClean="0"/>
              <a:t> s </a:t>
            </a:r>
            <a:r>
              <a:rPr lang="cs-CZ" sz="2400" dirty="0" err="1" smtClean="0"/>
              <a:t>trychogynem</a:t>
            </a:r>
            <a:endParaRPr 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9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1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protist.i.hosei.ac.jpg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1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cfb.unh.edu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3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0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Doplnění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Tetraspory ruduch vznikají v </a:t>
            </a:r>
            <a:r>
              <a:rPr lang="cs-CZ" sz="2400" dirty="0" err="1" smtClean="0"/>
              <a:t>tetrasporofytu</a:t>
            </a:r>
            <a:endParaRPr lang="cs-CZ" sz="2400" dirty="0" smtClean="0"/>
          </a:p>
          <a:p>
            <a:r>
              <a:rPr lang="cs-CZ" sz="2400" dirty="0" err="1" smtClean="0"/>
              <a:t>Endosymbiotická</a:t>
            </a:r>
            <a:r>
              <a:rPr lang="cs-CZ" sz="2400" dirty="0" smtClean="0"/>
              <a:t> teorie platí i pro </a:t>
            </a:r>
            <a:r>
              <a:rPr lang="cs-CZ" sz="2400" dirty="0" smtClean="0"/>
              <a:t>mitochondrie</a:t>
            </a: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0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 smtClean="0">
                <a:solidFill>
                  <a:srgbClr val="0070C0"/>
                </a:solidFill>
              </a:rPr>
              <a:t>Porphyra</a:t>
            </a:r>
            <a:r>
              <a:rPr lang="cs-CZ" sz="3200" dirty="0" smtClean="0">
                <a:solidFill>
                  <a:srgbClr val="0070C0"/>
                </a:solidFill>
              </a:rPr>
              <a:t> (</a:t>
            </a:r>
            <a:r>
              <a:rPr lang="cs-CZ" sz="3200" dirty="0" err="1" smtClean="0">
                <a:solidFill>
                  <a:srgbClr val="0070C0"/>
                </a:solidFill>
              </a:rPr>
              <a:t>Nori</a:t>
            </a:r>
            <a:r>
              <a:rPr lang="cs-CZ" sz="3200" dirty="0" smtClean="0">
                <a:solidFill>
                  <a:srgbClr val="0070C0"/>
                </a:solidFill>
              </a:rPr>
              <a:t>) 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www.fao.org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1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16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Podříše </a:t>
            </a:r>
            <a:r>
              <a:rPr lang="cs-CZ" sz="3200" dirty="0" err="1" smtClean="0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</a:t>
            </a:r>
            <a:r>
              <a:rPr lang="cs-CZ" altLang="cs-CZ" sz="2400" dirty="0" smtClean="0"/>
              <a:t>staré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 smtClean="0"/>
              <a:t>Rubisco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a nukleotidů 18S </a:t>
            </a:r>
            <a:r>
              <a:rPr lang="cs-CZ" altLang="cs-CZ" sz="2400" dirty="0" err="1"/>
              <a:t>rDNA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1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Slepá </a:t>
            </a:r>
            <a:r>
              <a:rPr lang="cs-CZ" altLang="cs-CZ" sz="2400" dirty="0"/>
              <a:t>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</a:t>
            </a:r>
            <a:r>
              <a:rPr lang="cs-CZ" altLang="cs-CZ" sz="2400" dirty="0" smtClean="0"/>
              <a:t>b, </a:t>
            </a:r>
            <a:r>
              <a:rPr lang="el-GR" altLang="cs-CZ" sz="2400" dirty="0" smtClean="0">
                <a:cs typeface="Arial" charset="0"/>
              </a:rPr>
              <a:t>β</a:t>
            </a:r>
            <a:r>
              <a:rPr lang="cs-CZ" altLang="cs-CZ" sz="2400" dirty="0" smtClean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 smtClean="0">
                <a:cs typeface="Arial" charset="0"/>
              </a:rPr>
              <a:t>BS zpravidla celulózní (občas glykoprotein)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</a:t>
            </a:r>
            <a:r>
              <a:rPr lang="cs-CZ" altLang="cs-CZ" sz="2400" dirty="0" smtClean="0"/>
              <a:t>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</a:t>
            </a:r>
            <a:r>
              <a:rPr lang="cs-CZ" altLang="cs-CZ" sz="2400" dirty="0" smtClean="0"/>
              <a:t>mitóze</a:t>
            </a:r>
          </a:p>
          <a:p>
            <a:r>
              <a:rPr lang="cs-CZ" altLang="cs-CZ" sz="2400" dirty="0" smtClean="0"/>
              <a:t>Škrob (chloroplasty, </a:t>
            </a:r>
            <a:r>
              <a:rPr lang="cs-CZ" altLang="cs-CZ" sz="2400" dirty="0" err="1" smtClean="0"/>
              <a:t>leukoplasty</a:t>
            </a:r>
            <a:r>
              <a:rPr lang="cs-CZ" altLang="cs-CZ" sz="2400" dirty="0" smtClean="0"/>
              <a:t>, povrch </a:t>
            </a:r>
            <a:r>
              <a:rPr lang="cs-CZ" altLang="cs-CZ" sz="2400" dirty="0" err="1" smtClean="0"/>
              <a:t>pyrenoidu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1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8" name="Picture 4" descr="Výsledek obrázku pro arrangements of microtubular roots in the flag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43" y="1235961"/>
            <a:ext cx="2345101" cy="23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chlorophyta kinetoz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93457"/>
            <a:ext cx="24567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Nepohlavní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Bičíkovci: </a:t>
            </a:r>
            <a:r>
              <a:rPr lang="cs-CZ" sz="2400" b="1" dirty="0" err="1" smtClean="0"/>
              <a:t>schizotomie</a:t>
            </a:r>
            <a:endParaRPr lang="cs-CZ" sz="2400" b="1" dirty="0"/>
          </a:p>
          <a:p>
            <a:r>
              <a:rPr lang="cs-CZ" sz="2400" dirty="0" smtClean="0"/>
              <a:t>Jednobuněční: sporulace, </a:t>
            </a:r>
            <a:r>
              <a:rPr lang="cs-CZ" sz="2400" dirty="0"/>
              <a:t>tzv. </a:t>
            </a:r>
            <a:r>
              <a:rPr lang="cs-CZ" sz="2400" b="1" dirty="0" err="1" smtClean="0"/>
              <a:t>cytogonie</a:t>
            </a:r>
            <a:r>
              <a:rPr lang="cs-CZ" sz="2400" dirty="0" smtClean="0"/>
              <a:t> (</a:t>
            </a:r>
            <a:r>
              <a:rPr lang="cs-CZ" sz="2400" dirty="0" err="1" smtClean="0"/>
              <a:t>dceřinné</a:t>
            </a:r>
            <a:r>
              <a:rPr lang="cs-CZ" sz="2400" dirty="0" smtClean="0"/>
              <a:t> </a:t>
            </a:r>
            <a:r>
              <a:rPr lang="cs-CZ" sz="2400" dirty="0"/>
              <a:t>nebo rozmnožovací buňky vznikají uvnitř mateřské buněčné stěny. Vzniknou buď 2-4 </a:t>
            </a:r>
            <a:r>
              <a:rPr lang="cs-CZ" sz="2400" dirty="0" smtClean="0"/>
              <a:t>bičíkaté zoospory </a:t>
            </a:r>
            <a:r>
              <a:rPr lang="cs-CZ" sz="2400" dirty="0"/>
              <a:t>nebo nepohyblivé </a:t>
            </a:r>
            <a:r>
              <a:rPr lang="cs-CZ" sz="2400" dirty="0" err="1" smtClean="0"/>
              <a:t>autospory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Typy </a:t>
            </a:r>
            <a:r>
              <a:rPr lang="cs-CZ" sz="2400" dirty="0"/>
              <a:t>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</a:t>
            </a:r>
            <a:r>
              <a:rPr lang="cs-CZ" sz="2400" dirty="0" smtClean="0"/>
              <a:t>dceřinými </a:t>
            </a:r>
            <a:r>
              <a:rPr lang="cs-CZ" sz="2400" b="1" dirty="0" err="1" smtClean="0"/>
              <a:t>coenobii</a:t>
            </a:r>
            <a:endParaRPr lang="cs-CZ" sz="2400" b="1" dirty="0" smtClean="0"/>
          </a:p>
          <a:p>
            <a:r>
              <a:rPr lang="cs-CZ" sz="2400" dirty="0" smtClean="0"/>
              <a:t>Vláknité </a:t>
            </a:r>
            <a:r>
              <a:rPr lang="cs-CZ" sz="2400" dirty="0"/>
              <a:t>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</a:t>
            </a:r>
            <a:r>
              <a:rPr lang="cs-CZ" sz="2400" dirty="0" smtClean="0"/>
              <a:t>dceřiné </a:t>
            </a:r>
            <a:r>
              <a:rPr lang="cs-CZ" sz="2400" dirty="0"/>
              <a:t>a část stěny mateřské buňky je zachována i pro </a:t>
            </a:r>
            <a:r>
              <a:rPr lang="cs-CZ" sz="2400" dirty="0" smtClean="0"/>
              <a:t>dceřinou </a:t>
            </a:r>
            <a:r>
              <a:rPr lang="cs-CZ" sz="2400" dirty="0"/>
              <a:t>buňku.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621"/>
            <a:ext cx="2153726" cy="13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3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</a:t>
            </a:r>
            <a:r>
              <a:rPr lang="cs-CZ" sz="2400" dirty="0" smtClean="0"/>
              <a:t>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</a:t>
            </a:r>
            <a:r>
              <a:rPr lang="cs-CZ" sz="2400" dirty="0" smtClean="0"/>
              <a:t>je </a:t>
            </a:r>
            <a:r>
              <a:rPr lang="cs-CZ" sz="2400" dirty="0"/>
              <a:t>vytvořeno bipolární vřeténko od pólu k pólu, </a:t>
            </a:r>
            <a:r>
              <a:rPr lang="cs-CZ" sz="2400" dirty="0" smtClean="0"/>
              <a:t>v </a:t>
            </a:r>
            <a:r>
              <a:rPr lang="cs-CZ" sz="2400" dirty="0"/>
              <a:t>metafázi jsou chromozómy uspořádány v ekvatoriální destičce. </a:t>
            </a:r>
            <a:endParaRPr lang="cs-CZ" sz="2400" dirty="0" smtClean="0"/>
          </a:p>
          <a:p>
            <a:r>
              <a:rPr lang="cs-CZ" sz="2400" dirty="0" smtClean="0"/>
              <a:t>Dva </a:t>
            </a:r>
            <a:r>
              <a:rPr lang="cs-CZ" sz="2400" dirty="0"/>
              <a:t>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  <a:endParaRPr lang="cs-CZ" sz="2400" dirty="0" smtClean="0"/>
          </a:p>
          <a:p>
            <a:r>
              <a:rPr lang="cs-CZ" sz="2400" dirty="0" smtClean="0"/>
              <a:t>uzavřená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jaderná </a:t>
            </a:r>
            <a:r>
              <a:rPr lang="cs-CZ" sz="2400" dirty="0"/>
              <a:t>blána zůstává </a:t>
            </a:r>
            <a:r>
              <a:rPr lang="cs-CZ" sz="2400" dirty="0" smtClean="0"/>
              <a:t>zachována</a:t>
            </a:r>
          </a:p>
          <a:p>
            <a:r>
              <a:rPr lang="cs-CZ" sz="2400" dirty="0" smtClean="0"/>
              <a:t>otevřená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je </a:t>
            </a:r>
            <a:r>
              <a:rPr lang="cs-CZ" sz="2400" dirty="0"/>
              <a:t>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0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Mikrotubulární</a:t>
            </a:r>
            <a:r>
              <a:rPr lang="cs-CZ" sz="3200" dirty="0" smtClean="0">
                <a:solidFill>
                  <a:schemeClr val="accent1"/>
                </a:solidFill>
              </a:rPr>
              <a:t> systémy v cytokinezi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Oddělení dceřiných buněk</a:t>
            </a:r>
          </a:p>
          <a:p>
            <a:r>
              <a:rPr lang="cs-CZ" altLang="cs-CZ" sz="2400" dirty="0" smtClean="0"/>
              <a:t>Dva typy: </a:t>
            </a:r>
            <a:r>
              <a:rPr lang="cs-CZ" altLang="cs-CZ" sz="2400" dirty="0" err="1" smtClean="0"/>
              <a:t>fykoplast</a:t>
            </a:r>
            <a:r>
              <a:rPr lang="cs-CZ" altLang="cs-CZ" sz="2400" dirty="0" smtClean="0"/>
              <a:t>, fragmoplast</a:t>
            </a:r>
          </a:p>
          <a:p>
            <a:r>
              <a:rPr lang="cs-CZ" altLang="cs-CZ" sz="2400" b="1" dirty="0" err="1" smtClean="0"/>
              <a:t>Fykoplast</a:t>
            </a:r>
            <a:r>
              <a:rPr lang="cs-CZ" altLang="cs-CZ" sz="2400" b="1" dirty="0" smtClean="0"/>
              <a:t>: </a:t>
            </a:r>
            <a:r>
              <a:rPr lang="cs-CZ" sz="2400" dirty="0"/>
              <a:t>mitotické vřeténko </a:t>
            </a:r>
            <a:r>
              <a:rPr lang="cs-CZ" sz="2400" dirty="0" smtClean="0"/>
              <a:t>se úplně </a:t>
            </a:r>
            <a:r>
              <a:rPr lang="cs-CZ" sz="2400" dirty="0"/>
              <a:t>rozpadne, vytvoří se nová struktura kolmo na jeho původní </a:t>
            </a:r>
            <a:r>
              <a:rPr lang="cs-CZ" sz="2400" dirty="0" smtClean="0"/>
              <a:t>směr (primitivnější způsob)</a:t>
            </a:r>
            <a:endParaRPr lang="cs-CZ" altLang="cs-CZ" sz="2400" dirty="0" smtClean="0"/>
          </a:p>
          <a:p>
            <a:endParaRPr lang="cs-CZ" altLang="cs-CZ" sz="2400" dirty="0"/>
          </a:p>
          <a:p>
            <a:r>
              <a:rPr lang="cs-CZ" altLang="cs-CZ" sz="2400" b="1" dirty="0" smtClean="0"/>
              <a:t>Fragmoplast:  </a:t>
            </a:r>
            <a:r>
              <a:rPr lang="cs-CZ" altLang="cs-CZ" sz="2400" dirty="0" smtClean="0"/>
              <a:t>vzniká </a:t>
            </a:r>
            <a:r>
              <a:rPr lang="cs-CZ" sz="2400" dirty="0" smtClean="0"/>
              <a:t>z </a:t>
            </a:r>
            <a:r>
              <a:rPr lang="cs-CZ" sz="2400" dirty="0"/>
              <a:t>pozůstatků mitotického </a:t>
            </a:r>
            <a:r>
              <a:rPr lang="cs-CZ" sz="2400" dirty="0" smtClean="0"/>
              <a:t>vřeténka, zakládá </a:t>
            </a:r>
            <a:r>
              <a:rPr lang="cs-CZ" sz="2400" dirty="0"/>
              <a:t>se buněčná </a:t>
            </a:r>
            <a:r>
              <a:rPr lang="cs-CZ" sz="2400" dirty="0" smtClean="0"/>
              <a:t>destička (odvozenější, mají ho vyšší rostliny)</a:t>
            </a:r>
            <a:endParaRPr lang="cs-CZ" altLang="cs-CZ" sz="2400" b="1" dirty="0" smtClean="0"/>
          </a:p>
          <a:p>
            <a:endParaRPr lang="cs-CZ" altLang="cs-CZ" sz="2400" dirty="0" smtClean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5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Systém, třídy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 smtClean="0"/>
              <a:t>Důležité znaky:</a:t>
            </a:r>
          </a:p>
          <a:p>
            <a:pPr marL="0" indent="0">
              <a:buNone/>
            </a:pPr>
            <a:r>
              <a:rPr lang="cs-CZ" sz="2400" dirty="0" smtClean="0"/>
              <a:t>1</a:t>
            </a:r>
            <a:r>
              <a:rPr lang="cs-CZ" sz="2400" dirty="0"/>
              <a:t>. sekvence SSU </a:t>
            </a:r>
            <a:r>
              <a:rPr lang="cs-CZ" sz="2400" dirty="0" err="1"/>
              <a:t>rDNA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  <a:endParaRPr lang="cs-CZ" sz="2400" dirty="0" smtClean="0"/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Prasinophyceae</a:t>
            </a:r>
            <a:r>
              <a:rPr lang="cs-CZ" altLang="cs-CZ" sz="2400" dirty="0" smtClean="0"/>
              <a:t>  </a:t>
            </a:r>
            <a:r>
              <a:rPr lang="cs-CZ" altLang="cs-CZ" sz="2200" dirty="0" smtClean="0"/>
              <a:t>(většinou </a:t>
            </a:r>
            <a:r>
              <a:rPr lang="cs-CZ" sz="2200" dirty="0" smtClean="0"/>
              <a:t>bičíkovci  </a:t>
            </a:r>
            <a:r>
              <a:rPr lang="cs-CZ" sz="2200" dirty="0"/>
              <a:t>s organickými šupinami na </a:t>
            </a:r>
            <a:r>
              <a:rPr lang="cs-CZ" sz="2200" dirty="0" smtClean="0"/>
              <a:t>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Ulvophyceae</a:t>
            </a:r>
            <a:r>
              <a:rPr lang="cs-CZ" altLang="cs-CZ" sz="2400" dirty="0" smtClean="0"/>
              <a:t>       </a:t>
            </a:r>
            <a:r>
              <a:rPr lang="cs-CZ" altLang="cs-CZ" sz="2200" dirty="0" smtClean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</a:t>
            </a:r>
            <a:r>
              <a:rPr lang="cs-CZ" sz="2200" dirty="0" smtClean="0"/>
              <a:t>konfigurace</a:t>
            </a:r>
            <a:r>
              <a:rPr lang="cs-CZ" sz="2200" dirty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Trebouxiophyceae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 smtClean="0"/>
              <a:t>většinou </a:t>
            </a:r>
            <a:r>
              <a:rPr lang="cs-CZ" sz="2200" dirty="0"/>
              <a:t>jednobuněční s CCW </a:t>
            </a:r>
            <a:r>
              <a:rPr lang="cs-CZ" sz="2200" dirty="0" smtClean="0"/>
              <a:t>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Chlorophyceae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/>
              <a:t>mnoho typů stélek, stěna je polysacharidová ev. glykoproteinová (chlamys), bičíkatá stádia mají DO a </a:t>
            </a:r>
            <a:r>
              <a:rPr lang="cs-CZ" sz="2200" dirty="0" smtClean="0"/>
              <a:t>CW)</a:t>
            </a:r>
            <a:endParaRPr lang="cs-CZ" altLang="cs-CZ" sz="22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7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69039" y="1283077"/>
            <a:ext cx="17272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dirty="0" smtClean="0">
                <a:latin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</a:rPr>
              <a:t>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www.mbari.org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2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-vie1-1.xx.fbcdn.net/v/l/t35.0-12/14513679_10207473627378139_899667882_o.png?oh=2c2fb4ac7816e8282c51daf45c201b30&amp;oe=57F41AD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0" y="455790"/>
            <a:ext cx="8787459" cy="56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6136" y="6453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Josef </a:t>
            </a:r>
            <a:r>
              <a:rPr lang="en-US" dirty="0" err="1" smtClean="0"/>
              <a:t>Jur</a:t>
            </a:r>
            <a:r>
              <a:rPr lang="cs-CZ" dirty="0" err="1" smtClean="0"/>
              <a:t>áň</a:t>
            </a:r>
            <a:r>
              <a:rPr lang="en-US" dirty="0" smtClean="0"/>
              <a:t>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86896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r>
              <a:rPr lang="cs-CZ" altLang="cs-CZ" sz="2400" dirty="0" smtClean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</a:t>
            </a:r>
            <a:r>
              <a:rPr lang="cs-CZ" altLang="cs-CZ" sz="2400" dirty="0" smtClean="0">
                <a:latin typeface="Calibri" panose="020F0502020204030204" pitchFamily="34" charset="0"/>
              </a:rPr>
              <a:t>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xylan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22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4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0.lite.msu.edu/res/msu/botonl/b_online/library/knee/hcs300/gif/Ulv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13870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71800" y="5445224"/>
            <a:ext cx="245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s10.lite.msu.edu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Sifonokladální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5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glukan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Heteroplastické</a:t>
            </a:r>
            <a:r>
              <a:rPr lang="cs-CZ" altLang="cs-CZ" sz="2400" dirty="0" smtClean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Sifonein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sifonoxantin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Caulerpa</a:t>
            </a:r>
            <a:r>
              <a:rPr lang="cs-CZ" altLang="cs-CZ" sz="2400" i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taxifolia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5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522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0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223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 dirty="0" smtClean="0"/>
              <a:t>Stélka: bičíkatá až vláknitá</a:t>
            </a:r>
          </a:p>
          <a:p>
            <a:r>
              <a:rPr lang="cs-CZ" altLang="cs-CZ" sz="2400" dirty="0" smtClean="0"/>
              <a:t>Dříve součástí </a:t>
            </a:r>
            <a:r>
              <a:rPr lang="cs-CZ" altLang="cs-CZ" sz="2400" dirty="0" err="1" smtClean="0"/>
              <a:t>Cryptophyta</a:t>
            </a:r>
            <a:endParaRPr lang="cs-CZ" altLang="cs-CZ" sz="2400" dirty="0" smtClean="0"/>
          </a:p>
          <a:p>
            <a:r>
              <a:rPr lang="cs-CZ" altLang="cs-CZ" sz="2400" dirty="0" smtClean="0"/>
              <a:t>Dva holé bičíky +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: podobné bičíku, jiná submikroskopická struktura</a:t>
            </a:r>
          </a:p>
          <a:p>
            <a:r>
              <a:rPr lang="cs-CZ" altLang="cs-CZ" sz="2400" dirty="0" smtClean="0"/>
              <a:t>Kontraktilní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 slouží k: </a:t>
            </a:r>
            <a:r>
              <a:rPr lang="cs-CZ" altLang="cs-CZ" sz="2400" dirty="0" err="1" smtClean="0"/>
              <a:t>fagotrofii</a:t>
            </a:r>
            <a:r>
              <a:rPr lang="cs-CZ" altLang="cs-CZ" sz="2400" dirty="0" smtClean="0"/>
              <a:t>, rychlé změně pohybu, přichycení k substrátu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r>
              <a:rPr lang="cs-CZ" altLang="cs-CZ" sz="2400" dirty="0" err="1" smtClean="0"/>
              <a:t>Thylakoidy</a:t>
            </a:r>
            <a:r>
              <a:rPr lang="cs-CZ" altLang="cs-CZ" sz="2400" dirty="0" smtClean="0"/>
              <a:t> srostlé po třech</a:t>
            </a:r>
          </a:p>
          <a:p>
            <a:r>
              <a:rPr lang="cs-CZ" altLang="cs-CZ" sz="2400" dirty="0" smtClean="0"/>
              <a:t>Chloroplasty s </a:t>
            </a:r>
            <a:r>
              <a:rPr lang="cs-CZ" altLang="cs-CZ" sz="2400" dirty="0" err="1" smtClean="0"/>
              <a:t>pyrenoidem</a:t>
            </a:r>
            <a:endParaRPr lang="cs-CZ" altLang="cs-CZ" sz="2400" dirty="0" smtClean="0"/>
          </a:p>
          <a:p>
            <a:r>
              <a:rPr lang="cs-CZ" altLang="cs-CZ" sz="2400" dirty="0" smtClean="0"/>
              <a:t>Organické šupiny (polysacharidové), mohou být kalcifikovány- u řádu </a:t>
            </a:r>
            <a:r>
              <a:rPr lang="cs-CZ" sz="2400" dirty="0" err="1"/>
              <a:t>Coccolithophoridales</a:t>
            </a:r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2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 smtClean="0">
                <a:latin typeface="Calibri" panose="020F0502020204030204" pitchFamily="34" charset="0"/>
              </a:rPr>
              <a:t>3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fruktan</a:t>
            </a:r>
            <a:r>
              <a:rPr lang="cs-CZ" altLang="cs-CZ" sz="2400" dirty="0" smtClean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7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acetabulum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6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7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 smtClean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 smtClean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Hematochrom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 smtClean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 smtClean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 smtClean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9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75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Nahé zoospory, gamety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Fykoplast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7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0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3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5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sinicearasy.cz/sites/default/files/Prymnesiophy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99956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1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4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7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kapsální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mastigonem</a:t>
            </a:r>
            <a:r>
              <a:rPr lang="cs-CZ" altLang="cs-CZ" sz="2400" dirty="0" smtClean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Sporopolenin</a:t>
            </a:r>
            <a:r>
              <a:rPr lang="cs-CZ" altLang="cs-CZ" sz="2400" dirty="0" smtClean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Scenedesmus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Pediastrum</a:t>
            </a:r>
            <a:r>
              <a:rPr lang="cs-CZ" altLang="cs-CZ" sz="2400" dirty="0" smtClean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hemiaplanospory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Mitoza</a:t>
            </a:r>
            <a:r>
              <a:rPr lang="cs-CZ" altLang="cs-CZ" sz="2400" dirty="0" smtClean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cenobium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 smtClean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8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Chlamydomonas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</p:spTree>
    <p:extLst>
      <p:ext uri="{BB962C8B-B14F-4D97-AF65-F5344CB8AC3E}">
        <p14:creationId xmlns:p14="http://schemas.microsoft.com/office/powerpoint/2010/main" val="41460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Volvox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3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Desmodesmus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i="1" dirty="0" err="1" smtClean="0">
                <a:solidFill>
                  <a:srgbClr val="00B050"/>
                </a:solidFill>
              </a:rPr>
              <a:t>sp</a:t>
            </a:r>
            <a:r>
              <a:rPr lang="cs-CZ" altLang="cs-CZ" i="1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7979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Pediastrum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14254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Microspora</a:t>
            </a:r>
            <a:r>
              <a:rPr lang="cs-CZ" altLang="cs-CZ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7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5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Oedogonium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3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Převážně </a:t>
            </a:r>
            <a:r>
              <a:rPr lang="cs-CZ" altLang="cs-CZ" sz="2400" dirty="0" err="1" smtClean="0"/>
              <a:t>fotoautotrofní</a:t>
            </a:r>
            <a:r>
              <a:rPr lang="cs-CZ" altLang="cs-CZ" sz="2400" dirty="0" smtClean="0"/>
              <a:t> organismy</a:t>
            </a:r>
          </a:p>
          <a:p>
            <a:r>
              <a:rPr lang="cs-CZ" altLang="cs-CZ" sz="2400" dirty="0" smtClean="0"/>
              <a:t>Podříše </a:t>
            </a:r>
            <a:r>
              <a:rPr lang="cs-CZ" altLang="cs-CZ" sz="2400" b="1" dirty="0" err="1"/>
              <a:t>Biliphytae</a:t>
            </a:r>
            <a:r>
              <a:rPr lang="cs-CZ" altLang="cs-CZ" sz="2400" dirty="0"/>
              <a:t>:</a:t>
            </a:r>
          </a:p>
          <a:p>
            <a:pPr marL="0" indent="0">
              <a:buNone/>
            </a:pPr>
            <a:r>
              <a:rPr lang="cs-CZ" altLang="cs-CZ" sz="2400" dirty="0" smtClean="0"/>
              <a:t>      </a:t>
            </a:r>
            <a:r>
              <a:rPr lang="cs-CZ" altLang="cs-CZ" sz="2400" dirty="0" err="1" smtClean="0"/>
              <a:t>fykoerytrin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fykocyanin</a:t>
            </a:r>
            <a:r>
              <a:rPr lang="cs-CZ" altLang="cs-CZ" sz="2400" dirty="0"/>
              <a:t>, škrob v plazmě</a:t>
            </a:r>
          </a:p>
          <a:p>
            <a:r>
              <a:rPr lang="cs-CZ" altLang="cs-CZ" sz="2400" dirty="0"/>
              <a:t>Podříše </a:t>
            </a:r>
            <a:r>
              <a:rPr lang="cs-CZ" altLang="cs-CZ" sz="2400" b="1" dirty="0" err="1"/>
              <a:t>Viridiplantae</a:t>
            </a:r>
            <a:r>
              <a:rPr lang="cs-CZ" altLang="cs-CZ" sz="2400" dirty="0"/>
              <a:t>:</a:t>
            </a:r>
            <a:endParaRPr lang="cs-CZ" altLang="cs-CZ" sz="2400" b="1" dirty="0"/>
          </a:p>
          <a:p>
            <a:pPr marL="0" indent="0"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chlorofyl </a:t>
            </a:r>
            <a:r>
              <a:rPr lang="cs-CZ" altLang="cs-CZ" sz="2400" dirty="0" err="1"/>
              <a:t>a,b</a:t>
            </a:r>
            <a:r>
              <a:rPr lang="cs-CZ" altLang="cs-CZ" sz="2400" dirty="0"/>
              <a:t>; srostlé </a:t>
            </a:r>
            <a:r>
              <a:rPr lang="cs-CZ" altLang="cs-CZ" sz="2400" dirty="0" smtClean="0"/>
              <a:t>tylakoidy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8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třídy</a:t>
            </a:r>
            <a:endParaRPr lang="cs-CZ" sz="3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endParaRPr lang="cs-CZ" altLang="cs-CZ" sz="2400" dirty="0" smtClean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Klebsormidiophyceae</a:t>
            </a:r>
            <a:endParaRPr lang="cs-CZ" altLang="cs-CZ" sz="24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Coleochaetophyceae</a:t>
            </a:r>
            <a:endParaRPr lang="cs-CZ" altLang="cs-CZ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altLang="cs-CZ" sz="2400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altLang="cs-CZ" sz="240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9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  <a:t/>
            </a:r>
            <a:b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Sladkovodní</a:t>
            </a:r>
          </a:p>
          <a:p>
            <a:r>
              <a:rPr lang="cs-CZ" sz="2000" dirty="0" smtClean="0"/>
              <a:t>Bičíkovci, vláknitá stélka</a:t>
            </a:r>
          </a:p>
          <a:p>
            <a:r>
              <a:rPr lang="cs-CZ" sz="2000" dirty="0" smtClean="0"/>
              <a:t>Šupiny</a:t>
            </a:r>
          </a:p>
          <a:p>
            <a:endParaRPr lang="cs-CZ" sz="2000" dirty="0"/>
          </a:p>
        </p:txBody>
      </p:sp>
      <p:pic>
        <p:nvPicPr>
          <p:cNvPr id="8194" name="Picture 2" descr="http://natural-history.main.jp/Tree_of_life/Eukaryote/Plantae/Streptophyta/Mesostigma/2012-09-28%2018244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" y="3356736"/>
            <a:ext cx="4191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5" y="6509511"/>
            <a:ext cx="29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http://natural-history.main.jp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2956626"/>
            <a:ext cx="210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Mesostigma</a:t>
            </a:r>
            <a:r>
              <a:rPr lang="cs-CZ" sz="2000" i="1" dirty="0" smtClean="0">
                <a:solidFill>
                  <a:srgbClr val="FFC000"/>
                </a:solidFill>
              </a:rPr>
              <a:t> </a:t>
            </a:r>
            <a:r>
              <a:rPr lang="cs-CZ" sz="2000" i="1" dirty="0" err="1" smtClean="0">
                <a:solidFill>
                  <a:srgbClr val="FFC000"/>
                </a:solidFill>
              </a:rPr>
              <a:t>viride</a:t>
            </a:r>
            <a:endParaRPr lang="cs-CZ" sz="2000" i="1" dirty="0">
              <a:solidFill>
                <a:srgbClr val="FFC000"/>
              </a:solidFill>
            </a:endParaRPr>
          </a:p>
        </p:txBody>
      </p:sp>
      <p:pic>
        <p:nvPicPr>
          <p:cNvPr id="8196" name="Picture 4" descr="http://www.rbgsyd.nsw.gov.au/__data/assets/image/0008/48176/Chaetosphaeri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3"/>
            <a:ext cx="4234780" cy="28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004048" y="2963990"/>
            <a:ext cx="220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Chaetosphaeridium</a:t>
            </a:r>
            <a:endParaRPr lang="cs-CZ" sz="2000" i="1" dirty="0">
              <a:solidFill>
                <a:srgbClr val="FFC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6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Charophytae</a:t>
            </a: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K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Spájivky</a:t>
            </a:r>
            <a:r>
              <a:rPr lang="cs-CZ" altLang="cs-CZ" sz="2400" dirty="0" smtClean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5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Jediný rod  </a:t>
            </a:r>
            <a:r>
              <a:rPr lang="cs-CZ" altLang="cs-CZ" sz="2400" i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Klebsormidium</a:t>
            </a:r>
            <a:endParaRPr lang="cs-CZ" altLang="cs-CZ" sz="2400" i="1" dirty="0" smtClean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1026" name="Picture 2" descr="http://cfb.unh.edu/phycokey/Choices/Charophyceae/KLEBSORMIDIUM/Klebsormidium_02_400x158_rbgsyd.nsw.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0192" y="2492896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pic>
        <p:nvPicPr>
          <p:cNvPr id="1028" name="Picture 4" descr="http://cfb.unh.edu/phycokey/Choices/Charophyceae/KLEBSORMIDIUM/Hormidium_04_600x168_John%20Kinr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06" y="4221088"/>
            <a:ext cx="571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419260" y="5870519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9512" y="6073776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70C0"/>
                </a:solidFill>
              </a:rPr>
              <a:t>Coleochaete</a:t>
            </a:r>
            <a:r>
              <a:rPr lang="cs-CZ" altLang="cs-CZ" sz="3200" i="1" dirty="0">
                <a:solidFill>
                  <a:srgbClr val="0070C0"/>
                </a:solidFill>
              </a:rPr>
              <a:t> </a:t>
            </a:r>
            <a:r>
              <a:rPr lang="cs-CZ" altLang="cs-CZ" sz="3200" dirty="0" err="1">
                <a:solidFill>
                  <a:srgbClr val="0070C0"/>
                </a:solidFill>
              </a:rPr>
              <a:t>sp</a:t>
            </a:r>
            <a:r>
              <a:rPr lang="cs-CZ" altLang="cs-CZ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4928" y="1461889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Tvoří </a:t>
            </a:r>
            <a:r>
              <a:rPr lang="cs-CZ" dirty="0" err="1" smtClean="0"/>
              <a:t>hetrotrichální</a:t>
            </a:r>
            <a:r>
              <a:rPr lang="cs-CZ" dirty="0" smtClean="0"/>
              <a:t> vlákna, která se sdružují dohromady v disk.</a:t>
            </a:r>
            <a:endParaRPr lang="cs-CZ" dirty="0"/>
          </a:p>
        </p:txBody>
      </p:sp>
      <p:pic>
        <p:nvPicPr>
          <p:cNvPr id="2050" name="Picture 2" descr="Coleochaete orbicu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2547042"/>
            <a:ext cx="3106949" cy="2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907" y="486916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www.ucmp.berkeley.ed</a:t>
            </a:r>
          </a:p>
        </p:txBody>
      </p:sp>
      <p:pic>
        <p:nvPicPr>
          <p:cNvPr id="2052" name="Picture 4" descr="http://www.water-land.co.uk/communities/1/004/012/381/551/images/4603985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5219"/>
            <a:ext cx="3672408" cy="26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5034855"/>
            <a:ext cx="292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http://www.water-land.co.uk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63208" y="476672"/>
            <a:ext cx="667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70C0"/>
                </a:solidFill>
              </a:rPr>
              <a:t>Třída </a:t>
            </a:r>
            <a:r>
              <a:rPr lang="cs-CZ" sz="4000" dirty="0" err="1" smtClean="0">
                <a:solidFill>
                  <a:srgbClr val="0070C0"/>
                </a:solidFill>
              </a:rPr>
              <a:t>Coleochaetophyceae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5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Pletivná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Rhizoidy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/>
              <a:t>Z</a:t>
            </a:r>
            <a:r>
              <a:rPr lang="cs-CZ" sz="2400" dirty="0" smtClean="0"/>
              <a:t>oospory </a:t>
            </a:r>
            <a:r>
              <a:rPr lang="cs-CZ" sz="2400" dirty="0"/>
              <a:t>a spermatozoidy mají 2 bičíky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</a:t>
            </a:r>
            <a:r>
              <a:rPr lang="cs-CZ" sz="2400" dirty="0" smtClean="0"/>
              <a:t>vápenatělé </a:t>
            </a:r>
            <a:r>
              <a:rPr lang="cs-CZ" sz="2400" dirty="0"/>
              <a:t>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57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1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Chara</a:t>
            </a:r>
            <a:r>
              <a:rPr lang="cs-CZ" alt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http://upload.wikimedia.org/wikipedia/commons/c/cf/CharaFragi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194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logy.unm.edu/ccouncil/Biology_203/Images/Non-floweringPlants/ch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4785"/>
            <a:ext cx="4392488" cy="3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80977" y="5013176"/>
            <a:ext cx="239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http://biology.unm.edu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8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9oidW0sdvoSTH0WQgth1yiMyGgb-W8iyaD-F9psNscJPa9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06" y="1268413"/>
            <a:ext cx="31527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accent3">
                    <a:lumMod val="75000"/>
                  </a:schemeClr>
                </a:solidFill>
              </a:rPr>
              <a:t>Gametangia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102895" y="4654551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932040" y="5175072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844824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196307" y="1451769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oogonium</a:t>
            </a:r>
          </a:p>
        </p:txBody>
      </p:sp>
      <p:pic>
        <p:nvPicPr>
          <p:cNvPr id="4100" name="Picture 4" descr="http://www.photomacrography.net/forum/userpix/101_Chara_10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6" y="1635125"/>
            <a:ext cx="2481804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60175" y="4654551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4102" name="Picture 6" descr="http://upload.wikimedia.org/wikipedia/commons/2/26/CharaV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" y="1778939"/>
            <a:ext cx="2674298" cy="24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-84453" y="4192584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Nitella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://upload.wikimedia.org/wikipedia/commons/c/c7/Nitella_mucronat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8" y="1556792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83463" y="6093296"/>
            <a:ext cx="217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http://www.nybg.org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3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02" y="966662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Tolypella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glomerata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naturedugard.org/images/4/3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3" y="1700808"/>
            <a:ext cx="5848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705500"/>
            <a:ext cx="300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http://www.naturedugard.org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68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Obrovský </a:t>
            </a:r>
            <a:r>
              <a:rPr lang="cs-CZ" sz="2400" dirty="0"/>
              <a:t>globální význam v koloběhu uhlíku a </a:t>
            </a:r>
            <a:r>
              <a:rPr lang="cs-CZ" sz="2400" dirty="0" smtClean="0"/>
              <a:t>síry</a:t>
            </a:r>
          </a:p>
          <a:p>
            <a:r>
              <a:rPr lang="cs-CZ" altLang="cs-CZ" sz="2400" dirty="0" smtClean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 smtClean="0"/>
              <a:t>huxleyi</a:t>
            </a:r>
            <a:r>
              <a:rPr lang="cs-CZ" sz="2400" i="1" dirty="0" smtClean="0"/>
              <a:t> </a:t>
            </a:r>
            <a:r>
              <a:rPr lang="cs-CZ" sz="2400" dirty="0" smtClean="0"/>
              <a:t>(tvoří bílý zákal v mořích- </a:t>
            </a:r>
            <a:r>
              <a:rPr lang="cs-CZ" sz="2400" dirty="0" err="1" smtClean="0"/>
              <a:t>white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)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4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accent4">
                    <a:lumMod val="75000"/>
                  </a:schemeClr>
                </a:solidFill>
              </a:rPr>
              <a:t>Třída </a:t>
            </a:r>
            <a:r>
              <a:rPr lang="cs-CZ" altLang="cs-CZ" sz="32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endParaRPr lang="cs-CZ" altLang="cs-CZ" sz="32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 smtClean="0">
                <a:latin typeface="Calibri" panose="020F0502020204030204" pitchFamily="34" charset="0"/>
              </a:rPr>
              <a:t>(</a:t>
            </a:r>
            <a:r>
              <a:rPr lang="cs-CZ" sz="1800" dirty="0" smtClean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 smtClean="0">
                <a:latin typeface="Calibri" panose="020F0502020204030204" pitchFamily="34" charset="0"/>
              </a:rPr>
              <a:t>Spirogyra</a:t>
            </a:r>
            <a:r>
              <a:rPr lang="cs-CZ" sz="1800" dirty="0" smtClean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 smtClean="0">
                <a:latin typeface="Calibri" panose="020F0502020204030204" pitchFamily="34" charset="0"/>
              </a:rPr>
              <a:t>Zygnema</a:t>
            </a:r>
            <a:r>
              <a:rPr lang="cs-CZ" sz="18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 smtClean="0">
                <a:latin typeface="Calibri" panose="020F0502020204030204" pitchFamily="34" charset="0"/>
              </a:rPr>
              <a:t>Nepohlavní rozmnožování: fragmentace vlákna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r>
              <a:rPr lang="cs-CZ" altLang="cs-CZ" sz="2000" dirty="0" smtClean="0">
                <a:latin typeface="Calibri" panose="020F0502020204030204" pitchFamily="34" charset="0"/>
              </a:rPr>
              <a:t> (</a:t>
            </a:r>
            <a:r>
              <a:rPr lang="cs-CZ" sz="2000" dirty="0" err="1" smtClean="0">
                <a:latin typeface="Calibri" panose="020F0502020204030204" pitchFamily="34" charset="0"/>
              </a:rPr>
              <a:t>isogamety</a:t>
            </a:r>
            <a:r>
              <a:rPr lang="cs-CZ" sz="2000" dirty="0" smtClean="0">
                <a:latin typeface="Calibri" panose="020F0502020204030204" pitchFamily="34" charset="0"/>
              </a:rPr>
              <a:t> celé protoplasty)</a:t>
            </a:r>
            <a:endParaRPr lang="cs-CZ" altLang="cs-CZ" sz="2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000" dirty="0" smtClean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Nemají bičíky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Buněčná stěna - primární, sekundární (vnitřní celulózní, vnější slizovitá)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Mírně kyselé vody, rašeliniště</a:t>
            </a:r>
          </a:p>
        </p:txBody>
      </p:sp>
      <p:pic>
        <p:nvPicPr>
          <p:cNvPr id="7170" name="Picture 2" descr="http://protist.i.hosei.ac.jp/pdb/images/chlorophyta/spirogyra/group_c/daedaleoides/sp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4564" cy="2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0707" y="3724213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7172" name="Picture 4" descr="http://university.uog.edu/botany/474/images/spirogyra_conj_prep3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3203"/>
            <a:ext cx="3280675" cy="2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7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pohlavní proces - spájení</a:t>
            </a:r>
            <a:r>
              <a:rPr lang="cs-CZ" sz="2400" dirty="0"/>
              <a:t> (konjugace): jako gamety vystupují </a:t>
            </a:r>
            <a:r>
              <a:rPr lang="cs-CZ" sz="2400" dirty="0" err="1"/>
              <a:t>bezblanné</a:t>
            </a:r>
            <a:r>
              <a:rPr lang="cs-CZ" sz="2400" dirty="0"/>
              <a:t> protoplasty vegetativních buněk, které se pohybují amébovitě ve vymezeném prostoru (kopulační kanálek u vláknitých jařmatek, společný sliz obklopující buňky u </a:t>
            </a:r>
            <a:r>
              <a:rPr lang="cs-CZ" sz="2400" dirty="0" err="1"/>
              <a:t>kokálních</a:t>
            </a:r>
            <a:r>
              <a:rPr lang="cs-CZ" sz="2400" dirty="0"/>
              <a:t> krásivek) =&gt; splynutí, karyogamie =&gt; vzniká zygospora obklopená tlustou bun. stěnou (3 vrstvy - endospor, </a:t>
            </a:r>
            <a:r>
              <a:rPr lang="cs-CZ" sz="2400" dirty="0" err="1"/>
              <a:t>mezospor</a:t>
            </a:r>
            <a:r>
              <a:rPr lang="cs-CZ" sz="2400" dirty="0"/>
              <a:t> a strukturovaný exospor; </a:t>
            </a:r>
            <a:r>
              <a:rPr lang="cs-CZ" sz="2400" dirty="0" err="1"/>
              <a:t>mezospor</a:t>
            </a:r>
            <a:r>
              <a:rPr lang="cs-CZ" sz="2400" dirty="0"/>
              <a:t> obsahuje </a:t>
            </a:r>
            <a:r>
              <a:rPr lang="cs-CZ" sz="2400" dirty="0" err="1"/>
              <a:t>sporopolenin</a:t>
            </a:r>
            <a:r>
              <a:rPr lang="cs-CZ" sz="2400" dirty="0"/>
              <a:t>, ostatní celulózu a pektin) =&gt; po období klidu meiotické dělení a </a:t>
            </a:r>
            <a:r>
              <a:rPr lang="cs-CZ" sz="2400" dirty="0" smtClean="0"/>
              <a:t>klíčení</a:t>
            </a:r>
          </a:p>
          <a:p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žebříčková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cs-CZ" sz="2400" dirty="0" err="1">
                <a:solidFill>
                  <a:schemeClr val="accent4">
                    <a:lumMod val="75000"/>
                  </a:schemeClr>
                </a:solidFill>
              </a:rPr>
              <a:t>skalariformní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cs-CZ" sz="2400" dirty="0"/>
              <a:t>= mezi dvěma různými vlákny;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laterální </a:t>
            </a:r>
            <a:r>
              <a:rPr lang="cs-CZ" sz="2400" dirty="0"/>
              <a:t>= mezi dvěma sousedními buňkami téhož vlákna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6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Zygnematales</a:t>
            </a:r>
            <a:r>
              <a:rPr lang="cs-CZ" altLang="cs-CZ" sz="2400" dirty="0" smtClean="0">
                <a:latin typeface="Calibri" panose="020F0502020204030204" pitchFamily="34" charset="0"/>
              </a:rPr>
              <a:t>- vláknité typy (nevětvené)</a:t>
            </a:r>
          </a:p>
          <a:p>
            <a:pPr eaLnBrk="1" hangingPunct="1"/>
            <a:endParaRPr lang="cs-CZ" altLang="cs-CZ" sz="2400" dirty="0" smtClean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Desmidiales</a:t>
            </a:r>
            <a:r>
              <a:rPr lang="cs-CZ" altLang="cs-CZ" sz="2400" dirty="0" smtClean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zářez (</a:t>
            </a:r>
            <a:r>
              <a:rPr lang="cs-CZ" sz="2400" dirty="0" err="1" smtClean="0">
                <a:latin typeface="Calibri" panose="020F0502020204030204" pitchFamily="34" charset="0"/>
              </a:rPr>
              <a:t>isthmus</a:t>
            </a:r>
            <a:r>
              <a:rPr lang="cs-CZ" sz="2400" dirty="0" smtClean="0">
                <a:latin typeface="Calibri" panose="020F0502020204030204" pitchFamily="34" charset="0"/>
              </a:rPr>
              <a:t> – šíje) a dvě </a:t>
            </a:r>
            <a:r>
              <a:rPr lang="cs-CZ" sz="2400" dirty="0" err="1" smtClean="0">
                <a:latin typeface="Calibri" panose="020F0502020204030204" pitchFamily="34" charset="0"/>
              </a:rPr>
              <a:t>semicely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 smtClean="0">
                <a:latin typeface="Calibri" panose="020F0502020204030204" pitchFamily="34" charset="0"/>
              </a:rPr>
              <a:t>isthmu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</a:t>
            </a:r>
            <a:r>
              <a:rPr lang="cs-CZ" sz="2400" dirty="0" smtClean="0">
                <a:latin typeface="Calibri" panose="020F0502020204030204" pitchFamily="34" charset="0"/>
              </a:rPr>
              <a:t>ýběžky, ostny</a:t>
            </a:r>
          </a:p>
          <a:p>
            <a:r>
              <a:rPr lang="cs-CZ" sz="2400" dirty="0"/>
              <a:t>rozmnožování dělením buněk: na počátku se oddálí </a:t>
            </a:r>
            <a:r>
              <a:rPr lang="cs-CZ" sz="2400" dirty="0" err="1"/>
              <a:t>semicely</a:t>
            </a:r>
            <a:r>
              <a:rPr lang="cs-CZ" sz="2400" dirty="0"/>
              <a:t>, mezi nimi se vytvoří sférický měchýřek, do nějž vstoupí jádro a rozdělí se =&gt; </a:t>
            </a:r>
            <a:r>
              <a:rPr lang="cs-CZ" sz="2400" dirty="0" err="1"/>
              <a:t>dceřinná</a:t>
            </a:r>
            <a:r>
              <a:rPr lang="cs-CZ" sz="2400" dirty="0"/>
              <a:t> jádra oddělí septum =&gt; každá dceř. buňka si dotvoří druhou </a:t>
            </a:r>
            <a:r>
              <a:rPr lang="cs-CZ" sz="2400" dirty="0" err="1"/>
              <a:t>semicelu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48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keweenawalgae.mtu.edu/gallery_images/charophyceans/Mougeotia_p17-1_40125_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6837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764704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Mougeotia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pic>
        <p:nvPicPr>
          <p:cNvPr id="9218" name="Picture 2" descr="http://protist.i.hosei.ac.jp/PDB/Images/chlorophyta/mougeotia/group_2/sp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968"/>
            <a:ext cx="53911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9632" y="587727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9222" name="Picture 6" descr="http://mikrosvijet.files.wordpress.com/2013/04/mougeoti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49" y="345945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4820" y="5327409"/>
            <a:ext cx="2638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http://mikrosvijet.wordpress.com</a:t>
            </a:r>
          </a:p>
        </p:txBody>
      </p:sp>
    </p:spTree>
    <p:extLst>
      <p:ext uri="{BB962C8B-B14F-4D97-AF65-F5344CB8AC3E}">
        <p14:creationId xmlns:p14="http://schemas.microsoft.com/office/powerpoint/2010/main" val="33646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834" y="620688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Spirogyra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573325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10242" name="Picture 2" descr="http://protist.i.hosei.ac.jp/pdb/images/chlorophyta/spirogyra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874"/>
            <a:ext cx="68200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6206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Zygnema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http://media.nordicmicroalgae.org/original/Zygnem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8" y="1196752"/>
            <a:ext cx="75938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icroscopy-uk.org.uk/mag/imgnov07/Zygnema_pectin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" y="4437112"/>
            <a:ext cx="2746181" cy="2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73497" y="6097253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</p:spTree>
    <p:extLst>
      <p:ext uri="{BB962C8B-B14F-4D97-AF65-F5344CB8AC3E}">
        <p14:creationId xmlns:p14="http://schemas.microsoft.com/office/powerpoint/2010/main" val="15800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http://protist.i.hosei.ac.jp/pdb/images/Chlorophyta/Micrasterias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3161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4113" y="545451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18975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microscopy-uk.org.uk/mag/imgmay05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9186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5085184"/>
            <a:ext cx="263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www.microscopy-uk.org.u</a:t>
            </a:r>
          </a:p>
        </p:txBody>
      </p:sp>
    </p:spTree>
    <p:extLst>
      <p:ext uri="{BB962C8B-B14F-4D97-AF65-F5344CB8AC3E}">
        <p14:creationId xmlns:p14="http://schemas.microsoft.com/office/powerpoint/2010/main" val="54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692696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://protist.i.hosei.ac.jp/pdb/images/Chlorophyta/Cosmarium/Cristatae/Cristata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848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0224" y="540096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33368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8453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fmp.conncoll.edu/Silicasecchidisk/Pics/Other%20Algae/Green_jpegs/Cosmarium_Key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20179" cy="37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52464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http://fmp.conncoll.edu/</a:t>
            </a:r>
          </a:p>
        </p:txBody>
      </p:sp>
    </p:spTree>
    <p:extLst>
      <p:ext uri="{BB962C8B-B14F-4D97-AF65-F5344CB8AC3E}">
        <p14:creationId xmlns:p14="http://schemas.microsoft.com/office/powerpoint/2010/main" val="36377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 smtClean="0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7" name="Picture 2" descr="http://www.sinicearasy.cz/sites/default/files/pseudostrom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20888"/>
            <a:ext cx="513723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http://protist.i.hosei.ac.jp/pdb/images/chlorophyta/closterium/moniliferum/monilife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495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48444" y="5467645"/>
            <a:ext cx="19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protist.i.hosei.ac.jp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77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410" name="Picture 2" descr="http://dbmuseblade.colorado.edu/DiatomTwo/sbsac_site/images/Closterium_moniliferum/Closterium_moniliferum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1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245" y="5894860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http://dbmuseblade.colorado.edu</a:t>
            </a:r>
          </a:p>
        </p:txBody>
      </p:sp>
    </p:spTree>
    <p:extLst>
      <p:ext uri="{BB962C8B-B14F-4D97-AF65-F5344CB8AC3E}">
        <p14:creationId xmlns:p14="http://schemas.microsoft.com/office/powerpoint/2010/main" val="15994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Xanthidium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desmids.nl/maand/images/Xanth_fasciculat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1219" y="5746651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</p:spTree>
    <p:extLst>
      <p:ext uri="{BB962C8B-B14F-4D97-AF65-F5344CB8AC3E}">
        <p14:creationId xmlns:p14="http://schemas.microsoft.com/office/powerpoint/2010/main" val="16591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45630" y="476672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Pleurotaenium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w.desmids.nl/maand/images/Pltrabecu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862230" cy="2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leurotaenium trabecula, zygos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5" y="4070252"/>
            <a:ext cx="2664296" cy="22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926236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67935" y="5020157"/>
            <a:ext cx="11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zygospora</a:t>
            </a:r>
            <a:endParaRPr lang="cs-CZ" dirty="0"/>
          </a:p>
        </p:txBody>
      </p:sp>
      <p:cxnSp>
        <p:nvCxnSpPr>
          <p:cNvPr id="6" name="Přímá spojnice se šipkou 5"/>
          <p:cNvCxnSpPr>
            <a:stCxn id="3" idx="1"/>
          </p:cNvCxnSpPr>
          <p:nvPr/>
        </p:nvCxnSpPr>
        <p:spPr>
          <a:xfrm flipH="1">
            <a:off x="4788024" y="5204823"/>
            <a:ext cx="9799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9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 smtClean="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0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/>
              <a:t>Cyanely</a:t>
            </a:r>
            <a:r>
              <a:rPr lang="cs-CZ" altLang="cs-CZ" sz="2400" dirty="0" smtClean="0"/>
              <a:t> </a:t>
            </a:r>
          </a:p>
          <a:p>
            <a:r>
              <a:rPr lang="cs-CZ" altLang="cs-CZ" sz="2400" dirty="0" smtClean="0"/>
              <a:t>Sladkovodní bičíkovci</a:t>
            </a:r>
          </a:p>
          <a:p>
            <a:r>
              <a:rPr lang="cs-CZ" altLang="cs-CZ" sz="2400" dirty="0" smtClean="0"/>
              <a:t>Rozmnožování: </a:t>
            </a:r>
            <a:r>
              <a:rPr lang="cs-CZ" altLang="cs-CZ" sz="2400" dirty="0" err="1" smtClean="0"/>
              <a:t>autospory</a:t>
            </a:r>
            <a:r>
              <a:rPr lang="cs-CZ" altLang="cs-CZ" sz="2400" dirty="0" smtClean="0"/>
              <a:t>, zoospory</a:t>
            </a:r>
          </a:p>
          <a:p>
            <a:r>
              <a:rPr lang="cs-CZ" altLang="cs-CZ" sz="2400" dirty="0" smtClean="0"/>
              <a:t>18 S </a:t>
            </a:r>
            <a:r>
              <a:rPr lang="cs-CZ" altLang="cs-CZ" sz="2400" dirty="0" err="1" smtClean="0"/>
              <a:t>rRNA</a:t>
            </a:r>
            <a:r>
              <a:rPr lang="cs-CZ" altLang="cs-CZ" sz="2400" dirty="0" smtClean="0"/>
              <a:t> – monofyletické, příbuzné s </a:t>
            </a:r>
            <a:r>
              <a:rPr lang="cs-CZ" altLang="cs-CZ" sz="2400" dirty="0" err="1" smtClean="0"/>
              <a:t>Cryptophyta</a:t>
            </a:r>
            <a:r>
              <a:rPr lang="cs-CZ" altLang="cs-CZ" sz="2400" dirty="0" smtClean="0"/>
              <a:t> a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 smtClean="0"/>
              <a:t>paradoxa</a:t>
            </a:r>
            <a:r>
              <a:rPr lang="cs-CZ" sz="2400" i="1" dirty="0"/>
              <a:t> </a:t>
            </a:r>
            <a:r>
              <a:rPr lang="cs-CZ" sz="2400" i="1" dirty="0" smtClean="0"/>
              <a:t>- </a:t>
            </a:r>
            <a:r>
              <a:rPr lang="cs-CZ" sz="2400" dirty="0" smtClean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97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1999</Words>
  <Application>Microsoft Office PowerPoint</Application>
  <PresentationFormat>Předvádění na obrazovce (4:3)</PresentationFormat>
  <Paragraphs>480</Paragraphs>
  <Slides>84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85" baseType="lpstr">
      <vt:lpstr>Motiv systému Office</vt:lpstr>
      <vt:lpstr>Fylogeneze a diverzita rostlin: 3. přednáška Prymnesiophyta, Glaucophyta, Rhodophyta, Chlorophyta, Charophyta</vt:lpstr>
      <vt:lpstr>Doplnění</vt:lpstr>
      <vt:lpstr>Prezentace aplikace PowerPoint</vt:lpstr>
      <vt:lpstr>Prymnesiophyta (Haptophyta)</vt:lpstr>
      <vt:lpstr>Prezentace aplikace PowerPoint</vt:lpstr>
      <vt:lpstr>Říše Plantae</vt:lpstr>
      <vt:lpstr>Prymnesiophyta (Haptophyta)</vt:lpstr>
      <vt:lpstr>Přehled systému říše Plantae</vt:lpstr>
      <vt:lpstr>Glaucophyta</vt:lpstr>
      <vt:lpstr>Prezentace aplikace PowerPoint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Přehled systému říše Plantae</vt:lpstr>
      <vt:lpstr>Podříše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Prezentace aplikace PowerPoint</vt:lpstr>
      <vt:lpstr>Odd.: Chlorophyta Třída: Ulvophyceae  Řád: Ulvales</vt:lpstr>
      <vt:lpstr>Prezentace aplikace PowerPoint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Oddělení Charophyta, třídy</vt:lpstr>
      <vt:lpstr>Mesostigmatophyceae </vt:lpstr>
      <vt:lpstr>Vývojová větev Charophytae,  odd.: CHAROPHYTA</vt:lpstr>
      <vt:lpstr>Třída Klebsormidiophyceae</vt:lpstr>
      <vt:lpstr>Prezentace aplikace PowerPoint</vt:lpstr>
      <vt:lpstr>Třída Charophyceae</vt:lpstr>
      <vt:lpstr>Prezentace aplikace PowerPoint</vt:lpstr>
      <vt:lpstr>Gametangia</vt:lpstr>
      <vt:lpstr>Prezentace aplikace PowerPoint</vt:lpstr>
      <vt:lpstr>Prezentace aplikace PowerPoint</vt:lpstr>
      <vt:lpstr>Třída Zygnematophyceae</vt:lpstr>
      <vt:lpstr>Konjugace</vt:lpstr>
      <vt:lpstr>Třída Zygnematophyceae</vt:lpstr>
      <vt:lpstr>Odd.: Charophyta Třída: Zygnematophyceae Řád: Zygnematales</vt:lpstr>
      <vt:lpstr>Odd.: Charophyta Třída: Zygnematophyceae Řád: Zygnematales</vt:lpstr>
      <vt:lpstr>Odd.: Charophyta Třída: Zygnematophyceae Řád: Zygnematales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lektor</cp:lastModifiedBy>
  <cp:revision>114</cp:revision>
  <dcterms:created xsi:type="dcterms:W3CDTF">2012-09-10T15:35:35Z</dcterms:created>
  <dcterms:modified xsi:type="dcterms:W3CDTF">2016-10-05T16:28:04Z</dcterms:modified>
</cp:coreProperties>
</file>