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62" r:id="rId3"/>
    <p:sldId id="263" r:id="rId4"/>
    <p:sldId id="264" r:id="rId5"/>
    <p:sldId id="258" r:id="rId6"/>
    <p:sldId id="259" r:id="rId7"/>
    <p:sldId id="260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38" r:id="rId5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9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5350E-907D-4692-96F3-185601031A3B}" type="datetimeFigureOut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Prymnesiophyta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9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Rozmnožování ruduch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Nepohlavní: </a:t>
            </a:r>
            <a:r>
              <a:rPr lang="cs-CZ" sz="2400" dirty="0" err="1" smtClean="0"/>
              <a:t>monosporami</a:t>
            </a:r>
            <a:endParaRPr lang="cs-CZ" sz="2400" dirty="0" smtClean="0"/>
          </a:p>
          <a:p>
            <a:r>
              <a:rPr lang="cs-CZ" sz="2400" dirty="0"/>
              <a:t>Pohlavní</a:t>
            </a:r>
            <a:r>
              <a:rPr lang="cs-CZ" sz="2400" dirty="0" smtClean="0"/>
              <a:t>: oogamie </a:t>
            </a:r>
            <a:r>
              <a:rPr lang="cs-CZ" sz="2400" dirty="0"/>
              <a:t>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29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790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Typy stélek ruduch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1366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Ekologie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Tropická moře, mangrove, sladké čisté vody i polární oblasti</a:t>
            </a:r>
          </a:p>
          <a:p>
            <a:r>
              <a:rPr lang="cs-CZ" sz="2400" dirty="0" smtClean="0"/>
              <a:t>U nás ohrožená skupina</a:t>
            </a:r>
          </a:p>
          <a:p>
            <a:r>
              <a:rPr lang="cs-CZ" sz="2400" dirty="0"/>
              <a:t>Některé </a:t>
            </a:r>
            <a:r>
              <a:rPr lang="cs-CZ" sz="2400" dirty="0" smtClean="0"/>
              <a:t>druhy </a:t>
            </a:r>
            <a:r>
              <a:rPr lang="cs-CZ" sz="2400" dirty="0" err="1" smtClean="0"/>
              <a:t>endolitické</a:t>
            </a:r>
            <a:r>
              <a:rPr lang="cs-CZ" sz="2400" dirty="0" smtClean="0"/>
              <a:t>, </a:t>
            </a:r>
            <a:r>
              <a:rPr lang="cs-CZ" sz="2400" dirty="0" err="1" smtClean="0"/>
              <a:t>aerofytické</a:t>
            </a:r>
            <a:r>
              <a:rPr lang="cs-CZ" sz="2400" dirty="0" smtClean="0"/>
              <a:t>, epifytické nebo parazitické</a:t>
            </a:r>
          </a:p>
          <a:p>
            <a:r>
              <a:rPr lang="cs-CZ" sz="2400" dirty="0" smtClean="0"/>
              <a:t>Často kalcifikované</a:t>
            </a: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0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>
                <a:solidFill>
                  <a:srgbClr val="C00000"/>
                </a:solidFill>
              </a:rPr>
              <a:t>Třída </a:t>
            </a:r>
            <a:r>
              <a:rPr lang="cs-CZ" sz="2400" dirty="0" err="1" smtClean="0">
                <a:solidFill>
                  <a:srgbClr val="C00000"/>
                </a:solidFill>
              </a:rPr>
              <a:t>Rhodophyceae</a:t>
            </a:r>
            <a:endParaRPr lang="cs-CZ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 smtClean="0"/>
              <a:t>(</a:t>
            </a:r>
            <a:r>
              <a:rPr lang="cs-CZ" sz="2400" dirty="0"/>
              <a:t>starší polyfyletická), jednodušší, převážně jednobuněčné nebo vláknité typy, jediná ploše listovitá stélka u </a:t>
            </a:r>
            <a:r>
              <a:rPr lang="cs-CZ" sz="2400" dirty="0" smtClean="0"/>
              <a:t>rodu </a:t>
            </a:r>
            <a:r>
              <a:rPr lang="cs-CZ" sz="2400" i="1" dirty="0" err="1" smtClean="0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 smtClean="0"/>
              <a:t> (mladší </a:t>
            </a:r>
            <a:r>
              <a:rPr lang="cs-CZ" sz="2400" dirty="0"/>
              <a:t>monofyletická), mnohobuněčné a makroskopické </a:t>
            </a:r>
            <a:r>
              <a:rPr lang="cs-CZ" sz="2400" dirty="0" smtClean="0"/>
              <a:t>stélky, </a:t>
            </a:r>
            <a:r>
              <a:rPr lang="cs-CZ" sz="2400" dirty="0" err="1" smtClean="0"/>
              <a:t>karpogony</a:t>
            </a:r>
            <a:r>
              <a:rPr lang="cs-CZ" sz="2400" dirty="0" smtClean="0"/>
              <a:t> s </a:t>
            </a:r>
            <a:r>
              <a:rPr lang="cs-CZ" sz="2400" dirty="0" err="1" smtClean="0"/>
              <a:t>trychogynem</a:t>
            </a:r>
            <a:endParaRPr 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11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protist.i.hosei.ac.jpg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98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cfb.unh.edu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172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7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 smtClean="0">
                <a:solidFill>
                  <a:srgbClr val="0070C0"/>
                </a:solidFill>
              </a:rPr>
              <a:t>Porphyra</a:t>
            </a:r>
            <a:r>
              <a:rPr lang="cs-CZ" sz="3200" dirty="0" smtClean="0">
                <a:solidFill>
                  <a:srgbClr val="0070C0"/>
                </a:solidFill>
              </a:rPr>
              <a:t> (</a:t>
            </a:r>
            <a:r>
              <a:rPr lang="cs-CZ" sz="3200" dirty="0" err="1" smtClean="0">
                <a:solidFill>
                  <a:srgbClr val="0070C0"/>
                </a:solidFill>
              </a:rPr>
              <a:t>Nori</a:t>
            </a:r>
            <a:r>
              <a:rPr lang="cs-CZ" sz="3200" dirty="0" smtClean="0">
                <a:solidFill>
                  <a:srgbClr val="0070C0"/>
                </a:solidFill>
              </a:rPr>
              <a:t>) 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www.fao.org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119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38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0530" y="-1157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 dirty="0" smtClean="0"/>
              <a:t>Stélka: bičíkatá až vláknitá</a:t>
            </a:r>
          </a:p>
          <a:p>
            <a:r>
              <a:rPr lang="cs-CZ" altLang="cs-CZ" sz="2400" dirty="0" smtClean="0"/>
              <a:t>Dříve součástí </a:t>
            </a:r>
            <a:r>
              <a:rPr lang="cs-CZ" altLang="cs-CZ" sz="2400" dirty="0" err="1" smtClean="0"/>
              <a:t>Cryptophyta</a:t>
            </a:r>
            <a:endParaRPr lang="cs-CZ" altLang="cs-CZ" sz="2400" dirty="0" smtClean="0"/>
          </a:p>
          <a:p>
            <a:r>
              <a:rPr lang="cs-CZ" altLang="cs-CZ" sz="2400" dirty="0" smtClean="0"/>
              <a:t>Dva holé bičíky +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: podobné bičíku, jiná submikroskopická struktura</a:t>
            </a:r>
          </a:p>
          <a:p>
            <a:r>
              <a:rPr lang="cs-CZ" altLang="cs-CZ" sz="2400" dirty="0" smtClean="0"/>
              <a:t>Kontraktilní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 slouží k: </a:t>
            </a:r>
            <a:r>
              <a:rPr lang="cs-CZ" altLang="cs-CZ" sz="2400" dirty="0" err="1" smtClean="0"/>
              <a:t>fagotrofii</a:t>
            </a:r>
            <a:r>
              <a:rPr lang="cs-CZ" altLang="cs-CZ" sz="2400" dirty="0" smtClean="0"/>
              <a:t>, rychlé změně pohybu, přichycení k substrátu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r>
              <a:rPr lang="cs-CZ" altLang="cs-CZ" sz="2400" dirty="0" err="1" smtClean="0"/>
              <a:t>Thylakoidy</a:t>
            </a:r>
            <a:r>
              <a:rPr lang="cs-CZ" altLang="cs-CZ" sz="2400" dirty="0" smtClean="0"/>
              <a:t> srostlé po třech</a:t>
            </a:r>
          </a:p>
          <a:p>
            <a:r>
              <a:rPr lang="cs-CZ" altLang="cs-CZ" sz="2400" dirty="0" smtClean="0"/>
              <a:t>Chloroplasty s </a:t>
            </a:r>
            <a:r>
              <a:rPr lang="cs-CZ" altLang="cs-CZ" sz="2400" dirty="0" err="1" smtClean="0"/>
              <a:t>pyrenoidem</a:t>
            </a:r>
            <a:endParaRPr lang="cs-CZ" altLang="cs-CZ" sz="2400" dirty="0" smtClean="0"/>
          </a:p>
          <a:p>
            <a:r>
              <a:rPr lang="cs-CZ" altLang="cs-CZ" sz="2400" dirty="0" smtClean="0"/>
              <a:t>Organické šupiny (polysacharidové), mohou být kalcifikovány- u řádu </a:t>
            </a:r>
            <a:r>
              <a:rPr lang="cs-CZ" sz="2400" dirty="0" err="1"/>
              <a:t>Coccolithophoridales</a:t>
            </a:r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http://www.sinicearasy.cz/sites/default/files/pseudostrom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5061394"/>
            <a:ext cx="3464173" cy="179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4"/>
          <p:cNvSpPr/>
          <p:nvPr/>
        </p:nvSpPr>
        <p:spPr>
          <a:xfrm>
            <a:off x="5898728" y="5085121"/>
            <a:ext cx="432048" cy="16780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59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Podříše </a:t>
            </a:r>
            <a:r>
              <a:rPr lang="cs-CZ" sz="3200" dirty="0" err="1" smtClean="0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</a:t>
            </a:r>
            <a:r>
              <a:rPr lang="cs-CZ" altLang="cs-CZ" sz="2400" dirty="0" smtClean="0"/>
              <a:t>staré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 smtClean="0"/>
              <a:t>Rubisco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a nukleotidů 18S </a:t>
            </a:r>
            <a:r>
              <a:rPr lang="cs-CZ" altLang="cs-CZ" sz="2400" dirty="0" err="1"/>
              <a:t>rDNA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6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Slepá </a:t>
            </a:r>
            <a:r>
              <a:rPr lang="cs-CZ" altLang="cs-CZ" sz="2400" dirty="0"/>
              <a:t>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</a:t>
            </a:r>
            <a:r>
              <a:rPr lang="cs-CZ" altLang="cs-CZ" sz="2400" dirty="0" smtClean="0"/>
              <a:t>b, </a:t>
            </a:r>
            <a:r>
              <a:rPr lang="el-GR" altLang="cs-CZ" sz="2400" dirty="0" smtClean="0">
                <a:cs typeface="Arial" charset="0"/>
              </a:rPr>
              <a:t>β</a:t>
            </a:r>
            <a:r>
              <a:rPr lang="cs-CZ" altLang="cs-CZ" sz="2400" dirty="0" smtClean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 smtClean="0">
                <a:cs typeface="Arial" charset="0"/>
              </a:rPr>
              <a:t>BS zpravidla celulózní (občas glykoprotein)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</a:t>
            </a:r>
            <a:r>
              <a:rPr lang="cs-CZ" altLang="cs-CZ" sz="2400" dirty="0" smtClean="0"/>
              <a:t>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</a:t>
            </a:r>
            <a:r>
              <a:rPr lang="cs-CZ" altLang="cs-CZ" sz="2400" dirty="0" smtClean="0"/>
              <a:t>mitóze</a:t>
            </a:r>
          </a:p>
          <a:p>
            <a:r>
              <a:rPr lang="cs-CZ" altLang="cs-CZ" sz="2400" dirty="0" smtClean="0"/>
              <a:t>Škrob (chloroplasty, </a:t>
            </a:r>
            <a:r>
              <a:rPr lang="cs-CZ" altLang="cs-CZ" sz="2400" dirty="0" err="1" smtClean="0"/>
              <a:t>leukoplasty</a:t>
            </a:r>
            <a:r>
              <a:rPr lang="cs-CZ" altLang="cs-CZ" sz="2400" dirty="0" smtClean="0"/>
              <a:t>, povrch </a:t>
            </a:r>
            <a:r>
              <a:rPr lang="cs-CZ" altLang="cs-CZ" sz="2400" dirty="0" err="1" smtClean="0"/>
              <a:t>pyrenoidu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69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2" name="Picture 4" descr="Výsledek obrázku pro arrangements of microtubular roots in the flag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43" y="1235961"/>
            <a:ext cx="2345101" cy="23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chlorophyta kinetoz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93457"/>
            <a:ext cx="24567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7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Nepohlavní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Bičíkovci: </a:t>
            </a:r>
            <a:r>
              <a:rPr lang="cs-CZ" sz="2400" b="1" dirty="0" err="1" smtClean="0"/>
              <a:t>schizotomie</a:t>
            </a:r>
            <a:endParaRPr lang="cs-CZ" sz="2400" b="1" dirty="0"/>
          </a:p>
          <a:p>
            <a:r>
              <a:rPr lang="cs-CZ" sz="2400" dirty="0" smtClean="0"/>
              <a:t>Jednobuněční: sporulace, </a:t>
            </a:r>
            <a:r>
              <a:rPr lang="cs-CZ" sz="2400" dirty="0"/>
              <a:t>tzv. </a:t>
            </a:r>
            <a:r>
              <a:rPr lang="cs-CZ" sz="2400" b="1" dirty="0" err="1" smtClean="0"/>
              <a:t>cytogonie</a:t>
            </a:r>
            <a:r>
              <a:rPr lang="cs-CZ" sz="2400" dirty="0" smtClean="0"/>
              <a:t> (</a:t>
            </a:r>
            <a:r>
              <a:rPr lang="cs-CZ" sz="2400" dirty="0" err="1" smtClean="0"/>
              <a:t>dceřinné</a:t>
            </a:r>
            <a:r>
              <a:rPr lang="cs-CZ" sz="2400" dirty="0" smtClean="0"/>
              <a:t> </a:t>
            </a:r>
            <a:r>
              <a:rPr lang="cs-CZ" sz="2400" dirty="0"/>
              <a:t>nebo rozmnožovací buňky vznikají uvnitř mateřské buněčné stěny. Vzniknou buď 2-4 </a:t>
            </a:r>
            <a:r>
              <a:rPr lang="cs-CZ" sz="2400" dirty="0" smtClean="0"/>
              <a:t>bičíkaté zoospory </a:t>
            </a:r>
            <a:r>
              <a:rPr lang="cs-CZ" sz="2400" dirty="0"/>
              <a:t>nebo nepohyblivé </a:t>
            </a:r>
            <a:r>
              <a:rPr lang="cs-CZ" sz="2400" dirty="0" err="1" smtClean="0"/>
              <a:t>autospory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Typy </a:t>
            </a:r>
            <a:r>
              <a:rPr lang="cs-CZ" sz="2400" dirty="0"/>
              <a:t>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</a:t>
            </a:r>
            <a:r>
              <a:rPr lang="cs-CZ" sz="2400" dirty="0" smtClean="0"/>
              <a:t>dceřinými </a:t>
            </a:r>
            <a:r>
              <a:rPr lang="cs-CZ" sz="2400" b="1" dirty="0" err="1" smtClean="0"/>
              <a:t>coenobii</a:t>
            </a:r>
            <a:endParaRPr lang="cs-CZ" sz="2400" b="1" dirty="0" smtClean="0"/>
          </a:p>
          <a:p>
            <a:r>
              <a:rPr lang="cs-CZ" sz="2400" dirty="0" smtClean="0"/>
              <a:t>Vláknité </a:t>
            </a:r>
            <a:r>
              <a:rPr lang="cs-CZ" sz="2400" dirty="0"/>
              <a:t>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</a:t>
            </a:r>
            <a:r>
              <a:rPr lang="cs-CZ" sz="2400" dirty="0" smtClean="0"/>
              <a:t>dceřiné </a:t>
            </a:r>
            <a:r>
              <a:rPr lang="cs-CZ" sz="2400" dirty="0"/>
              <a:t>a část stěny mateřské buňky je zachována i pro </a:t>
            </a:r>
            <a:r>
              <a:rPr lang="cs-CZ" sz="2400" dirty="0" smtClean="0"/>
              <a:t>dceřinou </a:t>
            </a:r>
            <a:r>
              <a:rPr lang="cs-CZ" sz="2400" dirty="0"/>
              <a:t>buňku.</a:t>
            </a:r>
          </a:p>
        </p:txBody>
      </p:sp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71" y="5122449"/>
            <a:ext cx="2376264" cy="151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15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</a:t>
            </a:r>
            <a:r>
              <a:rPr lang="cs-CZ" sz="2400" dirty="0" smtClean="0"/>
              <a:t>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</a:t>
            </a:r>
            <a:r>
              <a:rPr lang="cs-CZ" sz="2400" dirty="0" smtClean="0"/>
              <a:t>je </a:t>
            </a:r>
            <a:r>
              <a:rPr lang="cs-CZ" sz="2400" dirty="0"/>
              <a:t>vytvořeno bipolární vřeténko od pólu k pólu, </a:t>
            </a:r>
            <a:r>
              <a:rPr lang="cs-CZ" sz="2400" dirty="0" smtClean="0"/>
              <a:t>v </a:t>
            </a:r>
            <a:r>
              <a:rPr lang="cs-CZ" sz="2400" dirty="0"/>
              <a:t>metafázi jsou chromozómy uspořádány v ekvatoriální destičce. </a:t>
            </a:r>
            <a:endParaRPr lang="cs-CZ" sz="2400" dirty="0" smtClean="0"/>
          </a:p>
          <a:p>
            <a:r>
              <a:rPr lang="cs-CZ" sz="2400" dirty="0" smtClean="0"/>
              <a:t>Dva </a:t>
            </a:r>
            <a:r>
              <a:rPr lang="cs-CZ" sz="2400" dirty="0"/>
              <a:t>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  <a:endParaRPr lang="cs-CZ" sz="2400" dirty="0" smtClean="0"/>
          </a:p>
          <a:p>
            <a:r>
              <a:rPr lang="cs-CZ" sz="2400" dirty="0" smtClean="0"/>
              <a:t>uzavřená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jaderná </a:t>
            </a:r>
            <a:r>
              <a:rPr lang="cs-CZ" sz="2400" dirty="0"/>
              <a:t>blána zůstává </a:t>
            </a:r>
            <a:r>
              <a:rPr lang="cs-CZ" sz="2400" dirty="0" smtClean="0"/>
              <a:t>zachována</a:t>
            </a:r>
          </a:p>
          <a:p>
            <a:r>
              <a:rPr lang="cs-CZ" sz="2400" dirty="0" smtClean="0"/>
              <a:t>otevřená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je </a:t>
            </a:r>
            <a:r>
              <a:rPr lang="cs-CZ" sz="2400" dirty="0"/>
              <a:t>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8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Mikrotubulární</a:t>
            </a:r>
            <a:r>
              <a:rPr lang="cs-CZ" sz="3200" dirty="0" smtClean="0">
                <a:solidFill>
                  <a:schemeClr val="accent1"/>
                </a:solidFill>
              </a:rPr>
              <a:t> systémy v cytokinezi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Oddělení dceřiných buněk</a:t>
            </a:r>
          </a:p>
          <a:p>
            <a:r>
              <a:rPr lang="cs-CZ" altLang="cs-CZ" sz="2400" dirty="0" smtClean="0"/>
              <a:t>Dva typy: </a:t>
            </a:r>
            <a:r>
              <a:rPr lang="cs-CZ" altLang="cs-CZ" sz="2400" dirty="0" err="1" smtClean="0"/>
              <a:t>fykoplast</a:t>
            </a:r>
            <a:r>
              <a:rPr lang="cs-CZ" altLang="cs-CZ" sz="2400" dirty="0" smtClean="0"/>
              <a:t>, </a:t>
            </a:r>
            <a:r>
              <a:rPr lang="cs-CZ" altLang="cs-CZ" sz="2400" dirty="0" smtClean="0"/>
              <a:t>fragmoplast</a:t>
            </a:r>
          </a:p>
          <a:p>
            <a:endParaRPr lang="cs-CZ" altLang="cs-CZ" sz="2400" dirty="0" smtClean="0"/>
          </a:p>
          <a:p>
            <a:r>
              <a:rPr lang="cs-CZ" altLang="cs-CZ" sz="2400" b="1" dirty="0" err="1" smtClean="0"/>
              <a:t>Fykoplast</a:t>
            </a:r>
            <a:r>
              <a:rPr lang="cs-CZ" altLang="cs-CZ" sz="2400" b="1" dirty="0" smtClean="0"/>
              <a:t>: </a:t>
            </a:r>
            <a:r>
              <a:rPr lang="cs-CZ" sz="2400" dirty="0"/>
              <a:t>mitotické vřeténko </a:t>
            </a:r>
            <a:r>
              <a:rPr lang="cs-CZ" sz="2400" dirty="0" smtClean="0"/>
              <a:t>se úplně </a:t>
            </a:r>
            <a:r>
              <a:rPr lang="cs-CZ" sz="2400" dirty="0"/>
              <a:t>rozpadne, vytvoří se nová struktura kolmo na jeho původní </a:t>
            </a:r>
            <a:r>
              <a:rPr lang="cs-CZ" sz="2400" dirty="0" smtClean="0"/>
              <a:t>směr (primitivnější způsob)</a:t>
            </a:r>
            <a:endParaRPr lang="cs-CZ" altLang="cs-CZ" sz="2400" dirty="0" smtClean="0"/>
          </a:p>
          <a:p>
            <a:endParaRPr lang="cs-CZ" altLang="cs-CZ" sz="2400" dirty="0"/>
          </a:p>
          <a:p>
            <a:r>
              <a:rPr lang="cs-CZ" altLang="cs-CZ" sz="2400" b="1" dirty="0" smtClean="0"/>
              <a:t>Fragmoplast:  </a:t>
            </a:r>
            <a:r>
              <a:rPr lang="cs-CZ" altLang="cs-CZ" sz="2400" dirty="0" smtClean="0"/>
              <a:t>vzniká </a:t>
            </a:r>
            <a:r>
              <a:rPr lang="cs-CZ" sz="2400" dirty="0" smtClean="0"/>
              <a:t>z </a:t>
            </a:r>
            <a:r>
              <a:rPr lang="cs-CZ" sz="2400" dirty="0"/>
              <a:t>pozůstatků mitotického </a:t>
            </a:r>
            <a:r>
              <a:rPr lang="cs-CZ" sz="2400" dirty="0" smtClean="0"/>
              <a:t>vřeténka, zakládá </a:t>
            </a:r>
            <a:r>
              <a:rPr lang="cs-CZ" sz="2400" dirty="0"/>
              <a:t>se buněčná </a:t>
            </a:r>
            <a:r>
              <a:rPr lang="cs-CZ" sz="2400" dirty="0" smtClean="0"/>
              <a:t>destička (odvozenější, mají ho vyšší rostliny)</a:t>
            </a:r>
            <a:endParaRPr lang="cs-CZ" altLang="cs-CZ" sz="2400" b="1" dirty="0" smtClean="0"/>
          </a:p>
          <a:p>
            <a:endParaRPr lang="cs-CZ" altLang="cs-CZ" sz="2400" dirty="0" smtClean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2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Systém, třídy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 smtClean="0"/>
              <a:t>Důležité znaky:</a:t>
            </a:r>
          </a:p>
          <a:p>
            <a:pPr marL="457200" indent="-457200">
              <a:buAutoNum type="arabicPeriod"/>
            </a:pPr>
            <a:r>
              <a:rPr lang="cs-CZ" sz="2400" dirty="0" smtClean="0"/>
              <a:t>sekvence </a:t>
            </a:r>
            <a:r>
              <a:rPr lang="cs-CZ" sz="2400" dirty="0"/>
              <a:t>(</a:t>
            </a:r>
            <a:r>
              <a:rPr lang="cs-CZ" sz="2400" i="1" dirty="0"/>
              <a:t>SSU</a:t>
            </a:r>
            <a:r>
              <a:rPr lang="cs-CZ" sz="2400" dirty="0"/>
              <a:t>) 18S </a:t>
            </a:r>
            <a:r>
              <a:rPr lang="cs-CZ" sz="2400" dirty="0" err="1" smtClean="0"/>
              <a:t>rRNA</a:t>
            </a:r>
            <a:endParaRPr lang="cs-CZ" sz="2400" dirty="0" smtClean="0"/>
          </a:p>
          <a:p>
            <a:pPr marL="457200" indent="-457200">
              <a:buAutoNum type="arabicPeriod"/>
            </a:pPr>
            <a:r>
              <a:rPr lang="cs-CZ" sz="2400" dirty="0"/>
              <a:t>m</a:t>
            </a:r>
            <a:r>
              <a:rPr lang="cs-CZ" sz="2400" dirty="0" smtClean="0"/>
              <a:t>orfologie </a:t>
            </a:r>
            <a:r>
              <a:rPr lang="cs-CZ" sz="2400" dirty="0"/>
              <a:t>stélek, povrch buněk </a:t>
            </a:r>
          </a:p>
          <a:p>
            <a:pPr marL="0" indent="0">
              <a:buNone/>
            </a:pPr>
            <a:r>
              <a:rPr lang="cs-CZ" sz="2400" dirty="0"/>
              <a:t>3. </a:t>
            </a:r>
            <a:r>
              <a:rPr lang="cs-CZ" sz="2400" dirty="0" smtClean="0"/>
              <a:t>   způsob </a:t>
            </a:r>
            <a:r>
              <a:rPr lang="cs-CZ" sz="2400" dirty="0"/>
              <a:t>rozmnožování</a:t>
            </a:r>
          </a:p>
          <a:p>
            <a:pPr marL="0" indent="0">
              <a:buNone/>
            </a:pPr>
            <a:r>
              <a:rPr lang="cs-CZ" sz="2400" dirty="0"/>
              <a:t>4. </a:t>
            </a:r>
            <a:r>
              <a:rPr lang="cs-CZ" sz="2400" dirty="0" smtClean="0"/>
              <a:t>  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  <a:endParaRPr lang="cs-CZ" sz="2400" dirty="0" smtClean="0"/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Prasinophyceae</a:t>
            </a:r>
            <a:r>
              <a:rPr lang="cs-CZ" altLang="cs-CZ" sz="2400" dirty="0" smtClean="0"/>
              <a:t>  </a:t>
            </a:r>
            <a:r>
              <a:rPr lang="cs-CZ" altLang="cs-CZ" sz="2200" dirty="0" smtClean="0"/>
              <a:t>(většinou </a:t>
            </a:r>
            <a:r>
              <a:rPr lang="cs-CZ" sz="2200" dirty="0" smtClean="0"/>
              <a:t>bičíkovci  </a:t>
            </a:r>
            <a:r>
              <a:rPr lang="cs-CZ" sz="2200" dirty="0"/>
              <a:t>s organickými šupinami na </a:t>
            </a:r>
            <a:r>
              <a:rPr lang="cs-CZ" sz="2200" dirty="0" smtClean="0"/>
              <a:t>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Ulvophyceae</a:t>
            </a:r>
            <a:r>
              <a:rPr lang="cs-CZ" altLang="cs-CZ" sz="2400" dirty="0" smtClean="0"/>
              <a:t>       </a:t>
            </a:r>
            <a:r>
              <a:rPr lang="cs-CZ" altLang="cs-CZ" sz="2200" dirty="0" smtClean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</a:t>
            </a:r>
            <a:r>
              <a:rPr lang="cs-CZ" sz="2200" dirty="0" smtClean="0"/>
              <a:t>konfigurace</a:t>
            </a:r>
            <a:r>
              <a:rPr lang="cs-CZ" sz="2200" dirty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Trebouxiophyceae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 smtClean="0"/>
              <a:t>většinou </a:t>
            </a:r>
            <a:r>
              <a:rPr lang="cs-CZ" sz="2200" dirty="0"/>
              <a:t>jednobuněční s CCW </a:t>
            </a:r>
            <a:r>
              <a:rPr lang="cs-CZ" sz="2200" dirty="0" smtClean="0"/>
              <a:t>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Chlorophyceae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/>
              <a:t>mnoho typů stélek, stěna je polysacharidová ev. glykoproteinová (chlamys), bičíkatá stádia mají DO a </a:t>
            </a:r>
            <a:r>
              <a:rPr lang="cs-CZ" sz="2200" dirty="0" smtClean="0"/>
              <a:t>CW)</a:t>
            </a:r>
            <a:endParaRPr lang="cs-CZ" altLang="cs-CZ" sz="22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Výsledek obrázku pro green alga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6632"/>
            <a:ext cx="2019041" cy="151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9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69039" y="1283077"/>
            <a:ext cx="17272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dirty="0" smtClean="0">
                <a:latin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</a:rPr>
              <a:t>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www.mbari.org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63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r>
              <a:rPr lang="cs-CZ" altLang="cs-CZ" sz="2400" dirty="0" smtClean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</a:t>
            </a:r>
            <a:r>
              <a:rPr lang="cs-CZ" altLang="cs-CZ" sz="2400" dirty="0" smtClean="0">
                <a:latin typeface="Calibri" panose="020F0502020204030204" pitchFamily="34" charset="0"/>
              </a:rPr>
              <a:t>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xylan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22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91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653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sinicearasy.cz/sites/default/files/Prymnesiophy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99956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3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0.lite.msu.edu/res/msu/botonl/b_online/library/knee/hcs300/gif/Ulv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13870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71800" y="5445224"/>
            <a:ext cx="245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s10.lite.msu.edu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502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5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Sifonokladální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39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00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glukan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Heteroplastické</a:t>
            </a:r>
            <a:r>
              <a:rPr lang="cs-CZ" altLang="cs-CZ" sz="2400" dirty="0" smtClean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Sifonein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sifonoxantin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Caulerpa</a:t>
            </a:r>
            <a:r>
              <a:rPr lang="cs-CZ" altLang="cs-CZ" sz="2400" i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taxifolia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4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489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866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3878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 smtClean="0">
                <a:latin typeface="Calibri" panose="020F0502020204030204" pitchFamily="34" charset="0"/>
              </a:rPr>
              <a:t>3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fruktan</a:t>
            </a:r>
            <a:r>
              <a:rPr lang="cs-CZ" altLang="cs-CZ" sz="2400" dirty="0" smtClean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acetabulum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7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Obrovský </a:t>
            </a:r>
            <a:r>
              <a:rPr lang="cs-CZ" sz="2400" dirty="0"/>
              <a:t>globální význam v koloběhu uhlíku a </a:t>
            </a:r>
            <a:r>
              <a:rPr lang="cs-CZ" sz="2400" dirty="0" smtClean="0"/>
              <a:t>síry</a:t>
            </a:r>
          </a:p>
          <a:p>
            <a:r>
              <a:rPr lang="cs-CZ" altLang="cs-CZ" sz="2400" dirty="0" smtClean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 smtClean="0"/>
              <a:t>huxleyi</a:t>
            </a:r>
            <a:r>
              <a:rPr lang="cs-CZ" sz="2400" i="1" dirty="0" smtClean="0"/>
              <a:t> </a:t>
            </a:r>
            <a:r>
              <a:rPr lang="cs-CZ" sz="2400" dirty="0" smtClean="0"/>
              <a:t>(tvoří bílý zákal v mořích- </a:t>
            </a:r>
            <a:r>
              <a:rPr lang="cs-CZ" sz="2400" dirty="0" err="1" smtClean="0"/>
              <a:t>white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)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8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</p:spTree>
    <p:extLst>
      <p:ext uri="{BB962C8B-B14F-4D97-AF65-F5344CB8AC3E}">
        <p14:creationId xmlns:p14="http://schemas.microsoft.com/office/powerpoint/2010/main" val="32577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 smtClean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 smtClean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Hematochrom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 smtClean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 smtClean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 smtClean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07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64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Nahé zoospory, gamety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Fykoplast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6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9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84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4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94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Převážně </a:t>
            </a:r>
            <a:r>
              <a:rPr lang="cs-CZ" altLang="cs-CZ" sz="2400" dirty="0" err="1" smtClean="0"/>
              <a:t>fotoautotrofní</a:t>
            </a:r>
            <a:r>
              <a:rPr lang="cs-CZ" altLang="cs-CZ" sz="2400" dirty="0" smtClean="0"/>
              <a:t> organismy</a:t>
            </a:r>
          </a:p>
          <a:p>
            <a:r>
              <a:rPr lang="cs-CZ" altLang="cs-CZ" sz="2400" dirty="0" smtClean="0"/>
              <a:t>Podříše </a:t>
            </a:r>
            <a:r>
              <a:rPr lang="cs-CZ" altLang="cs-CZ" sz="2400" b="1" dirty="0" err="1"/>
              <a:t>Biliphytae</a:t>
            </a:r>
            <a:r>
              <a:rPr lang="cs-CZ" altLang="cs-CZ" sz="2400" dirty="0"/>
              <a:t>:</a:t>
            </a:r>
          </a:p>
          <a:p>
            <a:pPr marL="0" indent="0">
              <a:buNone/>
            </a:pPr>
            <a:r>
              <a:rPr lang="cs-CZ" altLang="cs-CZ" sz="2400" dirty="0" smtClean="0"/>
              <a:t>      </a:t>
            </a:r>
            <a:r>
              <a:rPr lang="cs-CZ" altLang="cs-CZ" sz="2400" dirty="0" err="1" smtClean="0"/>
              <a:t>fykoerytrin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fykocyanin</a:t>
            </a:r>
            <a:r>
              <a:rPr lang="cs-CZ" altLang="cs-CZ" sz="2400" dirty="0"/>
              <a:t>, škrob v plazmě</a:t>
            </a:r>
          </a:p>
          <a:p>
            <a:r>
              <a:rPr lang="cs-CZ" altLang="cs-CZ" sz="2400" dirty="0"/>
              <a:t>Podříše </a:t>
            </a:r>
            <a:r>
              <a:rPr lang="cs-CZ" altLang="cs-CZ" sz="2400" b="1" dirty="0" err="1"/>
              <a:t>Viridiplantae</a:t>
            </a:r>
            <a:r>
              <a:rPr lang="cs-CZ" altLang="cs-CZ" sz="2400" dirty="0"/>
              <a:t>:</a:t>
            </a:r>
            <a:endParaRPr lang="cs-CZ" altLang="cs-CZ" sz="2400" b="1" dirty="0"/>
          </a:p>
          <a:p>
            <a:pPr marL="0" indent="0"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chlorofyl </a:t>
            </a:r>
            <a:r>
              <a:rPr lang="cs-CZ" altLang="cs-CZ" sz="2400" dirty="0" err="1"/>
              <a:t>a,b</a:t>
            </a:r>
            <a:r>
              <a:rPr lang="cs-CZ" altLang="cs-CZ" sz="2400" dirty="0"/>
              <a:t>; srostlé </a:t>
            </a:r>
            <a:r>
              <a:rPr lang="cs-CZ" altLang="cs-CZ" sz="2400" dirty="0" smtClean="0"/>
              <a:t>tylakoidy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Picture 2" descr="http://www.sinicearasy.cz/sites/default/files/pseudostrom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96952"/>
            <a:ext cx="3464173" cy="179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/>
          <p:cNvSpPr/>
          <p:nvPr/>
        </p:nvSpPr>
        <p:spPr>
          <a:xfrm rot="19793711">
            <a:off x="7000586" y="3616237"/>
            <a:ext cx="360040" cy="21602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1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kapsální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mastigonem</a:t>
            </a:r>
            <a:r>
              <a:rPr lang="cs-CZ" altLang="cs-CZ" sz="2400" dirty="0" smtClean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Sporopolenin</a:t>
            </a:r>
            <a:r>
              <a:rPr lang="cs-CZ" altLang="cs-CZ" sz="2400" dirty="0" smtClean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Scenedesmus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Pediastrum</a:t>
            </a:r>
            <a:r>
              <a:rPr lang="cs-CZ" altLang="cs-CZ" sz="2400" dirty="0" smtClean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hemiaplanospory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Mitoza</a:t>
            </a:r>
            <a:r>
              <a:rPr lang="cs-CZ" altLang="cs-CZ" sz="2400" dirty="0" smtClean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cenobium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 smtClean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4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Chlamydomonas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</p:spTree>
    <p:extLst>
      <p:ext uri="{BB962C8B-B14F-4D97-AF65-F5344CB8AC3E}">
        <p14:creationId xmlns:p14="http://schemas.microsoft.com/office/powerpoint/2010/main" val="282108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Volvox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1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Desmodesmus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i="1" dirty="0" err="1" smtClean="0">
                <a:solidFill>
                  <a:srgbClr val="00B050"/>
                </a:solidFill>
              </a:rPr>
              <a:t>sp</a:t>
            </a:r>
            <a:r>
              <a:rPr lang="cs-CZ" altLang="cs-CZ" i="1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413927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Pediastrum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5836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Microspora</a:t>
            </a:r>
            <a:r>
              <a:rPr lang="cs-CZ" altLang="cs-CZ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5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37980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Oedogonium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93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 smtClean="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62619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 smtClean="0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79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/>
              <a:t>Cyanely</a:t>
            </a:r>
            <a:r>
              <a:rPr lang="cs-CZ" altLang="cs-CZ" sz="2400" dirty="0" smtClean="0"/>
              <a:t> </a:t>
            </a:r>
          </a:p>
          <a:p>
            <a:r>
              <a:rPr lang="cs-CZ" altLang="cs-CZ" sz="2400" dirty="0" smtClean="0"/>
              <a:t>Sladkovodní bičíkovci</a:t>
            </a:r>
          </a:p>
          <a:p>
            <a:r>
              <a:rPr lang="cs-CZ" altLang="cs-CZ" sz="2400" dirty="0" smtClean="0"/>
              <a:t>Rozmnožování: </a:t>
            </a:r>
            <a:r>
              <a:rPr lang="cs-CZ" altLang="cs-CZ" sz="2400" dirty="0" err="1" smtClean="0"/>
              <a:t>autospory</a:t>
            </a:r>
            <a:r>
              <a:rPr lang="cs-CZ" altLang="cs-CZ" sz="2400" dirty="0" smtClean="0"/>
              <a:t>, zoospory</a:t>
            </a:r>
          </a:p>
          <a:p>
            <a:r>
              <a:rPr lang="cs-CZ" altLang="cs-CZ" sz="2400" dirty="0" smtClean="0"/>
              <a:t>18 S </a:t>
            </a:r>
            <a:r>
              <a:rPr lang="cs-CZ" altLang="cs-CZ" sz="2400" dirty="0" err="1" smtClean="0"/>
              <a:t>rRNA</a:t>
            </a:r>
            <a:r>
              <a:rPr lang="cs-CZ" altLang="cs-CZ" sz="2400" dirty="0" smtClean="0"/>
              <a:t> – monofyletické, příbuzné s </a:t>
            </a:r>
            <a:r>
              <a:rPr lang="cs-CZ" altLang="cs-CZ" sz="2400" dirty="0" err="1" smtClean="0"/>
              <a:t>Cryptophyta</a:t>
            </a:r>
            <a:r>
              <a:rPr lang="cs-CZ" altLang="cs-CZ" sz="2400" dirty="0" smtClean="0"/>
              <a:t> a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 smtClean="0"/>
              <a:t>paradoxa</a:t>
            </a:r>
            <a:r>
              <a:rPr lang="cs-CZ" sz="2400" i="1" dirty="0"/>
              <a:t> </a:t>
            </a:r>
            <a:r>
              <a:rPr lang="cs-CZ" sz="2400" i="1" dirty="0" smtClean="0"/>
              <a:t>- </a:t>
            </a:r>
            <a:r>
              <a:rPr lang="cs-CZ" sz="2400" dirty="0" smtClean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03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8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 smtClean="0"/>
              <a:t>Buněčná </a:t>
            </a:r>
            <a:r>
              <a:rPr lang="cs-CZ" altLang="cs-CZ" sz="2400" dirty="0"/>
              <a:t>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</a:t>
            </a:r>
            <a:r>
              <a:rPr lang="cs-CZ" altLang="cs-CZ" sz="2400" dirty="0" smtClean="0"/>
              <a:t>d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Chloroplasty mají dvě obalné membrány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</a:t>
            </a:r>
            <a:r>
              <a:rPr lang="cs-CZ" altLang="cs-CZ" sz="2400" dirty="0" smtClean="0">
                <a:cs typeface="Arial" charset="0"/>
              </a:rPr>
              <a:t> </a:t>
            </a:r>
            <a:r>
              <a:rPr lang="cs-CZ" altLang="cs-CZ" sz="2400" dirty="0" smtClean="0">
                <a:cs typeface="Arial" charset="0"/>
              </a:rPr>
              <a:t>nesrůstají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Thylakoidy-fykobilizomy</a:t>
            </a:r>
            <a:r>
              <a:rPr lang="cs-CZ" altLang="cs-CZ" sz="2400" dirty="0" smtClean="0">
                <a:cs typeface="Arial" charset="0"/>
              </a:rPr>
              <a:t>- </a:t>
            </a:r>
            <a:r>
              <a:rPr lang="cs-CZ" altLang="cs-CZ" sz="2400" dirty="0" err="1" smtClean="0">
                <a:cs typeface="Arial" charset="0"/>
              </a:rPr>
              <a:t>fykobiliproteiny</a:t>
            </a:r>
            <a:r>
              <a:rPr lang="cs-CZ" altLang="cs-CZ" sz="2400" dirty="0" smtClean="0">
                <a:cs typeface="Arial" charset="0"/>
              </a:rPr>
              <a:t> (c-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 smtClean="0">
                <a:cs typeface="Arial" charset="0"/>
              </a:rPr>
              <a:t>allofykocyanin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fykoerythrin</a:t>
            </a:r>
            <a:r>
              <a:rPr lang="cs-CZ" altLang="cs-CZ" sz="2400" dirty="0" smtClean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Florideový</a:t>
            </a:r>
            <a:r>
              <a:rPr lang="cs-CZ" altLang="cs-CZ" sz="2400" dirty="0" smtClean="0">
                <a:cs typeface="Arial" charset="0"/>
              </a:rPr>
              <a:t> škrob (v plazmě)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</a:t>
            </a:r>
            <a:r>
              <a:rPr lang="cs-CZ" altLang="cs-CZ" sz="2400" dirty="0" smtClean="0">
                <a:cs typeface="Arial" charset="0"/>
              </a:rPr>
              <a:t>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cs typeface="Arial" charset="0"/>
              </a:rPr>
              <a:t>Žádné </a:t>
            </a:r>
            <a:r>
              <a:rPr lang="cs-CZ" altLang="cs-CZ" sz="2400" dirty="0">
                <a:cs typeface="Arial" charset="0"/>
              </a:rPr>
              <a:t>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0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1310</Words>
  <Application>Microsoft Office PowerPoint</Application>
  <PresentationFormat>Předvádění na obrazovce (4:3)</PresentationFormat>
  <Paragraphs>297</Paragraphs>
  <Slides>58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59" baseType="lpstr">
      <vt:lpstr>Motiv systému Office</vt:lpstr>
      <vt:lpstr>Fylogeneze a diverzita řas a hub: 4. přednáška Prymnesiophyta, Glaucophyta, Rhodophyta, Chlorophyta</vt:lpstr>
      <vt:lpstr>Prymnesiophyta (Haptophyta)</vt:lpstr>
      <vt:lpstr>Prezentace aplikace PowerPoint</vt:lpstr>
      <vt:lpstr>Prymnesiophyta (Haptophyta)</vt:lpstr>
      <vt:lpstr>Říše Plantae</vt:lpstr>
      <vt:lpstr>Přehled systému říše Plantae</vt:lpstr>
      <vt:lpstr>Glaucophyta</vt:lpstr>
      <vt:lpstr>Prezentace aplikace PowerPoint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Přehled systému říše Plantae</vt:lpstr>
      <vt:lpstr>Podříše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Prezentace aplikace PowerPoint</vt:lpstr>
      <vt:lpstr>Odd.: Chlorophyta Třída: Ulvophyceae  Řád: Ulvales</vt:lpstr>
      <vt:lpstr>Prezentace aplikace PowerPoint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lektor</cp:lastModifiedBy>
  <cp:revision>109</cp:revision>
  <dcterms:created xsi:type="dcterms:W3CDTF">2012-09-10T15:35:35Z</dcterms:created>
  <dcterms:modified xsi:type="dcterms:W3CDTF">2016-10-05T16:16:43Z</dcterms:modified>
</cp:coreProperties>
</file>